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c6e95890c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c6e95890c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c6e95890cb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c6e95890cb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ppcaampe.sedh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87975" y="1987050"/>
            <a:ext cx="8520600" cy="116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latin typeface="Calibri"/>
                <a:ea typeface="Calibri"/>
                <a:cs typeface="Calibri"/>
                <a:sym typeface="Calibri"/>
              </a:rPr>
              <a:t>Fluxograma de atendimento à criança e ao adolescente ameaçado de morte em Pernambuco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6800" y="311075"/>
            <a:ext cx="7010400" cy="13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9502" y="3601199"/>
            <a:ext cx="5144649" cy="116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630975" y="649475"/>
            <a:ext cx="1776300" cy="675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Ameaça de morte</a:t>
            </a:r>
            <a:r>
              <a:rPr lang="pt-BR"/>
              <a:t> identificada</a:t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2657875" y="867425"/>
            <a:ext cx="315900" cy="239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3161788" y="431525"/>
            <a:ext cx="1877100" cy="1111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Acionamento de uma das </a:t>
            </a:r>
            <a:r>
              <a:rPr b="1" lang="pt-BR"/>
              <a:t>portas de entrada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(TJ, MP, DP ou CT)</a:t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5145088" y="867425"/>
            <a:ext cx="315900" cy="239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5567175" y="149400"/>
            <a:ext cx="2394000" cy="1442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Acionamento do </a:t>
            </a:r>
            <a:r>
              <a:rPr b="1" lang="pt-BR"/>
              <a:t>PPCAAM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(resposta em </a:t>
            </a:r>
            <a:r>
              <a:rPr b="1" lang="pt-BR"/>
              <a:t>24h </a:t>
            </a:r>
            <a:r>
              <a:rPr lang="pt-BR"/>
              <a:t>para agendar a avaliação e até </a:t>
            </a:r>
            <a:r>
              <a:rPr b="1" lang="pt-BR"/>
              <a:t>5 dias</a:t>
            </a:r>
            <a:r>
              <a:rPr lang="pt-BR"/>
              <a:t> úteis para realizar a avaliação</a:t>
            </a:r>
            <a:r>
              <a:rPr lang="pt-BR" sz="1200"/>
              <a:t>)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8073500" y="867425"/>
            <a:ext cx="315900" cy="239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378550" y="2016000"/>
            <a:ext cx="1776300" cy="11115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É necessária </a:t>
            </a:r>
            <a:r>
              <a:rPr b="1" lang="pt-BR"/>
              <a:t>proteção </a:t>
            </a:r>
            <a:r>
              <a:rPr b="1" lang="pt-BR"/>
              <a:t>imediata</a:t>
            </a:r>
            <a:r>
              <a:rPr lang="pt-BR"/>
              <a:t>?</a:t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 rot="-1874309">
            <a:off x="2185976" y="2187786"/>
            <a:ext cx="665251" cy="30571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SIM</a:t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2841250" y="1629950"/>
            <a:ext cx="2518200" cy="10287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Acionar </a:t>
            </a:r>
            <a:r>
              <a:rPr b="1" lang="pt-BR"/>
              <a:t>TAMBÉM</a:t>
            </a:r>
            <a:r>
              <a:rPr b="1" lang="pt-BR"/>
              <a:t> </a:t>
            </a:r>
            <a:r>
              <a:rPr lang="pt-BR"/>
              <a:t>a proteção provisória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(realizar entrevista e eventual  inclusão em 24h.)</a:t>
            </a:r>
            <a:endParaRPr b="1" u="sng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6242375" y="1921238"/>
            <a:ext cx="1776300" cy="1111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Após avaliação, </a:t>
            </a:r>
            <a:r>
              <a:rPr lang="pt-BR">
                <a:solidFill>
                  <a:schemeClr val="dk1"/>
                </a:solidFill>
              </a:rPr>
              <a:t>devolutiva do </a:t>
            </a:r>
            <a:r>
              <a:rPr b="1" lang="pt-BR">
                <a:solidFill>
                  <a:schemeClr val="dk1"/>
                </a:solidFill>
              </a:rPr>
              <a:t>PPCAAM </a:t>
            </a:r>
            <a:r>
              <a:rPr lang="pt-BR">
                <a:solidFill>
                  <a:schemeClr val="dk1"/>
                </a:solidFill>
              </a:rPr>
              <a:t>até 1</a:t>
            </a:r>
            <a:r>
              <a:rPr b="1" lang="pt-BR">
                <a:solidFill>
                  <a:schemeClr val="dk1"/>
                </a:solidFill>
              </a:rPr>
              <a:t>0 dias </a:t>
            </a:r>
            <a:r>
              <a:rPr lang="pt-BR">
                <a:solidFill>
                  <a:schemeClr val="dk1"/>
                </a:solidFill>
              </a:rPr>
              <a:t>úteis.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456150" y="3574150"/>
            <a:ext cx="1776300" cy="11115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Após aplicação da </a:t>
            </a:r>
            <a:r>
              <a:rPr b="1" lang="pt-BR"/>
              <a:t>matriz</a:t>
            </a:r>
            <a:r>
              <a:rPr b="1" lang="pt-BR"/>
              <a:t> de risco</a:t>
            </a:r>
            <a:r>
              <a:rPr lang="pt-BR"/>
              <a:t>, o PPCAAM indica a inclusão?</a:t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2508900" y="2745575"/>
            <a:ext cx="3508800" cy="300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NÃO</a:t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 rot="1436682">
            <a:off x="2472477" y="4391370"/>
            <a:ext cx="686699" cy="294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SIM</a:t>
            </a: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3297938" y="4200275"/>
            <a:ext cx="2075400" cy="8817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Parecer do PPCAAM </a:t>
            </a:r>
            <a:r>
              <a:rPr lang="pt-BR"/>
              <a:t>favorável à inclusão</a:t>
            </a: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2442325" y="3737475"/>
            <a:ext cx="3508800" cy="300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NÃO</a:t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6090075" y="3362463"/>
            <a:ext cx="1776300" cy="675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Arquivamento e comunicação à porta de entrada</a:t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8255775" y="2282150"/>
            <a:ext cx="315900" cy="239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5635225" y="4521275"/>
            <a:ext cx="315900" cy="239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>
            <a:off x="6090075" y="4212125"/>
            <a:ext cx="1983300" cy="85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Criança ou adolescente </a:t>
            </a:r>
            <a:r>
              <a:rPr b="1" lang="pt-BR"/>
              <a:t>acompanhada de responsável legal</a:t>
            </a:r>
            <a:r>
              <a:rPr lang="pt-BR"/>
              <a:t>?</a:t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5778763" y="2220788"/>
            <a:ext cx="315900" cy="239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7725850" y="0"/>
            <a:ext cx="443700" cy="443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lt1"/>
                </a:solidFill>
              </a:rPr>
              <a:t>1</a:t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5187375" y="1610575"/>
            <a:ext cx="443700" cy="443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lt1"/>
                </a:solidFill>
              </a:rPr>
              <a:t>2</a:t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5187375" y="2349875"/>
            <a:ext cx="443700" cy="443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lt1"/>
                </a:solidFill>
              </a:rPr>
              <a:t>3</a:t>
            </a:r>
            <a:endParaRPr b="1" sz="1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/>
          <p:nvPr/>
        </p:nvSpPr>
        <p:spPr>
          <a:xfrm>
            <a:off x="717750" y="748725"/>
            <a:ext cx="1972800" cy="109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Criança ou adolescente </a:t>
            </a:r>
            <a:r>
              <a:rPr b="1" lang="pt-BR"/>
              <a:t>acompanhada de responsável legal</a:t>
            </a:r>
            <a:r>
              <a:rPr lang="pt-BR"/>
              <a:t>?</a:t>
            </a:r>
            <a:endParaRPr/>
          </a:p>
        </p:txBody>
      </p:sp>
      <p:sp>
        <p:nvSpPr>
          <p:cNvPr id="89" name="Google Shape;89;p15"/>
          <p:cNvSpPr/>
          <p:nvPr/>
        </p:nvSpPr>
        <p:spPr>
          <a:xfrm rot="-1874311">
            <a:off x="2820773" y="859496"/>
            <a:ext cx="686654" cy="29439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NÃO</a:t>
            </a:r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3250550" y="1532150"/>
            <a:ext cx="3508800" cy="300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SIM</a:t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3589550" y="244850"/>
            <a:ext cx="2736900" cy="12873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Porta de entrada solicita à Vara competente </a:t>
            </a:r>
            <a:r>
              <a:rPr b="1" lang="pt-BR"/>
              <a:t>autorização para ingresso desacompanhado</a:t>
            </a:r>
            <a:endParaRPr b="1"/>
          </a:p>
        </p:txBody>
      </p:sp>
      <p:sp>
        <p:nvSpPr>
          <p:cNvPr id="92" name="Google Shape;92;p15"/>
          <p:cNvSpPr/>
          <p:nvPr/>
        </p:nvSpPr>
        <p:spPr>
          <a:xfrm>
            <a:off x="7056425" y="702000"/>
            <a:ext cx="1776300" cy="1047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Inclusão no PPCAAM</a:t>
            </a:r>
            <a:r>
              <a:rPr lang="pt-BR"/>
              <a:t> na </a:t>
            </a:r>
            <a:r>
              <a:rPr lang="pt-BR"/>
              <a:t>modalidade</a:t>
            </a:r>
            <a:r>
              <a:rPr lang="pt-BR"/>
              <a:t> indicada</a:t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6446950" y="886850"/>
            <a:ext cx="315900" cy="239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5"/>
          <p:cNvSpPr/>
          <p:nvPr/>
        </p:nvSpPr>
        <p:spPr>
          <a:xfrm>
            <a:off x="6076900" y="86825"/>
            <a:ext cx="443700" cy="443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lt1"/>
                </a:solidFill>
              </a:rPr>
              <a:t>4</a:t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166225" y="4265500"/>
            <a:ext cx="443700" cy="443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lt1"/>
                </a:solidFill>
              </a:rPr>
              <a:t>4</a:t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166225" y="2861800"/>
            <a:ext cx="443700" cy="443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lt1"/>
                </a:solidFill>
              </a:rPr>
              <a:t>2</a:t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166225" y="2152013"/>
            <a:ext cx="443700" cy="443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lt1"/>
                </a:solidFill>
              </a:rPr>
              <a:t>1</a:t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886500" y="2018900"/>
            <a:ext cx="7946400" cy="6738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Preencher a </a:t>
            </a:r>
            <a:r>
              <a:rPr b="1" lang="pt-BR"/>
              <a:t>“ficha de pré-avaliação” do PPCAAM</a:t>
            </a:r>
            <a:r>
              <a:rPr lang="pt-BR"/>
              <a:t>, enviar para o email: </a:t>
            </a:r>
            <a:r>
              <a:rPr lang="pt-BR" u="sng">
                <a:solidFill>
                  <a:schemeClr val="hlink"/>
                </a:solidFill>
                <a:hlinkClick r:id="rId3"/>
              </a:rPr>
              <a:t>ppcaampe.sedh@gmail.com</a:t>
            </a:r>
            <a:r>
              <a:rPr lang="pt-BR"/>
              <a:t> e conferir recebimento pelo telefone: (81) 98105-1735  </a:t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886600" y="2737738"/>
            <a:ext cx="7946400" cy="6738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Os casos de </a:t>
            </a:r>
            <a:r>
              <a:rPr b="1" lang="pt-BR"/>
              <a:t>Recife </a:t>
            </a:r>
            <a:r>
              <a:rPr lang="pt-BR"/>
              <a:t>deverão acionar o programa “Mais Vida” e de </a:t>
            </a:r>
            <a:r>
              <a:rPr b="1" lang="pt-BR"/>
              <a:t>Jaboatão </a:t>
            </a:r>
            <a:r>
              <a:rPr lang="pt-BR"/>
              <a:t>o “PPVIDA”,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ambos executados pelo CDC.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886500" y="4173400"/>
            <a:ext cx="7946400" cy="5358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No caso do </a:t>
            </a:r>
            <a:r>
              <a:rPr b="1" lang="pt-BR"/>
              <a:t>Conselho Tutelar ser a porta de entrada</a:t>
            </a:r>
            <a:r>
              <a:rPr lang="pt-BR"/>
              <a:t>, utilizar formulário padrão, a ser enviado para a Vara competente</a:t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166225" y="3563638"/>
            <a:ext cx="443700" cy="443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lt1"/>
                </a:solidFill>
              </a:rPr>
              <a:t>3</a:t>
            </a:r>
            <a:endParaRPr b="1" sz="1600">
              <a:solidFill>
                <a:schemeClr val="lt1"/>
              </a:solidFill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886600" y="3456575"/>
            <a:ext cx="7946400" cy="6738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As </a:t>
            </a:r>
            <a:r>
              <a:rPr b="1" lang="pt-BR">
                <a:solidFill>
                  <a:schemeClr val="dk1"/>
                </a:solidFill>
              </a:rPr>
              <a:t>demais cidades</a:t>
            </a:r>
            <a:r>
              <a:rPr lang="pt-BR">
                <a:solidFill>
                  <a:schemeClr val="dk1"/>
                </a:solidFill>
              </a:rPr>
              <a:t> deverão acionar o NAP, 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através do telefone: (81) 99365-0878 ou 99134-5343</a:t>
            </a:r>
            <a:endParaRPr/>
          </a:p>
        </p:txBody>
      </p:sp>
      <p:sp>
        <p:nvSpPr>
          <p:cNvPr id="103" name="Google Shape;103;p15"/>
          <p:cNvSpPr/>
          <p:nvPr/>
        </p:nvSpPr>
        <p:spPr>
          <a:xfrm>
            <a:off x="886600" y="4804750"/>
            <a:ext cx="8000700" cy="30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Todos os modelos e fluxos estão disponíveis em:</a:t>
            </a:r>
            <a:r>
              <a:rPr lang="pt-BR"/>
              <a:t> www.tjpe.jus.br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