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460" r:id="rId3"/>
    <p:sldId id="474" r:id="rId4"/>
    <p:sldId id="473" r:id="rId5"/>
  </p:sldIdLst>
  <p:sldSz cx="9144000" cy="6858000" type="screen4x3"/>
  <p:notesSz cx="6985000" cy="9271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FF66"/>
    <a:srgbClr val="33CC33"/>
    <a:srgbClr val="00CC66"/>
    <a:srgbClr val="800040"/>
    <a:srgbClr val="660066"/>
    <a:srgbClr val="996600"/>
    <a:srgbClr val="000080"/>
    <a:srgbClr val="FF9900"/>
    <a:srgbClr val="00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Estilo com Tema 2 - Ênfas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Estilo Médio 1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Estilo Médio 4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03447BB-5D67-496B-8E87-E561075AD55C}" styleName="Estilo Escuro 1 - Ênfase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Estilo E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481" autoAdjust="0"/>
    <p:restoredTop sz="94652" autoAdjust="0"/>
  </p:normalViewPr>
  <p:slideViewPr>
    <p:cSldViewPr>
      <p:cViewPr varScale="1">
        <p:scale>
          <a:sx n="110" d="100"/>
          <a:sy n="110" d="100"/>
        </p:scale>
        <p:origin x="-8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arqtjpe01\agtic\NGPM\Monitoramento\RACs\RAC_20140122\Projetos_2014.0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rqtjpe01\agtic\NGPM\Monitoramento\RACs\RAC_20140122\Projetos_2014.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'Dados consolidados por Status'!$B$2</c:f>
              <c:strCache>
                <c:ptCount val="1"/>
                <c:pt idx="0">
                  <c:v>Qtd.Projetos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C00000"/>
              </a:solidFill>
            </c:spPr>
          </c:dPt>
          <c:dPt>
            <c:idx val="3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4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5"/>
            <c:bubble3D val="0"/>
            <c:spPr>
              <a:solidFill>
                <a:srgbClr val="0070C0"/>
              </a:solidFill>
            </c:spPr>
          </c:dPt>
          <c:dLbls>
            <c:dLbl>
              <c:idx val="1"/>
              <c:layout>
                <c:manualLayout>
                  <c:x val="-6.1425542089526282E-2"/>
                  <c:y val="-9.1686685093139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'Dados consolidados por Status'!$A$3:$A$7</c:f>
              <c:strCache>
                <c:ptCount val="5"/>
                <c:pt idx="0">
                  <c:v>CONCLUÍDO</c:v>
                </c:pt>
                <c:pt idx="1">
                  <c:v>CANCELADO</c:v>
                </c:pt>
                <c:pt idx="2">
                  <c:v>SUSPENSO</c:v>
                </c:pt>
                <c:pt idx="3">
                  <c:v>ENCERRAMENTO</c:v>
                </c:pt>
                <c:pt idx="4">
                  <c:v>EM ANDAMENTO</c:v>
                </c:pt>
              </c:strCache>
            </c:strRef>
          </c:cat>
          <c:val>
            <c:numRef>
              <c:f>'Dados consolidados por Status'!$B$3:$B$7</c:f>
              <c:numCache>
                <c:formatCode>General</c:formatCode>
                <c:ptCount val="5"/>
                <c:pt idx="0">
                  <c:v>19</c:v>
                </c:pt>
                <c:pt idx="1">
                  <c:v>7</c:v>
                </c:pt>
                <c:pt idx="2">
                  <c:v>3</c:v>
                </c:pt>
                <c:pt idx="3">
                  <c:v>3</c:v>
                </c:pt>
                <c:pt idx="4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420192553389918"/>
          <c:y val="0.13750078590796791"/>
          <c:w val="0.38044193072088994"/>
          <c:h val="0.43778655799955346"/>
        </c:manualLayout>
      </c:layout>
      <c:overlay val="0"/>
    </c:legend>
    <c:plotVisOnly val="1"/>
    <c:dispBlanksAs val="zero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pt-BR" sz="1800" b="1">
                <a:effectLst/>
              </a:rPr>
              <a:t>Projetos por Portfólio</a:t>
            </a:r>
            <a:endParaRPr lang="pt-BR">
              <a:effectLst/>
            </a:endParaRPr>
          </a:p>
        </c:rich>
      </c:tx>
      <c:layout>
        <c:manualLayout>
          <c:xMode val="edge"/>
          <c:yMode val="edge"/>
          <c:x val="0.36652285651793526"/>
          <c:y val="2.938170687587419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851596675415575E-2"/>
          <c:y val="0.15184281518577708"/>
          <c:w val="0.94610706474190731"/>
          <c:h val="0.70659883944518986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'Dados consolidados por Port'!$B$3</c:f>
              <c:strCache>
                <c:ptCount val="1"/>
                <c:pt idx="0">
                  <c:v>EM ANDAMENTO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'Dados consolidados por Port'!$A$4:$A$8</c:f>
              <c:strCache>
                <c:ptCount val="5"/>
                <c:pt idx="0">
                  <c:v>SIS.JUD</c:v>
                </c:pt>
                <c:pt idx="1">
                  <c:v>SIS.ADM</c:v>
                </c:pt>
                <c:pt idx="2">
                  <c:v>GC</c:v>
                </c:pt>
                <c:pt idx="3">
                  <c:v>EST.TIC</c:v>
                </c:pt>
                <c:pt idx="4">
                  <c:v>GOV</c:v>
                </c:pt>
              </c:strCache>
            </c:strRef>
          </c:cat>
          <c:val>
            <c:numRef>
              <c:f>'Dados consolidados por Port'!$B$4:$B$8</c:f>
              <c:numCache>
                <c:formatCode>General</c:formatCode>
                <c:ptCount val="5"/>
                <c:pt idx="0">
                  <c:v>12</c:v>
                </c:pt>
                <c:pt idx="1">
                  <c:v>2</c:v>
                </c:pt>
                <c:pt idx="2">
                  <c:v>4</c:v>
                </c:pt>
                <c:pt idx="3">
                  <c:v>7</c:v>
                </c:pt>
                <c:pt idx="4">
                  <c:v>4</c:v>
                </c:pt>
              </c:numCache>
            </c:numRef>
          </c:val>
        </c:ser>
        <c:ser>
          <c:idx val="2"/>
          <c:order val="1"/>
          <c:tx>
            <c:strRef>
              <c:f>'Dados consolidados por Port'!$C$3</c:f>
              <c:strCache>
                <c:ptCount val="1"/>
                <c:pt idx="0">
                  <c:v>ENCERRAMENTO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'Dados consolidados por Port'!$A$4:$A$8</c:f>
              <c:strCache>
                <c:ptCount val="5"/>
                <c:pt idx="0">
                  <c:v>SIS.JUD</c:v>
                </c:pt>
                <c:pt idx="1">
                  <c:v>SIS.ADM</c:v>
                </c:pt>
                <c:pt idx="2">
                  <c:v>GC</c:v>
                </c:pt>
                <c:pt idx="3">
                  <c:v>EST.TIC</c:v>
                </c:pt>
                <c:pt idx="4">
                  <c:v>GOV</c:v>
                </c:pt>
              </c:strCache>
            </c:strRef>
          </c:cat>
          <c:val>
            <c:numRef>
              <c:f>'Dados consolidados por Port'!$C$4:$C$8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2"/>
          <c:tx>
            <c:strRef>
              <c:f>'Dados consolidados por Port'!$D$3</c:f>
              <c:strCache>
                <c:ptCount val="1"/>
                <c:pt idx="0">
                  <c:v>SUSPENSO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'Dados consolidados por Port'!$A$4:$A$8</c:f>
              <c:strCache>
                <c:ptCount val="5"/>
                <c:pt idx="0">
                  <c:v>SIS.JUD</c:v>
                </c:pt>
                <c:pt idx="1">
                  <c:v>SIS.ADM</c:v>
                </c:pt>
                <c:pt idx="2">
                  <c:v>GC</c:v>
                </c:pt>
                <c:pt idx="3">
                  <c:v>EST.TIC</c:v>
                </c:pt>
                <c:pt idx="4">
                  <c:v>GOV</c:v>
                </c:pt>
              </c:strCache>
            </c:strRef>
          </c:cat>
          <c:val>
            <c:numRef>
              <c:f>'Dados consolidados por Port'!$D$4:$D$8</c:f>
              <c:numCache>
                <c:formatCode>General</c:formatCode>
                <c:ptCount val="5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3"/>
          <c:tx>
            <c:strRef>
              <c:f>'Dados consolidados por Port'!$E$3</c:f>
              <c:strCache>
                <c:ptCount val="1"/>
                <c:pt idx="0">
                  <c:v>CANCELADO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'Dados consolidados por Port'!$A$4:$A$8</c:f>
              <c:strCache>
                <c:ptCount val="5"/>
                <c:pt idx="0">
                  <c:v>SIS.JUD</c:v>
                </c:pt>
                <c:pt idx="1">
                  <c:v>SIS.ADM</c:v>
                </c:pt>
                <c:pt idx="2">
                  <c:v>GC</c:v>
                </c:pt>
                <c:pt idx="3">
                  <c:v>EST.TIC</c:v>
                </c:pt>
                <c:pt idx="4">
                  <c:v>GOV</c:v>
                </c:pt>
              </c:strCache>
            </c:strRef>
          </c:cat>
          <c:val>
            <c:numRef>
              <c:f>'Dados consolidados por Port'!$E$4:$E$8</c:f>
              <c:numCache>
                <c:formatCode>General</c:formatCode>
                <c:ptCount val="5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0</c:v>
                </c:pt>
              </c:numCache>
            </c:numRef>
          </c:val>
        </c:ser>
        <c:ser>
          <c:idx val="5"/>
          <c:order val="4"/>
          <c:tx>
            <c:strRef>
              <c:f>'Dados consolidados por Port'!$F$3</c:f>
              <c:strCache>
                <c:ptCount val="1"/>
                <c:pt idx="0">
                  <c:v>CONCLUÍDO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'Dados consolidados por Port'!$A$4:$A$8</c:f>
              <c:strCache>
                <c:ptCount val="5"/>
                <c:pt idx="0">
                  <c:v>SIS.JUD</c:v>
                </c:pt>
                <c:pt idx="1">
                  <c:v>SIS.ADM</c:v>
                </c:pt>
                <c:pt idx="2">
                  <c:v>GC</c:v>
                </c:pt>
                <c:pt idx="3">
                  <c:v>EST.TIC</c:v>
                </c:pt>
                <c:pt idx="4">
                  <c:v>GOV</c:v>
                </c:pt>
              </c:strCache>
            </c:strRef>
          </c:cat>
          <c:val>
            <c:numRef>
              <c:f>'Dados consolidados por Port'!$F$4:$F$8</c:f>
              <c:numCache>
                <c:formatCode>General</c:formatCode>
                <c:ptCount val="5"/>
                <c:pt idx="0">
                  <c:v>8</c:v>
                </c:pt>
                <c:pt idx="1">
                  <c:v>0</c:v>
                </c:pt>
                <c:pt idx="2">
                  <c:v>1</c:v>
                </c:pt>
                <c:pt idx="3">
                  <c:v>6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042688"/>
        <c:axId val="41044224"/>
        <c:axId val="0"/>
      </c:bar3DChart>
      <c:catAx>
        <c:axId val="41042688"/>
        <c:scaling>
          <c:orientation val="minMax"/>
        </c:scaling>
        <c:delete val="0"/>
        <c:axPos val="b"/>
        <c:majorTickMark val="none"/>
        <c:minorTickMark val="none"/>
        <c:tickLblPos val="nextTo"/>
        <c:crossAx val="41044224"/>
        <c:crosses val="autoZero"/>
        <c:auto val="1"/>
        <c:lblAlgn val="ctr"/>
        <c:lblOffset val="100"/>
        <c:noMultiLvlLbl val="0"/>
      </c:catAx>
      <c:valAx>
        <c:axId val="410442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10426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0.13134</cdr:x>
      <cdr:y>0.01733</cdr:y>
    </cdr:from>
    <cdr:to>
      <cdr:x>0.92396</cdr:x>
      <cdr:y>0.11307</cdr:y>
    </cdr:to>
    <cdr:sp macro="" textlink="">
      <cdr:nvSpPr>
        <cdr:cNvPr id="2" name="CaixaDeTexto 5"/>
        <cdr:cNvSpPr txBox="1"/>
      </cdr:nvSpPr>
      <cdr:spPr>
        <a:xfrm xmlns:a="http://schemas.openxmlformats.org/drawingml/2006/main">
          <a:off x="493565" y="67726"/>
          <a:ext cx="2978728" cy="374141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BR" sz="1800" b="1" dirty="0">
              <a:solidFill>
                <a:schemeClr val="tx2">
                  <a:lumMod val="75000"/>
                </a:schemeClr>
              </a:solidFill>
            </a:rPr>
            <a:t>Projetos Estratégicos </a:t>
          </a:r>
          <a:r>
            <a:rPr lang="pt-BR" sz="1800" b="1" dirty="0" err="1">
              <a:solidFill>
                <a:schemeClr val="tx2">
                  <a:lumMod val="75000"/>
                </a:schemeClr>
              </a:solidFill>
            </a:rPr>
            <a:t>Setic</a:t>
          </a:r>
          <a:endParaRPr lang="pt-BR" sz="1800" b="1" dirty="0">
            <a:solidFill>
              <a:schemeClr val="tx2">
                <a:lumMod val="75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616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56756" y="0"/>
            <a:ext cx="3026616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AD1D5-C30D-4090-86F4-A15DE463365D}" type="datetimeFigureOut">
              <a:rPr lang="pt-BR" smtClean="0"/>
              <a:pPr/>
              <a:t>05/02/2014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98827" y="4403725"/>
            <a:ext cx="5587348" cy="41719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8805965"/>
            <a:ext cx="3026616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56756" y="8805965"/>
            <a:ext cx="3026616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CABD7E-A009-44CB-9590-99ACDB44C6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397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/>
          <a:srcRect t="-82" b="1029"/>
          <a:stretch/>
        </p:blipFill>
        <p:spPr>
          <a:xfrm>
            <a:off x="-36512" y="1424608"/>
            <a:ext cx="9180512" cy="193238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471143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5301208"/>
            <a:ext cx="7920880" cy="1296144"/>
          </a:xfrm>
        </p:spPr>
        <p:txBody>
          <a:bodyPr/>
          <a:lstStyle>
            <a:lvl1pPr marL="0" indent="0" algn="ctr">
              <a:buNone/>
              <a:defRPr sz="2000" cap="all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endParaRPr lang="pt-BR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660232" y="116632"/>
            <a:ext cx="2430080" cy="1241171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340253" y="6525344"/>
            <a:ext cx="11745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 smtClean="0"/>
              <a:t>© 2014, SETIC</a:t>
            </a:r>
            <a:endParaRPr lang="pt-BR" sz="1100" b="1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539552" y="5085184"/>
            <a:ext cx="79928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3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andas Gestão do Conheci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 userDrawn="1"/>
        </p:nvSpPr>
        <p:spPr>
          <a:xfrm>
            <a:off x="0" y="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cap="all" baseline="0" dirty="0" smtClean="0">
                <a:solidFill>
                  <a:schemeClr val="bg1"/>
                </a:solidFill>
                <a:latin typeface="+mj-lt"/>
              </a:rPr>
              <a:t>PORTFÓLIO DE DEMANDAS De </a:t>
            </a:r>
            <a:r>
              <a:rPr lang="pt-BR" sz="1600" b="1" cap="all" baseline="0" dirty="0" err="1" smtClean="0">
                <a:solidFill>
                  <a:schemeClr val="bg1"/>
                </a:solidFill>
                <a:latin typeface="+mj-lt"/>
              </a:rPr>
              <a:t>tic</a:t>
            </a:r>
            <a:endParaRPr lang="pt-BR" sz="1600" b="1" cap="all" baseline="0" dirty="0">
              <a:latin typeface="+mj-lt"/>
            </a:endParaRPr>
          </a:p>
        </p:txBody>
      </p:sp>
      <p:pic>
        <p:nvPicPr>
          <p:cNvPr id="4" name="Picture 2043" descr="Icon House">
            <a:hlinkClick r:id="rId2" action="ppaction://hlinksldjump" tooltip="Página Inicial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6257104"/>
            <a:ext cx="288000" cy="242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100" descr="Folder blue">
            <a:hlinkClick r:id="" action="ppaction://noaction"/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04196" y="6228108"/>
            <a:ext cx="288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" name="Grupo 5"/>
          <p:cNvGrpSpPr/>
          <p:nvPr userDrawn="1"/>
        </p:nvGrpSpPr>
        <p:grpSpPr>
          <a:xfrm>
            <a:off x="179512" y="1283274"/>
            <a:ext cx="8784975" cy="4859964"/>
            <a:chOff x="179513" y="1283274"/>
            <a:chExt cx="8640960" cy="485996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7" name="Conector reto 11"/>
            <p:cNvCxnSpPr/>
            <p:nvPr/>
          </p:nvCxnSpPr>
          <p:spPr>
            <a:xfrm flipH="1">
              <a:off x="179513" y="1428579"/>
              <a:ext cx="1978" cy="4714659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13"/>
            <p:cNvCxnSpPr/>
            <p:nvPr/>
          </p:nvCxnSpPr>
          <p:spPr>
            <a:xfrm>
              <a:off x="179513" y="6143238"/>
              <a:ext cx="8640960" cy="0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15"/>
            <p:cNvCxnSpPr/>
            <p:nvPr/>
          </p:nvCxnSpPr>
          <p:spPr>
            <a:xfrm flipV="1">
              <a:off x="8820473" y="1418743"/>
              <a:ext cx="0" cy="4724495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17"/>
            <p:cNvCxnSpPr/>
            <p:nvPr/>
          </p:nvCxnSpPr>
          <p:spPr>
            <a:xfrm flipH="1">
              <a:off x="5276275" y="1418743"/>
              <a:ext cx="3544198" cy="9836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20"/>
            <p:cNvCxnSpPr/>
            <p:nvPr/>
          </p:nvCxnSpPr>
          <p:spPr>
            <a:xfrm flipV="1">
              <a:off x="5288678" y="1283274"/>
              <a:ext cx="0" cy="149983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7"/>
            <p:cNvCxnSpPr/>
            <p:nvPr/>
          </p:nvCxnSpPr>
          <p:spPr>
            <a:xfrm flipH="1">
              <a:off x="181492" y="1423661"/>
              <a:ext cx="3454404" cy="14754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20"/>
            <p:cNvCxnSpPr/>
            <p:nvPr/>
          </p:nvCxnSpPr>
          <p:spPr>
            <a:xfrm flipV="1">
              <a:off x="3635896" y="1283274"/>
              <a:ext cx="0" cy="149983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Arredondar Retângulo em um Canto Diagonal 8"/>
          <p:cNvSpPr/>
          <p:nvPr userDrawn="1"/>
        </p:nvSpPr>
        <p:spPr>
          <a:xfrm>
            <a:off x="3707904" y="404664"/>
            <a:ext cx="1512168" cy="864096"/>
          </a:xfrm>
          <a:prstGeom prst="round2Diag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80000">
                <a:schemeClr val="tx1">
                  <a:lumMod val="75000"/>
                  <a:lumOff val="2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</a:gra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Gestão do Conhecimento</a:t>
            </a:r>
            <a:endParaRPr lang="pt-BR" sz="1200" b="1" dirty="0"/>
          </a:p>
        </p:txBody>
      </p:sp>
      <p:sp>
        <p:nvSpPr>
          <p:cNvPr id="15" name="Arredondar Retângulo em um Canto Diagonal 9">
            <a:hlinkClick r:id="" action="ppaction://noaction"/>
          </p:cNvPr>
          <p:cNvSpPr/>
          <p:nvPr userDrawn="1"/>
        </p:nvSpPr>
        <p:spPr>
          <a:xfrm>
            <a:off x="5436096" y="404664"/>
            <a:ext cx="1512168" cy="864096"/>
          </a:xfrm>
          <a:prstGeom prst="round2DiagRect">
            <a:avLst/>
          </a:prstGeom>
          <a:solidFill>
            <a:schemeClr val="bg1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>
                <a:solidFill>
                  <a:schemeClr val="tx1"/>
                </a:solidFill>
              </a:rPr>
              <a:t>Estrutura de TIC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16" name="Arredondar Retângulo em um Canto Diagonal 10">
            <a:hlinkClick r:id="" action="ppaction://noaction"/>
          </p:cNvPr>
          <p:cNvSpPr/>
          <p:nvPr userDrawn="1"/>
        </p:nvSpPr>
        <p:spPr>
          <a:xfrm>
            <a:off x="7164288" y="404664"/>
            <a:ext cx="1512168" cy="864096"/>
          </a:xfrm>
          <a:prstGeom prst="round2DiagRect">
            <a:avLst/>
          </a:prstGeom>
          <a:solidFill>
            <a:schemeClr val="bg1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>
                <a:solidFill>
                  <a:schemeClr val="tx1"/>
                </a:solidFill>
              </a:rPr>
              <a:t>Governança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17" name="Arredondar Retângulo em um Canto Diagonal 1">
            <a:hlinkClick r:id="" action="ppaction://noaction"/>
          </p:cNvPr>
          <p:cNvSpPr/>
          <p:nvPr userDrawn="1"/>
        </p:nvSpPr>
        <p:spPr>
          <a:xfrm>
            <a:off x="251520" y="404664"/>
            <a:ext cx="1514097" cy="864096"/>
          </a:xfrm>
          <a:prstGeom prst="round2DiagRect">
            <a:avLst/>
          </a:prstGeom>
          <a:solidFill>
            <a:schemeClr val="bg1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>
                <a:solidFill>
                  <a:schemeClr val="tx1"/>
                </a:solidFill>
              </a:rPr>
              <a:t>Sistemas Judiciais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18" name="Arredondar Retângulo em um Canto Diagonal 17">
            <a:hlinkClick r:id="" action="ppaction://noaction"/>
          </p:cNvPr>
          <p:cNvSpPr/>
          <p:nvPr userDrawn="1"/>
        </p:nvSpPr>
        <p:spPr>
          <a:xfrm>
            <a:off x="1979712" y="404664"/>
            <a:ext cx="1512168" cy="864096"/>
          </a:xfrm>
          <a:prstGeom prst="round2DiagRect">
            <a:avLst/>
          </a:prstGeom>
          <a:solidFill>
            <a:schemeClr val="bg1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>
                <a:solidFill>
                  <a:schemeClr val="tx1"/>
                </a:solidFill>
              </a:rPr>
              <a:t>Sistemas Administrativos</a:t>
            </a:r>
            <a:endParaRPr lang="pt-BR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565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andas Estrutura de 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 userDrawn="1"/>
        </p:nvSpPr>
        <p:spPr>
          <a:xfrm>
            <a:off x="0" y="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cap="all" baseline="0" dirty="0" smtClean="0">
                <a:solidFill>
                  <a:schemeClr val="bg1"/>
                </a:solidFill>
                <a:latin typeface="+mj-lt"/>
              </a:rPr>
              <a:t>PORTFÓLIO DE DEMANDAS De </a:t>
            </a:r>
            <a:r>
              <a:rPr lang="pt-BR" sz="1600" b="1" cap="all" baseline="0" dirty="0" err="1" smtClean="0">
                <a:solidFill>
                  <a:schemeClr val="bg1"/>
                </a:solidFill>
                <a:latin typeface="+mj-lt"/>
              </a:rPr>
              <a:t>tic</a:t>
            </a:r>
            <a:endParaRPr lang="pt-BR" sz="1600" b="1" cap="all" baseline="0" dirty="0">
              <a:latin typeface="+mj-lt"/>
            </a:endParaRPr>
          </a:p>
        </p:txBody>
      </p:sp>
      <p:pic>
        <p:nvPicPr>
          <p:cNvPr id="4" name="Picture 2043" descr="Icon House">
            <a:hlinkClick r:id="rId2" action="ppaction://hlinksldjump" tooltip="Página Inicial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6257104"/>
            <a:ext cx="288000" cy="242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100" descr="Folder blue">
            <a:hlinkClick r:id="" action="ppaction://noaction"/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04196" y="6228108"/>
            <a:ext cx="288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" name="Grupo 5"/>
          <p:cNvGrpSpPr/>
          <p:nvPr userDrawn="1"/>
        </p:nvGrpSpPr>
        <p:grpSpPr>
          <a:xfrm>
            <a:off x="179513" y="1283274"/>
            <a:ext cx="8784975" cy="4859964"/>
            <a:chOff x="179513" y="1283274"/>
            <a:chExt cx="8640961" cy="485996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7" name="Conector reto 11"/>
            <p:cNvCxnSpPr/>
            <p:nvPr/>
          </p:nvCxnSpPr>
          <p:spPr>
            <a:xfrm flipH="1">
              <a:off x="179513" y="1428579"/>
              <a:ext cx="1978" cy="4714659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13"/>
            <p:cNvCxnSpPr/>
            <p:nvPr/>
          </p:nvCxnSpPr>
          <p:spPr>
            <a:xfrm>
              <a:off x="179513" y="6143238"/>
              <a:ext cx="8640960" cy="0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15"/>
            <p:cNvCxnSpPr/>
            <p:nvPr/>
          </p:nvCxnSpPr>
          <p:spPr>
            <a:xfrm flipV="1">
              <a:off x="8820473" y="1418743"/>
              <a:ext cx="0" cy="4724495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17"/>
            <p:cNvCxnSpPr/>
            <p:nvPr/>
          </p:nvCxnSpPr>
          <p:spPr>
            <a:xfrm flipH="1">
              <a:off x="7020272" y="1418743"/>
              <a:ext cx="1800202" cy="4918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20"/>
            <p:cNvCxnSpPr/>
            <p:nvPr/>
          </p:nvCxnSpPr>
          <p:spPr>
            <a:xfrm flipV="1">
              <a:off x="7020272" y="1297788"/>
              <a:ext cx="0" cy="149983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7"/>
            <p:cNvCxnSpPr/>
            <p:nvPr/>
          </p:nvCxnSpPr>
          <p:spPr>
            <a:xfrm flipH="1">
              <a:off x="181492" y="1423661"/>
              <a:ext cx="5182596" cy="14754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20"/>
            <p:cNvCxnSpPr/>
            <p:nvPr/>
          </p:nvCxnSpPr>
          <p:spPr>
            <a:xfrm flipV="1">
              <a:off x="5364088" y="1283274"/>
              <a:ext cx="0" cy="149983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Arredondar Retângulo em um Canto Diagonal 8">
            <a:hlinkClick r:id="" action="ppaction://noaction"/>
          </p:cNvPr>
          <p:cNvSpPr/>
          <p:nvPr userDrawn="1"/>
        </p:nvSpPr>
        <p:spPr>
          <a:xfrm>
            <a:off x="3707904" y="404664"/>
            <a:ext cx="1512168" cy="864096"/>
          </a:xfrm>
          <a:prstGeom prst="round2DiagRect">
            <a:avLst/>
          </a:prstGeom>
          <a:solidFill>
            <a:schemeClr val="bg1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>
                <a:solidFill>
                  <a:schemeClr val="tx1"/>
                </a:solidFill>
              </a:rPr>
              <a:t>Gestão do Conhecimento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15" name="Arredondar Retângulo em um Canto Diagonal 9"/>
          <p:cNvSpPr/>
          <p:nvPr userDrawn="1"/>
        </p:nvSpPr>
        <p:spPr>
          <a:xfrm>
            <a:off x="5436096" y="404664"/>
            <a:ext cx="1512168" cy="864096"/>
          </a:xfrm>
          <a:prstGeom prst="round2Diag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80000">
                <a:schemeClr val="tx1">
                  <a:lumMod val="75000"/>
                  <a:lumOff val="2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</a:gra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Estrutura de TIC</a:t>
            </a:r>
            <a:endParaRPr lang="pt-BR" sz="1200" b="1" dirty="0"/>
          </a:p>
        </p:txBody>
      </p:sp>
      <p:sp>
        <p:nvSpPr>
          <p:cNvPr id="16" name="Arredondar Retângulo em um Canto Diagonal 10">
            <a:hlinkClick r:id="" action="ppaction://noaction"/>
          </p:cNvPr>
          <p:cNvSpPr/>
          <p:nvPr userDrawn="1"/>
        </p:nvSpPr>
        <p:spPr>
          <a:xfrm>
            <a:off x="7164288" y="404664"/>
            <a:ext cx="1512168" cy="864096"/>
          </a:xfrm>
          <a:prstGeom prst="round2DiagRect">
            <a:avLst/>
          </a:prstGeom>
          <a:solidFill>
            <a:schemeClr val="bg1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>
                <a:solidFill>
                  <a:schemeClr val="tx1"/>
                </a:solidFill>
              </a:rPr>
              <a:t>Governança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17" name="Arredondar Retângulo em um Canto Diagonal 1">
            <a:hlinkClick r:id="" action="ppaction://noaction"/>
          </p:cNvPr>
          <p:cNvSpPr/>
          <p:nvPr userDrawn="1"/>
        </p:nvSpPr>
        <p:spPr>
          <a:xfrm>
            <a:off x="251520" y="404664"/>
            <a:ext cx="1514097" cy="864096"/>
          </a:xfrm>
          <a:prstGeom prst="round2DiagRect">
            <a:avLst/>
          </a:prstGeom>
          <a:solidFill>
            <a:schemeClr val="bg1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>
                <a:solidFill>
                  <a:schemeClr val="tx1"/>
                </a:solidFill>
              </a:rPr>
              <a:t>Sistemas Judiciais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18" name="Arredondar Retângulo em um Canto Diagonal 17">
            <a:hlinkClick r:id="" action="ppaction://noaction"/>
          </p:cNvPr>
          <p:cNvSpPr/>
          <p:nvPr userDrawn="1"/>
        </p:nvSpPr>
        <p:spPr>
          <a:xfrm>
            <a:off x="1979712" y="404664"/>
            <a:ext cx="1512168" cy="864096"/>
          </a:xfrm>
          <a:prstGeom prst="round2DiagRect">
            <a:avLst/>
          </a:prstGeom>
          <a:solidFill>
            <a:schemeClr val="bg1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>
                <a:solidFill>
                  <a:schemeClr val="tx1"/>
                </a:solidFill>
              </a:rPr>
              <a:t>Sistemas Administrativos</a:t>
            </a:r>
            <a:endParaRPr lang="pt-BR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087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andas Governanç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 userDrawn="1"/>
        </p:nvSpPr>
        <p:spPr>
          <a:xfrm>
            <a:off x="0" y="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cap="all" baseline="0" dirty="0" smtClean="0">
                <a:solidFill>
                  <a:schemeClr val="bg1"/>
                </a:solidFill>
                <a:latin typeface="+mj-lt"/>
              </a:rPr>
              <a:t>PORTFÓLIO DE DEMANDAS De </a:t>
            </a:r>
            <a:r>
              <a:rPr lang="pt-BR" sz="1600" b="1" cap="all" baseline="0" dirty="0" err="1" smtClean="0">
                <a:solidFill>
                  <a:schemeClr val="bg1"/>
                </a:solidFill>
                <a:latin typeface="+mj-lt"/>
              </a:rPr>
              <a:t>tic</a:t>
            </a:r>
            <a:endParaRPr lang="pt-BR" sz="1600" b="1" cap="all" baseline="0" dirty="0">
              <a:latin typeface="+mj-lt"/>
            </a:endParaRPr>
          </a:p>
        </p:txBody>
      </p:sp>
      <p:pic>
        <p:nvPicPr>
          <p:cNvPr id="4" name="Picture 2043" descr="Icon House">
            <a:hlinkClick r:id="rId2" action="ppaction://hlinksldjump" tooltip="Página Inicial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6257104"/>
            <a:ext cx="288000" cy="242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100" descr="Folder blue">
            <a:hlinkClick r:id="" action="ppaction://noaction"/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04196" y="6228108"/>
            <a:ext cx="288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" name="Grupo 5"/>
          <p:cNvGrpSpPr/>
          <p:nvPr userDrawn="1"/>
        </p:nvGrpSpPr>
        <p:grpSpPr>
          <a:xfrm>
            <a:off x="179512" y="1283274"/>
            <a:ext cx="8784975" cy="4860000"/>
            <a:chOff x="179512" y="1283274"/>
            <a:chExt cx="8784975" cy="48820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7" name="Conector reto 11"/>
            <p:cNvCxnSpPr/>
            <p:nvPr/>
          </p:nvCxnSpPr>
          <p:spPr>
            <a:xfrm flipH="1">
              <a:off x="179512" y="1429302"/>
              <a:ext cx="2011" cy="4736002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13"/>
            <p:cNvCxnSpPr/>
            <p:nvPr/>
          </p:nvCxnSpPr>
          <p:spPr>
            <a:xfrm>
              <a:off x="179512" y="6165304"/>
              <a:ext cx="8784975" cy="0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15"/>
            <p:cNvCxnSpPr/>
            <p:nvPr/>
          </p:nvCxnSpPr>
          <p:spPr>
            <a:xfrm flipV="1">
              <a:off x="8964487" y="1419422"/>
              <a:ext cx="0" cy="4745882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20"/>
            <p:cNvCxnSpPr/>
            <p:nvPr/>
          </p:nvCxnSpPr>
          <p:spPr>
            <a:xfrm flipV="1">
              <a:off x="8964487" y="1283274"/>
              <a:ext cx="0" cy="150662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17"/>
            <p:cNvCxnSpPr/>
            <p:nvPr/>
          </p:nvCxnSpPr>
          <p:spPr>
            <a:xfrm flipH="1">
              <a:off x="181525" y="1419422"/>
              <a:ext cx="6939963" cy="19760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20"/>
            <p:cNvCxnSpPr/>
            <p:nvPr/>
          </p:nvCxnSpPr>
          <p:spPr>
            <a:xfrm flipV="1">
              <a:off x="7129224" y="1283274"/>
              <a:ext cx="0" cy="150662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Arredondar Retângulo em um Canto Diagonal 8">
            <a:hlinkClick r:id="" action="ppaction://noaction"/>
          </p:cNvPr>
          <p:cNvSpPr/>
          <p:nvPr userDrawn="1"/>
        </p:nvSpPr>
        <p:spPr>
          <a:xfrm>
            <a:off x="3707904" y="404664"/>
            <a:ext cx="1512168" cy="864096"/>
          </a:xfrm>
          <a:prstGeom prst="round2DiagRect">
            <a:avLst/>
          </a:prstGeom>
          <a:solidFill>
            <a:schemeClr val="bg1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>
                <a:solidFill>
                  <a:schemeClr val="tx1"/>
                </a:solidFill>
              </a:rPr>
              <a:t>Gestão do Conhecimento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14" name="Arredondar Retângulo em um Canto Diagonal 9">
            <a:hlinkClick r:id="" action="ppaction://noaction"/>
          </p:cNvPr>
          <p:cNvSpPr/>
          <p:nvPr userDrawn="1"/>
        </p:nvSpPr>
        <p:spPr>
          <a:xfrm>
            <a:off x="5436096" y="404664"/>
            <a:ext cx="1512168" cy="864096"/>
          </a:xfrm>
          <a:prstGeom prst="round2DiagRect">
            <a:avLst/>
          </a:prstGeom>
          <a:solidFill>
            <a:schemeClr val="bg1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>
                <a:solidFill>
                  <a:schemeClr val="tx1"/>
                </a:solidFill>
              </a:rPr>
              <a:t>Estrutura de TIC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15" name="Arredondar Retângulo em um Canto Diagonal 10"/>
          <p:cNvSpPr/>
          <p:nvPr userDrawn="1"/>
        </p:nvSpPr>
        <p:spPr>
          <a:xfrm>
            <a:off x="7164288" y="404664"/>
            <a:ext cx="1512168" cy="864096"/>
          </a:xfrm>
          <a:prstGeom prst="round2Diag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80000">
                <a:schemeClr val="tx1">
                  <a:lumMod val="75000"/>
                  <a:lumOff val="2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</a:gra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Governança</a:t>
            </a:r>
            <a:endParaRPr lang="pt-BR" sz="1200" b="1" dirty="0"/>
          </a:p>
        </p:txBody>
      </p:sp>
      <p:sp>
        <p:nvSpPr>
          <p:cNvPr id="16" name="Arredondar Retângulo em um Canto Diagonal 1">
            <a:hlinkClick r:id="" action="ppaction://noaction"/>
          </p:cNvPr>
          <p:cNvSpPr/>
          <p:nvPr userDrawn="1"/>
        </p:nvSpPr>
        <p:spPr>
          <a:xfrm>
            <a:off x="251520" y="404664"/>
            <a:ext cx="1514097" cy="864096"/>
          </a:xfrm>
          <a:prstGeom prst="round2DiagRect">
            <a:avLst/>
          </a:prstGeom>
          <a:solidFill>
            <a:schemeClr val="bg1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>
                <a:solidFill>
                  <a:schemeClr val="tx1"/>
                </a:solidFill>
              </a:rPr>
              <a:t>Sistemas Judiciais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17" name="Arredondar Retângulo em um Canto Diagonal 16">
            <a:hlinkClick r:id="" action="ppaction://noaction"/>
          </p:cNvPr>
          <p:cNvSpPr/>
          <p:nvPr userDrawn="1"/>
        </p:nvSpPr>
        <p:spPr>
          <a:xfrm>
            <a:off x="1979712" y="404664"/>
            <a:ext cx="1512168" cy="864096"/>
          </a:xfrm>
          <a:prstGeom prst="round2DiagRect">
            <a:avLst/>
          </a:prstGeom>
          <a:solidFill>
            <a:schemeClr val="bg1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>
                <a:solidFill>
                  <a:schemeClr val="tx1"/>
                </a:solidFill>
              </a:rPr>
              <a:t>Sistemas Administrativos</a:t>
            </a:r>
            <a:endParaRPr lang="pt-BR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221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talhamento Dema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32656"/>
          </a:xfrm>
        </p:spPr>
        <p:txBody>
          <a:bodyPr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grpSp>
        <p:nvGrpSpPr>
          <p:cNvPr id="10" name="Grupo 9"/>
          <p:cNvGrpSpPr/>
          <p:nvPr userDrawn="1"/>
        </p:nvGrpSpPr>
        <p:grpSpPr>
          <a:xfrm>
            <a:off x="431540" y="404664"/>
            <a:ext cx="4104000" cy="276999"/>
            <a:chOff x="4572000" y="1180069"/>
            <a:chExt cx="4140463" cy="276999"/>
          </a:xfrm>
        </p:grpSpPr>
        <p:sp>
          <p:nvSpPr>
            <p:cNvPr id="11" name="Round Same Side Corner Rectangle 42"/>
            <p:cNvSpPr/>
            <p:nvPr/>
          </p:nvSpPr>
          <p:spPr>
            <a:xfrm>
              <a:off x="4602660" y="1214643"/>
              <a:ext cx="1512168" cy="225743"/>
            </a:xfrm>
            <a:prstGeom prst="round2SameRect">
              <a:avLst>
                <a:gd name="adj1" fmla="val 33545"/>
                <a:gd name="adj2" fmla="val 0"/>
              </a:avLst>
            </a:prstGeom>
            <a:solidFill>
              <a:schemeClr val="bg1">
                <a:lumMod val="65000"/>
                <a:alpha val="15000"/>
              </a:schemeClr>
            </a:solidFill>
            <a:ln w="3175">
              <a:solidFill>
                <a:schemeClr val="bg1">
                  <a:lumMod val="8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Gestor</a:t>
              </a:r>
              <a:r>
                <a:rPr lang="en-US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do </a:t>
              </a:r>
              <a:r>
                <a:rPr lang="en-US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Negócio</a:t>
              </a:r>
              <a:endParaRPr lang="ro-RO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Round Same Side Corner Rectangle 9"/>
            <p:cNvSpPr/>
            <p:nvPr/>
          </p:nvSpPr>
          <p:spPr>
            <a:xfrm rot="16200000" flipV="1">
              <a:off x="7361202" y="89124"/>
              <a:ext cx="243637" cy="2458884"/>
            </a:xfrm>
            <a:prstGeom prst="round2SameRect">
              <a:avLst/>
            </a:prstGeom>
            <a:gradFill flip="none" rotWithShape="1">
              <a:lin ang="0" scaled="1"/>
              <a:tileRect/>
            </a:gradFill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  <p:sp>
          <p:nvSpPr>
            <p:cNvPr id="13" name="Round Same Side Corner Rectangle 8"/>
            <p:cNvSpPr/>
            <p:nvPr/>
          </p:nvSpPr>
          <p:spPr>
            <a:xfrm rot="16200000">
              <a:off x="5290971" y="477779"/>
              <a:ext cx="243637" cy="1681580"/>
            </a:xfrm>
            <a:prstGeom prst="round2SameRect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  <p:sp>
          <p:nvSpPr>
            <p:cNvPr id="14" name="TextBox 10"/>
            <p:cNvSpPr txBox="1"/>
            <p:nvPr/>
          </p:nvSpPr>
          <p:spPr>
            <a:xfrm>
              <a:off x="4618980" y="1180069"/>
              <a:ext cx="1614886" cy="276999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defRPr/>
              </a:pPr>
              <a:r>
                <a:rPr lang="pt-PT" sz="1200" b="1" dirty="0" smtClean="0">
                  <a:latin typeface="+mj-lt"/>
                  <a:ea typeface="+mn-ea"/>
                </a:rPr>
                <a:t>Demandante</a:t>
              </a:r>
              <a:endParaRPr lang="en-US" sz="1400" b="1" dirty="0">
                <a:latin typeface="+mj-lt"/>
                <a:ea typeface="+mn-ea"/>
              </a:endParaRPr>
            </a:p>
          </p:txBody>
        </p:sp>
        <p:sp>
          <p:nvSpPr>
            <p:cNvPr id="15" name="TextBox 11"/>
            <p:cNvSpPr txBox="1"/>
            <p:nvPr/>
          </p:nvSpPr>
          <p:spPr>
            <a:xfrm>
              <a:off x="6273292" y="1180069"/>
              <a:ext cx="2320578" cy="276999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defRPr/>
              </a:pPr>
              <a:endParaRPr lang="pt-BR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</p:grpSp>
      <p:sp>
        <p:nvSpPr>
          <p:cNvPr id="26" name="Round Same Side Corner Rectangle 42"/>
          <p:cNvSpPr/>
          <p:nvPr userDrawn="1"/>
        </p:nvSpPr>
        <p:spPr>
          <a:xfrm>
            <a:off x="402456" y="934356"/>
            <a:ext cx="1950680" cy="266002"/>
          </a:xfrm>
          <a:prstGeom prst="round2SameRect">
            <a:avLst>
              <a:gd name="adj1" fmla="val 33545"/>
              <a:gd name="adj2" fmla="val 0"/>
            </a:avLst>
          </a:prstGeom>
          <a:solidFill>
            <a:schemeClr val="bg1">
              <a:lumMod val="75000"/>
              <a:alpha val="15000"/>
            </a:schemeClr>
          </a:solidFill>
          <a:ln w="3175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Contato</a:t>
            </a:r>
            <a:endParaRPr lang="ro-RO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27" name="Rectangle 6"/>
          <p:cNvSpPr/>
          <p:nvPr userDrawn="1"/>
        </p:nvSpPr>
        <p:spPr>
          <a:xfrm>
            <a:off x="395536" y="1191643"/>
            <a:ext cx="1950680" cy="285007"/>
          </a:xfrm>
          <a:prstGeom prst="rect">
            <a:avLst/>
          </a:prstGeom>
          <a:solidFill>
            <a:schemeClr val="bg1">
              <a:lumMod val="65000"/>
              <a:alpha val="5000"/>
            </a:schemeClr>
          </a:solidFill>
          <a:ln w="3175">
            <a:solidFill>
              <a:schemeClr val="bg1">
                <a:alpha val="2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ro-RO" sz="1200" dirty="0">
              <a:solidFill>
                <a:schemeClr val="tx1"/>
              </a:solidFill>
            </a:endParaRPr>
          </a:p>
        </p:txBody>
      </p:sp>
      <p:sp>
        <p:nvSpPr>
          <p:cNvPr id="28" name="Round Same Side Corner Rectangle 42"/>
          <p:cNvSpPr/>
          <p:nvPr userDrawn="1"/>
        </p:nvSpPr>
        <p:spPr>
          <a:xfrm>
            <a:off x="2596030" y="942490"/>
            <a:ext cx="1950680" cy="266002"/>
          </a:xfrm>
          <a:prstGeom prst="round2SameRect">
            <a:avLst>
              <a:gd name="adj1" fmla="val 33545"/>
              <a:gd name="adj2" fmla="val 0"/>
            </a:avLst>
          </a:prstGeom>
          <a:solidFill>
            <a:schemeClr val="bg1">
              <a:lumMod val="75000"/>
              <a:alpha val="15000"/>
            </a:schemeClr>
          </a:solidFill>
          <a:ln w="3175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Data da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Demanda</a:t>
            </a:r>
            <a:endParaRPr lang="ro-RO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29" name="Rectangle 6"/>
          <p:cNvSpPr/>
          <p:nvPr userDrawn="1"/>
        </p:nvSpPr>
        <p:spPr>
          <a:xfrm>
            <a:off x="2589110" y="1199777"/>
            <a:ext cx="1950680" cy="285007"/>
          </a:xfrm>
          <a:prstGeom prst="rect">
            <a:avLst/>
          </a:prstGeom>
          <a:solidFill>
            <a:schemeClr val="bg1">
              <a:lumMod val="65000"/>
              <a:alpha val="5000"/>
            </a:schemeClr>
          </a:solidFill>
          <a:ln w="3175">
            <a:solidFill>
              <a:schemeClr val="bg1">
                <a:alpha val="2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ro-RO" sz="1200" dirty="0">
              <a:solidFill>
                <a:schemeClr val="tx1"/>
              </a:solidFill>
            </a:endParaRPr>
          </a:p>
        </p:txBody>
      </p:sp>
      <p:sp>
        <p:nvSpPr>
          <p:cNvPr id="31" name="Round Same Side Corner Rectangle 42"/>
          <p:cNvSpPr/>
          <p:nvPr userDrawn="1"/>
        </p:nvSpPr>
        <p:spPr>
          <a:xfrm>
            <a:off x="402688" y="1746938"/>
            <a:ext cx="8265704" cy="249153"/>
          </a:xfrm>
          <a:prstGeom prst="round2SameRect">
            <a:avLst>
              <a:gd name="adj1" fmla="val 33545"/>
              <a:gd name="adj2" fmla="val 0"/>
            </a:avLst>
          </a:prstGeom>
          <a:solidFill>
            <a:schemeClr val="bg1">
              <a:lumMod val="75000"/>
              <a:alpha val="15000"/>
            </a:schemeClr>
          </a:solidFill>
          <a:ln w="3175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  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Resumo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Executivo</a:t>
            </a:r>
            <a:endParaRPr lang="ro-RO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pic>
        <p:nvPicPr>
          <p:cNvPr id="32" name="Picture 2065" descr="Icon- Checklist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843" y="1790480"/>
            <a:ext cx="179219" cy="189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Rectangle 6"/>
          <p:cNvSpPr/>
          <p:nvPr userDrawn="1"/>
        </p:nvSpPr>
        <p:spPr>
          <a:xfrm>
            <a:off x="395768" y="1975778"/>
            <a:ext cx="8265704" cy="1453222"/>
          </a:xfrm>
          <a:prstGeom prst="rect">
            <a:avLst/>
          </a:prstGeom>
          <a:solidFill>
            <a:schemeClr val="bg1">
              <a:lumMod val="65000"/>
              <a:alpha val="5000"/>
            </a:schemeClr>
          </a:solidFill>
          <a:ln w="3175">
            <a:solidFill>
              <a:schemeClr val="bg1">
                <a:alpha val="2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indent="-28575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050" dirty="0">
              <a:solidFill>
                <a:schemeClr val="dk1"/>
              </a:solidFill>
            </a:endParaRPr>
          </a:p>
        </p:txBody>
      </p:sp>
      <p:sp>
        <p:nvSpPr>
          <p:cNvPr id="35" name="Round Same Side Corner Rectangle 42"/>
          <p:cNvSpPr/>
          <p:nvPr userDrawn="1"/>
        </p:nvSpPr>
        <p:spPr>
          <a:xfrm>
            <a:off x="4829448" y="943224"/>
            <a:ext cx="1950680" cy="266002"/>
          </a:xfrm>
          <a:prstGeom prst="round2SameRect">
            <a:avLst>
              <a:gd name="adj1" fmla="val 33545"/>
              <a:gd name="adj2" fmla="val 0"/>
            </a:avLst>
          </a:prstGeom>
          <a:solidFill>
            <a:schemeClr val="bg1">
              <a:lumMod val="75000"/>
              <a:alpha val="15000"/>
            </a:schemeClr>
          </a:solidFill>
          <a:ln w="3175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Status</a:t>
            </a:r>
            <a:endParaRPr lang="ro-RO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36" name="Rectangle 6"/>
          <p:cNvSpPr/>
          <p:nvPr userDrawn="1"/>
        </p:nvSpPr>
        <p:spPr>
          <a:xfrm>
            <a:off x="4822528" y="1200511"/>
            <a:ext cx="1950680" cy="285007"/>
          </a:xfrm>
          <a:prstGeom prst="rect">
            <a:avLst/>
          </a:prstGeom>
          <a:solidFill>
            <a:schemeClr val="bg1">
              <a:lumMod val="65000"/>
              <a:alpha val="5000"/>
            </a:schemeClr>
          </a:solidFill>
          <a:ln w="3175">
            <a:solidFill>
              <a:schemeClr val="bg1">
                <a:alpha val="2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ro-RO" sz="1200" dirty="0">
              <a:solidFill>
                <a:schemeClr val="tx1"/>
              </a:solidFill>
            </a:endParaRPr>
          </a:p>
        </p:txBody>
      </p:sp>
      <p:pic>
        <p:nvPicPr>
          <p:cNvPr id="37" name="Imagem 3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158" y="966119"/>
            <a:ext cx="234000" cy="234000"/>
          </a:xfrm>
          <a:prstGeom prst="rect">
            <a:avLst/>
          </a:prstGeom>
        </p:spPr>
      </p:pic>
      <p:pic>
        <p:nvPicPr>
          <p:cNvPr id="38" name="Imagem 3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8" y="943784"/>
            <a:ext cx="234000" cy="2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011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934E88D-C318-4F07-AA21-E226073DA8ED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CaixaDeTexto 5"/>
          <p:cNvSpPr txBox="1"/>
          <p:nvPr userDrawn="1"/>
        </p:nvSpPr>
        <p:spPr>
          <a:xfrm>
            <a:off x="0" y="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cap="all" baseline="0" dirty="0" smtClean="0">
                <a:solidFill>
                  <a:schemeClr val="bg1"/>
                </a:solidFill>
                <a:latin typeface="+mj-lt"/>
              </a:rPr>
              <a:t>PORTFÓLIO DE PROJETOS De </a:t>
            </a:r>
            <a:r>
              <a:rPr lang="pt-BR" sz="1600" b="1" cap="all" baseline="0" dirty="0" err="1" smtClean="0">
                <a:solidFill>
                  <a:schemeClr val="bg1"/>
                </a:solidFill>
                <a:latin typeface="+mj-lt"/>
              </a:rPr>
              <a:t>tic</a:t>
            </a:r>
            <a:endParaRPr lang="pt-BR" sz="1600" b="1" cap="all" baseline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3887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934E88D-C318-4F07-AA21-E226073DA8ED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CaixaDeTexto 5"/>
          <p:cNvSpPr txBox="1"/>
          <p:nvPr userDrawn="1"/>
        </p:nvSpPr>
        <p:spPr>
          <a:xfrm>
            <a:off x="0" y="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cap="all" baseline="0" dirty="0" smtClean="0">
                <a:solidFill>
                  <a:schemeClr val="bg1"/>
                </a:solidFill>
                <a:latin typeface="+mj-lt"/>
              </a:rPr>
              <a:t>Portfólios DE PROJETOS De </a:t>
            </a:r>
            <a:r>
              <a:rPr lang="pt-BR" sz="1600" b="1" cap="all" baseline="0" dirty="0" err="1" smtClean="0">
                <a:solidFill>
                  <a:schemeClr val="bg1"/>
                </a:solidFill>
                <a:latin typeface="+mj-lt"/>
              </a:rPr>
              <a:t>tic</a:t>
            </a:r>
            <a:endParaRPr lang="pt-BR" sz="1600" b="1" cap="all" baseline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1752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934E88D-C318-4F07-AA21-E226073DA8ED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5795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tos Sistema Judici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rredondar Retângulo em um Canto Diagonal 28"/>
          <p:cNvSpPr/>
          <p:nvPr userDrawn="1"/>
        </p:nvSpPr>
        <p:spPr>
          <a:xfrm>
            <a:off x="251520" y="404102"/>
            <a:ext cx="1514097" cy="864096"/>
          </a:xfrm>
          <a:prstGeom prst="round2DiagRect">
            <a:avLst/>
          </a:prstGeom>
          <a:solidFill>
            <a:schemeClr val="tx2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Sistemas Judiciais</a:t>
            </a:r>
            <a:endParaRPr lang="pt-BR" sz="1200" b="1" dirty="0"/>
          </a:p>
        </p:txBody>
      </p:sp>
      <p:sp>
        <p:nvSpPr>
          <p:cNvPr id="30" name="Arredondar Retângulo em um Canto Diagonal 29">
            <a:hlinkClick r:id="" action="ppaction://noaction"/>
          </p:cNvPr>
          <p:cNvSpPr/>
          <p:nvPr userDrawn="1"/>
        </p:nvSpPr>
        <p:spPr>
          <a:xfrm>
            <a:off x="1979712" y="404664"/>
            <a:ext cx="1512168" cy="864096"/>
          </a:xfrm>
          <a:prstGeom prst="round2DiagRect">
            <a:avLst/>
          </a:prstGeom>
          <a:solidFill>
            <a:srgbClr val="660066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Sistemas Administrativos</a:t>
            </a:r>
            <a:endParaRPr lang="pt-BR" sz="1200" b="1" dirty="0"/>
          </a:p>
        </p:txBody>
      </p:sp>
      <p:sp>
        <p:nvSpPr>
          <p:cNvPr id="31" name="Arredondar Retângulo em um Canto Diagonal 30">
            <a:hlinkClick r:id="" action="ppaction://noaction"/>
          </p:cNvPr>
          <p:cNvSpPr/>
          <p:nvPr userDrawn="1"/>
        </p:nvSpPr>
        <p:spPr>
          <a:xfrm>
            <a:off x="3707904" y="404664"/>
            <a:ext cx="1512168" cy="864096"/>
          </a:xfrm>
          <a:prstGeom prst="round2DiagRect">
            <a:avLst/>
          </a:prstGeom>
          <a:solidFill>
            <a:srgbClr val="660066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Gestão do Conhecimento</a:t>
            </a:r>
            <a:endParaRPr lang="pt-BR" sz="1200" b="1" dirty="0"/>
          </a:p>
        </p:txBody>
      </p:sp>
      <p:sp>
        <p:nvSpPr>
          <p:cNvPr id="33" name="Arredondar Retângulo em um Canto Diagonal 32">
            <a:hlinkClick r:id="" action="ppaction://noaction"/>
          </p:cNvPr>
          <p:cNvSpPr/>
          <p:nvPr userDrawn="1"/>
        </p:nvSpPr>
        <p:spPr>
          <a:xfrm>
            <a:off x="5436096" y="404664"/>
            <a:ext cx="1512168" cy="864096"/>
          </a:xfrm>
          <a:prstGeom prst="round2DiagRect">
            <a:avLst/>
          </a:prstGeom>
          <a:solidFill>
            <a:srgbClr val="660066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Estrutura de TIC</a:t>
            </a:r>
            <a:endParaRPr lang="pt-BR" sz="1200" b="1" dirty="0"/>
          </a:p>
        </p:txBody>
      </p:sp>
      <p:sp>
        <p:nvSpPr>
          <p:cNvPr id="34" name="Arredondar Retângulo em um Canto Diagonal 33">
            <a:hlinkClick r:id="" action="ppaction://noaction"/>
          </p:cNvPr>
          <p:cNvSpPr/>
          <p:nvPr userDrawn="1"/>
        </p:nvSpPr>
        <p:spPr>
          <a:xfrm>
            <a:off x="7164288" y="404664"/>
            <a:ext cx="1512168" cy="864096"/>
          </a:xfrm>
          <a:prstGeom prst="round2DiagRect">
            <a:avLst/>
          </a:prstGeom>
          <a:solidFill>
            <a:srgbClr val="660066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Governança</a:t>
            </a:r>
            <a:endParaRPr lang="pt-BR" sz="1200" b="1" dirty="0"/>
          </a:p>
        </p:txBody>
      </p:sp>
      <p:grpSp>
        <p:nvGrpSpPr>
          <p:cNvPr id="35" name="Grupo 27"/>
          <p:cNvGrpSpPr/>
          <p:nvPr userDrawn="1"/>
        </p:nvGrpSpPr>
        <p:grpSpPr>
          <a:xfrm>
            <a:off x="179512" y="1268760"/>
            <a:ext cx="8784976" cy="4874478"/>
            <a:chOff x="393607" y="1844824"/>
            <a:chExt cx="8426865" cy="4680520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grpSpPr>
        <p:cxnSp>
          <p:nvCxnSpPr>
            <p:cNvPr id="42" name="Conector reto 41"/>
            <p:cNvCxnSpPr/>
            <p:nvPr/>
          </p:nvCxnSpPr>
          <p:spPr>
            <a:xfrm>
              <a:off x="393607" y="1916832"/>
              <a:ext cx="0" cy="4608512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to 42"/>
            <p:cNvCxnSpPr/>
            <p:nvPr/>
          </p:nvCxnSpPr>
          <p:spPr>
            <a:xfrm>
              <a:off x="393607" y="6525344"/>
              <a:ext cx="8426865" cy="0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to 43"/>
            <p:cNvCxnSpPr/>
            <p:nvPr/>
          </p:nvCxnSpPr>
          <p:spPr>
            <a:xfrm flipV="1">
              <a:off x="8820472" y="1988840"/>
              <a:ext cx="0" cy="4536504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to 44"/>
            <p:cNvCxnSpPr/>
            <p:nvPr/>
          </p:nvCxnSpPr>
          <p:spPr>
            <a:xfrm flipH="1">
              <a:off x="1907704" y="1988840"/>
              <a:ext cx="6912768" cy="0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to 45"/>
            <p:cNvCxnSpPr/>
            <p:nvPr/>
          </p:nvCxnSpPr>
          <p:spPr>
            <a:xfrm flipV="1">
              <a:off x="1907704" y="1844824"/>
              <a:ext cx="0" cy="144016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7" name="Picture 2043" descr="Icon House">
            <a:hlinkClick r:id="rId2" action="ppaction://hlinksldjump" tooltip="Página Inicial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6257104"/>
            <a:ext cx="288000" cy="242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5" name="Picture 100" descr="Folder blue">
            <a:hlinkClick r:id="" action="ppaction://noaction"/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04196" y="6228108"/>
            <a:ext cx="288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CaixaDeTexto 1"/>
          <p:cNvSpPr txBox="1"/>
          <p:nvPr userDrawn="1"/>
        </p:nvSpPr>
        <p:spPr>
          <a:xfrm>
            <a:off x="0" y="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cap="all" baseline="0" dirty="0" smtClean="0">
                <a:solidFill>
                  <a:schemeClr val="bg1"/>
                </a:solidFill>
                <a:latin typeface="+mj-lt"/>
              </a:rPr>
              <a:t>PORTFÓLIO DE PROJETOS De </a:t>
            </a:r>
            <a:r>
              <a:rPr lang="pt-BR" sz="1600" b="1" cap="all" baseline="0" dirty="0" err="1" smtClean="0">
                <a:solidFill>
                  <a:schemeClr val="bg1"/>
                </a:solidFill>
                <a:latin typeface="+mj-lt"/>
              </a:rPr>
              <a:t>tic</a:t>
            </a:r>
            <a:endParaRPr lang="pt-BR" sz="1600" b="1" cap="all" baseline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43136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tos Sistema Administrativ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 userDrawn="1"/>
        </p:nvSpPr>
        <p:spPr>
          <a:xfrm>
            <a:off x="0" y="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cap="all" baseline="0" dirty="0" smtClean="0">
                <a:solidFill>
                  <a:schemeClr val="bg1"/>
                </a:solidFill>
                <a:latin typeface="+mj-lt"/>
              </a:rPr>
              <a:t>PORTFÓLIO DE PROJETOS De </a:t>
            </a:r>
            <a:r>
              <a:rPr lang="pt-BR" sz="1600" b="1" cap="all" baseline="0" dirty="0" err="1" smtClean="0">
                <a:solidFill>
                  <a:schemeClr val="bg1"/>
                </a:solidFill>
                <a:latin typeface="+mj-lt"/>
              </a:rPr>
              <a:t>tic</a:t>
            </a:r>
            <a:endParaRPr lang="pt-BR" sz="1600" b="1" cap="all" baseline="0" dirty="0">
              <a:latin typeface="+mj-lt"/>
            </a:endParaRPr>
          </a:p>
        </p:txBody>
      </p:sp>
      <p:grpSp>
        <p:nvGrpSpPr>
          <p:cNvPr id="4" name="Group 12"/>
          <p:cNvGrpSpPr/>
          <p:nvPr userDrawn="1"/>
        </p:nvGrpSpPr>
        <p:grpSpPr>
          <a:xfrm>
            <a:off x="179512" y="1268760"/>
            <a:ext cx="8784976" cy="4874478"/>
            <a:chOff x="393607" y="2060848"/>
            <a:chExt cx="8426865" cy="439248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5" name="Conector reto 11"/>
            <p:cNvCxnSpPr/>
            <p:nvPr/>
          </p:nvCxnSpPr>
          <p:spPr>
            <a:xfrm flipH="1">
              <a:off x="393607" y="2204864"/>
              <a:ext cx="1929" cy="4248472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to 13"/>
            <p:cNvCxnSpPr/>
            <p:nvPr/>
          </p:nvCxnSpPr>
          <p:spPr>
            <a:xfrm>
              <a:off x="393607" y="6453336"/>
              <a:ext cx="8426865" cy="0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to 15"/>
            <p:cNvCxnSpPr/>
            <p:nvPr/>
          </p:nvCxnSpPr>
          <p:spPr>
            <a:xfrm flipV="1">
              <a:off x="8820472" y="2196001"/>
              <a:ext cx="0" cy="4257335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17"/>
            <p:cNvCxnSpPr/>
            <p:nvPr/>
          </p:nvCxnSpPr>
          <p:spPr>
            <a:xfrm flipH="1">
              <a:off x="3635896" y="2196001"/>
              <a:ext cx="5184576" cy="8863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20"/>
            <p:cNvCxnSpPr/>
            <p:nvPr/>
          </p:nvCxnSpPr>
          <p:spPr>
            <a:xfrm flipV="1">
              <a:off x="3647429" y="2060848"/>
              <a:ext cx="0" cy="135153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17"/>
            <p:cNvCxnSpPr/>
            <p:nvPr/>
          </p:nvCxnSpPr>
          <p:spPr>
            <a:xfrm flipH="1">
              <a:off x="395536" y="2204864"/>
              <a:ext cx="1728192" cy="8863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20"/>
            <p:cNvCxnSpPr/>
            <p:nvPr/>
          </p:nvCxnSpPr>
          <p:spPr>
            <a:xfrm flipV="1">
              <a:off x="2111633" y="2060848"/>
              <a:ext cx="0" cy="135153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Arredondar Retângulo em um Canto Diagonal 1">
            <a:hlinkClick r:id="" action="ppaction://noaction"/>
          </p:cNvPr>
          <p:cNvSpPr/>
          <p:nvPr userDrawn="1"/>
        </p:nvSpPr>
        <p:spPr>
          <a:xfrm>
            <a:off x="249591" y="404664"/>
            <a:ext cx="1514097" cy="864096"/>
          </a:xfrm>
          <a:prstGeom prst="round2DiagRect">
            <a:avLst/>
          </a:prstGeom>
          <a:solidFill>
            <a:srgbClr val="660066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Sistemas Judiciais</a:t>
            </a:r>
            <a:endParaRPr lang="pt-BR" sz="1200" b="1" dirty="0"/>
          </a:p>
        </p:txBody>
      </p:sp>
      <p:sp>
        <p:nvSpPr>
          <p:cNvPr id="13" name="Arredondar Retângulo em um Canto Diagonal 7"/>
          <p:cNvSpPr/>
          <p:nvPr userDrawn="1"/>
        </p:nvSpPr>
        <p:spPr>
          <a:xfrm>
            <a:off x="1979712" y="404664"/>
            <a:ext cx="1512168" cy="864096"/>
          </a:xfrm>
          <a:prstGeom prst="round2DiagRect">
            <a:avLst/>
          </a:prstGeom>
          <a:solidFill>
            <a:schemeClr val="tx2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Sistemas Administrativos</a:t>
            </a:r>
            <a:endParaRPr lang="pt-BR" sz="1200" b="1" dirty="0"/>
          </a:p>
        </p:txBody>
      </p:sp>
      <p:sp>
        <p:nvSpPr>
          <p:cNvPr id="14" name="Arredondar Retângulo em um Canto Diagonal 8">
            <a:hlinkClick r:id="" action="ppaction://noaction"/>
          </p:cNvPr>
          <p:cNvSpPr/>
          <p:nvPr userDrawn="1"/>
        </p:nvSpPr>
        <p:spPr>
          <a:xfrm>
            <a:off x="3707904" y="404664"/>
            <a:ext cx="1512168" cy="864096"/>
          </a:xfrm>
          <a:prstGeom prst="round2DiagRect">
            <a:avLst/>
          </a:prstGeom>
          <a:solidFill>
            <a:srgbClr val="660066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Gestão do Conhecimento</a:t>
            </a:r>
            <a:endParaRPr lang="pt-BR" sz="1200" b="1" dirty="0"/>
          </a:p>
        </p:txBody>
      </p:sp>
      <p:sp>
        <p:nvSpPr>
          <p:cNvPr id="15" name="Arredondar Retângulo em um Canto Diagonal 9">
            <a:hlinkClick r:id="" action="ppaction://noaction"/>
          </p:cNvPr>
          <p:cNvSpPr/>
          <p:nvPr userDrawn="1"/>
        </p:nvSpPr>
        <p:spPr>
          <a:xfrm>
            <a:off x="5436096" y="404664"/>
            <a:ext cx="1512168" cy="864096"/>
          </a:xfrm>
          <a:prstGeom prst="round2DiagRect">
            <a:avLst/>
          </a:prstGeom>
          <a:solidFill>
            <a:srgbClr val="660066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Estrutura de TIC</a:t>
            </a:r>
            <a:endParaRPr lang="pt-BR" sz="1200" b="1" dirty="0"/>
          </a:p>
        </p:txBody>
      </p:sp>
      <p:sp>
        <p:nvSpPr>
          <p:cNvPr id="16" name="Arredondar Retângulo em um Canto Diagonal 10">
            <a:hlinkClick r:id="" action="ppaction://noaction"/>
          </p:cNvPr>
          <p:cNvSpPr/>
          <p:nvPr userDrawn="1"/>
        </p:nvSpPr>
        <p:spPr>
          <a:xfrm>
            <a:off x="7164288" y="404664"/>
            <a:ext cx="1512168" cy="864096"/>
          </a:xfrm>
          <a:prstGeom prst="round2DiagRect">
            <a:avLst/>
          </a:prstGeom>
          <a:solidFill>
            <a:srgbClr val="660066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Governança</a:t>
            </a:r>
            <a:endParaRPr lang="pt-BR" sz="1200" b="1" dirty="0"/>
          </a:p>
        </p:txBody>
      </p:sp>
      <p:pic>
        <p:nvPicPr>
          <p:cNvPr id="17" name="Picture 2043" descr="Icon House">
            <a:hlinkClick r:id="rId2" action="ppaction://hlinksldjump" tooltip="Página Inicial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6257104"/>
            <a:ext cx="288000" cy="242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8" name="Picture 100" descr="Folder blue">
            <a:hlinkClick r:id="" action="ppaction://noaction"/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04196" y="6228108"/>
            <a:ext cx="288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41096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tos Gestão do Conheci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 userDrawn="1"/>
        </p:nvGrpSpPr>
        <p:grpSpPr>
          <a:xfrm>
            <a:off x="179512" y="1283274"/>
            <a:ext cx="8784975" cy="4859964"/>
            <a:chOff x="179513" y="1283274"/>
            <a:chExt cx="8640960" cy="485996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5" name="Conector reto 11"/>
            <p:cNvCxnSpPr/>
            <p:nvPr/>
          </p:nvCxnSpPr>
          <p:spPr>
            <a:xfrm flipH="1">
              <a:off x="179513" y="1428579"/>
              <a:ext cx="1978" cy="4714659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to 13"/>
            <p:cNvCxnSpPr/>
            <p:nvPr/>
          </p:nvCxnSpPr>
          <p:spPr>
            <a:xfrm>
              <a:off x="179513" y="6143238"/>
              <a:ext cx="8640960" cy="0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to 15"/>
            <p:cNvCxnSpPr/>
            <p:nvPr/>
          </p:nvCxnSpPr>
          <p:spPr>
            <a:xfrm flipV="1">
              <a:off x="8820473" y="1418743"/>
              <a:ext cx="0" cy="4724495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17"/>
            <p:cNvCxnSpPr/>
            <p:nvPr/>
          </p:nvCxnSpPr>
          <p:spPr>
            <a:xfrm flipH="1">
              <a:off x="5276275" y="1418743"/>
              <a:ext cx="3544198" cy="9836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20"/>
            <p:cNvCxnSpPr/>
            <p:nvPr/>
          </p:nvCxnSpPr>
          <p:spPr>
            <a:xfrm flipV="1">
              <a:off x="5288678" y="1283274"/>
              <a:ext cx="0" cy="149983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17"/>
            <p:cNvCxnSpPr/>
            <p:nvPr/>
          </p:nvCxnSpPr>
          <p:spPr>
            <a:xfrm flipH="1">
              <a:off x="181492" y="1423661"/>
              <a:ext cx="3454404" cy="14754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20"/>
            <p:cNvCxnSpPr/>
            <p:nvPr/>
          </p:nvCxnSpPr>
          <p:spPr>
            <a:xfrm flipV="1">
              <a:off x="3635896" y="1283274"/>
              <a:ext cx="0" cy="149983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Arredondar Retângulo em um Canto Diagonal 8"/>
          <p:cNvSpPr/>
          <p:nvPr userDrawn="1"/>
        </p:nvSpPr>
        <p:spPr>
          <a:xfrm>
            <a:off x="3707904" y="404664"/>
            <a:ext cx="1512168" cy="864096"/>
          </a:xfrm>
          <a:prstGeom prst="round2DiagRect">
            <a:avLst/>
          </a:prstGeom>
          <a:solidFill>
            <a:schemeClr val="tx2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Gestão do Conhecimento</a:t>
            </a:r>
            <a:endParaRPr lang="pt-BR" sz="1200" b="1" dirty="0"/>
          </a:p>
        </p:txBody>
      </p:sp>
      <p:sp>
        <p:nvSpPr>
          <p:cNvPr id="13" name="Arredondar Retângulo em um Canto Diagonal 9">
            <a:hlinkClick r:id="" action="ppaction://noaction"/>
          </p:cNvPr>
          <p:cNvSpPr/>
          <p:nvPr userDrawn="1"/>
        </p:nvSpPr>
        <p:spPr>
          <a:xfrm>
            <a:off x="5436096" y="404664"/>
            <a:ext cx="1512168" cy="864096"/>
          </a:xfrm>
          <a:prstGeom prst="round2DiagRect">
            <a:avLst/>
          </a:prstGeom>
          <a:solidFill>
            <a:srgbClr val="660066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Estrutura de TIC</a:t>
            </a:r>
            <a:endParaRPr lang="pt-BR" sz="1200" b="1" dirty="0"/>
          </a:p>
        </p:txBody>
      </p:sp>
      <p:sp>
        <p:nvSpPr>
          <p:cNvPr id="14" name="Arredondar Retângulo em um Canto Diagonal 10">
            <a:hlinkClick r:id="" action="ppaction://noaction"/>
          </p:cNvPr>
          <p:cNvSpPr/>
          <p:nvPr userDrawn="1"/>
        </p:nvSpPr>
        <p:spPr>
          <a:xfrm>
            <a:off x="7164288" y="404664"/>
            <a:ext cx="1512168" cy="864096"/>
          </a:xfrm>
          <a:prstGeom prst="round2DiagRect">
            <a:avLst/>
          </a:prstGeom>
          <a:solidFill>
            <a:srgbClr val="660066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Governança</a:t>
            </a:r>
            <a:endParaRPr lang="pt-BR" sz="1200" b="1" dirty="0"/>
          </a:p>
        </p:txBody>
      </p:sp>
      <p:sp>
        <p:nvSpPr>
          <p:cNvPr id="15" name="Arredondar Retângulo em um Canto Diagonal 1">
            <a:hlinkClick r:id="" action="ppaction://noaction"/>
          </p:cNvPr>
          <p:cNvSpPr/>
          <p:nvPr userDrawn="1"/>
        </p:nvSpPr>
        <p:spPr>
          <a:xfrm>
            <a:off x="251520" y="404664"/>
            <a:ext cx="1514097" cy="864096"/>
          </a:xfrm>
          <a:prstGeom prst="round2DiagRect">
            <a:avLst/>
          </a:prstGeom>
          <a:solidFill>
            <a:srgbClr val="660066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Sistemas Judiciais</a:t>
            </a:r>
            <a:endParaRPr lang="pt-BR" sz="1200" b="1" dirty="0"/>
          </a:p>
        </p:txBody>
      </p:sp>
      <p:sp>
        <p:nvSpPr>
          <p:cNvPr id="16" name="Arredondar Retângulo em um Canto Diagonal 15">
            <a:hlinkClick r:id="" action="ppaction://noaction"/>
          </p:cNvPr>
          <p:cNvSpPr/>
          <p:nvPr userDrawn="1"/>
        </p:nvSpPr>
        <p:spPr>
          <a:xfrm>
            <a:off x="1979712" y="404664"/>
            <a:ext cx="1512168" cy="864096"/>
          </a:xfrm>
          <a:prstGeom prst="round2DiagRect">
            <a:avLst/>
          </a:prstGeom>
          <a:solidFill>
            <a:srgbClr val="660066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Sistemas Administrativos</a:t>
            </a:r>
            <a:endParaRPr lang="pt-BR" sz="1200" b="1" dirty="0"/>
          </a:p>
        </p:txBody>
      </p:sp>
      <p:pic>
        <p:nvPicPr>
          <p:cNvPr id="17" name="Picture 2043" descr="Icon House">
            <a:hlinkClick r:id="rId2" action="ppaction://hlinksldjump" tooltip="Página Inicial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6257104"/>
            <a:ext cx="288000" cy="242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8" name="Picture 100" descr="Folder blue">
            <a:hlinkClick r:id="" action="ppaction://noaction"/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04196" y="6228108"/>
            <a:ext cx="288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CaixaDeTexto 18"/>
          <p:cNvSpPr txBox="1"/>
          <p:nvPr userDrawn="1"/>
        </p:nvSpPr>
        <p:spPr>
          <a:xfrm>
            <a:off x="0" y="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cap="all" baseline="0" dirty="0" smtClean="0">
                <a:solidFill>
                  <a:schemeClr val="bg1"/>
                </a:solidFill>
                <a:latin typeface="+mj-lt"/>
              </a:rPr>
              <a:t>PORTFÓLIO DE PROJETOS De </a:t>
            </a:r>
            <a:r>
              <a:rPr lang="pt-BR" sz="1600" b="1" cap="all" baseline="0" dirty="0" err="1" smtClean="0">
                <a:solidFill>
                  <a:schemeClr val="bg1"/>
                </a:solidFill>
                <a:latin typeface="+mj-lt"/>
              </a:rPr>
              <a:t>tic</a:t>
            </a:r>
            <a:endParaRPr lang="pt-BR" sz="1600" b="1" cap="all" baseline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3816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tos Estrutura de 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 userDrawn="1"/>
        </p:nvSpPr>
        <p:spPr>
          <a:xfrm>
            <a:off x="0" y="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cap="all" baseline="0" dirty="0" smtClean="0">
                <a:solidFill>
                  <a:schemeClr val="bg1"/>
                </a:solidFill>
                <a:latin typeface="+mj-lt"/>
              </a:rPr>
              <a:t>PORTFÓLIO DE PROJETOS De </a:t>
            </a:r>
            <a:r>
              <a:rPr lang="pt-BR" sz="1600" b="1" cap="all" baseline="0" dirty="0" err="1" smtClean="0">
                <a:solidFill>
                  <a:schemeClr val="bg1"/>
                </a:solidFill>
                <a:latin typeface="+mj-lt"/>
              </a:rPr>
              <a:t>tic</a:t>
            </a:r>
            <a:endParaRPr lang="pt-BR" sz="1600" b="1" cap="all" baseline="0" dirty="0">
              <a:latin typeface="+mj-lt"/>
            </a:endParaRPr>
          </a:p>
        </p:txBody>
      </p:sp>
      <p:grpSp>
        <p:nvGrpSpPr>
          <p:cNvPr id="4" name="Grupo 3"/>
          <p:cNvGrpSpPr/>
          <p:nvPr userDrawn="1"/>
        </p:nvGrpSpPr>
        <p:grpSpPr>
          <a:xfrm>
            <a:off x="179513" y="1283274"/>
            <a:ext cx="8784975" cy="4859964"/>
            <a:chOff x="179513" y="1283274"/>
            <a:chExt cx="8640961" cy="485996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5" name="Conector reto 11"/>
            <p:cNvCxnSpPr/>
            <p:nvPr/>
          </p:nvCxnSpPr>
          <p:spPr>
            <a:xfrm flipH="1">
              <a:off x="179513" y="1428579"/>
              <a:ext cx="1978" cy="4714659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to 13"/>
            <p:cNvCxnSpPr/>
            <p:nvPr/>
          </p:nvCxnSpPr>
          <p:spPr>
            <a:xfrm>
              <a:off x="179513" y="6143238"/>
              <a:ext cx="8640960" cy="0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to 15"/>
            <p:cNvCxnSpPr/>
            <p:nvPr/>
          </p:nvCxnSpPr>
          <p:spPr>
            <a:xfrm flipV="1">
              <a:off x="8820473" y="1418743"/>
              <a:ext cx="0" cy="4724495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17"/>
            <p:cNvCxnSpPr/>
            <p:nvPr/>
          </p:nvCxnSpPr>
          <p:spPr>
            <a:xfrm flipH="1">
              <a:off x="7020272" y="1418743"/>
              <a:ext cx="1800202" cy="4918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20"/>
            <p:cNvCxnSpPr/>
            <p:nvPr/>
          </p:nvCxnSpPr>
          <p:spPr>
            <a:xfrm flipV="1">
              <a:off x="7020272" y="1297788"/>
              <a:ext cx="0" cy="149983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17"/>
            <p:cNvCxnSpPr/>
            <p:nvPr/>
          </p:nvCxnSpPr>
          <p:spPr>
            <a:xfrm flipH="1">
              <a:off x="181492" y="1423661"/>
              <a:ext cx="5182596" cy="14754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20"/>
            <p:cNvCxnSpPr/>
            <p:nvPr/>
          </p:nvCxnSpPr>
          <p:spPr>
            <a:xfrm flipV="1">
              <a:off x="5364088" y="1283274"/>
              <a:ext cx="0" cy="149983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Arredondar Retângulo em um Canto Diagonal 8">
            <a:hlinkClick r:id="" action="ppaction://noaction"/>
          </p:cNvPr>
          <p:cNvSpPr/>
          <p:nvPr userDrawn="1"/>
        </p:nvSpPr>
        <p:spPr>
          <a:xfrm>
            <a:off x="3707904" y="404664"/>
            <a:ext cx="1512168" cy="864096"/>
          </a:xfrm>
          <a:prstGeom prst="round2DiagRect">
            <a:avLst/>
          </a:prstGeom>
          <a:solidFill>
            <a:srgbClr val="660066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Gestão do Conhecimento</a:t>
            </a:r>
            <a:endParaRPr lang="pt-BR" sz="1200" b="1" dirty="0"/>
          </a:p>
        </p:txBody>
      </p:sp>
      <p:sp>
        <p:nvSpPr>
          <p:cNvPr id="13" name="Arredondar Retângulo em um Canto Diagonal 9"/>
          <p:cNvSpPr/>
          <p:nvPr userDrawn="1"/>
        </p:nvSpPr>
        <p:spPr>
          <a:xfrm>
            <a:off x="5436096" y="404664"/>
            <a:ext cx="1512168" cy="864096"/>
          </a:xfrm>
          <a:prstGeom prst="round2DiagRect">
            <a:avLst/>
          </a:prstGeom>
          <a:solidFill>
            <a:schemeClr val="tx2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Estrutura de TIC</a:t>
            </a:r>
            <a:endParaRPr lang="pt-BR" sz="1200" b="1" dirty="0"/>
          </a:p>
        </p:txBody>
      </p:sp>
      <p:sp>
        <p:nvSpPr>
          <p:cNvPr id="14" name="Arredondar Retângulo em um Canto Diagonal 10">
            <a:hlinkClick r:id="" action="ppaction://noaction"/>
          </p:cNvPr>
          <p:cNvSpPr/>
          <p:nvPr userDrawn="1"/>
        </p:nvSpPr>
        <p:spPr>
          <a:xfrm>
            <a:off x="7164288" y="404664"/>
            <a:ext cx="1512168" cy="864096"/>
          </a:xfrm>
          <a:prstGeom prst="round2DiagRect">
            <a:avLst/>
          </a:prstGeom>
          <a:solidFill>
            <a:srgbClr val="660066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Governança</a:t>
            </a:r>
            <a:endParaRPr lang="pt-BR" sz="1200" b="1" dirty="0"/>
          </a:p>
        </p:txBody>
      </p:sp>
      <p:sp>
        <p:nvSpPr>
          <p:cNvPr id="15" name="Arredondar Retângulo em um Canto Diagonal 1">
            <a:hlinkClick r:id="" action="ppaction://noaction"/>
          </p:cNvPr>
          <p:cNvSpPr/>
          <p:nvPr userDrawn="1"/>
        </p:nvSpPr>
        <p:spPr>
          <a:xfrm>
            <a:off x="251520" y="404664"/>
            <a:ext cx="1514097" cy="864096"/>
          </a:xfrm>
          <a:prstGeom prst="round2DiagRect">
            <a:avLst/>
          </a:prstGeom>
          <a:solidFill>
            <a:srgbClr val="660066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Sistemas Judiciais</a:t>
            </a:r>
            <a:endParaRPr lang="pt-BR" sz="1200" b="1" dirty="0"/>
          </a:p>
        </p:txBody>
      </p:sp>
      <p:sp>
        <p:nvSpPr>
          <p:cNvPr id="16" name="Arredondar Retângulo em um Canto Diagonal 15">
            <a:hlinkClick r:id="" action="ppaction://noaction"/>
          </p:cNvPr>
          <p:cNvSpPr/>
          <p:nvPr userDrawn="1"/>
        </p:nvSpPr>
        <p:spPr>
          <a:xfrm>
            <a:off x="1979712" y="404664"/>
            <a:ext cx="1512168" cy="864096"/>
          </a:xfrm>
          <a:prstGeom prst="round2DiagRect">
            <a:avLst/>
          </a:prstGeom>
          <a:solidFill>
            <a:srgbClr val="660066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Sistemas Administrativos</a:t>
            </a:r>
            <a:endParaRPr lang="pt-BR" sz="1200" b="1" dirty="0"/>
          </a:p>
        </p:txBody>
      </p:sp>
      <p:pic>
        <p:nvPicPr>
          <p:cNvPr id="17" name="Picture 2043" descr="Icon House">
            <a:hlinkClick r:id="rId2" action="ppaction://hlinksldjump" tooltip="Página Inicial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6257104"/>
            <a:ext cx="288000" cy="242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8" name="Picture 100" descr="Folder blue">
            <a:hlinkClick r:id="" action="ppaction://noaction"/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04196" y="6228108"/>
            <a:ext cx="288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32928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tos Governanç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 userDrawn="1"/>
        </p:nvGrpSpPr>
        <p:grpSpPr>
          <a:xfrm>
            <a:off x="179512" y="1283274"/>
            <a:ext cx="8784975" cy="4860000"/>
            <a:chOff x="179512" y="1283274"/>
            <a:chExt cx="8784975" cy="48820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4" name="Conector reto 11"/>
            <p:cNvCxnSpPr/>
            <p:nvPr/>
          </p:nvCxnSpPr>
          <p:spPr>
            <a:xfrm flipH="1">
              <a:off x="179512" y="1429302"/>
              <a:ext cx="2011" cy="4736002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to 13"/>
            <p:cNvCxnSpPr/>
            <p:nvPr/>
          </p:nvCxnSpPr>
          <p:spPr>
            <a:xfrm>
              <a:off x="179512" y="6165304"/>
              <a:ext cx="8784975" cy="0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to 15"/>
            <p:cNvCxnSpPr/>
            <p:nvPr/>
          </p:nvCxnSpPr>
          <p:spPr>
            <a:xfrm flipV="1">
              <a:off x="8964487" y="1419422"/>
              <a:ext cx="0" cy="4745882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to 20"/>
            <p:cNvCxnSpPr/>
            <p:nvPr/>
          </p:nvCxnSpPr>
          <p:spPr>
            <a:xfrm flipV="1">
              <a:off x="8964487" y="1283274"/>
              <a:ext cx="0" cy="150662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17"/>
            <p:cNvCxnSpPr/>
            <p:nvPr/>
          </p:nvCxnSpPr>
          <p:spPr>
            <a:xfrm flipH="1">
              <a:off x="181525" y="1419422"/>
              <a:ext cx="6939963" cy="19760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20"/>
            <p:cNvCxnSpPr/>
            <p:nvPr/>
          </p:nvCxnSpPr>
          <p:spPr>
            <a:xfrm flipV="1">
              <a:off x="7129224" y="1283274"/>
              <a:ext cx="0" cy="150662"/>
            </a:xfrm>
            <a:prstGeom prst="line">
              <a:avLst/>
            </a:prstGeom>
            <a:ln w="3810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Arredondar Retângulo em um Canto Diagonal 8">
            <a:hlinkClick r:id="" action="ppaction://noaction"/>
          </p:cNvPr>
          <p:cNvSpPr/>
          <p:nvPr userDrawn="1"/>
        </p:nvSpPr>
        <p:spPr>
          <a:xfrm>
            <a:off x="3707904" y="404664"/>
            <a:ext cx="1512168" cy="864096"/>
          </a:xfrm>
          <a:prstGeom prst="round2DiagRect">
            <a:avLst/>
          </a:prstGeom>
          <a:solidFill>
            <a:srgbClr val="660066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Gestão do Conhecimento</a:t>
            </a:r>
            <a:endParaRPr lang="pt-BR" sz="1200" b="1" dirty="0"/>
          </a:p>
        </p:txBody>
      </p:sp>
      <p:sp>
        <p:nvSpPr>
          <p:cNvPr id="11" name="Arredondar Retângulo em um Canto Diagonal 9">
            <a:hlinkClick r:id="" action="ppaction://noaction"/>
          </p:cNvPr>
          <p:cNvSpPr/>
          <p:nvPr userDrawn="1"/>
        </p:nvSpPr>
        <p:spPr>
          <a:xfrm>
            <a:off x="5436096" y="404664"/>
            <a:ext cx="1512168" cy="864096"/>
          </a:xfrm>
          <a:prstGeom prst="round2DiagRect">
            <a:avLst/>
          </a:prstGeom>
          <a:solidFill>
            <a:srgbClr val="660066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Estrutura de TIC</a:t>
            </a:r>
            <a:endParaRPr lang="pt-BR" sz="1200" b="1" dirty="0"/>
          </a:p>
        </p:txBody>
      </p:sp>
      <p:sp>
        <p:nvSpPr>
          <p:cNvPr id="12" name="Arredondar Retângulo em um Canto Diagonal 10"/>
          <p:cNvSpPr/>
          <p:nvPr userDrawn="1"/>
        </p:nvSpPr>
        <p:spPr>
          <a:xfrm>
            <a:off x="7164288" y="404664"/>
            <a:ext cx="1512168" cy="864096"/>
          </a:xfrm>
          <a:prstGeom prst="round2DiagRect">
            <a:avLst/>
          </a:prstGeom>
          <a:solidFill>
            <a:schemeClr val="tx2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Governança</a:t>
            </a:r>
            <a:endParaRPr lang="pt-BR" sz="1200" b="1" dirty="0"/>
          </a:p>
        </p:txBody>
      </p:sp>
      <p:sp>
        <p:nvSpPr>
          <p:cNvPr id="13" name="Arredondar Retângulo em um Canto Diagonal 1">
            <a:hlinkClick r:id="" action="ppaction://noaction"/>
          </p:cNvPr>
          <p:cNvSpPr/>
          <p:nvPr userDrawn="1"/>
        </p:nvSpPr>
        <p:spPr>
          <a:xfrm>
            <a:off x="251520" y="404664"/>
            <a:ext cx="1514097" cy="864096"/>
          </a:xfrm>
          <a:prstGeom prst="round2DiagRect">
            <a:avLst/>
          </a:prstGeom>
          <a:solidFill>
            <a:srgbClr val="660066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Sistemas Judiciais</a:t>
            </a:r>
            <a:endParaRPr lang="pt-BR" sz="1200" b="1" dirty="0"/>
          </a:p>
        </p:txBody>
      </p:sp>
      <p:sp>
        <p:nvSpPr>
          <p:cNvPr id="14" name="Arredondar Retângulo em um Canto Diagonal 13">
            <a:hlinkClick r:id="" action="ppaction://noaction"/>
          </p:cNvPr>
          <p:cNvSpPr/>
          <p:nvPr userDrawn="1"/>
        </p:nvSpPr>
        <p:spPr>
          <a:xfrm>
            <a:off x="1979712" y="404664"/>
            <a:ext cx="1512168" cy="864096"/>
          </a:xfrm>
          <a:prstGeom prst="round2DiagRect">
            <a:avLst/>
          </a:prstGeom>
          <a:solidFill>
            <a:srgbClr val="660066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Sistemas Administrativos</a:t>
            </a:r>
            <a:endParaRPr lang="pt-BR" sz="1200" b="1" dirty="0"/>
          </a:p>
        </p:txBody>
      </p:sp>
      <p:pic>
        <p:nvPicPr>
          <p:cNvPr id="15" name="Picture 2043" descr="Icon House">
            <a:hlinkClick r:id="rId2" action="ppaction://hlinksldjump" tooltip="Página Inicial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6257104"/>
            <a:ext cx="288000" cy="242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Picture 100" descr="Folder blue">
            <a:hlinkClick r:id="" action="ppaction://noaction"/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04196" y="6228108"/>
            <a:ext cx="288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CaixaDeTexto 16"/>
          <p:cNvSpPr txBox="1"/>
          <p:nvPr userDrawn="1"/>
        </p:nvSpPr>
        <p:spPr>
          <a:xfrm>
            <a:off x="0" y="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cap="all" baseline="0" dirty="0" smtClean="0">
                <a:solidFill>
                  <a:schemeClr val="bg1"/>
                </a:solidFill>
                <a:latin typeface="+mj-lt"/>
              </a:rPr>
              <a:t>PORTFÓLIO DE PROJETOS De </a:t>
            </a:r>
            <a:r>
              <a:rPr lang="pt-BR" sz="1600" b="1" cap="all" baseline="0" dirty="0" err="1" smtClean="0">
                <a:solidFill>
                  <a:schemeClr val="bg1"/>
                </a:solidFill>
                <a:latin typeface="+mj-lt"/>
              </a:rPr>
              <a:t>tic</a:t>
            </a:r>
            <a:endParaRPr lang="pt-BR" sz="1600" b="1" cap="all" baseline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5350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andas Sistemas Judici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043" descr="Icon House">
            <a:hlinkClick r:id="rId2" action="ppaction://hlinksldjump" tooltip="Página Inicial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6257104"/>
            <a:ext cx="288000" cy="242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" name="Picture 100" descr="Folder blue">
            <a:hlinkClick r:id="" action="ppaction://noaction"/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04196" y="6228108"/>
            <a:ext cx="288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Arredondar Retângulo em um Canto Diagonal 5"/>
          <p:cNvSpPr/>
          <p:nvPr userDrawn="1"/>
        </p:nvSpPr>
        <p:spPr>
          <a:xfrm>
            <a:off x="251520" y="404102"/>
            <a:ext cx="1514097" cy="864096"/>
          </a:xfrm>
          <a:prstGeom prst="round2Diag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80000">
                <a:schemeClr val="tx1">
                  <a:lumMod val="75000"/>
                  <a:lumOff val="2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</a:gra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Sistemas Judiciais</a:t>
            </a:r>
            <a:endParaRPr lang="pt-BR" sz="1200" b="1" dirty="0"/>
          </a:p>
        </p:txBody>
      </p:sp>
      <p:sp>
        <p:nvSpPr>
          <p:cNvPr id="7" name="Arredondar Retângulo em um Canto Diagonal 6">
            <a:hlinkClick r:id="" action="ppaction://noaction"/>
          </p:cNvPr>
          <p:cNvSpPr/>
          <p:nvPr userDrawn="1"/>
        </p:nvSpPr>
        <p:spPr>
          <a:xfrm>
            <a:off x="1979712" y="404664"/>
            <a:ext cx="1512168" cy="864096"/>
          </a:xfrm>
          <a:prstGeom prst="round2DiagRect">
            <a:avLst/>
          </a:prstGeom>
          <a:solidFill>
            <a:schemeClr val="bg1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>
                <a:solidFill>
                  <a:schemeClr val="tx1"/>
                </a:solidFill>
              </a:rPr>
              <a:t>Sistemas Administrativos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8" name="Arredondar Retângulo em um Canto Diagonal 7">
            <a:hlinkClick r:id="" action="ppaction://noaction"/>
          </p:cNvPr>
          <p:cNvSpPr/>
          <p:nvPr userDrawn="1"/>
        </p:nvSpPr>
        <p:spPr>
          <a:xfrm>
            <a:off x="3707904" y="404664"/>
            <a:ext cx="1512168" cy="864096"/>
          </a:xfrm>
          <a:prstGeom prst="round2DiagRect">
            <a:avLst/>
          </a:prstGeom>
          <a:solidFill>
            <a:schemeClr val="bg1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>
                <a:solidFill>
                  <a:schemeClr val="tx1"/>
                </a:solidFill>
              </a:rPr>
              <a:t>Gestão do Conhecimento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9" name="Arredondar Retângulo em um Canto Diagonal 8">
            <a:hlinkClick r:id="" action="ppaction://noaction"/>
          </p:cNvPr>
          <p:cNvSpPr/>
          <p:nvPr userDrawn="1"/>
        </p:nvSpPr>
        <p:spPr>
          <a:xfrm>
            <a:off x="5436096" y="404664"/>
            <a:ext cx="1512168" cy="864096"/>
          </a:xfrm>
          <a:prstGeom prst="round2DiagRect">
            <a:avLst/>
          </a:prstGeom>
          <a:solidFill>
            <a:schemeClr val="bg1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>
                <a:solidFill>
                  <a:schemeClr val="tx1"/>
                </a:solidFill>
              </a:rPr>
              <a:t>Estrutura de TIC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10" name="Arredondar Retângulo em um Canto Diagonal 9">
            <a:hlinkClick r:id="" action="ppaction://noaction"/>
          </p:cNvPr>
          <p:cNvSpPr/>
          <p:nvPr userDrawn="1"/>
        </p:nvSpPr>
        <p:spPr>
          <a:xfrm>
            <a:off x="7164288" y="404664"/>
            <a:ext cx="1512168" cy="864096"/>
          </a:xfrm>
          <a:prstGeom prst="round2DiagRect">
            <a:avLst/>
          </a:prstGeom>
          <a:solidFill>
            <a:schemeClr val="bg1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>
                <a:solidFill>
                  <a:schemeClr val="tx1"/>
                </a:solidFill>
              </a:rPr>
              <a:t>Governança</a:t>
            </a:r>
            <a:endParaRPr lang="pt-BR" sz="1200" b="1" dirty="0">
              <a:solidFill>
                <a:schemeClr val="tx1"/>
              </a:solidFill>
            </a:endParaRPr>
          </a:p>
        </p:txBody>
      </p:sp>
      <p:grpSp>
        <p:nvGrpSpPr>
          <p:cNvPr id="11" name="Grupo 27"/>
          <p:cNvGrpSpPr/>
          <p:nvPr userDrawn="1"/>
        </p:nvGrpSpPr>
        <p:grpSpPr>
          <a:xfrm>
            <a:off x="179512" y="1268760"/>
            <a:ext cx="8784976" cy="4874478"/>
            <a:chOff x="393607" y="1844824"/>
            <a:chExt cx="8426865" cy="4680520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grpSpPr>
        <p:cxnSp>
          <p:nvCxnSpPr>
            <p:cNvPr id="12" name="Conector reto 11"/>
            <p:cNvCxnSpPr/>
            <p:nvPr/>
          </p:nvCxnSpPr>
          <p:spPr>
            <a:xfrm>
              <a:off x="393607" y="1916832"/>
              <a:ext cx="0" cy="4608512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>
              <a:off x="393607" y="6525344"/>
              <a:ext cx="8426865" cy="0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/>
            <p:cNvCxnSpPr/>
            <p:nvPr/>
          </p:nvCxnSpPr>
          <p:spPr>
            <a:xfrm flipV="1">
              <a:off x="8820472" y="1988840"/>
              <a:ext cx="0" cy="4536504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/>
            <p:cNvCxnSpPr/>
            <p:nvPr/>
          </p:nvCxnSpPr>
          <p:spPr>
            <a:xfrm flipH="1">
              <a:off x="1907704" y="1988840"/>
              <a:ext cx="6912768" cy="0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flipV="1">
              <a:off x="1907704" y="1844824"/>
              <a:ext cx="0" cy="144016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CaixaDeTexto 16"/>
          <p:cNvSpPr txBox="1"/>
          <p:nvPr userDrawn="1"/>
        </p:nvSpPr>
        <p:spPr>
          <a:xfrm>
            <a:off x="0" y="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cap="all" baseline="0" dirty="0" smtClean="0">
                <a:solidFill>
                  <a:schemeClr val="bg1"/>
                </a:solidFill>
                <a:latin typeface="+mj-lt"/>
              </a:rPr>
              <a:t>PORTFÓLIO DE DEMANDAS De </a:t>
            </a:r>
            <a:r>
              <a:rPr lang="pt-BR" sz="1600" b="1" cap="all" baseline="0" dirty="0" err="1" smtClean="0">
                <a:solidFill>
                  <a:schemeClr val="bg1"/>
                </a:solidFill>
                <a:latin typeface="+mj-lt"/>
              </a:rPr>
              <a:t>tic</a:t>
            </a:r>
            <a:endParaRPr lang="pt-BR" sz="1600" b="1" cap="all" baseline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5937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andas Sistemas Administrativ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 userDrawn="1"/>
        </p:nvSpPr>
        <p:spPr>
          <a:xfrm>
            <a:off x="0" y="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cap="all" baseline="0" dirty="0" smtClean="0">
                <a:solidFill>
                  <a:schemeClr val="bg1"/>
                </a:solidFill>
                <a:latin typeface="+mj-lt"/>
              </a:rPr>
              <a:t>PORTFÓLIO DE DEMANDAS De </a:t>
            </a:r>
            <a:r>
              <a:rPr lang="pt-BR" sz="1600" b="1" cap="all" baseline="0" dirty="0" err="1" smtClean="0">
                <a:solidFill>
                  <a:schemeClr val="bg1"/>
                </a:solidFill>
                <a:latin typeface="+mj-lt"/>
              </a:rPr>
              <a:t>tic</a:t>
            </a:r>
            <a:endParaRPr lang="pt-BR" sz="1600" b="1" cap="all" baseline="0" dirty="0">
              <a:latin typeface="+mj-lt"/>
            </a:endParaRPr>
          </a:p>
        </p:txBody>
      </p:sp>
      <p:pic>
        <p:nvPicPr>
          <p:cNvPr id="4" name="Picture 2043" descr="Icon House">
            <a:hlinkClick r:id="rId2" action="ppaction://hlinksldjump" tooltip="Página Inicial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6257104"/>
            <a:ext cx="288000" cy="242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100" descr="Folder blue">
            <a:hlinkClick r:id="" action="ppaction://noaction"/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04196" y="6228108"/>
            <a:ext cx="288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" name="Group 12"/>
          <p:cNvGrpSpPr/>
          <p:nvPr userDrawn="1"/>
        </p:nvGrpSpPr>
        <p:grpSpPr>
          <a:xfrm>
            <a:off x="179512" y="1268760"/>
            <a:ext cx="8784976" cy="4874478"/>
            <a:chOff x="393607" y="2060848"/>
            <a:chExt cx="8426865" cy="439248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7" name="Conector reto 11"/>
            <p:cNvCxnSpPr/>
            <p:nvPr/>
          </p:nvCxnSpPr>
          <p:spPr>
            <a:xfrm flipH="1">
              <a:off x="393607" y="2204864"/>
              <a:ext cx="1929" cy="4248472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13"/>
            <p:cNvCxnSpPr/>
            <p:nvPr/>
          </p:nvCxnSpPr>
          <p:spPr>
            <a:xfrm>
              <a:off x="393607" y="6453336"/>
              <a:ext cx="8426865" cy="0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15"/>
            <p:cNvCxnSpPr/>
            <p:nvPr/>
          </p:nvCxnSpPr>
          <p:spPr>
            <a:xfrm flipV="1">
              <a:off x="8820472" y="2196001"/>
              <a:ext cx="0" cy="4257335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17"/>
            <p:cNvCxnSpPr/>
            <p:nvPr/>
          </p:nvCxnSpPr>
          <p:spPr>
            <a:xfrm flipH="1">
              <a:off x="3635896" y="2196001"/>
              <a:ext cx="5184576" cy="8863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20"/>
            <p:cNvCxnSpPr/>
            <p:nvPr/>
          </p:nvCxnSpPr>
          <p:spPr>
            <a:xfrm flipV="1">
              <a:off x="3647429" y="2060848"/>
              <a:ext cx="0" cy="135153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7"/>
            <p:cNvCxnSpPr/>
            <p:nvPr/>
          </p:nvCxnSpPr>
          <p:spPr>
            <a:xfrm flipH="1">
              <a:off x="395536" y="2204864"/>
              <a:ext cx="1728192" cy="8863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20"/>
            <p:cNvCxnSpPr/>
            <p:nvPr/>
          </p:nvCxnSpPr>
          <p:spPr>
            <a:xfrm flipV="1">
              <a:off x="2111633" y="2060848"/>
              <a:ext cx="0" cy="135153"/>
            </a:xfrm>
            <a:prstGeom prst="line">
              <a:avLst/>
            </a:prstGeom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Arredondar Retângulo em um Canto Diagonal 1">
            <a:hlinkClick r:id="" action="ppaction://noaction"/>
          </p:cNvPr>
          <p:cNvSpPr/>
          <p:nvPr userDrawn="1"/>
        </p:nvSpPr>
        <p:spPr>
          <a:xfrm>
            <a:off x="249591" y="404664"/>
            <a:ext cx="1514097" cy="864096"/>
          </a:xfrm>
          <a:prstGeom prst="round2DiagRect">
            <a:avLst/>
          </a:prstGeom>
          <a:solidFill>
            <a:schemeClr val="bg1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>
                <a:solidFill>
                  <a:schemeClr val="tx1"/>
                </a:solidFill>
              </a:rPr>
              <a:t>Sistemas Judiciais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15" name="Arredondar Retângulo em um Canto Diagonal 7"/>
          <p:cNvSpPr/>
          <p:nvPr userDrawn="1"/>
        </p:nvSpPr>
        <p:spPr>
          <a:xfrm>
            <a:off x="1979712" y="404664"/>
            <a:ext cx="1512168" cy="864096"/>
          </a:xfrm>
          <a:prstGeom prst="round2Diag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80000">
                <a:schemeClr val="tx1">
                  <a:lumMod val="75000"/>
                  <a:lumOff val="2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</a:gra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/>
              <a:t>Sistemas Administrativos</a:t>
            </a:r>
            <a:endParaRPr lang="pt-BR" sz="1200" b="1" dirty="0"/>
          </a:p>
        </p:txBody>
      </p:sp>
      <p:sp>
        <p:nvSpPr>
          <p:cNvPr id="16" name="Arredondar Retângulo em um Canto Diagonal 8">
            <a:hlinkClick r:id="" action="ppaction://noaction"/>
          </p:cNvPr>
          <p:cNvSpPr/>
          <p:nvPr userDrawn="1"/>
        </p:nvSpPr>
        <p:spPr>
          <a:xfrm>
            <a:off x="3707904" y="404664"/>
            <a:ext cx="1512168" cy="864096"/>
          </a:xfrm>
          <a:prstGeom prst="round2DiagRect">
            <a:avLst/>
          </a:prstGeom>
          <a:solidFill>
            <a:schemeClr val="bg1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>
                <a:solidFill>
                  <a:schemeClr val="tx1"/>
                </a:solidFill>
              </a:rPr>
              <a:t>Gestão do Conhecimento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17" name="Arredondar Retângulo em um Canto Diagonal 9">
            <a:hlinkClick r:id="" action="ppaction://noaction"/>
          </p:cNvPr>
          <p:cNvSpPr/>
          <p:nvPr userDrawn="1"/>
        </p:nvSpPr>
        <p:spPr>
          <a:xfrm>
            <a:off x="5436096" y="404664"/>
            <a:ext cx="1512168" cy="864096"/>
          </a:xfrm>
          <a:prstGeom prst="round2DiagRect">
            <a:avLst/>
          </a:prstGeom>
          <a:solidFill>
            <a:schemeClr val="bg1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>
                <a:solidFill>
                  <a:schemeClr val="tx1"/>
                </a:solidFill>
              </a:rPr>
              <a:t>Estrutura de TIC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18" name="Arredondar Retângulo em um Canto Diagonal 10">
            <a:hlinkClick r:id="" action="ppaction://noaction"/>
          </p:cNvPr>
          <p:cNvSpPr/>
          <p:nvPr userDrawn="1"/>
        </p:nvSpPr>
        <p:spPr>
          <a:xfrm>
            <a:off x="7164288" y="404664"/>
            <a:ext cx="1512168" cy="864096"/>
          </a:xfrm>
          <a:prstGeom prst="round2DiagRect">
            <a:avLst/>
          </a:prstGeom>
          <a:solidFill>
            <a:schemeClr val="bg1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 smtClean="0">
                <a:solidFill>
                  <a:schemeClr val="tx1"/>
                </a:solidFill>
              </a:rPr>
              <a:t>Governança</a:t>
            </a:r>
            <a:endParaRPr lang="pt-BR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492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332656"/>
            <a:ext cx="9144000" cy="62647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0" y="6516000"/>
            <a:ext cx="9144000" cy="342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624"/>
            <a:ext cx="6923112" cy="50405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t-BR" sz="2000" b="1" dirty="0"/>
          </a:p>
        </p:txBody>
      </p:sp>
      <p:sp>
        <p:nvSpPr>
          <p:cNvPr id="12" name="Retângulo 11"/>
          <p:cNvSpPr/>
          <p:nvPr/>
        </p:nvSpPr>
        <p:spPr>
          <a:xfrm>
            <a:off x="0" y="-9292"/>
            <a:ext cx="9144000" cy="34194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079" y="6523134"/>
            <a:ext cx="840975" cy="3240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1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16" y="6532809"/>
            <a:ext cx="477752" cy="324000"/>
          </a:xfrm>
          <a:prstGeom prst="rect">
            <a:avLst/>
          </a:prstGeom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0" y="6525344"/>
            <a:ext cx="9144000" cy="36004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pt-BR" sz="2000" b="1" cap="all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pt-BR" sz="1200" dirty="0" err="1" smtClean="0">
                <a:solidFill>
                  <a:schemeClr val="bg1"/>
                </a:solidFill>
                <a:effectLst/>
              </a:rPr>
              <a:t>jan</a:t>
            </a:r>
            <a:r>
              <a:rPr lang="pt-BR" sz="1200" dirty="0" smtClean="0">
                <a:solidFill>
                  <a:schemeClr val="bg1"/>
                </a:solidFill>
                <a:effectLst/>
              </a:rPr>
              <a:t>/2</a:t>
            </a:r>
            <a:r>
              <a:rPr lang="pt-BR" sz="1200" baseline="0" dirty="0" smtClean="0">
                <a:solidFill>
                  <a:schemeClr val="bg1"/>
                </a:solidFill>
                <a:effectLst/>
              </a:rPr>
              <a:t>014</a:t>
            </a:r>
            <a:endParaRPr lang="pt-BR" sz="1200" dirty="0">
              <a:solidFill>
                <a:schemeClr val="bg1"/>
              </a:solidFill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lang="pt-BR" sz="2000" b="1" cap="all" dirty="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100000"/>
        <a:buFont typeface="Lucida Grande"/>
        <a:buChar char="▸"/>
        <a:defRPr lang="es-ES" sz="2800" b="1" dirty="0" smtClean="0">
          <a:solidFill>
            <a:schemeClr val="tx2"/>
          </a:solidFill>
          <a:latin typeface="+mj-lt"/>
          <a:ea typeface="+mj-ea"/>
          <a:cs typeface="+mj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Lucida Grande"/>
        <a:buChar char="▹"/>
        <a:defRPr lang="es-ES" sz="2400" b="1" dirty="0" smtClean="0">
          <a:solidFill>
            <a:schemeClr val="tx2"/>
          </a:solidFill>
          <a:latin typeface="+mj-lt"/>
          <a:ea typeface="+mj-ea"/>
          <a:cs typeface="+mj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UY" dirty="0" smtClean="0">
                <a:solidFill>
                  <a:schemeClr val="tx1"/>
                </a:solidFill>
              </a:rPr>
              <a:t>Portfólio de projetos de tic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Resumo executivo</a:t>
            </a:r>
          </a:p>
          <a:p>
            <a:r>
              <a:rPr lang="pt-BR" dirty="0" smtClean="0"/>
              <a:t>JANEIRO/2014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ame Side Corner Rectangle 42"/>
          <p:cNvSpPr/>
          <p:nvPr/>
        </p:nvSpPr>
        <p:spPr>
          <a:xfrm>
            <a:off x="108000" y="725825"/>
            <a:ext cx="8928000" cy="2703176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 w="19050">
            <a:solidFill>
              <a:schemeClr val="bg1"/>
            </a:solidFill>
          </a:ln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7" name="Round Same Side Corner Rectangle 42"/>
          <p:cNvSpPr/>
          <p:nvPr/>
        </p:nvSpPr>
        <p:spPr>
          <a:xfrm>
            <a:off x="108000" y="476672"/>
            <a:ext cx="8928000" cy="249153"/>
          </a:xfrm>
          <a:prstGeom prst="round2SameRect">
            <a:avLst>
              <a:gd name="adj1" fmla="val 33545"/>
              <a:gd name="adj2" fmla="val 0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pt-B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Projetos Estratégicos SETIC</a:t>
            </a:r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644008" y="2852936"/>
            <a:ext cx="248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tx2">
                    <a:lumMod val="75000"/>
                  </a:schemeClr>
                </a:solidFill>
              </a:rPr>
              <a:t>Total de Projetos: </a:t>
            </a: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61</a:t>
            </a:r>
            <a:endParaRPr lang="pt-BR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555565"/>
              </p:ext>
            </p:extLst>
          </p:nvPr>
        </p:nvGraphicFramePr>
        <p:xfrm>
          <a:off x="2501770" y="659344"/>
          <a:ext cx="4140460" cy="2836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2301913"/>
              </p:ext>
            </p:extLst>
          </p:nvPr>
        </p:nvGraphicFramePr>
        <p:xfrm>
          <a:off x="0" y="3645024"/>
          <a:ext cx="914400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1203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ound Same Side Corner Rectangle 42"/>
          <p:cNvSpPr/>
          <p:nvPr/>
        </p:nvSpPr>
        <p:spPr>
          <a:xfrm>
            <a:off x="4716016" y="3124684"/>
            <a:ext cx="4248000" cy="288000"/>
          </a:xfrm>
          <a:prstGeom prst="round2SameRect">
            <a:avLst>
              <a:gd name="adj1" fmla="val 33545"/>
              <a:gd name="adj2" fmla="val 0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pt-B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Sistemas  Administrativos</a:t>
            </a:r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57" name="Round Same Side Corner Rectangle 42"/>
          <p:cNvSpPr/>
          <p:nvPr/>
        </p:nvSpPr>
        <p:spPr>
          <a:xfrm>
            <a:off x="4716016" y="3414411"/>
            <a:ext cx="4248016" cy="2534556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 w="19050">
            <a:solidFill>
              <a:schemeClr val="bg1"/>
            </a:solidFill>
          </a:ln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4" name="Round Same Side Corner Rectangle 42"/>
          <p:cNvSpPr/>
          <p:nvPr/>
        </p:nvSpPr>
        <p:spPr>
          <a:xfrm>
            <a:off x="180000" y="760206"/>
            <a:ext cx="8784000" cy="2304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 w="19050">
            <a:solidFill>
              <a:schemeClr val="bg1"/>
            </a:solidFill>
          </a:ln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1" name="Round Same Side Corner Rectangle 42"/>
          <p:cNvSpPr/>
          <p:nvPr/>
        </p:nvSpPr>
        <p:spPr>
          <a:xfrm>
            <a:off x="179760" y="3126411"/>
            <a:ext cx="4464000" cy="288000"/>
          </a:xfrm>
          <a:prstGeom prst="round2SameRect">
            <a:avLst>
              <a:gd name="adj1" fmla="val 33545"/>
              <a:gd name="adj2" fmla="val 0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pt-B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Gestão do Conhecimento</a:t>
            </a:r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2" name="Round Same Side Corner Rectangle 42"/>
          <p:cNvSpPr/>
          <p:nvPr/>
        </p:nvSpPr>
        <p:spPr>
          <a:xfrm>
            <a:off x="179998" y="3428967"/>
            <a:ext cx="4464000" cy="2520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 w="19050">
            <a:solidFill>
              <a:schemeClr val="bg1"/>
            </a:solidFill>
          </a:ln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3" name="Round Same Side Corner Rectangle 42"/>
          <p:cNvSpPr/>
          <p:nvPr/>
        </p:nvSpPr>
        <p:spPr>
          <a:xfrm>
            <a:off x="180000" y="476671"/>
            <a:ext cx="8784000" cy="288000"/>
          </a:xfrm>
          <a:prstGeom prst="round2SameRect">
            <a:avLst>
              <a:gd name="adj1" fmla="val 33545"/>
              <a:gd name="adj2" fmla="val 0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pt-B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Sistemas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pt-B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Judiciais</a:t>
            </a:r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6" name="Retângulo 15">
            <a:hlinkClick r:id="rId2" action="ppaction://hlinksldjump" tooltip="Suspenso devido a problemas de performance do Pje."/>
          </p:cNvPr>
          <p:cNvSpPr>
            <a:spLocks/>
          </p:cNvSpPr>
          <p:nvPr/>
        </p:nvSpPr>
        <p:spPr>
          <a:xfrm>
            <a:off x="3516101" y="793246"/>
            <a:ext cx="1008000" cy="1008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900" b="1" dirty="0" err="1" smtClean="0">
                <a:solidFill>
                  <a:schemeClr val="bg1"/>
                </a:solidFill>
              </a:rPr>
              <a:t>Susp</a:t>
            </a:r>
            <a:r>
              <a:rPr lang="pt-BR" sz="900" b="1" dirty="0" smtClean="0">
                <a:solidFill>
                  <a:schemeClr val="bg1"/>
                </a:solidFill>
              </a:rPr>
              <a:t>. - 50%</a:t>
            </a:r>
            <a:r>
              <a:rPr lang="pt-BR" sz="900" b="1" dirty="0">
                <a:solidFill>
                  <a:schemeClr val="bg1"/>
                </a:solidFill>
              </a:rPr>
              <a:t/>
            </a:r>
            <a:br>
              <a:rPr lang="pt-BR" sz="900" b="1" dirty="0">
                <a:solidFill>
                  <a:schemeClr val="bg1"/>
                </a:solidFill>
              </a:rPr>
            </a:br>
            <a:endParaRPr lang="pt-BR" sz="4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900" dirty="0" err="1" smtClean="0">
                <a:solidFill>
                  <a:schemeClr val="tx1"/>
                </a:solidFill>
              </a:rPr>
              <a:t>PJe</a:t>
            </a:r>
            <a:r>
              <a:rPr lang="pt-BR" sz="900" dirty="0" smtClean="0">
                <a:solidFill>
                  <a:schemeClr val="tx1"/>
                </a:solidFill>
              </a:rPr>
              <a:t> </a:t>
            </a:r>
            <a:r>
              <a:rPr lang="pt-BR" sz="900" dirty="0">
                <a:solidFill>
                  <a:schemeClr val="tx1"/>
                </a:solidFill>
              </a:rPr>
              <a:t>– Juizados </a:t>
            </a:r>
          </a:p>
          <a:p>
            <a:pPr algn="ctr"/>
            <a:r>
              <a:rPr lang="pt-BR" sz="900" dirty="0">
                <a:solidFill>
                  <a:schemeClr val="tx1"/>
                </a:solidFill>
              </a:rPr>
              <a:t>Cíveis </a:t>
            </a:r>
            <a:r>
              <a:rPr lang="pt-BR" sz="900" dirty="0" smtClean="0">
                <a:solidFill>
                  <a:schemeClr val="tx1"/>
                </a:solidFill>
              </a:rPr>
              <a:t>RMR</a:t>
            </a:r>
            <a:endParaRPr lang="pt-BR" sz="900" dirty="0">
              <a:solidFill>
                <a:schemeClr val="tx1"/>
              </a:solidFill>
            </a:endParaRPr>
          </a:p>
        </p:txBody>
      </p:sp>
      <p:sp>
        <p:nvSpPr>
          <p:cNvPr id="128" name="Retângulo 127">
            <a:hlinkClick r:id="rId2" action="ppaction://hlinksldjump" tooltip="O projeto foi retomado após período suspenso devido problemas de performace do PJe. Fluxos estão sendo definidos. Ainda não há prazo definido para implantação."/>
          </p:cNvPr>
          <p:cNvSpPr>
            <a:spLocks/>
          </p:cNvSpPr>
          <p:nvPr/>
        </p:nvSpPr>
        <p:spPr>
          <a:xfrm>
            <a:off x="5652232" y="793655"/>
            <a:ext cx="1008000" cy="1008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bg1"/>
                </a:solidFill>
              </a:rPr>
              <a:t>A Definir - 38%</a:t>
            </a:r>
          </a:p>
          <a:p>
            <a:pPr algn="ctr"/>
            <a:r>
              <a:rPr lang="pt-BR" sz="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t-BR" sz="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t-BR" sz="900" dirty="0" err="1">
                <a:solidFill>
                  <a:schemeClr val="tx1"/>
                </a:solidFill>
              </a:rPr>
              <a:t>PJe</a:t>
            </a:r>
            <a:r>
              <a:rPr lang="pt-BR" sz="900" dirty="0">
                <a:solidFill>
                  <a:schemeClr val="tx1"/>
                </a:solidFill>
              </a:rPr>
              <a:t> – Colégio Recursal</a:t>
            </a:r>
          </a:p>
        </p:txBody>
      </p:sp>
      <p:sp>
        <p:nvSpPr>
          <p:cNvPr id="135" name="Retângulo 134">
            <a:hlinkClick r:id="rId2" action="ppaction://hlinksldjump" tooltip="Implantado piloto com três TVs."/>
          </p:cNvPr>
          <p:cNvSpPr/>
          <p:nvPr/>
        </p:nvSpPr>
        <p:spPr>
          <a:xfrm>
            <a:off x="1350671" y="790831"/>
            <a:ext cx="1008000" cy="1008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bg1"/>
                </a:solidFill>
              </a:rPr>
              <a:t>MAR/14 - 76%</a:t>
            </a:r>
            <a:r>
              <a:rPr lang="pt-BR" sz="900" b="1" dirty="0">
                <a:solidFill>
                  <a:schemeClr val="bg1"/>
                </a:solidFill>
              </a:rPr>
              <a:t/>
            </a:r>
            <a:br>
              <a:rPr lang="pt-BR" sz="900" b="1" dirty="0">
                <a:solidFill>
                  <a:schemeClr val="bg1"/>
                </a:solidFill>
              </a:rPr>
            </a:br>
            <a:endParaRPr lang="pt-BR" sz="4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900" dirty="0">
                <a:solidFill>
                  <a:schemeClr val="tx1"/>
                </a:solidFill>
              </a:rPr>
              <a:t>Painel de Chamadas de Audiência</a:t>
            </a:r>
          </a:p>
        </p:txBody>
      </p:sp>
      <p:sp>
        <p:nvSpPr>
          <p:cNvPr id="138" name="Retângulo 137">
            <a:hlinkClick r:id="rId2" action="ppaction://hlinksldjump" tooltip="Projeto suspenso, sendo necessária a definição dos requisitos com o gestor."/>
          </p:cNvPr>
          <p:cNvSpPr>
            <a:spLocks/>
          </p:cNvSpPr>
          <p:nvPr/>
        </p:nvSpPr>
        <p:spPr>
          <a:xfrm>
            <a:off x="255217" y="1924882"/>
            <a:ext cx="1008000" cy="1008000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900" b="1" dirty="0" err="1" smtClean="0">
                <a:solidFill>
                  <a:schemeClr val="tx1"/>
                </a:solidFill>
              </a:rPr>
              <a:t>Susp</a:t>
            </a:r>
            <a:r>
              <a:rPr lang="pt-BR" sz="900" b="1" dirty="0" smtClean="0">
                <a:solidFill>
                  <a:schemeClr val="tx1"/>
                </a:solidFill>
              </a:rPr>
              <a:t>. - 10%</a:t>
            </a:r>
            <a:r>
              <a:rPr lang="pt-BR" sz="900" b="1" dirty="0">
                <a:solidFill>
                  <a:schemeClr val="tx1"/>
                </a:solidFill>
              </a:rPr>
              <a:t/>
            </a:r>
            <a:br>
              <a:rPr lang="pt-BR" sz="900" b="1" dirty="0">
                <a:solidFill>
                  <a:schemeClr val="tx1"/>
                </a:solidFill>
              </a:rPr>
            </a:br>
            <a:endParaRPr lang="pt-BR" sz="200" b="1" dirty="0" smtClean="0">
              <a:solidFill>
                <a:schemeClr val="tx1"/>
              </a:solidFill>
            </a:endParaRPr>
          </a:p>
          <a:p>
            <a:pPr algn="ctr"/>
            <a:endParaRPr lang="pt-BR" sz="800" dirty="0" smtClean="0">
              <a:solidFill>
                <a:schemeClr val="tx1"/>
              </a:solidFill>
            </a:endParaRPr>
          </a:p>
          <a:p>
            <a:pPr algn="ctr">
              <a:tabLst>
                <a:tab pos="447675" algn="l"/>
              </a:tabLst>
            </a:pPr>
            <a:r>
              <a:rPr lang="pt-BR" sz="900" dirty="0" err="1">
                <a:solidFill>
                  <a:schemeClr val="tx1"/>
                </a:solidFill>
              </a:rPr>
              <a:t>Vitaliciamento</a:t>
            </a:r>
            <a:endParaRPr lang="pt-BR" sz="900" dirty="0">
              <a:solidFill>
                <a:schemeClr val="tx1"/>
              </a:solidFill>
            </a:endParaRPr>
          </a:p>
          <a:p>
            <a:pPr algn="ctr">
              <a:tabLst>
                <a:tab pos="447675" algn="l"/>
              </a:tabLst>
            </a:pPr>
            <a:r>
              <a:rPr lang="pt-BR" sz="900" dirty="0">
                <a:solidFill>
                  <a:schemeClr val="tx1"/>
                </a:solidFill>
              </a:rPr>
              <a:t>2ª Fase</a:t>
            </a:r>
          </a:p>
          <a:p>
            <a:pPr algn="ctr"/>
            <a:endParaRPr lang="pt-B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3" name="Retângulo 142">
            <a:hlinkClick r:id="rId2" action="ppaction://hlinksldjump" tooltip="Previsão de implantação em 31/01."/>
          </p:cNvPr>
          <p:cNvSpPr>
            <a:spLocks/>
          </p:cNvSpPr>
          <p:nvPr/>
        </p:nvSpPr>
        <p:spPr>
          <a:xfrm>
            <a:off x="255217" y="802924"/>
            <a:ext cx="1008000" cy="1008000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bg1"/>
                </a:solidFill>
              </a:rPr>
              <a:t>JAN/14 </a:t>
            </a:r>
            <a:r>
              <a:rPr lang="pt-BR" sz="900" b="1" dirty="0">
                <a:solidFill>
                  <a:schemeClr val="bg1"/>
                </a:solidFill>
              </a:rPr>
              <a:t>- </a:t>
            </a:r>
            <a:r>
              <a:rPr lang="pt-BR" sz="900" b="1" dirty="0" smtClean="0">
                <a:solidFill>
                  <a:schemeClr val="bg1"/>
                </a:solidFill>
              </a:rPr>
              <a:t>85%</a:t>
            </a:r>
            <a:r>
              <a:rPr lang="pt-BR" sz="900" b="1" dirty="0">
                <a:solidFill>
                  <a:schemeClr val="tx1"/>
                </a:solidFill>
              </a:rPr>
              <a:t/>
            </a:r>
            <a:br>
              <a:rPr lang="pt-BR" sz="900" b="1" dirty="0">
                <a:solidFill>
                  <a:schemeClr val="tx1"/>
                </a:solidFill>
              </a:rPr>
            </a:br>
            <a:endParaRPr lang="pt-BR" sz="400" b="1" dirty="0">
              <a:solidFill>
                <a:schemeClr val="tx1"/>
              </a:solidFill>
            </a:endParaRPr>
          </a:p>
          <a:p>
            <a:pPr algn="ctr"/>
            <a:r>
              <a:rPr lang="pt-BR" sz="900" dirty="0">
                <a:solidFill>
                  <a:schemeClr val="tx1"/>
                </a:solidFill>
              </a:rPr>
              <a:t>Tabelas Unificadas 2º Grau</a:t>
            </a:r>
          </a:p>
          <a:p>
            <a:pPr algn="ctr"/>
            <a:endParaRPr lang="pt-BR" sz="9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4" name="Retângulo 143">
            <a:hlinkClick r:id="rId2" action="ppaction://hlinksldjump" tooltip="Previsto para entrada em produção em 31/01/2014."/>
          </p:cNvPr>
          <p:cNvSpPr>
            <a:spLocks/>
          </p:cNvSpPr>
          <p:nvPr/>
        </p:nvSpPr>
        <p:spPr>
          <a:xfrm>
            <a:off x="4572112" y="802924"/>
            <a:ext cx="1008000" cy="1008000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bg1"/>
                </a:solidFill>
              </a:rPr>
              <a:t>JAN/14 - 85%</a:t>
            </a:r>
            <a:r>
              <a:rPr lang="pt-BR" sz="900" b="1" dirty="0">
                <a:solidFill>
                  <a:schemeClr val="tx1"/>
                </a:solidFill>
              </a:rPr>
              <a:t/>
            </a:r>
            <a:br>
              <a:rPr lang="pt-BR" sz="900" b="1" dirty="0">
                <a:solidFill>
                  <a:schemeClr val="tx1"/>
                </a:solidFill>
              </a:rPr>
            </a:br>
            <a:endParaRPr lang="pt-BR" sz="4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900" dirty="0" smtClean="0">
                <a:solidFill>
                  <a:schemeClr val="tx1"/>
                </a:solidFill>
              </a:rPr>
              <a:t>Gestão </a:t>
            </a:r>
            <a:r>
              <a:rPr lang="pt-BR" sz="900" dirty="0">
                <a:solidFill>
                  <a:schemeClr val="tx1"/>
                </a:solidFill>
              </a:rPr>
              <a:t>de Pagamento de</a:t>
            </a:r>
          </a:p>
          <a:p>
            <a:pPr algn="ctr"/>
            <a:r>
              <a:rPr lang="pt-BR" sz="900" dirty="0" smtClean="0">
                <a:solidFill>
                  <a:schemeClr val="tx1"/>
                </a:solidFill>
              </a:rPr>
              <a:t>Precatório</a:t>
            </a:r>
          </a:p>
          <a:p>
            <a:pPr algn="ctr"/>
            <a:r>
              <a:rPr lang="pt-BR" sz="900" dirty="0" smtClean="0">
                <a:solidFill>
                  <a:schemeClr val="tx1"/>
                </a:solidFill>
              </a:rPr>
              <a:t>1ª Fase</a:t>
            </a:r>
            <a:endParaRPr lang="pt-BR" sz="900" dirty="0">
              <a:solidFill>
                <a:schemeClr val="tx1"/>
              </a:solidFill>
            </a:endParaRPr>
          </a:p>
        </p:txBody>
      </p:sp>
      <p:sp>
        <p:nvSpPr>
          <p:cNvPr id="145" name="Retângulo 144">
            <a:hlinkClick r:id="rId2" action="ppaction://hlinksldjump" tooltip="Código fonte recebido e estudo técnico realizado. Equipe definindo escopo."/>
          </p:cNvPr>
          <p:cNvSpPr/>
          <p:nvPr/>
        </p:nvSpPr>
        <p:spPr>
          <a:xfrm>
            <a:off x="2435981" y="1924882"/>
            <a:ext cx="1008000" cy="1008000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bg1"/>
                </a:solidFill>
              </a:rPr>
              <a:t>MAR/14 - 21%</a:t>
            </a:r>
            <a:r>
              <a:rPr lang="pt-BR" sz="900" b="1" dirty="0">
                <a:solidFill>
                  <a:schemeClr val="bg1"/>
                </a:solidFill>
              </a:rPr>
              <a:t/>
            </a:r>
            <a:br>
              <a:rPr lang="pt-BR" sz="900" b="1" dirty="0">
                <a:solidFill>
                  <a:schemeClr val="bg1"/>
                </a:solidFill>
              </a:rPr>
            </a:br>
            <a:endParaRPr lang="pt-BR" sz="4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900" dirty="0" smtClean="0">
                <a:solidFill>
                  <a:schemeClr val="tx1"/>
                </a:solidFill>
              </a:rPr>
              <a:t>Gestão </a:t>
            </a:r>
            <a:r>
              <a:rPr lang="pt-BR" sz="900" dirty="0">
                <a:solidFill>
                  <a:schemeClr val="tx1"/>
                </a:solidFill>
              </a:rPr>
              <a:t>da Execução </a:t>
            </a:r>
            <a:r>
              <a:rPr lang="pt-BR" sz="900" dirty="0" smtClean="0">
                <a:solidFill>
                  <a:schemeClr val="tx1"/>
                </a:solidFill>
              </a:rPr>
              <a:t>Penal</a:t>
            </a:r>
            <a:endParaRPr lang="pt-BR" sz="900" dirty="0">
              <a:solidFill>
                <a:schemeClr val="tx1"/>
              </a:solidFill>
            </a:endParaRPr>
          </a:p>
        </p:txBody>
      </p:sp>
      <p:sp>
        <p:nvSpPr>
          <p:cNvPr id="154" name="Retângulo 153">
            <a:hlinkClick r:id="rId2" action="ppaction://hlinksldjump" tooltip="As fases de elaboração de fluxos só deverá ser iniciada após a conclusão do projeto Pje – Migração Descanso. Já foram realizados os treinamentos PADs em face de magistrado."/>
          </p:cNvPr>
          <p:cNvSpPr/>
          <p:nvPr/>
        </p:nvSpPr>
        <p:spPr>
          <a:xfrm>
            <a:off x="3516101" y="1924882"/>
            <a:ext cx="1008000" cy="1008000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900" b="1" dirty="0" err="1" smtClean="0">
                <a:solidFill>
                  <a:schemeClr val="bg1"/>
                </a:solidFill>
              </a:rPr>
              <a:t>Susp</a:t>
            </a:r>
            <a:r>
              <a:rPr lang="pt-BR" sz="900" b="1" dirty="0" smtClean="0">
                <a:solidFill>
                  <a:schemeClr val="bg1"/>
                </a:solidFill>
              </a:rPr>
              <a:t>. - 0</a:t>
            </a:r>
            <a:r>
              <a:rPr lang="pt-BR" sz="900" b="1" dirty="0">
                <a:solidFill>
                  <a:schemeClr val="bg1"/>
                </a:solidFill>
              </a:rPr>
              <a:t>%</a:t>
            </a:r>
            <a:br>
              <a:rPr lang="pt-BR" sz="900" b="1" dirty="0">
                <a:solidFill>
                  <a:schemeClr val="bg1"/>
                </a:solidFill>
              </a:rPr>
            </a:br>
            <a:endParaRPr lang="pt-BR" sz="4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900" dirty="0" err="1" smtClean="0">
                <a:solidFill>
                  <a:schemeClr val="tx1"/>
                </a:solidFill>
              </a:rPr>
              <a:t>PJe</a:t>
            </a:r>
            <a:r>
              <a:rPr lang="pt-BR" sz="900" dirty="0" smtClean="0">
                <a:solidFill>
                  <a:schemeClr val="tx1"/>
                </a:solidFill>
              </a:rPr>
              <a:t> - Corregedoria </a:t>
            </a:r>
          </a:p>
          <a:p>
            <a:pPr algn="ctr"/>
            <a:r>
              <a:rPr lang="pt-BR" sz="900" dirty="0" smtClean="0">
                <a:solidFill>
                  <a:schemeClr val="tx1"/>
                </a:solidFill>
              </a:rPr>
              <a:t>2ª Fase</a:t>
            </a:r>
            <a:endParaRPr lang="pt-BR" sz="900" dirty="0">
              <a:solidFill>
                <a:schemeClr val="tx1"/>
              </a:solidFill>
            </a:endParaRPr>
          </a:p>
        </p:txBody>
      </p:sp>
      <p:sp>
        <p:nvSpPr>
          <p:cNvPr id="158" name="Retângulo 157">
            <a:hlinkClick r:id="rId2" action="ppaction://hlinksldjump" tooltip="Ultima fase de desenvolvimento entregue, sistema em homologação."/>
          </p:cNvPr>
          <p:cNvSpPr/>
          <p:nvPr/>
        </p:nvSpPr>
        <p:spPr>
          <a:xfrm>
            <a:off x="4860144" y="3500384"/>
            <a:ext cx="1008000" cy="1008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bg1"/>
                </a:solidFill>
              </a:rPr>
              <a:t>ABR/14- 78%</a:t>
            </a:r>
            <a:r>
              <a:rPr lang="pt-BR" sz="900" b="1" dirty="0">
                <a:solidFill>
                  <a:schemeClr val="bg1"/>
                </a:solidFill>
              </a:rPr>
              <a:t/>
            </a:r>
            <a:br>
              <a:rPr lang="pt-BR" sz="900" b="1" dirty="0">
                <a:solidFill>
                  <a:schemeClr val="bg1"/>
                </a:solidFill>
              </a:rPr>
            </a:br>
            <a:endParaRPr lang="pt-BR" sz="9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900" dirty="0" smtClean="0">
                <a:solidFill>
                  <a:schemeClr val="tx1"/>
                </a:solidFill>
              </a:rPr>
              <a:t>Sistema </a:t>
            </a:r>
            <a:r>
              <a:rPr lang="pt-BR" sz="900" dirty="0">
                <a:solidFill>
                  <a:schemeClr val="tx1"/>
                </a:solidFill>
              </a:rPr>
              <a:t>de Diárias</a:t>
            </a:r>
          </a:p>
        </p:txBody>
      </p:sp>
      <p:sp>
        <p:nvSpPr>
          <p:cNvPr id="161" name="Retângulo 160">
            <a:hlinkClick r:id="rId2" action="ppaction://hlinksldjump" tooltip="Projeto finalizado e homologado em produção. Falta apenas o aceite formal do gestor do projeto."/>
          </p:cNvPr>
          <p:cNvSpPr/>
          <p:nvPr/>
        </p:nvSpPr>
        <p:spPr>
          <a:xfrm>
            <a:off x="1350671" y="3500384"/>
            <a:ext cx="1008000" cy="1008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bg1"/>
                </a:solidFill>
              </a:rPr>
              <a:t>JAN/14 - 99%</a:t>
            </a:r>
            <a:r>
              <a:rPr lang="pt-BR" sz="900" b="1" dirty="0">
                <a:solidFill>
                  <a:schemeClr val="bg1"/>
                </a:solidFill>
              </a:rPr>
              <a:t/>
            </a:r>
            <a:br>
              <a:rPr lang="pt-BR" sz="900" b="1" dirty="0">
                <a:solidFill>
                  <a:schemeClr val="bg1"/>
                </a:solidFill>
              </a:rPr>
            </a:br>
            <a:endParaRPr lang="pt-BR" sz="5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900" dirty="0" smtClean="0">
                <a:solidFill>
                  <a:schemeClr val="tx1"/>
                </a:solidFill>
              </a:rPr>
              <a:t>Mandados </a:t>
            </a:r>
            <a:r>
              <a:rPr lang="pt-BR" sz="900" dirty="0">
                <a:solidFill>
                  <a:schemeClr val="tx1"/>
                </a:solidFill>
              </a:rPr>
              <a:t>&amp; Alvarás Digitais</a:t>
            </a:r>
          </a:p>
        </p:txBody>
      </p:sp>
      <p:sp>
        <p:nvSpPr>
          <p:cNvPr id="32" name="Retângulo 31">
            <a:hlinkClick r:id="rId2" action="ppaction://hlinksldjump" tooltip="O projeto em fase de levantamento de requisitos. Foi disponibilizado especialistas na área judicial, pois o nível de complexidade do negócio é alto. E é necessário adequar a emissão de custas a nova forma de classif.do CNJ, em assuntos e classes."/>
          </p:cNvPr>
          <p:cNvSpPr>
            <a:spLocks/>
          </p:cNvSpPr>
          <p:nvPr/>
        </p:nvSpPr>
        <p:spPr>
          <a:xfrm>
            <a:off x="7812472" y="802924"/>
            <a:ext cx="1008000" cy="1008000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tx1"/>
                </a:solidFill>
              </a:rPr>
              <a:t>A Definir - 11%</a:t>
            </a:r>
            <a:r>
              <a:rPr lang="pt-BR" sz="900" b="1" dirty="0">
                <a:solidFill>
                  <a:schemeClr val="tx1"/>
                </a:solidFill>
              </a:rPr>
              <a:t/>
            </a:r>
            <a:br>
              <a:rPr lang="pt-BR" sz="900" b="1" dirty="0">
                <a:solidFill>
                  <a:schemeClr val="tx1"/>
                </a:solidFill>
              </a:rPr>
            </a:br>
            <a:endParaRPr lang="pt-BR" sz="200" b="1" dirty="0" smtClean="0">
              <a:solidFill>
                <a:schemeClr val="tx1"/>
              </a:solidFill>
            </a:endParaRPr>
          </a:p>
          <a:p>
            <a:pPr algn="ctr"/>
            <a:endParaRPr lang="pt-BR" sz="800" dirty="0" smtClean="0">
              <a:solidFill>
                <a:schemeClr val="tx1"/>
              </a:solidFill>
            </a:endParaRPr>
          </a:p>
          <a:p>
            <a:pPr algn="ctr"/>
            <a:r>
              <a:rPr lang="pt-BR" sz="900" dirty="0">
                <a:solidFill>
                  <a:schemeClr val="tx1"/>
                </a:solidFill>
              </a:rPr>
              <a:t>Custas Judiciais</a:t>
            </a:r>
          </a:p>
          <a:p>
            <a:pPr algn="ctr"/>
            <a:endParaRPr lang="pt-B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Retângulo 32">
            <a:hlinkClick r:id="rId2" action="ppaction://hlinksldjump"/>
          </p:cNvPr>
          <p:cNvSpPr>
            <a:spLocks/>
          </p:cNvSpPr>
          <p:nvPr/>
        </p:nvSpPr>
        <p:spPr>
          <a:xfrm>
            <a:off x="6732352" y="802924"/>
            <a:ext cx="1008000" cy="1008000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tx1"/>
                </a:solidFill>
              </a:rPr>
              <a:t>MAI/15 - 22%</a:t>
            </a:r>
            <a:r>
              <a:rPr lang="pt-BR" sz="900" b="1" dirty="0">
                <a:solidFill>
                  <a:schemeClr val="tx1"/>
                </a:solidFill>
              </a:rPr>
              <a:t/>
            </a:r>
            <a:br>
              <a:rPr lang="pt-BR" sz="900" b="1" dirty="0">
                <a:solidFill>
                  <a:schemeClr val="tx1"/>
                </a:solidFill>
              </a:rPr>
            </a:br>
            <a:endParaRPr lang="pt-BR" sz="400" dirty="0" smtClean="0">
              <a:solidFill>
                <a:schemeClr val="tx1"/>
              </a:solidFill>
            </a:endParaRPr>
          </a:p>
          <a:p>
            <a:pPr algn="ctr"/>
            <a:r>
              <a:rPr lang="pt-BR" sz="900" dirty="0" smtClean="0">
                <a:solidFill>
                  <a:schemeClr val="tx1"/>
                </a:solidFill>
              </a:rPr>
              <a:t>Expansão </a:t>
            </a:r>
            <a:r>
              <a:rPr lang="pt-BR" sz="900" dirty="0">
                <a:solidFill>
                  <a:schemeClr val="tx1"/>
                </a:solidFill>
              </a:rPr>
              <a:t>- Gravação de Audiência Digital</a:t>
            </a:r>
            <a:endParaRPr lang="pt-B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Retângulo 33">
            <a:hlinkClick r:id="rId2" action="ppaction://hlinksldjump"/>
          </p:cNvPr>
          <p:cNvSpPr/>
          <p:nvPr/>
        </p:nvSpPr>
        <p:spPr>
          <a:xfrm>
            <a:off x="2435981" y="802924"/>
            <a:ext cx="1008000" cy="1008000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bg1"/>
                </a:solidFill>
              </a:rPr>
              <a:t>JAN/14 - 73%</a:t>
            </a:r>
            <a:r>
              <a:rPr lang="pt-BR" sz="900" b="1" dirty="0">
                <a:solidFill>
                  <a:schemeClr val="bg1"/>
                </a:solidFill>
              </a:rPr>
              <a:t/>
            </a:r>
            <a:br>
              <a:rPr lang="pt-BR" sz="900" b="1" dirty="0">
                <a:solidFill>
                  <a:schemeClr val="bg1"/>
                </a:solidFill>
              </a:rPr>
            </a:br>
            <a:endParaRPr lang="pt-BR" sz="4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900" dirty="0" err="1" smtClean="0">
                <a:solidFill>
                  <a:schemeClr val="tx1"/>
                </a:solidFill>
              </a:rPr>
              <a:t>PJe</a:t>
            </a:r>
            <a:r>
              <a:rPr lang="pt-BR" sz="900" dirty="0" smtClean="0">
                <a:solidFill>
                  <a:schemeClr val="tx1"/>
                </a:solidFill>
              </a:rPr>
              <a:t> - Executivos </a:t>
            </a:r>
            <a:r>
              <a:rPr lang="pt-BR" sz="900" dirty="0">
                <a:solidFill>
                  <a:schemeClr val="tx1"/>
                </a:solidFill>
              </a:rPr>
              <a:t>Fiscais Municipais </a:t>
            </a:r>
          </a:p>
        </p:txBody>
      </p:sp>
      <p:sp>
        <p:nvSpPr>
          <p:cNvPr id="35" name="Retângulo 34">
            <a:hlinkClick r:id="rId2" action="ppaction://hlinksldjump" tooltip="Projeto em fase de levantamento de requisitos."/>
          </p:cNvPr>
          <p:cNvSpPr/>
          <p:nvPr/>
        </p:nvSpPr>
        <p:spPr>
          <a:xfrm>
            <a:off x="255217" y="3500384"/>
            <a:ext cx="1008000" cy="1008000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bg1"/>
                </a:solidFill>
              </a:rPr>
              <a:t>JAN/14 - 10%</a:t>
            </a:r>
          </a:p>
          <a:p>
            <a:pPr algn="ctr"/>
            <a:r>
              <a:rPr lang="pt-BR" sz="900" b="1" dirty="0">
                <a:solidFill>
                  <a:schemeClr val="tx1"/>
                </a:solidFill>
              </a:rPr>
              <a:t/>
            </a:r>
            <a:br>
              <a:rPr lang="pt-BR" sz="900" b="1" dirty="0">
                <a:solidFill>
                  <a:schemeClr val="tx1"/>
                </a:solidFill>
              </a:rPr>
            </a:br>
            <a:r>
              <a:rPr lang="pt-BR" sz="900" dirty="0">
                <a:solidFill>
                  <a:schemeClr val="tx1"/>
                </a:solidFill>
              </a:rPr>
              <a:t>Arquivo </a:t>
            </a:r>
          </a:p>
          <a:p>
            <a:pPr algn="ctr"/>
            <a:r>
              <a:rPr lang="pt-BR" sz="900" dirty="0" smtClean="0">
                <a:solidFill>
                  <a:schemeClr val="tx1"/>
                </a:solidFill>
              </a:rPr>
              <a:t>Geral (Novo)</a:t>
            </a:r>
            <a:endParaRPr lang="pt-BR" sz="900" dirty="0">
              <a:solidFill>
                <a:schemeClr val="tx1"/>
              </a:solidFill>
            </a:endParaRPr>
          </a:p>
        </p:txBody>
      </p:sp>
      <p:sp>
        <p:nvSpPr>
          <p:cNvPr id="36" name="Retângulo 35">
            <a:hlinkClick r:id="rId2" action="ppaction://hlinksldjump" tooltip="Projeto em fase de operação experimental. Previsão de entrega em 31/01/2014."/>
          </p:cNvPr>
          <p:cNvSpPr/>
          <p:nvPr/>
        </p:nvSpPr>
        <p:spPr>
          <a:xfrm>
            <a:off x="2435981" y="3501120"/>
            <a:ext cx="1008000" cy="1008000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bg1"/>
                </a:solidFill>
              </a:rPr>
              <a:t>JAN/14 - 70%</a:t>
            </a:r>
          </a:p>
          <a:p>
            <a:pPr algn="ctr"/>
            <a:r>
              <a:rPr lang="pt-BR" sz="400" b="1" dirty="0">
                <a:solidFill>
                  <a:schemeClr val="tx1"/>
                </a:solidFill>
              </a:rPr>
              <a:t/>
            </a:r>
            <a:br>
              <a:rPr lang="pt-BR" sz="400" b="1" dirty="0">
                <a:solidFill>
                  <a:schemeClr val="tx1"/>
                </a:solidFill>
              </a:rPr>
            </a:br>
            <a:r>
              <a:rPr lang="pt-BR" sz="900" dirty="0">
                <a:solidFill>
                  <a:schemeClr val="tx1"/>
                </a:solidFill>
              </a:rPr>
              <a:t>Automação dos fluxos de processo SGP</a:t>
            </a:r>
          </a:p>
        </p:txBody>
      </p:sp>
      <p:sp>
        <p:nvSpPr>
          <p:cNvPr id="37" name="Retângulo 36">
            <a:hlinkClick r:id="rId2" action="ppaction://hlinksldjump" tooltip="Foi realizada prospecção de softwares no mercado tendo maior aderência o da empresa MV. Programada visita ao TJMA para avaliação do seu sistema de saúde."/>
          </p:cNvPr>
          <p:cNvSpPr/>
          <p:nvPr/>
        </p:nvSpPr>
        <p:spPr>
          <a:xfrm>
            <a:off x="5940152" y="3501120"/>
            <a:ext cx="1008000" cy="1008000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bg1"/>
                </a:solidFill>
              </a:rPr>
              <a:t>A Definir - 5%</a:t>
            </a:r>
          </a:p>
          <a:p>
            <a:pPr algn="ctr"/>
            <a:endParaRPr lang="pt-BR" sz="5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900" dirty="0" smtClean="0">
                <a:solidFill>
                  <a:schemeClr val="tx1"/>
                </a:solidFill>
              </a:rPr>
              <a:t>Aquisição </a:t>
            </a:r>
            <a:r>
              <a:rPr lang="pt-BR" sz="900" dirty="0">
                <a:solidFill>
                  <a:schemeClr val="tx1"/>
                </a:solidFill>
              </a:rPr>
              <a:t>de Sistema Ambulatório Médico</a:t>
            </a:r>
          </a:p>
        </p:txBody>
      </p:sp>
      <p:sp>
        <p:nvSpPr>
          <p:cNvPr id="41" name="Retângulo 40">
            <a:hlinkClick r:id="rId2" action="ppaction://hlinksldjump" tooltip="Projeto iniciado em janeiro/2014. Planejamento em execução."/>
          </p:cNvPr>
          <p:cNvSpPr/>
          <p:nvPr/>
        </p:nvSpPr>
        <p:spPr>
          <a:xfrm>
            <a:off x="4572112" y="1924882"/>
            <a:ext cx="1008000" cy="1008000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bg1"/>
                </a:solidFill>
              </a:rPr>
              <a:t>A Definir - 0%</a:t>
            </a:r>
            <a:endParaRPr lang="pt-BR" sz="900" b="1" dirty="0">
              <a:solidFill>
                <a:schemeClr val="bg1"/>
              </a:solidFill>
            </a:endParaRPr>
          </a:p>
          <a:p>
            <a:pPr algn="ctr"/>
            <a:endParaRPr lang="pt-BR" sz="400" dirty="0" smtClean="0">
              <a:solidFill>
                <a:schemeClr val="tx1"/>
              </a:solidFill>
            </a:endParaRPr>
          </a:p>
          <a:p>
            <a:pPr algn="ctr"/>
            <a:r>
              <a:rPr lang="pt-BR" sz="900" dirty="0" smtClean="0">
                <a:solidFill>
                  <a:schemeClr val="tx1"/>
                </a:solidFill>
              </a:rPr>
              <a:t>Modelo </a:t>
            </a:r>
            <a:r>
              <a:rPr lang="pt-BR" sz="900" dirty="0">
                <a:solidFill>
                  <a:schemeClr val="tx1"/>
                </a:solidFill>
              </a:rPr>
              <a:t>Nacional de </a:t>
            </a:r>
            <a:r>
              <a:rPr lang="pt-BR" sz="800" dirty="0">
                <a:solidFill>
                  <a:schemeClr val="tx1"/>
                </a:solidFill>
              </a:rPr>
              <a:t>Interoperabilidade</a:t>
            </a:r>
          </a:p>
        </p:txBody>
      </p:sp>
      <p:sp>
        <p:nvSpPr>
          <p:cNvPr id="43" name="Retângulo 42">
            <a:hlinkClick r:id="rId2" action="ppaction://hlinksldjump" tooltip="Projeto em desenvolvimento e previsto para maio de 2014."/>
          </p:cNvPr>
          <p:cNvSpPr>
            <a:spLocks/>
          </p:cNvSpPr>
          <p:nvPr/>
        </p:nvSpPr>
        <p:spPr>
          <a:xfrm>
            <a:off x="1350671" y="1924882"/>
            <a:ext cx="1008000" cy="1008000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bg1"/>
                </a:solidFill>
              </a:rPr>
              <a:t>MAI/14 </a:t>
            </a:r>
            <a:r>
              <a:rPr lang="pt-BR" sz="900" b="1" dirty="0">
                <a:solidFill>
                  <a:schemeClr val="bg1"/>
                </a:solidFill>
              </a:rPr>
              <a:t>- </a:t>
            </a:r>
            <a:r>
              <a:rPr lang="pt-BR" sz="900" b="1" dirty="0" smtClean="0">
                <a:solidFill>
                  <a:schemeClr val="bg1"/>
                </a:solidFill>
              </a:rPr>
              <a:t>29%</a:t>
            </a:r>
            <a:r>
              <a:rPr lang="pt-BR" sz="900" b="1" dirty="0">
                <a:solidFill>
                  <a:schemeClr val="tx1"/>
                </a:solidFill>
              </a:rPr>
              <a:t/>
            </a:r>
            <a:br>
              <a:rPr lang="pt-BR" sz="900" b="1" dirty="0">
                <a:solidFill>
                  <a:schemeClr val="tx1"/>
                </a:solidFill>
              </a:rPr>
            </a:br>
            <a:endParaRPr lang="pt-BR" sz="400" b="1" dirty="0">
              <a:solidFill>
                <a:schemeClr val="tx1"/>
              </a:solidFill>
            </a:endParaRPr>
          </a:p>
          <a:p>
            <a:pPr algn="ctr"/>
            <a:r>
              <a:rPr lang="pt-BR" sz="900" dirty="0">
                <a:solidFill>
                  <a:schemeClr val="tx1"/>
                </a:solidFill>
              </a:rPr>
              <a:t>Tabelas Unificadas </a:t>
            </a:r>
            <a:r>
              <a:rPr lang="pt-BR" sz="900" dirty="0" smtClean="0">
                <a:solidFill>
                  <a:schemeClr val="tx1"/>
                </a:solidFill>
              </a:rPr>
              <a:t>1º </a:t>
            </a:r>
            <a:r>
              <a:rPr lang="pt-BR" sz="900" dirty="0">
                <a:solidFill>
                  <a:schemeClr val="tx1"/>
                </a:solidFill>
              </a:rPr>
              <a:t>Grau</a:t>
            </a:r>
          </a:p>
          <a:p>
            <a:pPr algn="ctr"/>
            <a:endParaRPr lang="pt-BR" sz="9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0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 Same Side Corner Rectangle 42"/>
          <p:cNvSpPr/>
          <p:nvPr/>
        </p:nvSpPr>
        <p:spPr>
          <a:xfrm>
            <a:off x="145156" y="3625933"/>
            <a:ext cx="8809200" cy="2052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 w="19050">
            <a:solidFill>
              <a:schemeClr val="bg1"/>
            </a:solidFill>
          </a:ln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7" name="Round Same Side Corner Rectangle 42"/>
          <p:cNvSpPr/>
          <p:nvPr/>
        </p:nvSpPr>
        <p:spPr>
          <a:xfrm>
            <a:off x="180000" y="741192"/>
            <a:ext cx="8784000" cy="2304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 w="19050">
            <a:solidFill>
              <a:schemeClr val="bg1"/>
            </a:solidFill>
          </a:ln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8" name="Round Same Side Corner Rectangle 42"/>
          <p:cNvSpPr/>
          <p:nvPr/>
        </p:nvSpPr>
        <p:spPr>
          <a:xfrm>
            <a:off x="145156" y="3337933"/>
            <a:ext cx="8809200" cy="288000"/>
          </a:xfrm>
          <a:prstGeom prst="round2SameRect">
            <a:avLst>
              <a:gd name="adj1" fmla="val 33545"/>
              <a:gd name="adj2" fmla="val 0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pt-B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Governança</a:t>
            </a:r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0" name="Round Same Side Corner Rectangle 42"/>
          <p:cNvSpPr/>
          <p:nvPr/>
        </p:nvSpPr>
        <p:spPr>
          <a:xfrm>
            <a:off x="180000" y="476672"/>
            <a:ext cx="8784000" cy="288000"/>
          </a:xfrm>
          <a:prstGeom prst="round2SameRect">
            <a:avLst>
              <a:gd name="adj1" fmla="val 33545"/>
              <a:gd name="adj2" fmla="val 0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pt-B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Estrutura de TIC</a:t>
            </a:r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1" name="Retângulo 50">
            <a:hlinkClick r:id="rId2" action="ppaction://hlinksldjump" tooltip="Projeto com previsão de finalização para 31/01/2014."/>
          </p:cNvPr>
          <p:cNvSpPr/>
          <p:nvPr/>
        </p:nvSpPr>
        <p:spPr>
          <a:xfrm>
            <a:off x="1326167" y="3723422"/>
            <a:ext cx="1008000" cy="1008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bg1"/>
                </a:solidFill>
              </a:rPr>
              <a:t>FEV/14 - 91%</a:t>
            </a:r>
            <a:r>
              <a:rPr lang="pt-BR" sz="900" b="1" dirty="0">
                <a:solidFill>
                  <a:schemeClr val="bg1"/>
                </a:solidFill>
              </a:rPr>
              <a:t/>
            </a:r>
            <a:br>
              <a:rPr lang="pt-BR" sz="900" b="1" dirty="0">
                <a:solidFill>
                  <a:schemeClr val="bg1"/>
                </a:solidFill>
              </a:rPr>
            </a:br>
            <a:endParaRPr lang="pt-BR" sz="200" b="1" dirty="0" smtClean="0">
              <a:solidFill>
                <a:schemeClr val="bg1"/>
              </a:solidFill>
            </a:endParaRPr>
          </a:p>
          <a:p>
            <a:pPr algn="ctr"/>
            <a:endParaRPr lang="pt-BR" sz="400" dirty="0" smtClean="0">
              <a:solidFill>
                <a:schemeClr val="tx1"/>
              </a:solidFill>
            </a:endParaRPr>
          </a:p>
          <a:p>
            <a:pPr algn="ctr"/>
            <a:r>
              <a:rPr lang="pt-BR" sz="900" dirty="0" smtClean="0">
                <a:solidFill>
                  <a:schemeClr val="tx1"/>
                </a:solidFill>
              </a:rPr>
              <a:t>Implantação </a:t>
            </a:r>
            <a:r>
              <a:rPr lang="pt-BR" sz="900" dirty="0">
                <a:solidFill>
                  <a:schemeClr val="tx1"/>
                </a:solidFill>
              </a:rPr>
              <a:t>da Norma de Certificados Digitais</a:t>
            </a:r>
          </a:p>
          <a:p>
            <a:pPr algn="ctr"/>
            <a:endParaRPr lang="pt-BR" sz="800" b="1" dirty="0">
              <a:solidFill>
                <a:schemeClr val="bg1"/>
              </a:solidFill>
            </a:endParaRPr>
          </a:p>
        </p:txBody>
      </p:sp>
      <p:sp>
        <p:nvSpPr>
          <p:cNvPr id="50" name="Retângulo 49">
            <a:hlinkClick r:id="rId2" action="ppaction://hlinksldjump" tooltip="Localidade definida, finalizando o TR."/>
          </p:cNvPr>
          <p:cNvSpPr>
            <a:spLocks/>
          </p:cNvSpPr>
          <p:nvPr/>
        </p:nvSpPr>
        <p:spPr>
          <a:xfrm>
            <a:off x="257312" y="836824"/>
            <a:ext cx="1008000" cy="1008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bg1"/>
                </a:solidFill>
              </a:rPr>
              <a:t>JAN/14 - 98%</a:t>
            </a:r>
          </a:p>
          <a:p>
            <a:pPr algn="ctr"/>
            <a:r>
              <a:rPr lang="pt-BR" sz="900" dirty="0" smtClean="0">
                <a:solidFill>
                  <a:schemeClr val="tx1"/>
                </a:solidFill>
              </a:rPr>
              <a:t>Redundância </a:t>
            </a:r>
            <a:r>
              <a:rPr lang="pt-BR" sz="900" dirty="0">
                <a:solidFill>
                  <a:schemeClr val="tx1"/>
                </a:solidFill>
              </a:rPr>
              <a:t>de Instalações </a:t>
            </a:r>
            <a:r>
              <a:rPr lang="pt-BR" sz="900" dirty="0" smtClean="0">
                <a:solidFill>
                  <a:schemeClr val="tx1"/>
                </a:solidFill>
              </a:rPr>
              <a:t>Físicas</a:t>
            </a:r>
          </a:p>
          <a:p>
            <a:pPr algn="ctr"/>
            <a:r>
              <a:rPr lang="pt-BR" sz="900" dirty="0" smtClean="0">
                <a:solidFill>
                  <a:schemeClr val="tx1"/>
                </a:solidFill>
              </a:rPr>
              <a:t>(1ª Fase Especificação)</a:t>
            </a:r>
            <a:endParaRPr lang="pt-BR" sz="900" dirty="0">
              <a:solidFill>
                <a:schemeClr val="tx1"/>
              </a:solidFill>
            </a:endParaRPr>
          </a:p>
        </p:txBody>
      </p:sp>
      <p:sp>
        <p:nvSpPr>
          <p:cNvPr id="53" name="Retângulo 52">
            <a:hlinkClick r:id="rId2" action="ppaction://hlinksldjump" tooltip="A imagem está sendo homologada com o Judwin do 1º e 2º grau. "/>
          </p:cNvPr>
          <p:cNvSpPr>
            <a:spLocks/>
          </p:cNvSpPr>
          <p:nvPr/>
        </p:nvSpPr>
        <p:spPr>
          <a:xfrm>
            <a:off x="3477964" y="836824"/>
            <a:ext cx="1008000" cy="1008000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tx1"/>
                </a:solidFill>
              </a:rPr>
              <a:t>A Definir - 16%</a:t>
            </a:r>
            <a:r>
              <a:rPr lang="pt-BR" sz="900" b="1" dirty="0">
                <a:solidFill>
                  <a:schemeClr val="tx1"/>
                </a:solidFill>
              </a:rPr>
              <a:t/>
            </a:r>
            <a:br>
              <a:rPr lang="pt-BR" sz="900" b="1" dirty="0">
                <a:solidFill>
                  <a:schemeClr val="tx1"/>
                </a:solidFill>
              </a:rPr>
            </a:br>
            <a:endParaRPr lang="pt-BR" sz="900" dirty="0" smtClean="0">
              <a:solidFill>
                <a:schemeClr val="tx1"/>
              </a:solidFill>
            </a:endParaRPr>
          </a:p>
          <a:p>
            <a:pPr algn="ctr"/>
            <a:r>
              <a:rPr lang="pt-BR" sz="900" dirty="0" smtClean="0">
                <a:solidFill>
                  <a:schemeClr val="tx1"/>
                </a:solidFill>
              </a:rPr>
              <a:t>Padronização </a:t>
            </a:r>
            <a:r>
              <a:rPr lang="pt-BR" sz="900" dirty="0">
                <a:solidFill>
                  <a:schemeClr val="tx1"/>
                </a:solidFill>
              </a:rPr>
              <a:t>das Estações de Trabalho</a:t>
            </a:r>
            <a:endParaRPr lang="pt-B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0" name="Retângulo 79">
            <a:hlinkClick r:id="rId2" action="ppaction://hlinksldjump" tooltip="Ferramenta de apoio sendo configurada e a política aguardando validação final dos gestores."/>
          </p:cNvPr>
          <p:cNvSpPr/>
          <p:nvPr/>
        </p:nvSpPr>
        <p:spPr>
          <a:xfrm>
            <a:off x="2411872" y="3717144"/>
            <a:ext cx="1008000" cy="1008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bg1"/>
                </a:solidFill>
              </a:rPr>
              <a:t>FEV/14 - 71%</a:t>
            </a:r>
            <a:r>
              <a:rPr lang="pt-BR" sz="900" b="1" dirty="0">
                <a:solidFill>
                  <a:schemeClr val="bg1"/>
                </a:solidFill>
              </a:rPr>
              <a:t/>
            </a:r>
            <a:br>
              <a:rPr lang="pt-BR" sz="900" b="1" dirty="0">
                <a:solidFill>
                  <a:schemeClr val="bg1"/>
                </a:solidFill>
              </a:rPr>
            </a:br>
            <a:r>
              <a:rPr lang="pt-BR" sz="900" dirty="0" smtClean="0">
                <a:solidFill>
                  <a:schemeClr val="tx1"/>
                </a:solidFill>
              </a:rPr>
              <a:t>Implantação do Processo de Gestão de Mudança (Piloto </a:t>
            </a:r>
            <a:r>
              <a:rPr lang="pt-BR" sz="900" dirty="0" err="1" smtClean="0">
                <a:solidFill>
                  <a:schemeClr val="tx1"/>
                </a:solidFill>
              </a:rPr>
              <a:t>Pje</a:t>
            </a:r>
            <a:r>
              <a:rPr lang="pt-BR" sz="900" dirty="0" smtClean="0">
                <a:solidFill>
                  <a:schemeClr val="tx1"/>
                </a:solidFill>
              </a:rPr>
              <a:t>)</a:t>
            </a:r>
            <a:endParaRPr lang="pt-BR" sz="900" dirty="0">
              <a:solidFill>
                <a:schemeClr val="tx1"/>
              </a:solidFill>
            </a:endParaRPr>
          </a:p>
        </p:txBody>
      </p:sp>
      <p:sp>
        <p:nvSpPr>
          <p:cNvPr id="23" name="Retângulo 22">
            <a:hlinkClick r:id="rId2" action="ppaction://hlinksldjump"/>
          </p:cNvPr>
          <p:cNvSpPr>
            <a:spLocks/>
          </p:cNvSpPr>
          <p:nvPr/>
        </p:nvSpPr>
        <p:spPr>
          <a:xfrm>
            <a:off x="6732240" y="836824"/>
            <a:ext cx="1008000" cy="1008000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tx1"/>
                </a:solidFill>
              </a:rPr>
              <a:t>ABR/14 - 40%</a:t>
            </a:r>
            <a:r>
              <a:rPr lang="pt-BR" sz="900" b="1" dirty="0">
                <a:solidFill>
                  <a:schemeClr val="tx1"/>
                </a:solidFill>
              </a:rPr>
              <a:t/>
            </a:r>
            <a:br>
              <a:rPr lang="pt-BR" sz="900" b="1" dirty="0">
                <a:solidFill>
                  <a:schemeClr val="tx1"/>
                </a:solidFill>
              </a:rPr>
            </a:br>
            <a:endParaRPr lang="pt-BR" sz="900" dirty="0" smtClean="0">
              <a:solidFill>
                <a:schemeClr val="tx1"/>
              </a:solidFill>
            </a:endParaRPr>
          </a:p>
          <a:p>
            <a:pPr algn="ctr"/>
            <a:r>
              <a:rPr lang="pt-BR" sz="900" dirty="0">
                <a:solidFill>
                  <a:schemeClr val="tx1"/>
                </a:solidFill>
              </a:rPr>
              <a:t>Implantação do Service Manager</a:t>
            </a:r>
          </a:p>
        </p:txBody>
      </p:sp>
      <p:sp>
        <p:nvSpPr>
          <p:cNvPr id="27" name="Retângulo 26">
            <a:hlinkClick r:id="rId2" action="ppaction://hlinksldjump" tooltip="Projeto adiado para terminar juntamente com o projeto TJPE Otimizado."/>
          </p:cNvPr>
          <p:cNvSpPr>
            <a:spLocks/>
          </p:cNvSpPr>
          <p:nvPr/>
        </p:nvSpPr>
        <p:spPr>
          <a:xfrm>
            <a:off x="1326167" y="836824"/>
            <a:ext cx="1008000" cy="1008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900" b="1" dirty="0">
                <a:solidFill>
                  <a:schemeClr val="bg1"/>
                </a:solidFill>
              </a:rPr>
              <a:t>MAR/14 </a:t>
            </a:r>
            <a:r>
              <a:rPr lang="pt-BR" sz="900" b="1" dirty="0" smtClean="0">
                <a:solidFill>
                  <a:schemeClr val="bg1"/>
                </a:solidFill>
              </a:rPr>
              <a:t>- 91</a:t>
            </a:r>
            <a:r>
              <a:rPr lang="pt-BR" sz="900" b="1" dirty="0">
                <a:solidFill>
                  <a:schemeClr val="bg1"/>
                </a:solidFill>
              </a:rPr>
              <a:t>%</a:t>
            </a:r>
            <a:br>
              <a:rPr lang="pt-BR" sz="900" b="1" dirty="0">
                <a:solidFill>
                  <a:schemeClr val="bg1"/>
                </a:solidFill>
              </a:rPr>
            </a:br>
            <a:endParaRPr lang="pt-BR" sz="900" dirty="0">
              <a:solidFill>
                <a:schemeClr val="bg1"/>
              </a:solidFill>
            </a:endParaRPr>
          </a:p>
          <a:p>
            <a:pPr algn="ctr"/>
            <a:r>
              <a:rPr lang="pt-BR" sz="900" dirty="0">
                <a:solidFill>
                  <a:schemeClr val="tx1"/>
                </a:solidFill>
              </a:rPr>
              <a:t>Implantação do </a:t>
            </a:r>
            <a:r>
              <a:rPr lang="pt-BR" sz="900" dirty="0" err="1">
                <a:solidFill>
                  <a:schemeClr val="tx1"/>
                </a:solidFill>
              </a:rPr>
              <a:t>Configuration</a:t>
            </a:r>
            <a:r>
              <a:rPr lang="pt-BR" sz="900" dirty="0">
                <a:solidFill>
                  <a:schemeClr val="tx1"/>
                </a:solidFill>
              </a:rPr>
              <a:t> Manager</a:t>
            </a:r>
          </a:p>
        </p:txBody>
      </p:sp>
      <p:sp>
        <p:nvSpPr>
          <p:cNvPr id="29" name="Retângulo 28">
            <a:hlinkClick r:id="rId2" action="ppaction://hlinksldjump"/>
          </p:cNvPr>
          <p:cNvSpPr>
            <a:spLocks/>
          </p:cNvSpPr>
          <p:nvPr/>
        </p:nvSpPr>
        <p:spPr>
          <a:xfrm>
            <a:off x="2411872" y="836824"/>
            <a:ext cx="1008000" cy="1008000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tx1"/>
                </a:solidFill>
              </a:rPr>
              <a:t>MAR/14 - 93%</a:t>
            </a:r>
            <a:r>
              <a:rPr lang="pt-BR" sz="900" b="1" dirty="0">
                <a:solidFill>
                  <a:schemeClr val="tx1"/>
                </a:solidFill>
              </a:rPr>
              <a:t/>
            </a:r>
            <a:br>
              <a:rPr lang="pt-BR" sz="900" b="1" dirty="0">
                <a:solidFill>
                  <a:schemeClr val="tx1"/>
                </a:solidFill>
              </a:rPr>
            </a:br>
            <a:endParaRPr lang="pt-BR" sz="900" dirty="0" smtClean="0">
              <a:solidFill>
                <a:schemeClr val="tx1"/>
              </a:solidFill>
            </a:endParaRPr>
          </a:p>
          <a:p>
            <a:pPr algn="ctr"/>
            <a:r>
              <a:rPr lang="pt-BR" sz="900" dirty="0">
                <a:solidFill>
                  <a:schemeClr val="tx1"/>
                </a:solidFill>
              </a:rPr>
              <a:t>TJPE Otimizado</a:t>
            </a:r>
          </a:p>
        </p:txBody>
      </p:sp>
      <p:sp>
        <p:nvSpPr>
          <p:cNvPr id="30" name="Retângulo 29">
            <a:hlinkClick r:id="rId2" action="ppaction://hlinksldjump"/>
          </p:cNvPr>
          <p:cNvSpPr/>
          <p:nvPr/>
        </p:nvSpPr>
        <p:spPr>
          <a:xfrm>
            <a:off x="257312" y="3717144"/>
            <a:ext cx="1008000" cy="1008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bg1"/>
                </a:solidFill>
              </a:rPr>
              <a:t>MAR/14 - 92%</a:t>
            </a:r>
            <a:r>
              <a:rPr lang="pt-BR" sz="900" b="1" dirty="0">
                <a:solidFill>
                  <a:schemeClr val="bg1"/>
                </a:solidFill>
              </a:rPr>
              <a:t/>
            </a:r>
            <a:br>
              <a:rPr lang="pt-BR" sz="900" b="1" dirty="0">
                <a:solidFill>
                  <a:schemeClr val="bg1"/>
                </a:solidFill>
              </a:rPr>
            </a:br>
            <a:endParaRPr lang="pt-BR" sz="800" b="1" dirty="0">
              <a:solidFill>
                <a:schemeClr val="bg1"/>
              </a:solidFill>
            </a:endParaRPr>
          </a:p>
          <a:p>
            <a:pPr algn="ctr"/>
            <a:r>
              <a:rPr lang="pt-BR" sz="900" dirty="0">
                <a:solidFill>
                  <a:schemeClr val="tx1"/>
                </a:solidFill>
              </a:rPr>
              <a:t>Gestão de Riscos</a:t>
            </a:r>
          </a:p>
        </p:txBody>
      </p:sp>
      <p:sp>
        <p:nvSpPr>
          <p:cNvPr id="31" name="Retângulo 30">
            <a:hlinkClick r:id="rId2" action="ppaction://hlinksldjump"/>
          </p:cNvPr>
          <p:cNvSpPr>
            <a:spLocks/>
          </p:cNvSpPr>
          <p:nvPr/>
        </p:nvSpPr>
        <p:spPr>
          <a:xfrm>
            <a:off x="3477964" y="3723422"/>
            <a:ext cx="1008000" cy="1008000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tx1"/>
                </a:solidFill>
              </a:rPr>
              <a:t>OUT/14 - 30%</a:t>
            </a:r>
          </a:p>
          <a:p>
            <a:pPr algn="ctr"/>
            <a:r>
              <a:rPr lang="pt-BR" sz="400" b="1" dirty="0">
                <a:solidFill>
                  <a:schemeClr val="tx1"/>
                </a:solidFill>
              </a:rPr>
              <a:t/>
            </a:r>
            <a:br>
              <a:rPr lang="pt-BR" sz="400" b="1" dirty="0">
                <a:solidFill>
                  <a:schemeClr val="tx1"/>
                </a:solidFill>
              </a:rPr>
            </a:br>
            <a:r>
              <a:rPr lang="pt-BR" sz="900" dirty="0" smtClean="0">
                <a:solidFill>
                  <a:schemeClr val="tx1"/>
                </a:solidFill>
              </a:rPr>
              <a:t>Implantação </a:t>
            </a:r>
            <a:r>
              <a:rPr lang="pt-BR" sz="900" dirty="0">
                <a:solidFill>
                  <a:schemeClr val="tx1"/>
                </a:solidFill>
              </a:rPr>
              <a:t>da Norma de Backup e </a:t>
            </a:r>
            <a:r>
              <a:rPr lang="pt-BR" sz="900" dirty="0" err="1">
                <a:solidFill>
                  <a:schemeClr val="tx1"/>
                </a:solidFill>
              </a:rPr>
              <a:t>Restore</a:t>
            </a:r>
            <a:endParaRPr lang="pt-BR" sz="900" dirty="0">
              <a:solidFill>
                <a:schemeClr val="tx1"/>
              </a:solidFill>
            </a:endParaRPr>
          </a:p>
        </p:txBody>
      </p:sp>
      <p:sp>
        <p:nvSpPr>
          <p:cNvPr id="21" name="Retângulo 20">
            <a:hlinkClick r:id="rId2" action="ppaction://hlinksldjump" tooltip="Aguardando a segunda fase, prevista para fevereiro."/>
          </p:cNvPr>
          <p:cNvSpPr>
            <a:spLocks/>
          </p:cNvSpPr>
          <p:nvPr/>
        </p:nvSpPr>
        <p:spPr>
          <a:xfrm>
            <a:off x="4549756" y="836824"/>
            <a:ext cx="1008000" cy="1008000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900" b="1" dirty="0" smtClean="0">
                <a:solidFill>
                  <a:schemeClr val="tx1"/>
                </a:solidFill>
              </a:rPr>
              <a:t>FEV/14 </a:t>
            </a:r>
            <a:r>
              <a:rPr lang="pt-BR" sz="900" b="1" dirty="0">
                <a:solidFill>
                  <a:schemeClr val="tx1"/>
                </a:solidFill>
              </a:rPr>
              <a:t>- </a:t>
            </a:r>
            <a:r>
              <a:rPr lang="pt-BR" sz="900" b="1" dirty="0" smtClean="0">
                <a:solidFill>
                  <a:schemeClr val="tx1"/>
                </a:solidFill>
              </a:rPr>
              <a:t>67%</a:t>
            </a:r>
            <a:r>
              <a:rPr lang="pt-BR" sz="900" b="1" dirty="0">
                <a:solidFill>
                  <a:schemeClr val="tx1"/>
                </a:solidFill>
              </a:rPr>
              <a:t/>
            </a:r>
            <a:br>
              <a:rPr lang="pt-BR" sz="900" b="1" dirty="0">
                <a:solidFill>
                  <a:schemeClr val="tx1"/>
                </a:solidFill>
              </a:rPr>
            </a:br>
            <a:endParaRPr lang="pt-BR" sz="900" dirty="0" smtClean="0">
              <a:solidFill>
                <a:schemeClr val="tx1"/>
              </a:solidFill>
            </a:endParaRPr>
          </a:p>
          <a:p>
            <a:pPr algn="ctr"/>
            <a:r>
              <a:rPr lang="pt-BR" sz="900" dirty="0" smtClean="0">
                <a:solidFill>
                  <a:schemeClr val="tx1"/>
                </a:solidFill>
              </a:rPr>
              <a:t>Judiciário Conectado</a:t>
            </a:r>
            <a:endParaRPr lang="pt-B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Retângulo 21">
            <a:hlinkClick r:id="rId2" action="ppaction://hlinksldjump" tooltip="Pregão eletrônico será realizado no dia 10/02."/>
          </p:cNvPr>
          <p:cNvSpPr>
            <a:spLocks/>
          </p:cNvSpPr>
          <p:nvPr/>
        </p:nvSpPr>
        <p:spPr>
          <a:xfrm>
            <a:off x="5652120" y="836824"/>
            <a:ext cx="1008000" cy="1008000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8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900" b="1" dirty="0">
                <a:solidFill>
                  <a:schemeClr val="tx1"/>
                </a:solidFill>
              </a:rPr>
              <a:t>A Definir - 59%</a:t>
            </a:r>
          </a:p>
          <a:p>
            <a:pPr algn="ctr"/>
            <a:r>
              <a:rPr lang="pt-BR" sz="900" b="1" dirty="0">
                <a:solidFill>
                  <a:schemeClr val="tx1"/>
                </a:solidFill>
              </a:rPr>
              <a:t/>
            </a:r>
            <a:br>
              <a:rPr lang="pt-BR" sz="900" b="1" dirty="0">
                <a:solidFill>
                  <a:schemeClr val="tx1"/>
                </a:solidFill>
              </a:rPr>
            </a:br>
            <a:r>
              <a:rPr lang="pt-BR" sz="900" dirty="0">
                <a:solidFill>
                  <a:schemeClr val="tx1"/>
                </a:solidFill>
              </a:rPr>
              <a:t>Aquisição de Micros</a:t>
            </a:r>
          </a:p>
        </p:txBody>
      </p:sp>
    </p:spTree>
    <p:extLst>
      <p:ext uri="{BB962C8B-B14F-4D97-AF65-F5344CB8AC3E}">
        <p14:creationId xmlns:p14="http://schemas.microsoft.com/office/powerpoint/2010/main" val="292907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40929</TotalTime>
  <Words>177</Words>
  <Application>Microsoft Office PowerPoint</Application>
  <PresentationFormat>Apresentação na tela (4:3)</PresentationFormat>
  <Paragraphs>112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Diseño predeterminado</vt:lpstr>
      <vt:lpstr>Portfólio de projetos de tic</vt:lpstr>
      <vt:lpstr>Apresentação do PowerPoint</vt:lpstr>
      <vt:lpstr>Apresentação do PowerPoint</vt:lpstr>
      <vt:lpstr>Apresentação do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rrrb</cp:lastModifiedBy>
  <cp:revision>1950</cp:revision>
  <cp:lastPrinted>2013-04-22T15:30:45Z</cp:lastPrinted>
  <dcterms:created xsi:type="dcterms:W3CDTF">2010-05-23T14:28:12Z</dcterms:created>
  <dcterms:modified xsi:type="dcterms:W3CDTF">2014-02-05T18:54:27Z</dcterms:modified>
</cp:coreProperties>
</file>