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88" r:id="rId3"/>
    <p:sldId id="460" r:id="rId4"/>
    <p:sldId id="472" r:id="rId5"/>
    <p:sldId id="473" r:id="rId6"/>
    <p:sldId id="458" r:id="rId7"/>
    <p:sldId id="393" r:id="rId8"/>
    <p:sldId id="343" r:id="rId9"/>
    <p:sldId id="344" r:id="rId10"/>
    <p:sldId id="397" r:id="rId11"/>
    <p:sldId id="345" r:id="rId12"/>
    <p:sldId id="396" r:id="rId13"/>
    <p:sldId id="346" r:id="rId14"/>
    <p:sldId id="395" r:id="rId15"/>
    <p:sldId id="387" r:id="rId16"/>
    <p:sldId id="347" r:id="rId17"/>
    <p:sldId id="394" r:id="rId18"/>
    <p:sldId id="348" r:id="rId19"/>
    <p:sldId id="436" r:id="rId20"/>
    <p:sldId id="437" r:id="rId21"/>
    <p:sldId id="456" r:id="rId22"/>
    <p:sldId id="438" r:id="rId23"/>
    <p:sldId id="439" r:id="rId24"/>
    <p:sldId id="440" r:id="rId25"/>
    <p:sldId id="441" r:id="rId26"/>
    <p:sldId id="408" r:id="rId27"/>
    <p:sldId id="410" r:id="rId28"/>
    <p:sldId id="411" r:id="rId29"/>
    <p:sldId id="414" r:id="rId30"/>
    <p:sldId id="415" r:id="rId31"/>
    <p:sldId id="417" r:id="rId32"/>
    <p:sldId id="418" r:id="rId33"/>
    <p:sldId id="419" r:id="rId34"/>
    <p:sldId id="422" r:id="rId35"/>
    <p:sldId id="423" r:id="rId36"/>
    <p:sldId id="424" r:id="rId37"/>
    <p:sldId id="426" r:id="rId38"/>
    <p:sldId id="427" r:id="rId39"/>
    <p:sldId id="428" r:id="rId40"/>
    <p:sldId id="429" r:id="rId41"/>
    <p:sldId id="430" r:id="rId42"/>
    <p:sldId id="431" r:id="rId43"/>
    <p:sldId id="432" r:id="rId44"/>
    <p:sldId id="433" r:id="rId45"/>
    <p:sldId id="434" r:id="rId46"/>
    <p:sldId id="435" r:id="rId47"/>
  </p:sldIdLst>
  <p:sldSz cx="9144000" cy="6858000" type="screen4x3"/>
  <p:notesSz cx="6985000" cy="9271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66"/>
    <a:srgbClr val="33CC33"/>
    <a:srgbClr val="00CC66"/>
    <a:srgbClr val="800040"/>
    <a:srgbClr val="660066"/>
    <a:srgbClr val="996600"/>
    <a:srgbClr val="000080"/>
    <a:srgbClr val="FF9900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481" autoAdjust="0"/>
    <p:restoredTop sz="94652" autoAdjust="0"/>
  </p:normalViewPr>
  <p:slideViewPr>
    <p:cSldViewPr>
      <p:cViewPr>
        <p:scale>
          <a:sx n="100" d="100"/>
          <a:sy n="100" d="100"/>
        </p:scale>
        <p:origin x="-492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NGPM_Projetos%20&amp;%20Programas\RACs\RAC_20131018\Projetos_2013.10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GPM_Projetos%20&amp;%20Programas\RACs\RAC_20131018\Projetos_2013.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'Dados consolidados por Status'!$B$2</c:f>
              <c:strCache>
                <c:ptCount val="1"/>
                <c:pt idx="0">
                  <c:v>Qtd.Projetos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rgbClr val="0070C0"/>
              </a:solidFill>
            </c:spPr>
          </c:dPt>
          <c:dLbls>
            <c:dLbl>
              <c:idx val="1"/>
              <c:layout>
                <c:manualLayout>
                  <c:x val="-4.9156401802547212E-2"/>
                  <c:y val="6.8277008814208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'Dados consolidados por Status'!$A$3:$A$7</c:f>
              <c:strCache>
                <c:ptCount val="5"/>
                <c:pt idx="0">
                  <c:v>CONCLUÍDO</c:v>
                </c:pt>
                <c:pt idx="1">
                  <c:v>CANCELADO</c:v>
                </c:pt>
                <c:pt idx="2">
                  <c:v>SUSPENSO</c:v>
                </c:pt>
                <c:pt idx="3">
                  <c:v>ENCERRAMENTO</c:v>
                </c:pt>
                <c:pt idx="4">
                  <c:v>EM ANDAMENTO</c:v>
                </c:pt>
              </c:strCache>
            </c:strRef>
          </c:cat>
          <c:val>
            <c:numRef>
              <c:f>'Dados consolidados por Status'!$B$3:$B$7</c:f>
              <c:numCache>
                <c:formatCode>General</c:formatCode>
                <c:ptCount val="5"/>
                <c:pt idx="0">
                  <c:v>15</c:v>
                </c:pt>
                <c:pt idx="1">
                  <c:v>6</c:v>
                </c:pt>
                <c:pt idx="2">
                  <c:v>3</c:v>
                </c:pt>
                <c:pt idx="3">
                  <c:v>3</c:v>
                </c:pt>
                <c:pt idx="4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420192553389918"/>
          <c:y val="0.13750078590796791"/>
          <c:w val="0.385798178445109"/>
          <c:h val="0.59752454150229217"/>
        </c:manualLayout>
      </c:layout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41153</c:v>
                </c:pt>
                <c:pt idx="1">
                  <c:v>41183</c:v>
                </c:pt>
                <c:pt idx="2">
                  <c:v>41214</c:v>
                </c:pt>
                <c:pt idx="3">
                  <c:v>41244</c:v>
                </c:pt>
                <c:pt idx="4">
                  <c:v>41275</c:v>
                </c:pt>
                <c:pt idx="5">
                  <c:v>41306</c:v>
                </c:pt>
                <c:pt idx="6">
                  <c:v>41334</c:v>
                </c:pt>
                <c:pt idx="7">
                  <c:v>41365</c:v>
                </c:pt>
                <c:pt idx="8">
                  <c:v>41395</c:v>
                </c:pt>
                <c:pt idx="9">
                  <c:v>41426</c:v>
                </c:pt>
                <c:pt idx="10">
                  <c:v>41456</c:v>
                </c:pt>
                <c:pt idx="11">
                  <c:v>41487</c:v>
                </c:pt>
                <c:pt idx="12">
                  <c:v>41518</c:v>
                </c:pt>
              </c:numCache>
            </c:numRef>
          </c:cat>
          <c:val>
            <c:numRef>
              <c:f>Sheet1!$B$2:$B$14</c:f>
              <c:numCache>
                <c:formatCode>0%</c:formatCode>
                <c:ptCount val="13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0.18</c:v>
                </c:pt>
                <c:pt idx="7">
                  <c:v>0.18</c:v>
                </c:pt>
                <c:pt idx="8">
                  <c:v>0.18</c:v>
                </c:pt>
                <c:pt idx="9">
                  <c:v>0.18</c:v>
                </c:pt>
                <c:pt idx="10">
                  <c:v>0.18</c:v>
                </c:pt>
                <c:pt idx="11">
                  <c:v>0.18</c:v>
                </c:pt>
                <c:pt idx="12">
                  <c:v>0.3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41153</c:v>
                </c:pt>
                <c:pt idx="1">
                  <c:v>41183</c:v>
                </c:pt>
                <c:pt idx="2">
                  <c:v>41214</c:v>
                </c:pt>
                <c:pt idx="3">
                  <c:v>41244</c:v>
                </c:pt>
                <c:pt idx="4">
                  <c:v>41275</c:v>
                </c:pt>
                <c:pt idx="5">
                  <c:v>41306</c:v>
                </c:pt>
                <c:pt idx="6">
                  <c:v>41334</c:v>
                </c:pt>
                <c:pt idx="7">
                  <c:v>41365</c:v>
                </c:pt>
                <c:pt idx="8">
                  <c:v>41395</c:v>
                </c:pt>
                <c:pt idx="9">
                  <c:v>41426</c:v>
                </c:pt>
                <c:pt idx="10">
                  <c:v>41456</c:v>
                </c:pt>
                <c:pt idx="11">
                  <c:v>41487</c:v>
                </c:pt>
                <c:pt idx="12">
                  <c:v>41518</c:v>
                </c:pt>
              </c:numCache>
            </c:numRef>
          </c:cat>
          <c:val>
            <c:numRef>
              <c:f>Sheet1!$C$2:$C$14</c:f>
              <c:numCache>
                <c:formatCode>0%</c:formatCode>
                <c:ptCount val="13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  <c:pt idx="6">
                  <c:v>0.82</c:v>
                </c:pt>
                <c:pt idx="7">
                  <c:v>0.82</c:v>
                </c:pt>
                <c:pt idx="8">
                  <c:v>0.82</c:v>
                </c:pt>
                <c:pt idx="9">
                  <c:v>0.82</c:v>
                </c:pt>
                <c:pt idx="10">
                  <c:v>0.82</c:v>
                </c:pt>
                <c:pt idx="11">
                  <c:v>0.82</c:v>
                </c:pt>
                <c:pt idx="12">
                  <c:v>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803648"/>
        <c:axId val="71805568"/>
      </c:lineChart>
      <c:dateAx>
        <c:axId val="718036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71805568"/>
        <c:crosses val="autoZero"/>
        <c:auto val="1"/>
        <c:lblOffset val="100"/>
        <c:baseTimeUnit val="months"/>
      </c:dateAx>
      <c:valAx>
        <c:axId val="71805568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71803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41153</c:v>
                </c:pt>
                <c:pt idx="1">
                  <c:v>41183</c:v>
                </c:pt>
                <c:pt idx="2">
                  <c:v>41214</c:v>
                </c:pt>
                <c:pt idx="3">
                  <c:v>41244</c:v>
                </c:pt>
                <c:pt idx="4">
                  <c:v>41275</c:v>
                </c:pt>
                <c:pt idx="5">
                  <c:v>41306</c:v>
                </c:pt>
                <c:pt idx="6">
                  <c:v>41334</c:v>
                </c:pt>
                <c:pt idx="7">
                  <c:v>41365</c:v>
                </c:pt>
                <c:pt idx="8">
                  <c:v>41395</c:v>
                </c:pt>
                <c:pt idx="9">
                  <c:v>41426</c:v>
                </c:pt>
                <c:pt idx="10">
                  <c:v>41456</c:v>
                </c:pt>
                <c:pt idx="11">
                  <c:v>41487</c:v>
                </c:pt>
                <c:pt idx="12">
                  <c:v>41518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6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41153</c:v>
                </c:pt>
                <c:pt idx="1">
                  <c:v>41183</c:v>
                </c:pt>
                <c:pt idx="2">
                  <c:v>41214</c:v>
                </c:pt>
                <c:pt idx="3">
                  <c:v>41244</c:v>
                </c:pt>
                <c:pt idx="4">
                  <c:v>41275</c:v>
                </c:pt>
                <c:pt idx="5">
                  <c:v>41306</c:v>
                </c:pt>
                <c:pt idx="6">
                  <c:v>41334</c:v>
                </c:pt>
                <c:pt idx="7">
                  <c:v>41365</c:v>
                </c:pt>
                <c:pt idx="8">
                  <c:v>41395</c:v>
                </c:pt>
                <c:pt idx="9">
                  <c:v>41426</c:v>
                </c:pt>
                <c:pt idx="10">
                  <c:v>41456</c:v>
                </c:pt>
                <c:pt idx="11">
                  <c:v>41487</c:v>
                </c:pt>
                <c:pt idx="12">
                  <c:v>41518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6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507200"/>
        <c:axId val="97517568"/>
      </c:lineChart>
      <c:dateAx>
        <c:axId val="975072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97517568"/>
        <c:crosses val="autoZero"/>
        <c:auto val="1"/>
        <c:lblOffset val="100"/>
        <c:baseTimeUnit val="months"/>
      </c:dateAx>
      <c:valAx>
        <c:axId val="97517568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97507200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41153</c:v>
                </c:pt>
                <c:pt idx="1">
                  <c:v>41183</c:v>
                </c:pt>
                <c:pt idx="2">
                  <c:v>41214</c:v>
                </c:pt>
                <c:pt idx="3">
                  <c:v>41244</c:v>
                </c:pt>
                <c:pt idx="4">
                  <c:v>41275</c:v>
                </c:pt>
                <c:pt idx="5">
                  <c:v>41306</c:v>
                </c:pt>
                <c:pt idx="6">
                  <c:v>41334</c:v>
                </c:pt>
                <c:pt idx="7">
                  <c:v>41365</c:v>
                </c:pt>
                <c:pt idx="8">
                  <c:v>41395</c:v>
                </c:pt>
                <c:pt idx="9">
                  <c:v>41426</c:v>
                </c:pt>
                <c:pt idx="10">
                  <c:v>41456</c:v>
                </c:pt>
                <c:pt idx="11">
                  <c:v>41487</c:v>
                </c:pt>
                <c:pt idx="12">
                  <c:v>41518</c:v>
                </c:pt>
              </c:numCache>
            </c:numRef>
          </c:cat>
          <c:val>
            <c:numRef>
              <c:f>Sheet1!$B$2:$B$14</c:f>
              <c:numCache>
                <c:formatCode>0%</c:formatCode>
                <c:ptCount val="13"/>
                <c:pt idx="0">
                  <c:v>0.16</c:v>
                </c:pt>
                <c:pt idx="1">
                  <c:v>0.6</c:v>
                </c:pt>
                <c:pt idx="2">
                  <c:v>0.83</c:v>
                </c:pt>
                <c:pt idx="3">
                  <c:v>0.83</c:v>
                </c:pt>
                <c:pt idx="4">
                  <c:v>0.75</c:v>
                </c:pt>
                <c:pt idx="5">
                  <c:v>0.75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41153</c:v>
                </c:pt>
                <c:pt idx="1">
                  <c:v>41183</c:v>
                </c:pt>
                <c:pt idx="2">
                  <c:v>41214</c:v>
                </c:pt>
                <c:pt idx="3">
                  <c:v>41244</c:v>
                </c:pt>
                <c:pt idx="4">
                  <c:v>41275</c:v>
                </c:pt>
                <c:pt idx="5">
                  <c:v>41306</c:v>
                </c:pt>
                <c:pt idx="6">
                  <c:v>41334</c:v>
                </c:pt>
                <c:pt idx="7">
                  <c:v>41365</c:v>
                </c:pt>
                <c:pt idx="8">
                  <c:v>41395</c:v>
                </c:pt>
                <c:pt idx="9">
                  <c:v>41426</c:v>
                </c:pt>
                <c:pt idx="10">
                  <c:v>41456</c:v>
                </c:pt>
                <c:pt idx="11">
                  <c:v>41487</c:v>
                </c:pt>
                <c:pt idx="12">
                  <c:v>41518</c:v>
                </c:pt>
              </c:numCache>
            </c:numRef>
          </c:cat>
          <c:val>
            <c:numRef>
              <c:f>Sheet1!$C$2:$C$14</c:f>
              <c:numCache>
                <c:formatCode>0%</c:formatCode>
                <c:ptCount val="13"/>
                <c:pt idx="0">
                  <c:v>0.66</c:v>
                </c:pt>
                <c:pt idx="1">
                  <c:v>0.4</c:v>
                </c:pt>
                <c:pt idx="2">
                  <c:v>0.17</c:v>
                </c:pt>
                <c:pt idx="3">
                  <c:v>0.17</c:v>
                </c:pt>
                <c:pt idx="4">
                  <c:v>0.25</c:v>
                </c:pt>
                <c:pt idx="5">
                  <c:v>0.25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570816"/>
        <c:axId val="97572736"/>
      </c:lineChart>
      <c:dateAx>
        <c:axId val="975708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97572736"/>
        <c:crosses val="autoZero"/>
        <c:auto val="1"/>
        <c:lblOffset val="100"/>
        <c:baseTimeUnit val="months"/>
      </c:dateAx>
      <c:valAx>
        <c:axId val="97572736"/>
        <c:scaling>
          <c:orientation val="minMax"/>
          <c:max val="1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975708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>
                <a:effectLst/>
              </a:rPr>
              <a:t>Projetos por Portfólio</a:t>
            </a:r>
            <a:endParaRPr lang="pt-BR" dirty="0">
              <a:effectLst/>
            </a:endParaRPr>
          </a:p>
        </c:rich>
      </c:tx>
      <c:layout>
        <c:manualLayout>
          <c:xMode val="edge"/>
          <c:yMode val="edge"/>
          <c:x val="0.31601148257180395"/>
          <c:y val="2.5300711845025348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796047581079693E-2"/>
          <c:y val="0.23776619861064829"/>
          <c:w val="0.75305150426224687"/>
          <c:h val="0.62067529453536274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'Dados consolidados por Port'!$B$3</c:f>
              <c:strCache>
                <c:ptCount val="1"/>
                <c:pt idx="0">
                  <c:v>EM ANDAMENTO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'Dados consolidados por Port'!$A$4:$A$8</c:f>
              <c:strCache>
                <c:ptCount val="5"/>
                <c:pt idx="0">
                  <c:v>SIS.JUD</c:v>
                </c:pt>
                <c:pt idx="1">
                  <c:v>SIS.ADM</c:v>
                </c:pt>
                <c:pt idx="2">
                  <c:v>GC</c:v>
                </c:pt>
                <c:pt idx="3">
                  <c:v>EST.TIC</c:v>
                </c:pt>
                <c:pt idx="4">
                  <c:v>GOV</c:v>
                </c:pt>
              </c:strCache>
            </c:strRef>
          </c:cat>
          <c:val>
            <c:numRef>
              <c:f>'Dados consolidados por Port'!$B$4:$B$8</c:f>
              <c:numCache>
                <c:formatCode>General</c:formatCode>
                <c:ptCount val="5"/>
                <c:pt idx="0">
                  <c:v>10</c:v>
                </c:pt>
                <c:pt idx="1">
                  <c:v>3</c:v>
                </c:pt>
                <c:pt idx="2">
                  <c:v>4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</c:ser>
        <c:ser>
          <c:idx val="2"/>
          <c:order val="1"/>
          <c:tx>
            <c:strRef>
              <c:f>'Dados consolidados por Port'!$C$3</c:f>
              <c:strCache>
                <c:ptCount val="1"/>
                <c:pt idx="0">
                  <c:v>ENCERRAMENTO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'Dados consolidados por Port'!$A$4:$A$8</c:f>
              <c:strCache>
                <c:ptCount val="5"/>
                <c:pt idx="0">
                  <c:v>SIS.JUD</c:v>
                </c:pt>
                <c:pt idx="1">
                  <c:v>SIS.ADM</c:v>
                </c:pt>
                <c:pt idx="2">
                  <c:v>GC</c:v>
                </c:pt>
                <c:pt idx="3">
                  <c:v>EST.TIC</c:v>
                </c:pt>
                <c:pt idx="4">
                  <c:v>GOV</c:v>
                </c:pt>
              </c:strCache>
            </c:strRef>
          </c:cat>
          <c:val>
            <c:numRef>
              <c:f>'Dados consolidados por Port'!$C$4:$C$8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2"/>
          <c:tx>
            <c:strRef>
              <c:f>'Dados consolidados por Port'!$D$3</c:f>
              <c:strCache>
                <c:ptCount val="1"/>
                <c:pt idx="0">
                  <c:v>SUSPENSO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'Dados consolidados por Port'!$A$4:$A$8</c:f>
              <c:strCache>
                <c:ptCount val="5"/>
                <c:pt idx="0">
                  <c:v>SIS.JUD</c:v>
                </c:pt>
                <c:pt idx="1">
                  <c:v>SIS.ADM</c:v>
                </c:pt>
                <c:pt idx="2">
                  <c:v>GC</c:v>
                </c:pt>
                <c:pt idx="3">
                  <c:v>EST.TIC</c:v>
                </c:pt>
                <c:pt idx="4">
                  <c:v>GOV</c:v>
                </c:pt>
              </c:strCache>
            </c:strRef>
          </c:cat>
          <c:val>
            <c:numRef>
              <c:f>'Dados consolidados por Port'!$D$4:$D$8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3"/>
          <c:tx>
            <c:strRef>
              <c:f>'Dados consolidados por Port'!$E$3</c:f>
              <c:strCache>
                <c:ptCount val="1"/>
                <c:pt idx="0">
                  <c:v>CANCELADO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'Dados consolidados por Port'!$A$4:$A$8</c:f>
              <c:strCache>
                <c:ptCount val="5"/>
                <c:pt idx="0">
                  <c:v>SIS.JUD</c:v>
                </c:pt>
                <c:pt idx="1">
                  <c:v>SIS.ADM</c:v>
                </c:pt>
                <c:pt idx="2">
                  <c:v>GC</c:v>
                </c:pt>
                <c:pt idx="3">
                  <c:v>EST.TIC</c:v>
                </c:pt>
                <c:pt idx="4">
                  <c:v>GOV</c:v>
                </c:pt>
              </c:strCache>
            </c:strRef>
          </c:cat>
          <c:val>
            <c:numRef>
              <c:f>'Dados consolidados por Port'!$E$4:$E$8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5"/>
          <c:order val="4"/>
          <c:tx>
            <c:strRef>
              <c:f>'Dados consolidados por Port'!$F$3</c:f>
              <c:strCache>
                <c:ptCount val="1"/>
                <c:pt idx="0">
                  <c:v>CONCLUÍDO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'Dados consolidados por Port'!$A$4:$A$8</c:f>
              <c:strCache>
                <c:ptCount val="5"/>
                <c:pt idx="0">
                  <c:v>SIS.JUD</c:v>
                </c:pt>
                <c:pt idx="1">
                  <c:v>SIS.ADM</c:v>
                </c:pt>
                <c:pt idx="2">
                  <c:v>GC</c:v>
                </c:pt>
                <c:pt idx="3">
                  <c:v>EST.TIC</c:v>
                </c:pt>
                <c:pt idx="4">
                  <c:v>GOV</c:v>
                </c:pt>
              </c:strCache>
            </c:strRef>
          </c:cat>
          <c:val>
            <c:numRef>
              <c:f>'Dados consolidados por Port'!$F$4:$F$8</c:f>
              <c:numCache>
                <c:formatCode>General</c:formatCode>
                <c:ptCount val="5"/>
                <c:pt idx="0">
                  <c:v>7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727872"/>
        <c:axId val="66352256"/>
        <c:axId val="0"/>
      </c:bar3DChart>
      <c:catAx>
        <c:axId val="65727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66352256"/>
        <c:crosses val="autoZero"/>
        <c:auto val="1"/>
        <c:lblAlgn val="ctr"/>
        <c:lblOffset val="100"/>
        <c:noMultiLvlLbl val="0"/>
      </c:catAx>
      <c:valAx>
        <c:axId val="663522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5727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51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41153</c:v>
                </c:pt>
                <c:pt idx="1">
                  <c:v>41183</c:v>
                </c:pt>
                <c:pt idx="2">
                  <c:v>41214</c:v>
                </c:pt>
                <c:pt idx="3">
                  <c:v>41244</c:v>
                </c:pt>
                <c:pt idx="4">
                  <c:v>41275</c:v>
                </c:pt>
                <c:pt idx="5">
                  <c:v>41306</c:v>
                </c:pt>
                <c:pt idx="6">
                  <c:v>41334</c:v>
                </c:pt>
                <c:pt idx="7">
                  <c:v>41365</c:v>
                </c:pt>
                <c:pt idx="8">
                  <c:v>41395</c:v>
                </c:pt>
                <c:pt idx="9">
                  <c:v>41426</c:v>
                </c:pt>
                <c:pt idx="10">
                  <c:v>41456</c:v>
                </c:pt>
                <c:pt idx="11">
                  <c:v>41487</c:v>
                </c:pt>
                <c:pt idx="12">
                  <c:v>41518</c:v>
                </c:pt>
              </c:numCache>
            </c:numRef>
          </c:cat>
          <c:val>
            <c:numRef>
              <c:f>Sheet1!$B$2:$B$14</c:f>
              <c:numCache>
                <c:formatCode>0%</c:formatCode>
                <c:ptCount val="13"/>
                <c:pt idx="0">
                  <c:v>0.27</c:v>
                </c:pt>
                <c:pt idx="1">
                  <c:v>0.5</c:v>
                </c:pt>
                <c:pt idx="2">
                  <c:v>0.36</c:v>
                </c:pt>
                <c:pt idx="3">
                  <c:v>0.31</c:v>
                </c:pt>
                <c:pt idx="4">
                  <c:v>0.54</c:v>
                </c:pt>
                <c:pt idx="5">
                  <c:v>0.54</c:v>
                </c:pt>
                <c:pt idx="6">
                  <c:v>0.5</c:v>
                </c:pt>
                <c:pt idx="7">
                  <c:v>0.36</c:v>
                </c:pt>
                <c:pt idx="8">
                  <c:v>0.31</c:v>
                </c:pt>
                <c:pt idx="9">
                  <c:v>0.54</c:v>
                </c:pt>
                <c:pt idx="10">
                  <c:v>0.54</c:v>
                </c:pt>
                <c:pt idx="11">
                  <c:v>0.54</c:v>
                </c:pt>
                <c:pt idx="12">
                  <c:v>0.54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41153</c:v>
                </c:pt>
                <c:pt idx="1">
                  <c:v>41183</c:v>
                </c:pt>
                <c:pt idx="2">
                  <c:v>41214</c:v>
                </c:pt>
                <c:pt idx="3">
                  <c:v>41244</c:v>
                </c:pt>
                <c:pt idx="4">
                  <c:v>41275</c:v>
                </c:pt>
                <c:pt idx="5">
                  <c:v>41306</c:v>
                </c:pt>
                <c:pt idx="6">
                  <c:v>41334</c:v>
                </c:pt>
                <c:pt idx="7">
                  <c:v>41365</c:v>
                </c:pt>
                <c:pt idx="8">
                  <c:v>41395</c:v>
                </c:pt>
                <c:pt idx="9">
                  <c:v>41426</c:v>
                </c:pt>
                <c:pt idx="10">
                  <c:v>41456</c:v>
                </c:pt>
                <c:pt idx="11">
                  <c:v>41487</c:v>
                </c:pt>
                <c:pt idx="12">
                  <c:v>41518</c:v>
                </c:pt>
              </c:numCache>
            </c:numRef>
          </c:cat>
          <c:val>
            <c:numRef>
              <c:f>Sheet1!$C$2:$C$14</c:f>
              <c:numCache>
                <c:formatCode>0%</c:formatCode>
                <c:ptCount val="13"/>
                <c:pt idx="0">
                  <c:v>0.6</c:v>
                </c:pt>
                <c:pt idx="1">
                  <c:v>0.35</c:v>
                </c:pt>
                <c:pt idx="2">
                  <c:v>0.43</c:v>
                </c:pt>
                <c:pt idx="3">
                  <c:v>0.46</c:v>
                </c:pt>
                <c:pt idx="4">
                  <c:v>0.46</c:v>
                </c:pt>
                <c:pt idx="5">
                  <c:v>0.46</c:v>
                </c:pt>
                <c:pt idx="6">
                  <c:v>0.5</c:v>
                </c:pt>
                <c:pt idx="7">
                  <c:v>0.43</c:v>
                </c:pt>
                <c:pt idx="8">
                  <c:v>0.46</c:v>
                </c:pt>
                <c:pt idx="9">
                  <c:v>0.46</c:v>
                </c:pt>
                <c:pt idx="10">
                  <c:v>0.46</c:v>
                </c:pt>
                <c:pt idx="11">
                  <c:v>0.46</c:v>
                </c:pt>
                <c:pt idx="12">
                  <c:v>0.46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223680"/>
        <c:axId val="65225856"/>
      </c:lineChart>
      <c:dateAx>
        <c:axId val="652236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65225856"/>
        <c:crosses val="autoZero"/>
        <c:auto val="1"/>
        <c:lblOffset val="100"/>
        <c:baseTimeUnit val="months"/>
      </c:dateAx>
      <c:valAx>
        <c:axId val="65225856"/>
        <c:scaling>
          <c:orientation val="minMax"/>
          <c:max val="1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6522368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41373086004250825"/>
          <c:y val="5.7270289285056065E-4"/>
          <c:w val="0.58626913995749197"/>
          <c:h val="0.11924110376410714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41153</c:v>
                </c:pt>
                <c:pt idx="1">
                  <c:v>41183</c:v>
                </c:pt>
                <c:pt idx="2">
                  <c:v>41214</c:v>
                </c:pt>
                <c:pt idx="3">
                  <c:v>41244</c:v>
                </c:pt>
                <c:pt idx="4">
                  <c:v>41275</c:v>
                </c:pt>
                <c:pt idx="5">
                  <c:v>41306</c:v>
                </c:pt>
                <c:pt idx="6">
                  <c:v>41334</c:v>
                </c:pt>
                <c:pt idx="7">
                  <c:v>41365</c:v>
                </c:pt>
                <c:pt idx="8">
                  <c:v>41395</c:v>
                </c:pt>
                <c:pt idx="9">
                  <c:v>41426</c:v>
                </c:pt>
                <c:pt idx="10">
                  <c:v>41456</c:v>
                </c:pt>
                <c:pt idx="11">
                  <c:v>41487</c:v>
                </c:pt>
                <c:pt idx="12">
                  <c:v>41518</c:v>
                </c:pt>
              </c:numCache>
            </c:numRef>
          </c:cat>
          <c:val>
            <c:numRef>
              <c:f>Sheet1!$B$2:$B$14</c:f>
              <c:numCache>
                <c:formatCode>0</c:formatCode>
                <c:ptCount val="13"/>
                <c:pt idx="0">
                  <c:v>12</c:v>
                </c:pt>
                <c:pt idx="1">
                  <c:v>11</c:v>
                </c:pt>
                <c:pt idx="2" formatCode="General">
                  <c:v>9</c:v>
                </c:pt>
                <c:pt idx="3" formatCode="General">
                  <c:v>8</c:v>
                </c:pt>
                <c:pt idx="4" formatCode="General">
                  <c:v>10</c:v>
                </c:pt>
                <c:pt idx="5" formatCode="General">
                  <c:v>11</c:v>
                </c:pt>
                <c:pt idx="6" formatCode="General">
                  <c:v>12</c:v>
                </c:pt>
                <c:pt idx="7" formatCode="General">
                  <c:v>10</c:v>
                </c:pt>
                <c:pt idx="8" formatCode="General">
                  <c:v>11</c:v>
                </c:pt>
                <c:pt idx="9" formatCode="General">
                  <c:v>11</c:v>
                </c:pt>
                <c:pt idx="10" formatCode="General">
                  <c:v>12</c:v>
                </c:pt>
                <c:pt idx="11" formatCode="General">
                  <c:v>12</c:v>
                </c:pt>
                <c:pt idx="12" formatCode="General">
                  <c:v>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41153</c:v>
                </c:pt>
                <c:pt idx="1">
                  <c:v>41183</c:v>
                </c:pt>
                <c:pt idx="2">
                  <c:v>41214</c:v>
                </c:pt>
                <c:pt idx="3">
                  <c:v>41244</c:v>
                </c:pt>
                <c:pt idx="4">
                  <c:v>41275</c:v>
                </c:pt>
                <c:pt idx="5">
                  <c:v>41306</c:v>
                </c:pt>
                <c:pt idx="6">
                  <c:v>41334</c:v>
                </c:pt>
                <c:pt idx="7">
                  <c:v>41365</c:v>
                </c:pt>
                <c:pt idx="8">
                  <c:v>41395</c:v>
                </c:pt>
                <c:pt idx="9">
                  <c:v>41426</c:v>
                </c:pt>
                <c:pt idx="10">
                  <c:v>41456</c:v>
                </c:pt>
                <c:pt idx="11">
                  <c:v>41487</c:v>
                </c:pt>
                <c:pt idx="12">
                  <c:v>41518</c:v>
                </c:pt>
              </c:numCache>
            </c:numRef>
          </c:cat>
          <c:val>
            <c:numRef>
              <c:f>Sheet1!$C$2:$C$14</c:f>
              <c:numCache>
                <c:formatCode>0</c:formatCode>
                <c:ptCount val="13"/>
                <c:pt idx="0">
                  <c:v>14</c:v>
                </c:pt>
                <c:pt idx="1">
                  <c:v>17</c:v>
                </c:pt>
                <c:pt idx="2" formatCode="General">
                  <c:v>13</c:v>
                </c:pt>
                <c:pt idx="3" formatCode="General">
                  <c:v>13</c:v>
                </c:pt>
                <c:pt idx="4" formatCode="General">
                  <c:v>13</c:v>
                </c:pt>
                <c:pt idx="5" formatCode="General">
                  <c:v>13</c:v>
                </c:pt>
                <c:pt idx="6" formatCode="General">
                  <c:v>14</c:v>
                </c:pt>
                <c:pt idx="7" formatCode="General">
                  <c:v>15</c:v>
                </c:pt>
                <c:pt idx="8" formatCode="General">
                  <c:v>13</c:v>
                </c:pt>
                <c:pt idx="9" formatCode="General">
                  <c:v>14</c:v>
                </c:pt>
                <c:pt idx="10" formatCode="General">
                  <c:v>15</c:v>
                </c:pt>
                <c:pt idx="11" formatCode="General">
                  <c:v>15</c:v>
                </c:pt>
                <c:pt idx="12" formatCode="General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258624"/>
        <c:axId val="65260544"/>
      </c:lineChart>
      <c:dateAx>
        <c:axId val="652586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65260544"/>
        <c:crosses val="autoZero"/>
        <c:auto val="1"/>
        <c:lblOffset val="100"/>
        <c:baseTimeUnit val="months"/>
      </c:dateAx>
      <c:valAx>
        <c:axId val="65260544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652586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Sheet1!$A$2:$A$17</c:f>
              <c:numCache>
                <c:formatCode>mmm\-yy</c:formatCode>
                <c:ptCount val="16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  <c:pt idx="12">
                  <c:v>41426</c:v>
                </c:pt>
                <c:pt idx="13">
                  <c:v>41456</c:v>
                </c:pt>
                <c:pt idx="14">
                  <c:v>41487</c:v>
                </c:pt>
                <c:pt idx="15">
                  <c:v>41518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Sheet1!$A$2:$A$17</c:f>
              <c:numCache>
                <c:formatCode>mmm\-yy</c:formatCode>
                <c:ptCount val="16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  <c:pt idx="12">
                  <c:v>41426</c:v>
                </c:pt>
                <c:pt idx="13">
                  <c:v>41456</c:v>
                </c:pt>
                <c:pt idx="14">
                  <c:v>41487</c:v>
                </c:pt>
                <c:pt idx="15">
                  <c:v>41518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14304"/>
        <c:axId val="71716224"/>
      </c:lineChart>
      <c:dateAx>
        <c:axId val="717143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71716224"/>
        <c:crosses val="autoZero"/>
        <c:auto val="1"/>
        <c:lblOffset val="100"/>
        <c:baseTimeUnit val="months"/>
      </c:dateAx>
      <c:valAx>
        <c:axId val="71716224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717143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Sheet1!$A$2:$A$17</c:f>
              <c:numCache>
                <c:formatCode>mmm\-yy</c:formatCode>
                <c:ptCount val="16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  <c:pt idx="12">
                  <c:v>41426</c:v>
                </c:pt>
                <c:pt idx="13">
                  <c:v>41456</c:v>
                </c:pt>
                <c:pt idx="14">
                  <c:v>41487</c:v>
                </c:pt>
                <c:pt idx="15">
                  <c:v>41518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3" formatCode="0%">
                  <c:v>0</c:v>
                </c:pt>
                <c:pt idx="4" formatCode="0%">
                  <c:v>0</c:v>
                </c:pt>
                <c:pt idx="5" formatCode="0%">
                  <c:v>1</c:v>
                </c:pt>
                <c:pt idx="6" formatCode="0%">
                  <c:v>1</c:v>
                </c:pt>
                <c:pt idx="7" formatCode="0%">
                  <c:v>1</c:v>
                </c:pt>
                <c:pt idx="8" formatCode="0%">
                  <c:v>1</c:v>
                </c:pt>
                <c:pt idx="9" formatCode="0%">
                  <c:v>1</c:v>
                </c:pt>
                <c:pt idx="10" formatCode="0%">
                  <c:v>1</c:v>
                </c:pt>
                <c:pt idx="11" formatCode="0%">
                  <c:v>1</c:v>
                </c:pt>
                <c:pt idx="12" formatCode="0%">
                  <c:v>1</c:v>
                </c:pt>
                <c:pt idx="13" formatCode="0%">
                  <c:v>1</c:v>
                </c:pt>
                <c:pt idx="14" formatCode="0%">
                  <c:v>1</c:v>
                </c:pt>
                <c:pt idx="15" formatCode="0%">
                  <c:v>0.33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Sheet1!$A$2:$A$17</c:f>
              <c:numCache>
                <c:formatCode>mmm\-yy</c:formatCode>
                <c:ptCount val="16"/>
                <c:pt idx="0">
                  <c:v>41061</c:v>
                </c:pt>
                <c:pt idx="1">
                  <c:v>41091</c:v>
                </c:pt>
                <c:pt idx="2">
                  <c:v>41122</c:v>
                </c:pt>
                <c:pt idx="3">
                  <c:v>41153</c:v>
                </c:pt>
                <c:pt idx="4">
                  <c:v>41183</c:v>
                </c:pt>
                <c:pt idx="5">
                  <c:v>41214</c:v>
                </c:pt>
                <c:pt idx="6">
                  <c:v>41244</c:v>
                </c:pt>
                <c:pt idx="7">
                  <c:v>41275</c:v>
                </c:pt>
                <c:pt idx="8">
                  <c:v>41306</c:v>
                </c:pt>
                <c:pt idx="9">
                  <c:v>41334</c:v>
                </c:pt>
                <c:pt idx="10">
                  <c:v>41365</c:v>
                </c:pt>
                <c:pt idx="11">
                  <c:v>41395</c:v>
                </c:pt>
                <c:pt idx="12">
                  <c:v>41426</c:v>
                </c:pt>
                <c:pt idx="13">
                  <c:v>41456</c:v>
                </c:pt>
                <c:pt idx="14">
                  <c:v>41487</c:v>
                </c:pt>
                <c:pt idx="15">
                  <c:v>41518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3" formatCode="0%">
                  <c:v>1</c:v>
                </c:pt>
                <c:pt idx="4" formatCode="0%">
                  <c:v>1</c:v>
                </c:pt>
                <c:pt idx="5" formatCode="0%">
                  <c:v>0</c:v>
                </c:pt>
                <c:pt idx="6" formatCode="0%">
                  <c:v>0</c:v>
                </c:pt>
                <c:pt idx="7" formatCode="0%">
                  <c:v>0</c:v>
                </c:pt>
                <c:pt idx="8" formatCode="0%">
                  <c:v>0</c:v>
                </c:pt>
                <c:pt idx="9" formatCode="0%">
                  <c:v>0</c:v>
                </c:pt>
                <c:pt idx="10" formatCode="0%">
                  <c:v>0</c:v>
                </c:pt>
                <c:pt idx="11" formatCode="0%">
                  <c:v>0</c:v>
                </c:pt>
                <c:pt idx="12" formatCode="0%">
                  <c:v>0</c:v>
                </c:pt>
                <c:pt idx="13" formatCode="0%">
                  <c:v>0</c:v>
                </c:pt>
                <c:pt idx="14" formatCode="0%">
                  <c:v>0</c:v>
                </c:pt>
                <c:pt idx="15" formatCode="0%">
                  <c:v>0.66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238016"/>
        <c:axId val="71239552"/>
      </c:lineChart>
      <c:dateAx>
        <c:axId val="712380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71239552"/>
        <c:crosses val="autoZero"/>
        <c:auto val="1"/>
        <c:lblOffset val="100"/>
        <c:baseTimeUnit val="months"/>
      </c:dateAx>
      <c:valAx>
        <c:axId val="71239552"/>
        <c:scaling>
          <c:orientation val="minMax"/>
          <c:max val="1.2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712380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41153</c:v>
                </c:pt>
                <c:pt idx="1">
                  <c:v>41183</c:v>
                </c:pt>
                <c:pt idx="2">
                  <c:v>41214</c:v>
                </c:pt>
                <c:pt idx="3">
                  <c:v>41244</c:v>
                </c:pt>
                <c:pt idx="4">
                  <c:v>41275</c:v>
                </c:pt>
                <c:pt idx="5">
                  <c:v>41306</c:v>
                </c:pt>
                <c:pt idx="6">
                  <c:v>41334</c:v>
                </c:pt>
                <c:pt idx="7">
                  <c:v>41365</c:v>
                </c:pt>
                <c:pt idx="8">
                  <c:v>41395</c:v>
                </c:pt>
                <c:pt idx="9">
                  <c:v>41426</c:v>
                </c:pt>
                <c:pt idx="10">
                  <c:v>41456</c:v>
                </c:pt>
                <c:pt idx="11">
                  <c:v>41487</c:v>
                </c:pt>
                <c:pt idx="12">
                  <c:v>41518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41153</c:v>
                </c:pt>
                <c:pt idx="1">
                  <c:v>41183</c:v>
                </c:pt>
                <c:pt idx="2">
                  <c:v>41214</c:v>
                </c:pt>
                <c:pt idx="3">
                  <c:v>41244</c:v>
                </c:pt>
                <c:pt idx="4">
                  <c:v>41275</c:v>
                </c:pt>
                <c:pt idx="5">
                  <c:v>41306</c:v>
                </c:pt>
                <c:pt idx="6">
                  <c:v>41334</c:v>
                </c:pt>
                <c:pt idx="7">
                  <c:v>41365</c:v>
                </c:pt>
                <c:pt idx="8">
                  <c:v>41395</c:v>
                </c:pt>
                <c:pt idx="9">
                  <c:v>41426</c:v>
                </c:pt>
                <c:pt idx="10">
                  <c:v>41456</c:v>
                </c:pt>
                <c:pt idx="11">
                  <c:v>41487</c:v>
                </c:pt>
                <c:pt idx="12">
                  <c:v>41518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4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210496"/>
        <c:axId val="71212416"/>
      </c:lineChart>
      <c:dateAx>
        <c:axId val="712104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71212416"/>
        <c:crosses val="autoZero"/>
        <c:auto val="1"/>
        <c:lblOffset val="100"/>
        <c:baseTimeUnit val="months"/>
      </c:dateAx>
      <c:valAx>
        <c:axId val="71212416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712104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41153</c:v>
                </c:pt>
                <c:pt idx="1">
                  <c:v>41183</c:v>
                </c:pt>
                <c:pt idx="2">
                  <c:v>41214</c:v>
                </c:pt>
                <c:pt idx="3">
                  <c:v>41244</c:v>
                </c:pt>
                <c:pt idx="4">
                  <c:v>41275</c:v>
                </c:pt>
                <c:pt idx="5">
                  <c:v>41306</c:v>
                </c:pt>
                <c:pt idx="6">
                  <c:v>41334</c:v>
                </c:pt>
                <c:pt idx="7">
                  <c:v>41365</c:v>
                </c:pt>
                <c:pt idx="8">
                  <c:v>41395</c:v>
                </c:pt>
                <c:pt idx="9">
                  <c:v>41426</c:v>
                </c:pt>
                <c:pt idx="10">
                  <c:v>41456</c:v>
                </c:pt>
                <c:pt idx="11">
                  <c:v>41487</c:v>
                </c:pt>
                <c:pt idx="12">
                  <c:v>41518</c:v>
                </c:pt>
              </c:numCache>
            </c:numRef>
          </c:cat>
          <c:val>
            <c:numRef>
              <c:f>Sheet1!$B$2:$B$14</c:f>
              <c:numCache>
                <c:formatCode>0%</c:formatCode>
                <c:ptCount val="13"/>
                <c:pt idx="0">
                  <c:v>0.5</c:v>
                </c:pt>
                <c:pt idx="1">
                  <c:v>0.6</c:v>
                </c:pt>
                <c:pt idx="2">
                  <c:v>0.75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0.7</c:v>
                </c:pt>
                <c:pt idx="7">
                  <c:v>0.66</c:v>
                </c:pt>
                <c:pt idx="8">
                  <c:v>0.66</c:v>
                </c:pt>
                <c:pt idx="9">
                  <c:v>0.7</c:v>
                </c:pt>
                <c:pt idx="10">
                  <c:v>0.75</c:v>
                </c:pt>
                <c:pt idx="11">
                  <c:v>0.6</c:v>
                </c:pt>
                <c:pt idx="12">
                  <c:v>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41153</c:v>
                </c:pt>
                <c:pt idx="1">
                  <c:v>41183</c:v>
                </c:pt>
                <c:pt idx="2">
                  <c:v>41214</c:v>
                </c:pt>
                <c:pt idx="3">
                  <c:v>41244</c:v>
                </c:pt>
                <c:pt idx="4">
                  <c:v>41275</c:v>
                </c:pt>
                <c:pt idx="5">
                  <c:v>41306</c:v>
                </c:pt>
                <c:pt idx="6">
                  <c:v>41334</c:v>
                </c:pt>
                <c:pt idx="7">
                  <c:v>41365</c:v>
                </c:pt>
                <c:pt idx="8">
                  <c:v>41395</c:v>
                </c:pt>
                <c:pt idx="9">
                  <c:v>41426</c:v>
                </c:pt>
                <c:pt idx="10">
                  <c:v>41456</c:v>
                </c:pt>
                <c:pt idx="11">
                  <c:v>41487</c:v>
                </c:pt>
                <c:pt idx="12">
                  <c:v>41518</c:v>
                </c:pt>
              </c:numCache>
            </c:numRef>
          </c:cat>
          <c:val>
            <c:numRef>
              <c:f>Sheet1!$C$2:$C$14</c:f>
              <c:numCache>
                <c:formatCode>0%</c:formatCode>
                <c:ptCount val="13"/>
                <c:pt idx="0">
                  <c:v>0.5</c:v>
                </c:pt>
                <c:pt idx="1">
                  <c:v>0.4</c:v>
                </c:pt>
                <c:pt idx="2">
                  <c:v>0.25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0.3</c:v>
                </c:pt>
                <c:pt idx="7">
                  <c:v>0.34</c:v>
                </c:pt>
                <c:pt idx="8">
                  <c:v>0.34</c:v>
                </c:pt>
                <c:pt idx="9">
                  <c:v>0.3</c:v>
                </c:pt>
                <c:pt idx="10">
                  <c:v>0.25</c:v>
                </c:pt>
                <c:pt idx="11">
                  <c:v>0.4</c:v>
                </c:pt>
                <c:pt idx="12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232896"/>
        <c:axId val="71579136"/>
      </c:lineChart>
      <c:dateAx>
        <c:axId val="712328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71579136"/>
        <c:crosses val="autoZero"/>
        <c:auto val="1"/>
        <c:lblOffset val="100"/>
        <c:baseTimeUnit val="months"/>
      </c:dateAx>
      <c:valAx>
        <c:axId val="71579136"/>
        <c:scaling>
          <c:orientation val="minMax"/>
          <c:max val="1.2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712328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41153</c:v>
                </c:pt>
                <c:pt idx="1">
                  <c:v>41183</c:v>
                </c:pt>
                <c:pt idx="2">
                  <c:v>41214</c:v>
                </c:pt>
                <c:pt idx="3">
                  <c:v>41244</c:v>
                </c:pt>
                <c:pt idx="4">
                  <c:v>41275</c:v>
                </c:pt>
                <c:pt idx="5">
                  <c:v>41306</c:v>
                </c:pt>
                <c:pt idx="6">
                  <c:v>41334</c:v>
                </c:pt>
                <c:pt idx="7">
                  <c:v>41365</c:v>
                </c:pt>
                <c:pt idx="8">
                  <c:v>41395</c:v>
                </c:pt>
                <c:pt idx="9">
                  <c:v>41426</c:v>
                </c:pt>
                <c:pt idx="10">
                  <c:v>41456</c:v>
                </c:pt>
                <c:pt idx="11">
                  <c:v>41487</c:v>
                </c:pt>
                <c:pt idx="12">
                  <c:v>41518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Sheet1!$A$2:$A$14</c:f>
              <c:numCache>
                <c:formatCode>mmm\-yy</c:formatCode>
                <c:ptCount val="13"/>
                <c:pt idx="0">
                  <c:v>41153</c:v>
                </c:pt>
                <c:pt idx="1">
                  <c:v>41183</c:v>
                </c:pt>
                <c:pt idx="2">
                  <c:v>41214</c:v>
                </c:pt>
                <c:pt idx="3">
                  <c:v>41244</c:v>
                </c:pt>
                <c:pt idx="4">
                  <c:v>41275</c:v>
                </c:pt>
                <c:pt idx="5">
                  <c:v>41306</c:v>
                </c:pt>
                <c:pt idx="6">
                  <c:v>41334</c:v>
                </c:pt>
                <c:pt idx="7">
                  <c:v>41365</c:v>
                </c:pt>
                <c:pt idx="8">
                  <c:v>41395</c:v>
                </c:pt>
                <c:pt idx="9">
                  <c:v>41426</c:v>
                </c:pt>
                <c:pt idx="10">
                  <c:v>41456</c:v>
                </c:pt>
                <c:pt idx="11">
                  <c:v>41487</c:v>
                </c:pt>
                <c:pt idx="12">
                  <c:v>41518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834240"/>
        <c:axId val="71762688"/>
      </c:lineChart>
      <c:dateAx>
        <c:axId val="718342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71762688"/>
        <c:crosses val="autoZero"/>
        <c:auto val="1"/>
        <c:lblOffset val="100"/>
        <c:baseTimeUnit val="months"/>
      </c:dateAx>
      <c:valAx>
        <c:axId val="71762688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718342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0.0156</cdr:x>
      <cdr:y>0</cdr:y>
    </cdr:from>
    <cdr:to>
      <cdr:x>0.97348</cdr:x>
      <cdr:y>0.09574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74191" y="0"/>
          <a:ext cx="4556572" cy="25880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800" b="1" dirty="0">
              <a:solidFill>
                <a:schemeClr val="tx2">
                  <a:lumMod val="75000"/>
                </a:schemeClr>
              </a:solidFill>
            </a:rPr>
            <a:t>Projetos Estratégicos </a:t>
          </a:r>
          <a:r>
            <a:rPr lang="pt-BR" sz="1800" b="1" dirty="0" err="1">
              <a:solidFill>
                <a:schemeClr val="tx2">
                  <a:lumMod val="75000"/>
                </a:schemeClr>
              </a:solidFill>
            </a:rPr>
            <a:t>Setic</a:t>
          </a:r>
          <a:endParaRPr lang="pt-BR" sz="1800" b="1" dirty="0">
            <a:solidFill>
              <a:schemeClr val="tx2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616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56756" y="0"/>
            <a:ext cx="3026616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AD1D5-C30D-4090-86F4-A15DE463365D}" type="datetimeFigureOut">
              <a:rPr lang="pt-BR" smtClean="0"/>
              <a:pPr/>
              <a:t>22/10/2013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8827" y="4403725"/>
            <a:ext cx="5587348" cy="4171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8805965"/>
            <a:ext cx="3026616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56756" y="8805965"/>
            <a:ext cx="3026616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BD7E-A009-44CB-9590-99ACDB44C6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39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87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9.xml"/><Relationship Id="rId3" Type="http://schemas.openxmlformats.org/officeDocument/2006/relationships/image" Target="../media/image5.png"/><Relationship Id="rId7" Type="http://schemas.openxmlformats.org/officeDocument/2006/relationships/slide" Target="../slides/slide2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4.xml"/><Relationship Id="rId5" Type="http://schemas.openxmlformats.org/officeDocument/2006/relationships/image" Target="../media/image6.png"/><Relationship Id="rId4" Type="http://schemas.openxmlformats.org/officeDocument/2006/relationships/slide" Target="../slides/slide12.xml"/><Relationship Id="rId9" Type="http://schemas.openxmlformats.org/officeDocument/2006/relationships/slide" Target="../slides/slide2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9.xml"/><Relationship Id="rId3" Type="http://schemas.openxmlformats.org/officeDocument/2006/relationships/image" Target="../media/image5.png"/><Relationship Id="rId7" Type="http://schemas.openxmlformats.org/officeDocument/2006/relationships/slide" Target="../slides/slide2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3.xml"/><Relationship Id="rId5" Type="http://schemas.openxmlformats.org/officeDocument/2006/relationships/image" Target="../media/image6.png"/><Relationship Id="rId4" Type="http://schemas.openxmlformats.org/officeDocument/2006/relationships/slide" Target="../slides/slide14.xml"/><Relationship Id="rId9" Type="http://schemas.openxmlformats.org/officeDocument/2006/relationships/slide" Target="../slides/slide2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9.xml"/><Relationship Id="rId3" Type="http://schemas.openxmlformats.org/officeDocument/2006/relationships/image" Target="../media/image5.png"/><Relationship Id="rId7" Type="http://schemas.openxmlformats.org/officeDocument/2006/relationships/slide" Target="../slides/slide2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3.xml"/><Relationship Id="rId5" Type="http://schemas.openxmlformats.org/officeDocument/2006/relationships/image" Target="../media/image6.png"/><Relationship Id="rId4" Type="http://schemas.openxmlformats.org/officeDocument/2006/relationships/slide" Target="../slides/slide17.xml"/><Relationship Id="rId9" Type="http://schemas.openxmlformats.org/officeDocument/2006/relationships/slide" Target="../slides/slide2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9.xml"/><Relationship Id="rId3" Type="http://schemas.openxmlformats.org/officeDocument/2006/relationships/slide" Target="../slides/slide12.xml"/><Relationship Id="rId7" Type="http://schemas.openxmlformats.org/officeDocument/2006/relationships/image" Target="../media/image5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17.xml"/><Relationship Id="rId4" Type="http://schemas.openxmlformats.org/officeDocument/2006/relationships/slide" Target="../slides/slide14.xml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2.xml"/><Relationship Id="rId3" Type="http://schemas.openxmlformats.org/officeDocument/2006/relationships/slide" Target="../slides/slide12.xml"/><Relationship Id="rId7" Type="http://schemas.openxmlformats.org/officeDocument/2006/relationships/image" Target="../media/image5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17.xml"/><Relationship Id="rId4" Type="http://schemas.openxmlformats.org/officeDocument/2006/relationships/slide" Target="../slides/slide14.xml"/><Relationship Id="rId9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3.xml"/><Relationship Id="rId3" Type="http://schemas.openxmlformats.org/officeDocument/2006/relationships/slide" Target="../slides/slide17.xml"/><Relationship Id="rId7" Type="http://schemas.openxmlformats.org/officeDocument/2006/relationships/image" Target="../media/image5.png"/><Relationship Id="rId2" Type="http://schemas.openxmlformats.org/officeDocument/2006/relationships/slide" Target="../slides/slide14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10.xml"/><Relationship Id="rId4" Type="http://schemas.openxmlformats.org/officeDocument/2006/relationships/slide" Target="../slides/slide7.xml"/><Relationship Id="rId9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4.xml"/><Relationship Id="rId3" Type="http://schemas.openxmlformats.org/officeDocument/2006/relationships/slide" Target="../slides/slide17.xml"/><Relationship Id="rId7" Type="http://schemas.openxmlformats.org/officeDocument/2006/relationships/image" Target="../media/image5.png"/><Relationship Id="rId2" Type="http://schemas.openxmlformats.org/officeDocument/2006/relationships/slide" Target="../slides/slide1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10.xml"/><Relationship Id="rId4" Type="http://schemas.openxmlformats.org/officeDocument/2006/relationships/slide" Target="../slides/slide7.xml"/><Relationship Id="rId9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5.xml"/><Relationship Id="rId3" Type="http://schemas.openxmlformats.org/officeDocument/2006/relationships/slide" Target="../slides/slide14.xml"/><Relationship Id="rId7" Type="http://schemas.openxmlformats.org/officeDocument/2006/relationships/image" Target="../media/image5.png"/><Relationship Id="rId2" Type="http://schemas.openxmlformats.org/officeDocument/2006/relationships/slide" Target="../slides/slide1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10.xml"/><Relationship Id="rId4" Type="http://schemas.openxmlformats.org/officeDocument/2006/relationships/slide" Target="../slides/slide7.xml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4.xml"/><Relationship Id="rId3" Type="http://schemas.openxmlformats.org/officeDocument/2006/relationships/image" Target="../media/image5.png"/><Relationship Id="rId7" Type="http://schemas.openxmlformats.org/officeDocument/2006/relationships/slide" Target="../slides/slide2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2.xml"/><Relationship Id="rId5" Type="http://schemas.openxmlformats.org/officeDocument/2006/relationships/image" Target="../media/image6.png"/><Relationship Id="rId4" Type="http://schemas.openxmlformats.org/officeDocument/2006/relationships/slide" Target="../slides/slide7.xml"/><Relationship Id="rId9" Type="http://schemas.openxmlformats.org/officeDocument/2006/relationships/slide" Target="../slides/slide25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4.xml"/><Relationship Id="rId3" Type="http://schemas.openxmlformats.org/officeDocument/2006/relationships/image" Target="../media/image5.png"/><Relationship Id="rId7" Type="http://schemas.openxmlformats.org/officeDocument/2006/relationships/slide" Target="../slides/slide2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image" Target="../media/image6.png"/><Relationship Id="rId4" Type="http://schemas.openxmlformats.org/officeDocument/2006/relationships/slide" Target="../slides/slide10.xml"/><Relationship Id="rId9" Type="http://schemas.openxmlformats.org/officeDocument/2006/relationships/slide" Target="../slides/slide2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t="-82" b="1029"/>
          <a:stretch/>
        </p:blipFill>
        <p:spPr>
          <a:xfrm>
            <a:off x="-36512" y="1424608"/>
            <a:ext cx="9180512" cy="1932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471143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920880" cy="1296144"/>
          </a:xfrm>
        </p:spPr>
        <p:txBody>
          <a:bodyPr/>
          <a:lstStyle>
            <a:lvl1pPr marL="0" indent="0" algn="ctr">
              <a:buNone/>
              <a:defRPr sz="2000" cap="all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pt-B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60232" y="116632"/>
            <a:ext cx="2430080" cy="124117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40253" y="6525344"/>
            <a:ext cx="1174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2013, SETIC</a:t>
            </a:r>
            <a:endParaRPr lang="pt-BR" sz="1100" b="1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5085184"/>
            <a:ext cx="7992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rId6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6" name="Arredondar Retângulo em um Canto Diagonal 10">
            <a:hlinkClick r:id="rId7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rId8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rId9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6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>
            <a:hlinkClick r:id="rId6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rId7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rId8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rId9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8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redondar Retângulo em um Canto Diagonal 8">
            <a:hlinkClick r:id="rId6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4" name="Arredondar Retângulo em um Canto Diagonal 9">
            <a:hlinkClick r:id="rId7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6" name="Arredondar Retângulo em um Canto Diagonal 1">
            <a:hlinkClick r:id="rId8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6">
            <a:hlinkClick r:id="rId9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2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lhamento Dema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1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Demandante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6" name="Round Same Side Corner Rectangle 42"/>
          <p:cNvSpPr/>
          <p:nvPr userDrawn="1"/>
        </p:nvSpPr>
        <p:spPr>
          <a:xfrm>
            <a:off x="402456" y="934356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Contato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Rectangle 6"/>
          <p:cNvSpPr/>
          <p:nvPr userDrawn="1"/>
        </p:nvSpPr>
        <p:spPr>
          <a:xfrm>
            <a:off x="395536" y="1191643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42"/>
          <p:cNvSpPr/>
          <p:nvPr userDrawn="1"/>
        </p:nvSpPr>
        <p:spPr>
          <a:xfrm>
            <a:off x="2596030" y="9424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da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Demanda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Rectangle 6"/>
          <p:cNvSpPr/>
          <p:nvPr userDrawn="1"/>
        </p:nvSpPr>
        <p:spPr>
          <a:xfrm>
            <a:off x="2589110" y="11997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42"/>
          <p:cNvSpPr/>
          <p:nvPr userDrawn="1"/>
        </p:nvSpPr>
        <p:spPr>
          <a:xfrm>
            <a:off x="402688" y="1746938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Resumo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Executivo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2" name="Picture 2065" descr="Icon- Checklist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43" y="1790480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"/>
          <p:cNvSpPr/>
          <p:nvPr userDrawn="1"/>
        </p:nvSpPr>
        <p:spPr>
          <a:xfrm>
            <a:off x="395768" y="1975778"/>
            <a:ext cx="8265704" cy="14532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5" name="Round Same Side Corner Rectangle 42"/>
          <p:cNvSpPr/>
          <p:nvPr userDrawn="1"/>
        </p:nvSpPr>
        <p:spPr>
          <a:xfrm>
            <a:off x="4829448" y="9432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Status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 userDrawn="1"/>
        </p:nvSpPr>
        <p:spPr>
          <a:xfrm>
            <a:off x="4822528" y="12005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58" y="966119"/>
            <a:ext cx="234000" cy="23400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8" y="94378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1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CaixaDeTexto 5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388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CaixaDeTexto 5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Portfólios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175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79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edondar Retângulo em um Canto Diagonal 28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30" name="Arredondar Retângulo em um Canto Diagonal 29">
            <a:hlinkClick r:id="rId2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31" name="Arredondar Retângulo em um Canto Diagonal 30">
            <a:hlinkClick r:id="rId3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33" name="Arredondar Retângulo em um Canto Diagonal 32">
            <a:hlinkClick r:id="rId4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34" name="Arredondar Retângulo em um Canto Diagonal 33">
            <a:hlinkClick r:id="rId5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grpSp>
        <p:nvGrpSpPr>
          <p:cNvPr id="35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42" name="Conector reto 4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5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313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1">
            <a:hlinkClick r:id="rId2" action="ppaction://hlinksldjump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3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4" name="Arredondar Retângulo em um Canto Diagonal 8">
            <a:hlinkClick r:id="rId3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rId4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rId5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109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>
            <a:hlinkClick r:id="rId2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rId3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ixaDeTexto 18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81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upo 3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>
            <a:hlinkClick r:id="rId2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rId3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29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redondar Retângulo em um Canto Diagonal 8">
            <a:hlinkClick r:id="rId2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1" name="Arredondar Retângulo em um Canto Diagonal 9">
            <a:hlinkClick r:id="rId3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2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3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4" name="Arredondar Retângulo em um Canto Diagonal 13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5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535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rredondar Retângulo em um Canto Diagonal 5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7" name="Arredondar Retângulo em um Canto Diagonal 6">
            <a:hlinkClick r:id="rId6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8" name="Arredondar Retângulo em um Canto Diagonal 7">
            <a:hlinkClick r:id="rId7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9" name="Arredondar Retângulo em um Canto Diagonal 8">
            <a:hlinkClick r:id="rId8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0" name="Arredondar Retângulo em um Canto Diagonal 9">
            <a:hlinkClick r:id="rId9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grpSp>
        <p:nvGrpSpPr>
          <p:cNvPr id="11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12" name="Conector reto 1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93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1">
            <a:hlinkClick r:id="rId6" action="ppaction://hlinksldjump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6" name="Arredondar Retângulo em um Canto Diagonal 8">
            <a:hlinkClick r:id="rId7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9">
            <a:hlinkClick r:id="rId8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0">
            <a:hlinkClick r:id="rId9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9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332656"/>
            <a:ext cx="9144000" cy="6264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6923112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z="2000" b="1" dirty="0"/>
          </a:p>
        </p:txBody>
      </p:sp>
      <p:sp>
        <p:nvSpPr>
          <p:cNvPr id="12" name="Retângulo 11"/>
          <p:cNvSpPr/>
          <p:nvPr/>
        </p:nvSpPr>
        <p:spPr>
          <a:xfrm>
            <a:off x="0" y="-9292"/>
            <a:ext cx="9144000" cy="341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79" y="6523134"/>
            <a:ext cx="840975" cy="324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6" y="6532809"/>
            <a:ext cx="477752" cy="324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6525344"/>
            <a:ext cx="9144000" cy="3600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1200" dirty="0" smtClean="0">
                <a:solidFill>
                  <a:schemeClr val="bg1"/>
                </a:solidFill>
                <a:effectLst/>
              </a:rPr>
              <a:t>OUT/2</a:t>
            </a:r>
            <a:r>
              <a:rPr lang="pt-BR" sz="1200" baseline="0" dirty="0" smtClean="0">
                <a:solidFill>
                  <a:schemeClr val="bg1"/>
                </a:solidFill>
                <a:effectLst/>
              </a:rPr>
              <a:t>013</a:t>
            </a:r>
            <a:endParaRPr lang="pt-BR" sz="1200" dirty="0">
              <a:solidFill>
                <a:schemeClr val="bg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pt-BR" sz="2000" b="1" cap="all" dirty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Lucida Grande"/>
        <a:buChar char="▸"/>
        <a:defRPr lang="es-ES" sz="2800" b="1" dirty="0" smtClean="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Grande"/>
        <a:buChar char="▹"/>
        <a:defRPr lang="es-ES" sz="2400" b="1" dirty="0" smtClean="0">
          <a:solidFill>
            <a:schemeClr val="tx2"/>
          </a:solidFill>
          <a:latin typeface="+mj-lt"/>
          <a:ea typeface="+mj-ea"/>
          <a:cs typeface="+mj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13.png"/><Relationship Id="rId7" Type="http://schemas.openxmlformats.org/officeDocument/2006/relationships/slide" Target="slide26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30.xml"/><Relationship Id="rId5" Type="http://schemas.openxmlformats.org/officeDocument/2006/relationships/slide" Target="slide28.xml"/><Relationship Id="rId10" Type="http://schemas.openxmlformats.org/officeDocument/2006/relationships/slide" Target="slide31.xml"/><Relationship Id="rId4" Type="http://schemas.openxmlformats.org/officeDocument/2006/relationships/slide" Target="slide27.xml"/><Relationship Id="rId9" Type="http://schemas.openxmlformats.org/officeDocument/2006/relationships/slide" Target="slide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2.xml"/><Relationship Id="rId5" Type="http://schemas.openxmlformats.org/officeDocument/2006/relationships/slide" Target="slide17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5.xml"/><Relationship Id="rId7" Type="http://schemas.openxmlformats.org/officeDocument/2006/relationships/slide" Target="slide39.xml"/><Relationship Id="rId12" Type="http://schemas.openxmlformats.org/officeDocument/2006/relationships/slide" Target="slide4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slide" Target="slide36.xml"/><Relationship Id="rId11" Type="http://schemas.openxmlformats.org/officeDocument/2006/relationships/slide" Target="slide44.xml"/><Relationship Id="rId5" Type="http://schemas.openxmlformats.org/officeDocument/2006/relationships/slide" Target="slide38.xml"/><Relationship Id="rId10" Type="http://schemas.openxmlformats.org/officeDocument/2006/relationships/slide" Target="slide25.xml"/><Relationship Id="rId4" Type="http://schemas.openxmlformats.org/officeDocument/2006/relationships/slide" Target="slide37.xml"/><Relationship Id="rId9" Type="http://schemas.openxmlformats.org/officeDocument/2006/relationships/slide" Target="slide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slide" Target="slide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21.xml"/><Relationship Id="rId3" Type="http://schemas.openxmlformats.org/officeDocument/2006/relationships/image" Target="../media/image10.png"/><Relationship Id="rId7" Type="http://schemas.openxmlformats.org/officeDocument/2006/relationships/slide" Target="slide32.xml"/><Relationship Id="rId12" Type="http://schemas.openxmlformats.org/officeDocument/2006/relationships/slide" Target="slide31.xml"/><Relationship Id="rId17" Type="http://schemas.openxmlformats.org/officeDocument/2006/relationships/slide" Target="slide45.xml"/><Relationship Id="rId2" Type="http://schemas.openxmlformats.org/officeDocument/2006/relationships/slide" Target="slide20.xml"/><Relationship Id="rId16" Type="http://schemas.openxmlformats.org/officeDocument/2006/relationships/slide" Target="slide41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27.xml"/><Relationship Id="rId11" Type="http://schemas.openxmlformats.org/officeDocument/2006/relationships/slide" Target="slide30.xml"/><Relationship Id="rId5" Type="http://schemas.openxmlformats.org/officeDocument/2006/relationships/slide" Target="slide24.xml"/><Relationship Id="rId15" Type="http://schemas.openxmlformats.org/officeDocument/2006/relationships/slide" Target="slide43.xml"/><Relationship Id="rId10" Type="http://schemas.openxmlformats.org/officeDocument/2006/relationships/image" Target="../media/image12.png"/><Relationship Id="rId4" Type="http://schemas.openxmlformats.org/officeDocument/2006/relationships/slide" Target="slide22.xml"/><Relationship Id="rId9" Type="http://schemas.openxmlformats.org/officeDocument/2006/relationships/slide" Target="slide34.xml"/><Relationship Id="rId14" Type="http://schemas.openxmlformats.org/officeDocument/2006/relationships/slide" Target="slide40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 smtClean="0">
                <a:solidFill>
                  <a:schemeClr val="tx1"/>
                </a:solidFill>
              </a:rPr>
              <a:t>Portfólio de projetos de tic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Resumo executivo</a:t>
            </a:r>
          </a:p>
          <a:p>
            <a:r>
              <a:rPr lang="pt-BR" dirty="0" smtClean="0"/>
              <a:t>outubro/2013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0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4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03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3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5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8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5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3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7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68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2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73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7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8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7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33%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3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8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66%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8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8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1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3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4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95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9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00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4" name="Round Same Side Corner Rectangle 102"/>
          <p:cNvSpPr/>
          <p:nvPr/>
        </p:nvSpPr>
        <p:spPr>
          <a:xfrm>
            <a:off x="535319" y="5522657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5" name="Chart 96"/>
          <p:cNvGraphicFramePr/>
          <p:nvPr>
            <p:extLst>
              <p:ext uri="{D42A27DB-BD31-4B8C-83A1-F6EECF244321}">
                <p14:modId xmlns:p14="http://schemas.microsoft.com/office/powerpoint/2010/main" val="1681915160"/>
              </p:ext>
            </p:extLst>
          </p:nvPr>
        </p:nvGraphicFramePr>
        <p:xfrm>
          <a:off x="215607" y="3886091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" name="Round Same Side Corner Rectangle 100"/>
          <p:cNvSpPr/>
          <p:nvPr/>
        </p:nvSpPr>
        <p:spPr>
          <a:xfrm>
            <a:off x="212392" y="3658976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2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14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15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17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1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22" name="Chart 96"/>
          <p:cNvGraphicFramePr/>
          <p:nvPr>
            <p:extLst>
              <p:ext uri="{D42A27DB-BD31-4B8C-83A1-F6EECF244321}">
                <p14:modId xmlns:p14="http://schemas.microsoft.com/office/powerpoint/2010/main" val="4168499280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3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9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0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52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7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71325"/>
              </p:ext>
            </p:extLst>
          </p:nvPr>
        </p:nvGraphicFramePr>
        <p:xfrm>
          <a:off x="611560" y="1772816"/>
          <a:ext cx="7992887" cy="14813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688632"/>
                <a:gridCol w="1296144"/>
                <a:gridCol w="288032"/>
                <a:gridCol w="720079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Modernização</a:t>
                      </a:r>
                      <a:r>
                        <a:rPr lang="pt-BR" baseline="0" dirty="0" smtClean="0"/>
                        <a:t> dos Processos Administrativos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</a:t>
                      </a:r>
                      <a:r>
                        <a:rPr lang="pt-BR" sz="1600" baseline="0" dirty="0" smtClean="0"/>
                        <a:t> de Diárias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Fev</a:t>
                      </a:r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/14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00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49%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l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Aquisição de Sistema Ambulatório Médico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 Definir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99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5%</a:t>
                      </a:r>
                      <a:endParaRPr lang="pt-BR" sz="16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Selo - SICASE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Nov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99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25%</a:t>
                      </a:r>
                      <a:endParaRPr lang="pt-BR" sz="16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8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6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04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9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8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06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8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3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8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9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3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4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105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8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50%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9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1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50%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4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1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9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0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21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5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26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0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31" name="Chart 96"/>
          <p:cNvGraphicFramePr/>
          <p:nvPr>
            <p:extLst>
              <p:ext uri="{D42A27DB-BD31-4B8C-83A1-F6EECF244321}">
                <p14:modId xmlns:p14="http://schemas.microsoft.com/office/powerpoint/2010/main" val="2527213724"/>
              </p:ext>
            </p:extLst>
          </p:nvPr>
        </p:nvGraphicFramePr>
        <p:xfrm>
          <a:off x="215607" y="3887640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2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sp>
        <p:nvSpPr>
          <p:cNvPr id="135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8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0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4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3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1" name="Chart 96"/>
          <p:cNvGraphicFramePr/>
          <p:nvPr>
            <p:extLst>
              <p:ext uri="{D42A27DB-BD31-4B8C-83A1-F6EECF244321}">
                <p14:modId xmlns:p14="http://schemas.microsoft.com/office/powerpoint/2010/main" val="284488824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5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69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6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8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36" name="CaixaDeTexto 35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7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774403"/>
              </p:ext>
            </p:extLst>
          </p:nvPr>
        </p:nvGraphicFramePr>
        <p:xfrm>
          <a:off x="611560" y="1772816"/>
          <a:ext cx="7992887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688632"/>
                <a:gridCol w="1296144"/>
                <a:gridCol w="288032"/>
                <a:gridCol w="720079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Autenticidade Documental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Mandados &amp; Alvarás Digitais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Out/13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00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99%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3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35278"/>
              </p:ext>
            </p:extLst>
          </p:nvPr>
        </p:nvGraphicFramePr>
        <p:xfrm>
          <a:off x="611560" y="2678059"/>
          <a:ext cx="7992887" cy="185163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688632"/>
                <a:gridCol w="1296144"/>
                <a:gridCol w="288032"/>
                <a:gridCol w="720079"/>
              </a:tblGrid>
              <a:tr h="370327">
                <a:tc>
                  <a:txBody>
                    <a:bodyPr/>
                    <a:lstStyle/>
                    <a:p>
                      <a:pPr marL="0" indent="0">
                        <a:buFont typeface="Lucida Grande"/>
                        <a:buNone/>
                      </a:pP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Automação dos Fluxos de Processo da SGP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Dez/13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99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Arquivo Geral (novo)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 Definir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99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Arquivo Geral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Out/13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00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Jurisprudência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Jan/14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00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9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4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75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9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8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8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2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3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7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98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2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3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104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30%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8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09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70%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3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14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8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9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2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4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2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7" name="Group 279"/>
          <p:cNvGrpSpPr>
            <a:grpSpLocks noChangeAspect="1"/>
          </p:cNvGrpSpPr>
          <p:nvPr/>
        </p:nvGrpSpPr>
        <p:grpSpPr bwMode="auto">
          <a:xfrm>
            <a:off x="4473000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39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40" name="Group 279"/>
          <p:cNvGrpSpPr>
            <a:grpSpLocks noChangeAspect="1"/>
          </p:cNvGrpSpPr>
          <p:nvPr/>
        </p:nvGrpSpPr>
        <p:grpSpPr bwMode="auto">
          <a:xfrm>
            <a:off x="4139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2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Group 279"/>
          <p:cNvGrpSpPr>
            <a:grpSpLocks noChangeAspect="1"/>
          </p:cNvGrpSpPr>
          <p:nvPr/>
        </p:nvGrpSpPr>
        <p:grpSpPr bwMode="auto">
          <a:xfrm>
            <a:off x="4806048" y="6281164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4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5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sp>
        <p:nvSpPr>
          <p:cNvPr id="149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50" name="Chart 96"/>
          <p:cNvGraphicFramePr/>
          <p:nvPr>
            <p:extLst>
              <p:ext uri="{D42A27DB-BD31-4B8C-83A1-F6EECF244321}">
                <p14:modId xmlns:p14="http://schemas.microsoft.com/office/powerpoint/2010/main" val="3212081413"/>
              </p:ext>
            </p:extLst>
          </p:nvPr>
        </p:nvGraphicFramePr>
        <p:xfrm>
          <a:off x="215607" y="3887640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1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2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53" name="Chart 96"/>
          <p:cNvGraphicFramePr/>
          <p:nvPr>
            <p:extLst>
              <p:ext uri="{D42A27DB-BD31-4B8C-83A1-F6EECF244321}">
                <p14:modId xmlns:p14="http://schemas.microsoft.com/office/powerpoint/2010/main" val="233382301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4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79"/>
          <p:cNvGrpSpPr>
            <a:grpSpLocks noChangeAspect="1"/>
          </p:cNvGrpSpPr>
          <p:nvPr/>
        </p:nvGrpSpPr>
        <p:grpSpPr bwMode="auto">
          <a:xfrm>
            <a:off x="4473000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7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8" name="Group 279"/>
          <p:cNvGrpSpPr>
            <a:grpSpLocks noChangeAspect="1"/>
          </p:cNvGrpSpPr>
          <p:nvPr/>
        </p:nvGrpSpPr>
        <p:grpSpPr bwMode="auto">
          <a:xfrm>
            <a:off x="4139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0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grpSp>
        <p:nvGrpSpPr>
          <p:cNvPr id="81" name="Group 279"/>
          <p:cNvGrpSpPr>
            <a:grpSpLocks noChangeAspect="1"/>
          </p:cNvGrpSpPr>
          <p:nvPr/>
        </p:nvGrpSpPr>
        <p:grpSpPr bwMode="auto">
          <a:xfrm>
            <a:off x="4806048" y="6281164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3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1" name="Picture 2056" descr="Icon Magnifying G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016520"/>
              </p:ext>
            </p:extLst>
          </p:nvPr>
        </p:nvGraphicFramePr>
        <p:xfrm>
          <a:off x="611560" y="1772816"/>
          <a:ext cx="7992887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688632"/>
                <a:gridCol w="1296144"/>
                <a:gridCol w="288032"/>
                <a:gridCol w="720079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Datacenter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Redundância de Instalações Físicas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Out/13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00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81%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3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056443"/>
              </p:ext>
            </p:extLst>
          </p:nvPr>
        </p:nvGraphicFramePr>
        <p:xfrm>
          <a:off x="611560" y="2636912"/>
          <a:ext cx="7992887" cy="1110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688632"/>
                <a:gridCol w="1296144"/>
                <a:gridCol w="288032"/>
                <a:gridCol w="720079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Atualização do Parque de Equipamentos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Aquisição de Micros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 Definir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99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21%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Aquisição de Scanners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Out/13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00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90%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3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671168"/>
              </p:ext>
            </p:extLst>
          </p:nvPr>
        </p:nvGraphicFramePr>
        <p:xfrm>
          <a:off x="611560" y="3861048"/>
          <a:ext cx="7992887" cy="14813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688632"/>
                <a:gridCol w="1296144"/>
                <a:gridCol w="288032"/>
                <a:gridCol w="720079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TJPE Otimizado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Mar/14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FF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51%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Migração do Sybase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Nov</a:t>
                      </a:r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/13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99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60</a:t>
                      </a:r>
                      <a:r>
                        <a:rPr lang="pt-BR" sz="1600" dirty="0" smtClean="0"/>
                        <a:t>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Judiciário Conectado (antigo Servidor Conectado)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Dez/13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00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1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279"/>
          <p:cNvGrpSpPr>
            <a:grpSpLocks noChangeAspect="1"/>
          </p:cNvGrpSpPr>
          <p:nvPr/>
        </p:nvGrpSpPr>
        <p:grpSpPr bwMode="auto">
          <a:xfrm>
            <a:off x="4473000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6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67" name="Group 279"/>
          <p:cNvGrpSpPr>
            <a:grpSpLocks noChangeAspect="1"/>
          </p:cNvGrpSpPr>
          <p:nvPr/>
        </p:nvGrpSpPr>
        <p:grpSpPr bwMode="auto">
          <a:xfrm>
            <a:off x="4139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9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grpSp>
        <p:nvGrpSpPr>
          <p:cNvPr id="70" name="Group 279"/>
          <p:cNvGrpSpPr>
            <a:grpSpLocks noChangeAspect="1"/>
          </p:cNvGrpSpPr>
          <p:nvPr/>
        </p:nvGrpSpPr>
        <p:grpSpPr bwMode="auto">
          <a:xfrm>
            <a:off x="4806048" y="6281164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2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36" name="CaixaDeTexto 35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7" name="Picture 2056" descr="Icon Magnifying G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369272"/>
              </p:ext>
            </p:extLst>
          </p:nvPr>
        </p:nvGraphicFramePr>
        <p:xfrm>
          <a:off x="611560" y="1772816"/>
          <a:ext cx="7992887" cy="185163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688632"/>
                <a:gridCol w="1296144"/>
                <a:gridCol w="288032"/>
                <a:gridCol w="720079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Microsoft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Implantação do Service Manager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Abr</a:t>
                      </a:r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/14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FF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17%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</a:t>
                      </a:r>
                      <a:r>
                        <a:rPr lang="pt-BR" sz="1600" dirty="0" err="1" smtClean="0"/>
                        <a:t>Configuration</a:t>
                      </a:r>
                      <a:r>
                        <a:rPr lang="pt-BR" sz="1600" dirty="0" smtClean="0"/>
                        <a:t> Manager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Dez/13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FF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79%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MS Exchange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 Definir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99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Padronização</a:t>
                      </a:r>
                      <a:r>
                        <a:rPr lang="pt-BR" sz="1600" baseline="0" dirty="0" smtClean="0"/>
                        <a:t> das Estações de Trabalho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 Definir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FF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4%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5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3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64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05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2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73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05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7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78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2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0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1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2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113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7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8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11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80%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3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2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8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2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1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3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4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35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7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8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9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40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1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2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7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2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93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5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9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0" name="Chart 96"/>
          <p:cNvGraphicFramePr/>
          <p:nvPr>
            <p:extLst>
              <p:ext uri="{D42A27DB-BD31-4B8C-83A1-F6EECF244321}">
                <p14:modId xmlns:p14="http://schemas.microsoft.com/office/powerpoint/2010/main" val="2505404550"/>
              </p:ext>
            </p:extLst>
          </p:nvPr>
        </p:nvGraphicFramePr>
        <p:xfrm>
          <a:off x="215607" y="3887640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1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3" name="Chart 96"/>
          <p:cNvGraphicFramePr/>
          <p:nvPr>
            <p:extLst>
              <p:ext uri="{D42A27DB-BD31-4B8C-83A1-F6EECF244321}">
                <p14:modId xmlns:p14="http://schemas.microsoft.com/office/powerpoint/2010/main" val="1813735321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4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6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3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40" name="CaixaDeTexto 3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41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852545"/>
              </p:ext>
            </p:extLst>
          </p:nvPr>
        </p:nvGraphicFramePr>
        <p:xfrm>
          <a:off x="611560" y="1772816"/>
          <a:ext cx="7992887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688632"/>
                <a:gridCol w="1296144"/>
                <a:gridCol w="288032"/>
                <a:gridCol w="720079"/>
              </a:tblGrid>
              <a:tr h="37032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Char char="▶"/>
                        <a:tabLst/>
                        <a:defRPr/>
                      </a:pPr>
                      <a:r>
                        <a:rPr lang="pt-BR" dirty="0" smtClean="0"/>
                        <a:t>Gestão do Desempenho</a:t>
                      </a:r>
                      <a:r>
                        <a:rPr lang="pt-BR" baseline="0" dirty="0" smtClean="0"/>
                        <a:t> Corporativo</a:t>
                      </a:r>
                      <a:endParaRPr lang="pt-B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Painel de Indicadores 1º Grau (BI)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Out/13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00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98%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776382"/>
              </p:ext>
            </p:extLst>
          </p:nvPr>
        </p:nvGraphicFramePr>
        <p:xfrm>
          <a:off x="611560" y="2636912"/>
          <a:ext cx="7992887" cy="185163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688632"/>
                <a:gridCol w="1296144"/>
                <a:gridCol w="288032"/>
                <a:gridCol w="720079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Governança de TI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de Riscos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Dez/13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00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64%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Implantação da Norma de Backup e </a:t>
                      </a:r>
                      <a:r>
                        <a:rPr lang="pt-BR" sz="1600" dirty="0" err="1" smtClean="0"/>
                        <a:t>Restore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 Definir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FF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30%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Implantação da Norma de Certificados Digitais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Out/13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00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78%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Implantação do Processo de Gestão de Mudança </a:t>
                      </a:r>
                      <a:r>
                        <a:rPr lang="pt-BR" sz="1000" dirty="0" smtClean="0"/>
                        <a:t>(Piloto </a:t>
                      </a:r>
                      <a:r>
                        <a:rPr lang="pt-BR" sz="1000" dirty="0" err="1" smtClean="0"/>
                        <a:t>Pje</a:t>
                      </a:r>
                      <a:r>
                        <a:rPr lang="pt-BR" sz="1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Out/13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00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78%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1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2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7" name="Oval 16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26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355756"/>
              </p:ext>
            </p:extLst>
          </p:nvPr>
        </p:nvGraphicFramePr>
        <p:xfrm>
          <a:off x="395535" y="1813962"/>
          <a:ext cx="8352929" cy="407359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1"/>
                <a:gridCol w="677264"/>
                <a:gridCol w="1505032"/>
                <a:gridCol w="903021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BNMP 2º Grau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Presidência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Conhecer Virtual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3,23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Presidência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Mai/12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 Processual CCMA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3,23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CCMA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Fev/11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de Leilão Eletrônico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2,92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Fórum Recife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Ago</a:t>
                      </a:r>
                      <a:r>
                        <a:rPr lang="pt-BR" sz="1600" dirty="0" smtClean="0"/>
                        <a:t>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Acompanham. de Medidas Sócio Educativas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2,92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Vara Infância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LOA Eletrônica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2,65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ASSEF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Fev/13</a:t>
                      </a: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Integração do </a:t>
                      </a:r>
                      <a:r>
                        <a:rPr lang="pt-BR" sz="1600" dirty="0" err="1" smtClean="0"/>
                        <a:t>Judwin</a:t>
                      </a:r>
                      <a:r>
                        <a:rPr lang="pt-BR" sz="1600" baseline="0" dirty="0" smtClean="0"/>
                        <a:t> 1º Grau com o CNACL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2,46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CICA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Ago/11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de Acolhimento e Adoção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2,38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CEJA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Out/12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Controle dos Imóveis Adquiridos por Estrangeiros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2,00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CNJ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Out/12</a:t>
                      </a: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Acompanhamento Processual</a:t>
                      </a:r>
                      <a:r>
                        <a:rPr lang="pt-BR" baseline="0" dirty="0" smtClean="0"/>
                        <a:t> CICA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CICA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Jan/11</a:t>
                      </a:r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00838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1705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768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35699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56" descr="Icon Magnifying Glass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86918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056" descr="Icon Magnifying Glass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50914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159"/>
          <p:cNvGrpSpPr>
            <a:grpSpLocks noChangeAspect="1"/>
          </p:cNvGrpSpPr>
          <p:nvPr/>
        </p:nvGrpSpPr>
        <p:grpSpPr bwMode="auto">
          <a:xfrm>
            <a:off x="4977921" y="6283193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29" name="Oval 16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3</a:t>
              </a:r>
              <a:endParaRPr lang="pt-BR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nut 13"/>
          <p:cNvSpPr/>
          <p:nvPr/>
        </p:nvSpPr>
        <p:spPr>
          <a:xfrm>
            <a:off x="1773931" y="672212"/>
            <a:ext cx="5596138" cy="5513576"/>
          </a:xfrm>
          <a:prstGeom prst="donut">
            <a:avLst>
              <a:gd name="adj" fmla="val 10731"/>
            </a:avLst>
          </a:pr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rgbClr val="004080"/>
              </a:solidFill>
            </a:endParaRPr>
          </a:p>
        </p:txBody>
      </p:sp>
      <p:sp>
        <p:nvSpPr>
          <p:cNvPr id="38" name="Donut 23"/>
          <p:cNvSpPr/>
          <p:nvPr/>
        </p:nvSpPr>
        <p:spPr>
          <a:xfrm>
            <a:off x="2335692" y="1227478"/>
            <a:ext cx="4464496" cy="4392488"/>
          </a:xfrm>
          <a:prstGeom prst="donut">
            <a:avLst>
              <a:gd name="adj" fmla="val 15074"/>
            </a:avLst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Block Arc 21"/>
          <p:cNvSpPr/>
          <p:nvPr/>
        </p:nvSpPr>
        <p:spPr>
          <a:xfrm rot="16200000">
            <a:off x="2986840" y="1844823"/>
            <a:ext cx="3168352" cy="3168352"/>
          </a:xfrm>
          <a:prstGeom prst="blockArc">
            <a:avLst>
              <a:gd name="adj1" fmla="val 21592707"/>
              <a:gd name="adj2" fmla="val 10766667"/>
              <a:gd name="adj3" fmla="val 19477"/>
            </a:avLst>
          </a:prstGeom>
          <a:gradFill>
            <a:gsLst>
              <a:gs pos="0">
                <a:schemeClr val="accent3">
                  <a:lumMod val="50000"/>
                </a:schemeClr>
              </a:gs>
              <a:gs pos="80000">
                <a:schemeClr val="accent3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Block Arc 20"/>
          <p:cNvSpPr/>
          <p:nvPr/>
        </p:nvSpPr>
        <p:spPr>
          <a:xfrm rot="16200000">
            <a:off x="2988000" y="1844999"/>
            <a:ext cx="3168352" cy="3168000"/>
          </a:xfrm>
          <a:prstGeom prst="blockArc">
            <a:avLst>
              <a:gd name="adj1" fmla="val 10772255"/>
              <a:gd name="adj2" fmla="val 31723"/>
              <a:gd name="adj3" fmla="val 19632"/>
            </a:avLst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43" name="Rectangle 10"/>
          <p:cNvSpPr/>
          <p:nvPr/>
        </p:nvSpPr>
        <p:spPr>
          <a:xfrm rot="5400000">
            <a:off x="2686407" y="1515510"/>
            <a:ext cx="3744416" cy="38001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>
                <a:gd name="adj" fmla="val 32623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PT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GESTÃO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DO </a:t>
            </a:r>
            <a:r>
              <a:rPr lang="x-none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CONHECIMENTO</a:t>
            </a:r>
          </a:p>
        </p:txBody>
      </p:sp>
      <p:sp>
        <p:nvSpPr>
          <p:cNvPr id="44" name="Rectangle 2"/>
          <p:cNvSpPr/>
          <p:nvPr/>
        </p:nvSpPr>
        <p:spPr>
          <a:xfrm rot="10800000">
            <a:off x="3314324" y="2251704"/>
            <a:ext cx="2488066" cy="22563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SISTEMAS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JUDICIAIS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5" name="Rectangle 18"/>
          <p:cNvSpPr/>
          <p:nvPr/>
        </p:nvSpPr>
        <p:spPr>
          <a:xfrm rot="19272792">
            <a:off x="3349237" y="2346418"/>
            <a:ext cx="2488066" cy="22563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1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SISTEMAS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ADMINISTRATIVOS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7" name="Retângulo 46">
            <a:hlinkClick r:id="rId3" action="ppaction://hlinksldjump"/>
          </p:cNvPr>
          <p:cNvSpPr/>
          <p:nvPr/>
        </p:nvSpPr>
        <p:spPr>
          <a:xfrm>
            <a:off x="3203849" y="2414863"/>
            <a:ext cx="432048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8" name="Rectangle 25"/>
          <p:cNvSpPr/>
          <p:nvPr/>
        </p:nvSpPr>
        <p:spPr>
          <a:xfrm rot="3437699">
            <a:off x="2106544" y="880909"/>
            <a:ext cx="4896544" cy="5030197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>
                <a:gd name="adj" fmla="val 143798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x-none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	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</a:t>
            </a:r>
            <a:r>
              <a:rPr lang="x-none" sz="1400" b="1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   </a:t>
            </a:r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GOVERNANÇA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9" name="Retângulo 48">
            <a:hlinkClick r:id="rId4" action="ppaction://hlinksldjump"/>
          </p:cNvPr>
          <p:cNvSpPr/>
          <p:nvPr/>
        </p:nvSpPr>
        <p:spPr>
          <a:xfrm>
            <a:off x="5508104" y="2420888"/>
            <a:ext cx="432048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0" name="Retângulo 49">
            <a:hlinkClick r:id="rId5" action="ppaction://hlinksldjump"/>
          </p:cNvPr>
          <p:cNvSpPr/>
          <p:nvPr/>
        </p:nvSpPr>
        <p:spPr>
          <a:xfrm rot="16200000">
            <a:off x="4437811" y="72338"/>
            <a:ext cx="360039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2" name="Retângulo 51">
            <a:hlinkClick r:id="rId6" action="ppaction://hlinksldjump"/>
          </p:cNvPr>
          <p:cNvSpPr/>
          <p:nvPr/>
        </p:nvSpPr>
        <p:spPr>
          <a:xfrm rot="16200000">
            <a:off x="4426132" y="660772"/>
            <a:ext cx="360039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3" name="Retângulo 52">
            <a:hlinkClick r:id="rId6" action="ppaction://hlinksldjump"/>
          </p:cNvPr>
          <p:cNvSpPr/>
          <p:nvPr/>
        </p:nvSpPr>
        <p:spPr>
          <a:xfrm rot="14080453">
            <a:off x="3362920" y="1527880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4" name="Retângulo 53">
            <a:hlinkClick r:id="rId6" action="ppaction://hlinksldjump"/>
          </p:cNvPr>
          <p:cNvSpPr/>
          <p:nvPr/>
        </p:nvSpPr>
        <p:spPr>
          <a:xfrm rot="18324503">
            <a:off x="5726160" y="1776404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5" name="Retângulo 54">
            <a:hlinkClick r:id="rId4" action="ppaction://hlinksldjump"/>
          </p:cNvPr>
          <p:cNvSpPr/>
          <p:nvPr/>
        </p:nvSpPr>
        <p:spPr>
          <a:xfrm rot="18324503">
            <a:off x="5073869" y="2126831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6" name="Retângulo 55">
            <a:hlinkClick r:id="rId4" action="ppaction://hlinksldjump"/>
          </p:cNvPr>
          <p:cNvSpPr/>
          <p:nvPr/>
        </p:nvSpPr>
        <p:spPr>
          <a:xfrm rot="14069824">
            <a:off x="5038201" y="4220063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4" name="Oval 11"/>
          <p:cNvSpPr/>
          <p:nvPr/>
        </p:nvSpPr>
        <p:spPr>
          <a:xfrm rot="1510869">
            <a:off x="3597053" y="2454052"/>
            <a:ext cx="1944000" cy="1944000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8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6" name="Rectangle 19"/>
          <p:cNvSpPr/>
          <p:nvPr/>
        </p:nvSpPr>
        <p:spPr>
          <a:xfrm rot="16200000">
            <a:off x="3923002" y="2802339"/>
            <a:ext cx="1296144" cy="129429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ESTR</a:t>
            </a:r>
            <a:r>
              <a:rPr lang="pt-BR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TURA  DE  TIC</a:t>
            </a:r>
            <a:endParaRPr lang="x-none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1" name="Elipse 50">
            <a:hlinkClick r:id="rId7" action="ppaction://hlinksldjump"/>
          </p:cNvPr>
          <p:cNvSpPr/>
          <p:nvPr/>
        </p:nvSpPr>
        <p:spPr>
          <a:xfrm>
            <a:off x="3708080" y="2636912"/>
            <a:ext cx="1728192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441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37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3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5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22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051588"/>
              </p:ext>
            </p:extLst>
          </p:nvPr>
        </p:nvGraphicFramePr>
        <p:xfrm>
          <a:off x="395536" y="1813962"/>
          <a:ext cx="8352927" cy="407359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Controle de Liquidação</a:t>
                      </a:r>
                      <a:r>
                        <a:rPr lang="pt-BR" sz="1600" baseline="0" dirty="0" smtClean="0"/>
                        <a:t> de Penas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Out/11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Integração Processual OAB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Jul</a:t>
                      </a:r>
                      <a:r>
                        <a:rPr lang="pt-BR" sz="1600" dirty="0" smtClean="0"/>
                        <a:t>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Monitoramento de Penas e Medidas Alternativas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Nov</a:t>
                      </a:r>
                      <a:r>
                        <a:rPr lang="pt-BR" sz="1600" dirty="0" smtClean="0"/>
                        <a:t>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Transmissão Online</a:t>
                      </a:r>
                      <a:r>
                        <a:rPr lang="pt-BR" sz="1600" baseline="0" dirty="0" smtClean="0"/>
                        <a:t> de Sessões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Jun</a:t>
                      </a:r>
                      <a:r>
                        <a:rPr lang="pt-BR" sz="1600" dirty="0" smtClean="0"/>
                        <a:t>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Integração SICASE – Cartórios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Jurisprudência CEJ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Out/12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Produtividade</a:t>
                      </a:r>
                      <a:r>
                        <a:rPr lang="pt-BR" sz="1600" baseline="0" dirty="0" smtClean="0"/>
                        <a:t> dos Magistrados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Repercussão Geral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Jul</a:t>
                      </a:r>
                      <a:r>
                        <a:rPr lang="pt-BR" sz="1600" dirty="0" smtClean="0"/>
                        <a:t>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Transmissão</a:t>
                      </a:r>
                      <a:r>
                        <a:rPr lang="pt-BR" sz="1600" baseline="0" dirty="0" smtClean="0"/>
                        <a:t> de Palestras Online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Contagem</a:t>
                      </a:r>
                      <a:r>
                        <a:rPr lang="pt-BR" sz="1600" baseline="0" dirty="0" smtClean="0"/>
                        <a:t> Processual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Juizados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Fev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0" name="Group 159"/>
          <p:cNvGrpSpPr>
            <a:grpSpLocks noChangeAspect="1"/>
          </p:cNvGrpSpPr>
          <p:nvPr/>
        </p:nvGrpSpPr>
        <p:grpSpPr bwMode="auto">
          <a:xfrm>
            <a:off x="4977921" y="6283193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24" name="Oval 161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3</a:t>
              </a:r>
              <a:endParaRPr lang="pt-BR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37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3" name="Group 159"/>
          <p:cNvGrpSpPr>
            <a:grpSpLocks noChangeAspect="1"/>
          </p:cNvGrpSpPr>
          <p:nvPr/>
        </p:nvGrpSpPr>
        <p:grpSpPr bwMode="auto">
          <a:xfrm>
            <a:off x="4950064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5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22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388221"/>
              </p:ext>
            </p:extLst>
          </p:nvPr>
        </p:nvGraphicFramePr>
        <p:xfrm>
          <a:off x="395536" y="1813962"/>
          <a:ext cx="8352927" cy="407359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Formulário Acompanhamento CAP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Lançamento de Sentenças Automáticas</a:t>
                      </a:r>
                      <a:r>
                        <a:rPr lang="pt-BR" sz="1600" baseline="0" dirty="0" smtClean="0"/>
                        <a:t> 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Fev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PJe</a:t>
                      </a:r>
                      <a:r>
                        <a:rPr lang="pt-BR" sz="1600" dirty="0" smtClean="0"/>
                        <a:t> Corregedoria – Servidores e Corte Especial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Corregedoria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PJe</a:t>
                      </a:r>
                      <a:r>
                        <a:rPr lang="pt-BR" sz="1600" dirty="0" smtClean="0"/>
                        <a:t> Executivos</a:t>
                      </a:r>
                      <a:r>
                        <a:rPr lang="pt-BR" sz="1600" baseline="0" dirty="0" smtClean="0"/>
                        <a:t> Fiscais Municipais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Comitê </a:t>
                      </a:r>
                      <a:r>
                        <a:rPr lang="pt-BR" sz="1600" smtClean="0"/>
                        <a:t>PJe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Integração SIAP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Criação </a:t>
                      </a:r>
                      <a:r>
                        <a:rPr lang="pt-BR" sz="1600" dirty="0" err="1" smtClean="0"/>
                        <a:t>Progeforo</a:t>
                      </a:r>
                      <a:r>
                        <a:rPr lang="pt-BR" sz="1600" dirty="0" smtClean="0"/>
                        <a:t> CICA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Integração</a:t>
                      </a:r>
                      <a:r>
                        <a:rPr lang="pt-BR" sz="1600" baseline="0" dirty="0" smtClean="0"/>
                        <a:t> Judwin com </a:t>
                      </a:r>
                      <a:r>
                        <a:rPr lang="pt-BR" sz="1600" baseline="0" dirty="0" err="1" smtClean="0"/>
                        <a:t>eSTF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Lançamento</a:t>
                      </a:r>
                      <a:r>
                        <a:rPr lang="pt-BR" sz="1600" baseline="0" dirty="0" smtClean="0"/>
                        <a:t> de Sentenças Automáticas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smtClean="0"/>
                        <a:t>Criação CEMANDO</a:t>
                      </a:r>
                      <a:r>
                        <a:rPr lang="pt-BR" sz="1600" baseline="0" smtClean="0"/>
                        <a:t> CICA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Group 279"/>
          <p:cNvGrpSpPr>
            <a:grpSpLocks noChangeAspect="1"/>
          </p:cNvGrpSpPr>
          <p:nvPr/>
        </p:nvGrpSpPr>
        <p:grpSpPr bwMode="auto">
          <a:xfrm>
            <a:off x="4617881" y="6280857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3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2</a:t>
              </a:r>
              <a:endParaRPr lang="pt-BR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23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861154"/>
              </p:ext>
            </p:extLst>
          </p:nvPr>
        </p:nvGraphicFramePr>
        <p:xfrm>
          <a:off x="395536" y="1813962"/>
          <a:ext cx="8352927" cy="407359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Substituição do SISPE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Aquisição de Sistema</a:t>
                      </a:r>
                      <a:r>
                        <a:rPr lang="pt-BR" sz="1600" baseline="0" dirty="0" smtClean="0"/>
                        <a:t> para o Centro de Saúde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2,31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do Serviço de Taxi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2,23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GCSG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da Transparência Passiva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Ouvidoria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Set/12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Novo Sistema de Ouvidoria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2,08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Ouvidoria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Out/12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Registro de Faltas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2,04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Banco de Talentos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1,96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Fev/11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para o Centro de Justiça</a:t>
                      </a:r>
                      <a:r>
                        <a:rPr lang="pt-BR" sz="1600" baseline="0" dirty="0" smtClean="0"/>
                        <a:t> Terapêutico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1,92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Pós Graduação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1,77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SGP - DDH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Nov/12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Folha</a:t>
                      </a:r>
                      <a:r>
                        <a:rPr lang="pt-BR" sz="1600" baseline="0" dirty="0" smtClean="0"/>
                        <a:t> de Pagamento dos Estagiários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1,46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r>
                        <a:rPr lang="pt-BR" sz="1600" baseline="0" dirty="0" smtClean="0"/>
                        <a:t> – DGP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62" y="22475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9695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5699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62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17008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14905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56" descr="Icon Magnifying Glass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0909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23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5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27" name="Oval 161">
              <a:hlinkClick r:id="rId1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pic>
        <p:nvPicPr>
          <p:cNvPr id="24" name="Picture 2056" descr="Icon Magnifying Glas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62" y="527195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056" descr="Icon Magnifying Glas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6612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419181"/>
              </p:ext>
            </p:extLst>
          </p:nvPr>
        </p:nvGraphicFramePr>
        <p:xfrm>
          <a:off x="395536" y="1813962"/>
          <a:ext cx="8352927" cy="407359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Página da COPLAN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2,69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COPLAN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err="1" smtClean="0"/>
                        <a:t>Jul</a:t>
                      </a:r>
                      <a:r>
                        <a:rPr lang="pt-BR" sz="1600" dirty="0" smtClean="0"/>
                        <a:t>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Publicações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resenhas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2,00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SGP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Ago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Digitalização Conselho de Magistratura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768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848356"/>
              </p:ext>
            </p:extLst>
          </p:nvPr>
        </p:nvGraphicFramePr>
        <p:xfrm>
          <a:off x="395536" y="1813962"/>
          <a:ext cx="8352927" cy="407359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Outsourcing de impressão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Solução de </a:t>
                      </a:r>
                      <a:r>
                        <a:rPr lang="pt-BR" sz="1600" b="0" dirty="0" err="1" smtClean="0"/>
                        <a:t>Contact</a:t>
                      </a:r>
                      <a:r>
                        <a:rPr lang="pt-BR" sz="1600" b="0" dirty="0" smtClean="0"/>
                        <a:t> Center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4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196000"/>
              </p:ext>
            </p:extLst>
          </p:nvPr>
        </p:nvGraphicFramePr>
        <p:xfrm>
          <a:off x="395536" y="1813962"/>
          <a:ext cx="8352927" cy="407359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Elaboração do PDTIC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2,38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Painel</a:t>
                      </a:r>
                      <a:r>
                        <a:rPr lang="pt-BR" sz="1600" baseline="0" dirty="0" smtClean="0"/>
                        <a:t> de Indicadores do 2º Grau (BI)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COPLAN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err="1" smtClean="0"/>
                        <a:t>Jun</a:t>
                      </a:r>
                      <a:r>
                        <a:rPr lang="pt-BR" sz="1600" dirty="0" smtClean="0"/>
                        <a:t>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err="1" smtClean="0">
                <a:solidFill>
                  <a:schemeClr val="bg1"/>
                </a:solidFill>
              </a:rPr>
              <a:t>Bnmp</a:t>
            </a:r>
            <a:r>
              <a:rPr sz="1600" smtClean="0">
                <a:solidFill>
                  <a:schemeClr val="bg1"/>
                </a:solidFill>
              </a:rPr>
              <a:t> 2º grau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Implantação do controle de expedição de mandados de prisão no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2º Grau, com armazenamento e envio das informações para o CNJ atendendo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à resolução 137/2011 daquele conselho.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86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Resolução 137/2011 do CNJ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CONHECER VIRTUAL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Desembargador Luiz Carlos Figueiredo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Maio/2012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527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em questão tem por objetivo utilizar a videoconferência para facilitar o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primeiro contato entre um pretendente a uma adoção nacional ou internacional e uma criança residente em comarca do estado, resultando na propositura de ação de adoção.</a:t>
                      </a:r>
                      <a:endParaRPr lang="pt-BR" sz="1800" b="1" dirty="0" smtClean="0"/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34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Esse projeto contribui para a celeridade processual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Consulta Processual CCMA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Edson Dias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Fevereiro/2011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ferramenta de consulta dos procedimentos cadastrados nas Centrais e Câmaras de Conciliação, Mediação e Arbitragem, no site de Internet do Tribunal de Justiça de Pernambuco.</a:t>
                      </a:r>
                      <a:endParaRPr lang="pt-BR" sz="1800" b="1" dirty="0" smtClean="0"/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58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Acesso a informação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baseline="0" dirty="0" smtClean="0"/>
                        <a:t>Simples por se tratar de uma funcionalidade existente mas não disponível pela internet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SISTEMA DE LEILÃO ELETRÔNICO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do Foro – Dr. João Alberto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527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tem por objetivo o desenvolvimento de ferramenta para gerenciamento dos participantes dos leilões eletrônicos realizados pelo PJPE, com o cadastramento e habilitação daqueles junto aos sites dos leiloeiros, além de manter o histórico das arrematações.</a:t>
                      </a:r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3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Acesso a informação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42"/>
          <p:cNvSpPr/>
          <p:nvPr/>
        </p:nvSpPr>
        <p:spPr>
          <a:xfrm>
            <a:off x="108000" y="725825"/>
            <a:ext cx="8928000" cy="270317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687283" y="0"/>
            <a:ext cx="2979229" cy="37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tx2">
                    <a:lumMod val="75000"/>
                  </a:schemeClr>
                </a:solidFill>
              </a:rPr>
              <a:t>Total de Projetos: 59</a:t>
            </a:r>
            <a:endParaRPr lang="pt-BR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ound Same Side Corner Rectangle 42"/>
          <p:cNvSpPr/>
          <p:nvPr/>
        </p:nvSpPr>
        <p:spPr>
          <a:xfrm>
            <a:off x="108000" y="476672"/>
            <a:ext cx="8928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Projetos Estratégicos SETIC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732422"/>
              </p:ext>
            </p:extLst>
          </p:nvPr>
        </p:nvGraphicFramePr>
        <p:xfrm>
          <a:off x="2049537" y="725825"/>
          <a:ext cx="4756925" cy="270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644008" y="2852936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Total de Projetos: 59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784940"/>
              </p:ext>
            </p:extLst>
          </p:nvPr>
        </p:nvGraphicFramePr>
        <p:xfrm>
          <a:off x="108000" y="3501008"/>
          <a:ext cx="1029664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20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1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Acompanhamento de Medidas Sócio Educativas 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Élio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Bráz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Janeiro/2011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400" b="0" dirty="0" smtClean="0"/>
                        <a:t>Alteração no sistema </a:t>
                      </a:r>
                      <a:r>
                        <a:rPr lang="pt-BR" sz="1400" b="0" dirty="0" err="1" smtClean="0"/>
                        <a:t>Judwin</a:t>
                      </a:r>
                      <a:r>
                        <a:rPr lang="pt-BR" sz="1400" b="0" dirty="0" smtClean="0"/>
                        <a:t> do 1º Grau, implementando na ferramenta de acompanhamento processual a possibilidade de: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b="0" dirty="0" smtClean="0"/>
                        <a:t>Lançamento dos movimentos realizadas pelos diversos núcleos existentes na 2ª Vara da Infância e Juventude.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b="0" dirty="0" smtClean="0"/>
                        <a:t>Relatórios para atender as necessidades de extração de informações dos núcleos citados.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b="0" dirty="0" smtClean="0"/>
                        <a:t>Controle de menores que estão em unidades de acolhimento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54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5958929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80979"/>
            <a:ext cx="8424862" cy="1584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52404"/>
          <a:ext cx="8424936" cy="16129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42505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84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428454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817391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428454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817391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428454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817391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428454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817391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428454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817391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428454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817391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428454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817391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Integração do </a:t>
            </a:r>
            <a:r>
              <a:rPr sz="1600" err="1" smtClean="0">
                <a:solidFill>
                  <a:schemeClr val="bg1"/>
                </a:solidFill>
              </a:rPr>
              <a:t>Judwin</a:t>
            </a:r>
            <a:r>
              <a:rPr sz="1600" smtClean="0">
                <a:solidFill>
                  <a:schemeClr val="bg1"/>
                </a:solidFill>
              </a:rPr>
              <a:t> 1º Grau com o CNACL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Teresa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Silgueiro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Agosto/2011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2,46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</a:t>
                      </a:r>
                      <a:r>
                        <a:rPr lang="pt-BR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serviços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o envio de informações do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1º Grau para o CNACL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(Cadastro Nacional de Adolescente em Conflito com a Lei)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800" b="1" dirty="0" smtClean="0"/>
                    </a:p>
                    <a:p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60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CONSULTA PROCESSUAL DO ADVOGADO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endParaRPr lang="pt-BR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2,42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serviço na web para que os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escritórios de advocacia possam buscar via aplicações próprias, informações dos processos de seus interesses. Tal serviço deverá funcionar para os sistemas </a:t>
                      </a:r>
                      <a:r>
                        <a:rPr lang="pt-BR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1º Grau, </a:t>
                      </a:r>
                      <a:r>
                        <a:rPr lang="pt-BR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2º Grau e </a:t>
                      </a:r>
                      <a:r>
                        <a:rPr lang="pt-BR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Pje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 paralelo deverá também ser corrigida a navegação da consulta processual no site do PJPE.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98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4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Controle de acolhimento e adoção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CEJA - Elizeth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Gayão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Senna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Outubro/2012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2,38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Criação de um sistema para controle e acompanhamento das crianças acolhidas e adotadas no estado de Pernambuco devendo constar : 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Integração com a base de dados do CNA e CNCA (Cadastro Nacional de Acolhidos e Cadastro nacional de Crianças Adotadas)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Cadastro de todas as crianças acolhidas e adotadas em todas as Comarcas do Estado de Pernambuco</a:t>
                      </a:r>
                    </a:p>
                    <a:p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74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PÁGINA DA COPLAN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COPLAN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Paulo Emílio 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2,69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pPr algn="just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Página de intranet para a COPLAN, com vistas à publicação interna de documentos relativos às áreas de: Gestão de Projetos e Gestão de Processos de Negócio do TJPE. </a:t>
                      </a:r>
                    </a:p>
                    <a:p>
                      <a:pPr algn="just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referida página deverá disponibilizar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á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 para a publicação de notícias e repositório de arquivos/documentos, preferencialmente administrável pelos próprios usuários da COPLAN.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Eficácia essencial para o alcance das diretrizes propostas pela Lei n° 12.527/11 (Lei de Acesso a Informações).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Substituição do SISPE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Norma Lyra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Desenvolver/Adquirir um  em substituição ao atual sistema SISPE.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Aquisição de Sistema para o Centro de Saúde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err="1" smtClean="0"/>
                        <a:t>Tarciana</a:t>
                      </a:r>
                      <a:r>
                        <a:rPr lang="pt-BR" b="0" dirty="0" smtClean="0"/>
                        <a:t> </a:t>
                      </a:r>
                      <a:r>
                        <a:rPr lang="pt-BR" b="0" dirty="0" err="1" smtClean="0"/>
                        <a:t>Chalegre</a:t>
                      </a:r>
                      <a:endParaRPr lang="pt-BR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Janeiro/2011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atendimento dessa solicitação irá permitir o agendamento de consultas pelos próprios usuários, através da internet, informatizando todo o processo, controle e o gerenciamento dos atendimentos realizados pelos profissionais do centro de saúde do TJPE, através da possibilidade de geração de relatórios gerenciais e estatísticos pelos gestores do Centro de Saúde acabando com a necessidade de controles manuais.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implantação do sistema possibilitará grande impacto na organização pois beneficiará diretamente servidores e seus dependentes.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CONTROLE DO SERVIÇO DE TÁXI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DIRIEST - Augusta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Tiné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Setembro/2012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se refere à necessidade de desenvolvimento de uma ferramenta para controle da distribuição e utilização do </a:t>
                      </a:r>
                      <a:r>
                        <a:rPr lang="pt-BR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Cred-Viagem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documento comprobatório da utilização do serviço de taxi (SERV-TAXI), contratada por este Poder.</a:t>
                      </a:r>
                    </a:p>
                    <a:p>
                      <a:endParaRPr lang="pt-BR" sz="14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Referida demanda é item exclusivo no Relatório de Auditoria nº 06/2012, realizado pela Controladoria Interna deste Tribunal.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O sistema não só ajudará no fluxo interno dos trabalhos,</a:t>
                      </a:r>
                      <a:r>
                        <a:rPr lang="pt-BR" sz="1600" b="0" baseline="0" dirty="0" smtClean="0"/>
                        <a:t> bem como evitar gastos desnecessários com táxi.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Controle da transparência passiva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Ouvidoria - Flávio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Japiassu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sistema de controle da transparência passiva, objeto da demanda, deverá gerenciar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cadastro do usuário solicitante, módulo de aprovação da solicitação, módulos de encaminhamento, consulta e acompanhamento da solicitação aprovada. Caberá, também, ao sistema o controle dos prazos legais, inclusive os prudenciais.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solicitação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está regulamentada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inciso XXXIII, do caput do art. 5º, no inciso II do § 3º do art. 37 e no § 2º dos art. 216 da Constituição Federal.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NOVO SISTEMA DE OUVIDORIA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Ouvidoria - Flávio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Japiassu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2,08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unidade demandante solicita a criação de um novo sistema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(web)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Ouvidoria, permitindo todo o gerenciamento e controle das solicitações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realizadas.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 novo sistema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da Ouvidoria permitirá retorno significativo para a organização e a sociedade, pois possibilitará o registro e acompanhamento de solicitações diretamente pelos usuários.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ound Same Side Corner Rectangle 42"/>
          <p:cNvSpPr/>
          <p:nvPr/>
        </p:nvSpPr>
        <p:spPr>
          <a:xfrm>
            <a:off x="4716016" y="3124684"/>
            <a:ext cx="4248000" cy="288000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Sistemas  Administrativos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57" name="Round Same Side Corner Rectangle 42"/>
          <p:cNvSpPr/>
          <p:nvPr/>
        </p:nvSpPr>
        <p:spPr>
          <a:xfrm>
            <a:off x="4716016" y="3414411"/>
            <a:ext cx="4248016" cy="253455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Round Same Side Corner Rectangle 42"/>
          <p:cNvSpPr/>
          <p:nvPr/>
        </p:nvSpPr>
        <p:spPr>
          <a:xfrm>
            <a:off x="180000" y="760206"/>
            <a:ext cx="8784000" cy="2304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Round Same Side Corner Rectangle 42"/>
          <p:cNvSpPr/>
          <p:nvPr/>
        </p:nvSpPr>
        <p:spPr>
          <a:xfrm>
            <a:off x="179760" y="3126411"/>
            <a:ext cx="4464000" cy="288000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Gestão do Conhecimento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Round Same Side Corner Rectangle 42"/>
          <p:cNvSpPr/>
          <p:nvPr/>
        </p:nvSpPr>
        <p:spPr>
          <a:xfrm>
            <a:off x="179998" y="3428967"/>
            <a:ext cx="4464000" cy="2520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Round Same Side Corner Rectangle 42"/>
          <p:cNvSpPr/>
          <p:nvPr/>
        </p:nvSpPr>
        <p:spPr>
          <a:xfrm>
            <a:off x="180000" y="476671"/>
            <a:ext cx="8784000" cy="288000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Sistemas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Judiciais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Retângulo 15">
            <a:hlinkClick r:id="rId2" action="ppaction://hlinksldjump" tooltip="Suspenso devido problemas de performace do PJe."/>
          </p:cNvPr>
          <p:cNvSpPr>
            <a:spLocks/>
          </p:cNvSpPr>
          <p:nvPr/>
        </p:nvSpPr>
        <p:spPr>
          <a:xfrm>
            <a:off x="5628518" y="793246"/>
            <a:ext cx="1008000" cy="100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 err="1" smtClean="0">
                <a:solidFill>
                  <a:schemeClr val="bg1"/>
                </a:solidFill>
              </a:rPr>
              <a:t>Susp</a:t>
            </a:r>
            <a:r>
              <a:rPr lang="pt-BR" sz="900" b="1" dirty="0" smtClean="0">
                <a:solidFill>
                  <a:schemeClr val="bg1"/>
                </a:solidFill>
              </a:rPr>
              <a:t>. - 50%</a:t>
            </a:r>
            <a:r>
              <a:rPr lang="pt-BR" sz="900" b="1" dirty="0">
                <a:solidFill>
                  <a:schemeClr val="bg1"/>
                </a:solidFill>
              </a:rPr>
              <a:t/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err="1" smtClean="0">
                <a:solidFill>
                  <a:schemeClr val="tx1"/>
                </a:solidFill>
              </a:rPr>
              <a:t>PJe</a:t>
            </a:r>
            <a:r>
              <a:rPr lang="pt-BR" sz="900" dirty="0" smtClean="0">
                <a:solidFill>
                  <a:schemeClr val="tx1"/>
                </a:solidFill>
              </a:rPr>
              <a:t> </a:t>
            </a:r>
            <a:r>
              <a:rPr lang="pt-BR" sz="900" dirty="0">
                <a:solidFill>
                  <a:schemeClr val="tx1"/>
                </a:solidFill>
              </a:rPr>
              <a:t>– Juizados </a:t>
            </a: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Cíveis </a:t>
            </a:r>
            <a:r>
              <a:rPr lang="pt-BR" sz="900" dirty="0" smtClean="0">
                <a:solidFill>
                  <a:schemeClr val="tx1"/>
                </a:solidFill>
              </a:rPr>
              <a:t>RMR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128" name="Retângulo 127">
            <a:hlinkClick r:id="rId4" action="ppaction://hlinksldjump" tooltip="O projeto foi retomado após período suspenso devido problemas de performace do PJe. Fluxos estão sendo definidos. Ainda não há prazo definido para implantação."/>
          </p:cNvPr>
          <p:cNvSpPr>
            <a:spLocks/>
          </p:cNvSpPr>
          <p:nvPr/>
        </p:nvSpPr>
        <p:spPr>
          <a:xfrm>
            <a:off x="7812472" y="793655"/>
            <a:ext cx="1008000" cy="100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A Definir - 25%</a:t>
            </a:r>
          </a:p>
          <a:p>
            <a:pPr algn="ctr"/>
            <a:r>
              <a:rPr lang="pt-BR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900" dirty="0" err="1">
                <a:solidFill>
                  <a:schemeClr val="tx1"/>
                </a:solidFill>
              </a:rPr>
              <a:t>PJe</a:t>
            </a:r>
            <a:r>
              <a:rPr lang="pt-BR" sz="900" dirty="0">
                <a:solidFill>
                  <a:schemeClr val="tx1"/>
                </a:solidFill>
              </a:rPr>
              <a:t> – Colégio Recursal</a:t>
            </a:r>
          </a:p>
        </p:txBody>
      </p:sp>
      <p:sp>
        <p:nvSpPr>
          <p:cNvPr id="94" name="Retângulo 93">
            <a:hlinkClick r:id="rId5" action="ppaction://hlinksldjump" tooltip="Sistema implantado em Glória do Goitá. Para conclusão do projeto, está pendente a disponibilização do instalador do aplicativo."/>
          </p:cNvPr>
          <p:cNvSpPr/>
          <p:nvPr/>
        </p:nvSpPr>
        <p:spPr>
          <a:xfrm>
            <a:off x="2391165" y="790951"/>
            <a:ext cx="1008000" cy="100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OUT/13 - 99%</a:t>
            </a:r>
            <a:r>
              <a:rPr lang="pt-BR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Sist. </a:t>
            </a:r>
            <a:r>
              <a:rPr lang="pt-BR" sz="900" dirty="0">
                <a:solidFill>
                  <a:schemeClr val="tx1"/>
                </a:solidFill>
              </a:rPr>
              <a:t>Gravação de Audiência</a:t>
            </a:r>
          </a:p>
          <a:p>
            <a:pPr algn="ctr"/>
            <a:endParaRPr lang="pt-BR" sz="1000" dirty="0"/>
          </a:p>
        </p:txBody>
      </p:sp>
      <p:sp>
        <p:nvSpPr>
          <p:cNvPr id="135" name="Retângulo 134">
            <a:hlinkClick r:id="rId6" action="ppaction://hlinksldjump" tooltip="Sistema concluído e TVs adquiridas. Está pendente a instalação elétrica, dados e perfilados. A Setic aguarda posicionamento sobre quem será o responsável por estas instalações (Diriest ou Adminstração do Forum?)."/>
          </p:cNvPr>
          <p:cNvSpPr/>
          <p:nvPr/>
        </p:nvSpPr>
        <p:spPr>
          <a:xfrm>
            <a:off x="3491992" y="790831"/>
            <a:ext cx="1008000" cy="100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NOV/13 - 92%</a:t>
            </a:r>
            <a:r>
              <a:rPr lang="pt-BR" sz="900" b="1" dirty="0">
                <a:solidFill>
                  <a:schemeClr val="bg1"/>
                </a:solidFill>
              </a:rPr>
              <a:t/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Painel de Chamadas de Audiência</a:t>
            </a:r>
          </a:p>
        </p:txBody>
      </p:sp>
      <p:sp>
        <p:nvSpPr>
          <p:cNvPr id="138" name="Retângulo 137">
            <a:hlinkClick r:id="rId7" action="ppaction://hlinksldjump" tooltip="Projeto suspenso, sendo necessária a definição dos requisitos com o gestor."/>
          </p:cNvPr>
          <p:cNvSpPr>
            <a:spLocks/>
          </p:cNvSpPr>
          <p:nvPr/>
        </p:nvSpPr>
        <p:spPr>
          <a:xfrm>
            <a:off x="4572112" y="1844824"/>
            <a:ext cx="1008000" cy="100800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 err="1" smtClean="0">
                <a:solidFill>
                  <a:schemeClr val="tx1"/>
                </a:solidFill>
              </a:rPr>
              <a:t>Susp</a:t>
            </a:r>
            <a:r>
              <a:rPr lang="pt-BR" sz="900" b="1" dirty="0" smtClean="0">
                <a:solidFill>
                  <a:schemeClr val="tx1"/>
                </a:solidFill>
              </a:rPr>
              <a:t>. - 10%</a:t>
            </a:r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endParaRPr lang="pt-BR" sz="200" b="1" dirty="0" smtClean="0">
              <a:solidFill>
                <a:schemeClr val="tx1"/>
              </a:solidFill>
            </a:endParaRPr>
          </a:p>
          <a:p>
            <a:pPr algn="ctr"/>
            <a:endParaRPr lang="pt-BR" sz="800" dirty="0" smtClean="0">
              <a:solidFill>
                <a:schemeClr val="tx1"/>
              </a:solidFill>
            </a:endParaRPr>
          </a:p>
          <a:p>
            <a:pPr algn="ctr">
              <a:tabLst>
                <a:tab pos="447675" algn="l"/>
              </a:tabLst>
            </a:pPr>
            <a:r>
              <a:rPr lang="pt-BR" sz="900" dirty="0" err="1">
                <a:solidFill>
                  <a:schemeClr val="tx1"/>
                </a:solidFill>
              </a:rPr>
              <a:t>Vitaliciamento</a:t>
            </a:r>
            <a:endParaRPr lang="pt-BR" sz="900" dirty="0">
              <a:solidFill>
                <a:schemeClr val="tx1"/>
              </a:solidFill>
            </a:endParaRPr>
          </a:p>
          <a:p>
            <a:pPr algn="ctr">
              <a:tabLst>
                <a:tab pos="447675" algn="l"/>
              </a:tabLst>
            </a:pPr>
            <a:r>
              <a:rPr lang="pt-BR" sz="900" dirty="0">
                <a:solidFill>
                  <a:schemeClr val="tx1"/>
                </a:solidFill>
              </a:rPr>
              <a:t>2ª Fase</a:t>
            </a:r>
          </a:p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" name="Retângulo 142">
            <a:hlinkClick r:id="rId9" action="ppaction://hlinksldjump" tooltip="Em andamento o desenvolvimendo da 1a Fase (Movimentos - Magistrados). 1a Fase prevista para Nov/13. 2a fase (Movimentos - Servidores) prevista para Jan/14."/>
          </p:cNvPr>
          <p:cNvSpPr>
            <a:spLocks/>
          </p:cNvSpPr>
          <p:nvPr/>
        </p:nvSpPr>
        <p:spPr>
          <a:xfrm>
            <a:off x="255217" y="1844824"/>
            <a:ext cx="1008000" cy="100800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JAN/14 </a:t>
            </a:r>
            <a:r>
              <a:rPr lang="pt-BR" sz="900" b="1" dirty="0">
                <a:solidFill>
                  <a:schemeClr val="bg1"/>
                </a:solidFill>
              </a:rPr>
              <a:t>- </a:t>
            </a:r>
            <a:r>
              <a:rPr lang="pt-BR" sz="900" b="1" dirty="0" smtClean="0">
                <a:solidFill>
                  <a:schemeClr val="bg1"/>
                </a:solidFill>
              </a:rPr>
              <a:t>48%</a:t>
            </a:r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endParaRPr lang="pt-BR" sz="900" b="1" dirty="0">
              <a:solidFill>
                <a:schemeClr val="tx1"/>
              </a:solidFill>
            </a:endParaRP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Tabelas Unificadas 2º Grau</a:t>
            </a:r>
          </a:p>
          <a:p>
            <a:pPr algn="ctr"/>
            <a:endParaRPr lang="pt-BR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4" name="Retângulo 143">
            <a:hlinkClick r:id="rId11" action="ppaction://hlinksldjump" tooltip="Foi analisado o código fonte do TJSC e identificada a necessidade de ajuste nos cálculos. A implantação da 1a etapa (sem integração com Sistemas do TJPE) está prevista para Jan/14."/>
          </p:cNvPr>
          <p:cNvSpPr>
            <a:spLocks/>
          </p:cNvSpPr>
          <p:nvPr/>
        </p:nvSpPr>
        <p:spPr>
          <a:xfrm>
            <a:off x="1350671" y="1817423"/>
            <a:ext cx="1008000" cy="100800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JAN/14 - </a:t>
            </a:r>
            <a:r>
              <a:rPr lang="pt-BR" sz="900" b="1" dirty="0" smtClean="0">
                <a:solidFill>
                  <a:schemeClr val="bg1"/>
                </a:solidFill>
              </a:rPr>
              <a:t>25</a:t>
            </a:r>
            <a:r>
              <a:rPr lang="pt-BR" sz="900" b="1" dirty="0" smtClean="0">
                <a:solidFill>
                  <a:schemeClr val="bg1"/>
                </a:solidFill>
              </a:rPr>
              <a:t>%</a:t>
            </a:r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endParaRPr lang="pt-BR" sz="9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Gestão </a:t>
            </a:r>
            <a:r>
              <a:rPr lang="pt-BR" sz="900" dirty="0">
                <a:solidFill>
                  <a:schemeClr val="tx1"/>
                </a:solidFill>
              </a:rPr>
              <a:t>de Pagamento de</a:t>
            </a: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Precatório</a:t>
            </a: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1ª Fase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145" name="Retângulo 144">
            <a:hlinkClick r:id="rId12" action="ppaction://hlinksldjump" tooltip="Continuamos aguardando do TJPB  uma nova versão do sistema, com mudanças significativas."/>
          </p:cNvPr>
          <p:cNvSpPr/>
          <p:nvPr/>
        </p:nvSpPr>
        <p:spPr>
          <a:xfrm>
            <a:off x="5652232" y="1844824"/>
            <a:ext cx="1008000" cy="100800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A Definir - 2</a:t>
            </a:r>
            <a:r>
              <a:rPr lang="pt-BR" sz="900" b="1" dirty="0">
                <a:solidFill>
                  <a:schemeClr val="bg1"/>
                </a:solidFill>
              </a:rPr>
              <a:t>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Gestão </a:t>
            </a:r>
            <a:r>
              <a:rPr lang="pt-BR" sz="900" dirty="0">
                <a:solidFill>
                  <a:schemeClr val="tx1"/>
                </a:solidFill>
              </a:rPr>
              <a:t>da Execução </a:t>
            </a:r>
            <a:r>
              <a:rPr lang="pt-BR" sz="900" dirty="0" smtClean="0">
                <a:solidFill>
                  <a:schemeClr val="tx1"/>
                </a:solidFill>
              </a:rPr>
              <a:t>Penal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154" name="Retângulo 153">
            <a:hlinkClick r:id="rId13" action="ppaction://hlinksldjump" tooltip="As fases de elaboração de fluxos só deverá ser iniciada após a conclusão do projeto Pje – Migração Descanso. Já foram realizados os treinamentos PADs em face de magistrado."/>
          </p:cNvPr>
          <p:cNvSpPr/>
          <p:nvPr/>
        </p:nvSpPr>
        <p:spPr>
          <a:xfrm>
            <a:off x="6732352" y="1844824"/>
            <a:ext cx="1008000" cy="100800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err="1" smtClean="0">
                <a:solidFill>
                  <a:schemeClr val="bg1"/>
                </a:solidFill>
              </a:rPr>
              <a:t>Susp</a:t>
            </a:r>
            <a:r>
              <a:rPr lang="pt-BR" sz="900" b="1" dirty="0" smtClean="0">
                <a:solidFill>
                  <a:schemeClr val="bg1"/>
                </a:solidFill>
              </a:rPr>
              <a:t>. - 0</a:t>
            </a:r>
            <a:r>
              <a:rPr lang="pt-BR" sz="900" b="1" dirty="0">
                <a:solidFill>
                  <a:schemeClr val="bg1"/>
                </a:solidFill>
              </a:rPr>
              <a:t>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err="1" smtClean="0">
                <a:solidFill>
                  <a:schemeClr val="tx1"/>
                </a:solidFill>
              </a:rPr>
              <a:t>PJe</a:t>
            </a:r>
            <a:r>
              <a:rPr lang="pt-BR" sz="900" dirty="0" smtClean="0">
                <a:solidFill>
                  <a:schemeClr val="tx1"/>
                </a:solidFill>
              </a:rPr>
              <a:t> - Corregedoria </a:t>
            </a: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2ª Fase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158" name="Retângulo 157">
            <a:hlinkClick r:id="rId14" action="ppaction://hlinksldjump" tooltip="O Sistema está sendo desenvolvido pela fábrica externa (Montreal), porém, a 1a entrega já está em atraso, tendo o fornecedor se comprometido a não atrasar as entregas posterioes (2a e 3a entrega)."/>
          </p:cNvPr>
          <p:cNvSpPr/>
          <p:nvPr/>
        </p:nvSpPr>
        <p:spPr>
          <a:xfrm>
            <a:off x="4860144" y="3429000"/>
            <a:ext cx="1008000" cy="100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FEV/14- 49%</a:t>
            </a:r>
            <a:r>
              <a:rPr lang="pt-BR" sz="900" b="1" dirty="0">
                <a:solidFill>
                  <a:schemeClr val="bg1"/>
                </a:solidFill>
              </a:rPr>
              <a:t/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Sistema </a:t>
            </a:r>
            <a:r>
              <a:rPr lang="pt-BR" sz="900" dirty="0">
                <a:solidFill>
                  <a:schemeClr val="tx1"/>
                </a:solidFill>
              </a:rPr>
              <a:t>de Diárias</a:t>
            </a:r>
          </a:p>
        </p:txBody>
      </p:sp>
      <p:sp>
        <p:nvSpPr>
          <p:cNvPr id="159" name="Retângulo 158">
            <a:hlinkClick r:id="rId15" action="ppaction://hlinksldjump" tooltip="Projeto em fase de desenvolvimento da consulta. Implantação prevista para Dez/13."/>
          </p:cNvPr>
          <p:cNvSpPr/>
          <p:nvPr/>
        </p:nvSpPr>
        <p:spPr>
          <a:xfrm>
            <a:off x="1350671" y="4491031"/>
            <a:ext cx="1008000" cy="100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JAN/14 - 25</a:t>
            </a:r>
            <a:r>
              <a:rPr lang="pt-BR" sz="900" b="1" dirty="0">
                <a:solidFill>
                  <a:schemeClr val="bg1"/>
                </a:solidFill>
              </a:rPr>
              <a:t>%</a:t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Jurisprudência</a:t>
            </a:r>
          </a:p>
        </p:txBody>
      </p:sp>
      <p:sp>
        <p:nvSpPr>
          <p:cNvPr id="161" name="Retângulo 160">
            <a:hlinkClick r:id="rId16" action="ppaction://hlinksldjump" tooltip="Projeto finalizado e homologado em produção. Falta apenas o aceite formal do gestor do projeto."/>
          </p:cNvPr>
          <p:cNvSpPr/>
          <p:nvPr/>
        </p:nvSpPr>
        <p:spPr>
          <a:xfrm>
            <a:off x="3491992" y="3429112"/>
            <a:ext cx="1008000" cy="100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OUT/13 - 99%</a:t>
            </a:r>
            <a:r>
              <a:rPr lang="pt-BR" sz="900" b="1" dirty="0">
                <a:solidFill>
                  <a:schemeClr val="bg1"/>
                </a:solidFill>
              </a:rPr>
              <a:t/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Mandados </a:t>
            </a:r>
            <a:r>
              <a:rPr lang="pt-BR" sz="900" dirty="0">
                <a:solidFill>
                  <a:schemeClr val="tx1"/>
                </a:solidFill>
              </a:rPr>
              <a:t>&amp; Alvarás Digitais</a:t>
            </a:r>
          </a:p>
        </p:txBody>
      </p:sp>
      <p:sp>
        <p:nvSpPr>
          <p:cNvPr id="32" name="Retângulo 31">
            <a:hlinkClick r:id="rId7" action="ppaction://hlinksldjump" tooltip="O projeto em fase de levantamento de requisitos. Foi solicitado a indicação de especialistas na área judicial, pois o nível de complexidade do negócio é alto. E é necessário adequar a emissão de custas a nova forma de classif.do CNJ, em assuntos e classes."/>
          </p:cNvPr>
          <p:cNvSpPr>
            <a:spLocks/>
          </p:cNvSpPr>
          <p:nvPr/>
        </p:nvSpPr>
        <p:spPr>
          <a:xfrm>
            <a:off x="3516101" y="1844824"/>
            <a:ext cx="1008000" cy="100800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A Definir - 11%</a:t>
            </a:r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endParaRPr lang="pt-BR" sz="200" b="1" dirty="0" smtClean="0">
              <a:solidFill>
                <a:schemeClr val="tx1"/>
              </a:solidFill>
            </a:endParaRPr>
          </a:p>
          <a:p>
            <a:pPr algn="ctr"/>
            <a:endParaRPr lang="pt-BR" sz="800" dirty="0" smtClean="0">
              <a:solidFill>
                <a:schemeClr val="tx1"/>
              </a:solidFill>
            </a:endParaRP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Custas Judiciais</a:t>
            </a:r>
          </a:p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tângulo 32">
            <a:hlinkClick r:id="rId7" action="ppaction://hlinksldjump" tooltip="A aplic.foi instalada em 2 varas (2a Entorpec e 8a Criminal), porém estamos com problemas na emissão dos Certificados Digitais: os servidores não estão se dispondo para emiti-lo; Também temos problemas com a e a Certisign, que não está cadastrando o RG."/>
          </p:cNvPr>
          <p:cNvSpPr>
            <a:spLocks/>
          </p:cNvSpPr>
          <p:nvPr/>
        </p:nvSpPr>
        <p:spPr>
          <a:xfrm>
            <a:off x="2435981" y="1844824"/>
            <a:ext cx="1008000" cy="100800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MAI/15 - 19%</a:t>
            </a:r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endParaRPr lang="pt-BR" sz="2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Expansão </a:t>
            </a:r>
            <a:r>
              <a:rPr lang="pt-BR" sz="900" dirty="0">
                <a:solidFill>
                  <a:schemeClr val="tx1"/>
                </a:solidFill>
              </a:rPr>
              <a:t>- Gravação de Audiência Digital</a:t>
            </a:r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tângulo 33">
            <a:hlinkClick r:id="rId13" action="ppaction://hlinksldjump" tooltip="Definição dos fluxos em fase de conclusão. 1a implantação prevista para Nov/13 (sem integração com PGM). O projeto como um todo está previsto para Jan/14 (integração com PGM)."/>
          </p:cNvPr>
          <p:cNvSpPr/>
          <p:nvPr/>
        </p:nvSpPr>
        <p:spPr>
          <a:xfrm>
            <a:off x="6708764" y="802924"/>
            <a:ext cx="1008000" cy="100800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JAN/14 - 49%</a:t>
            </a:r>
            <a:r>
              <a:rPr lang="pt-BR" sz="900" b="1" dirty="0">
                <a:solidFill>
                  <a:schemeClr val="bg1"/>
                </a:solidFill>
              </a:rPr>
              <a:t/>
            </a:r>
            <a:br>
              <a:rPr lang="pt-BR" sz="900" b="1" dirty="0">
                <a:solidFill>
                  <a:schemeClr val="bg1"/>
                </a:solidFill>
              </a:rPr>
            </a:br>
            <a:r>
              <a:rPr lang="pt-BR" sz="900" dirty="0" err="1" smtClean="0">
                <a:solidFill>
                  <a:schemeClr val="tx1"/>
                </a:solidFill>
              </a:rPr>
              <a:t>PJe</a:t>
            </a:r>
            <a:r>
              <a:rPr lang="pt-BR" sz="900" dirty="0" smtClean="0">
                <a:solidFill>
                  <a:schemeClr val="tx1"/>
                </a:solidFill>
              </a:rPr>
              <a:t> - Executivos </a:t>
            </a:r>
            <a:r>
              <a:rPr lang="pt-BR" sz="900" dirty="0">
                <a:solidFill>
                  <a:schemeClr val="tx1"/>
                </a:solidFill>
              </a:rPr>
              <a:t>Fiscais Municipais </a:t>
            </a:r>
          </a:p>
        </p:txBody>
      </p:sp>
      <p:sp>
        <p:nvSpPr>
          <p:cNvPr id="35" name="Retângulo 34">
            <a:hlinkClick r:id="rId17" action="ppaction://hlinksldjump" tooltip="Este projeto é resultado do projeto Arquivo Geral, em que não foi possível o início do uso da aplicação. Novo requisitos estão sendo definidos."/>
          </p:cNvPr>
          <p:cNvSpPr/>
          <p:nvPr/>
        </p:nvSpPr>
        <p:spPr>
          <a:xfrm>
            <a:off x="2411872" y="4491031"/>
            <a:ext cx="1008000" cy="100800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A Definir - 0%</a:t>
            </a:r>
          </a:p>
          <a:p>
            <a:pPr algn="ctr"/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>
                <a:solidFill>
                  <a:schemeClr val="tx1"/>
                </a:solidFill>
              </a:rPr>
              <a:t>Arquivo </a:t>
            </a: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Geral (Novo)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36" name="Retângulo 35">
            <a:hlinkClick r:id="rId17" action="ppaction://hlinksldjump" tooltip="PROJETO EM FASE DE EXECUÇÃO (CONFIGURAÇÕES E LIBERAÇÃO DE AMBIENTES)."/>
          </p:cNvPr>
          <p:cNvSpPr/>
          <p:nvPr/>
        </p:nvSpPr>
        <p:spPr>
          <a:xfrm>
            <a:off x="285305" y="4491031"/>
            <a:ext cx="1008000" cy="100800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DEZ/13- 25%</a:t>
            </a:r>
          </a:p>
          <a:p>
            <a:pPr algn="ctr"/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>
                <a:solidFill>
                  <a:schemeClr val="tx1"/>
                </a:solidFill>
              </a:rPr>
              <a:t>Automação dos fluxos de processo SGP</a:t>
            </a:r>
          </a:p>
        </p:txBody>
      </p:sp>
      <p:sp>
        <p:nvSpPr>
          <p:cNvPr id="37" name="Retângulo 36">
            <a:hlinkClick r:id="rId17" action="ppaction://hlinksldjump" tooltip="Projeto em fase de especificação e planejamento."/>
          </p:cNvPr>
          <p:cNvSpPr/>
          <p:nvPr/>
        </p:nvSpPr>
        <p:spPr>
          <a:xfrm>
            <a:off x="5940152" y="3429112"/>
            <a:ext cx="1008000" cy="100800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A Definir - </a:t>
            </a:r>
            <a:r>
              <a:rPr lang="pt-BR" sz="900" b="1" dirty="0" smtClean="0">
                <a:solidFill>
                  <a:schemeClr val="bg1"/>
                </a:solidFill>
              </a:rPr>
              <a:t>5%</a:t>
            </a: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endParaRPr lang="pt-BR" sz="5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Aquisição </a:t>
            </a:r>
            <a:r>
              <a:rPr lang="pt-BR" sz="900" dirty="0">
                <a:solidFill>
                  <a:schemeClr val="tx1"/>
                </a:solidFill>
              </a:rPr>
              <a:t>de Sistema Ambulatório Médico</a:t>
            </a:r>
          </a:p>
        </p:txBody>
      </p:sp>
      <p:sp>
        <p:nvSpPr>
          <p:cNvPr id="38" name="Retângulo 37">
            <a:hlinkClick r:id="rId17" action="ppaction://hlinksldjump" tooltip="Projeto iniciado em Out/13 a pedido da Corregedoria. Foi estabelecido o prazo para implantação em Nov/13."/>
          </p:cNvPr>
          <p:cNvSpPr/>
          <p:nvPr/>
        </p:nvSpPr>
        <p:spPr>
          <a:xfrm>
            <a:off x="7020384" y="3429112"/>
            <a:ext cx="1008000" cy="100800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err="1" smtClean="0">
                <a:solidFill>
                  <a:schemeClr val="bg1"/>
                </a:solidFill>
              </a:rPr>
              <a:t>Nov</a:t>
            </a:r>
            <a:r>
              <a:rPr lang="pt-BR" sz="900" b="1" dirty="0" smtClean="0">
                <a:solidFill>
                  <a:schemeClr val="bg1"/>
                </a:solidFill>
              </a:rPr>
              <a:t>/13 - </a:t>
            </a:r>
            <a:r>
              <a:rPr lang="pt-BR" sz="900" b="1" dirty="0" smtClean="0">
                <a:solidFill>
                  <a:schemeClr val="bg1"/>
                </a:solidFill>
              </a:rPr>
              <a:t>25%</a:t>
            </a: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endParaRPr lang="pt-BR" sz="500" b="1" dirty="0" smtClean="0">
              <a:solidFill>
                <a:schemeClr val="bg1"/>
              </a:solidFill>
            </a:endParaRPr>
          </a:p>
          <a:p>
            <a:pPr algn="ctr"/>
            <a:endParaRPr lang="pt-BR" sz="900" dirty="0" smtClean="0">
              <a:solidFill>
                <a:schemeClr val="tx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Selo - SICASE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28" name="Retângulo 27">
            <a:hlinkClick r:id="rId9" action="ppaction://hlinksldjump" tooltip="Projeto concluído em Julho/13. Promoveu treinamento e aquisição de certificados digitais para todos os magistrados de Pernambuco para uso dos sistemas RFB, Infojud, Renajud e Penhora on line."/>
          </p:cNvPr>
          <p:cNvSpPr>
            <a:spLocks/>
          </p:cNvSpPr>
          <p:nvPr/>
        </p:nvSpPr>
        <p:spPr>
          <a:xfrm>
            <a:off x="251520" y="795280"/>
            <a:ext cx="1008000" cy="100800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JUL/13 </a:t>
            </a:r>
            <a:r>
              <a:rPr lang="pt-BR" sz="900" b="1" dirty="0">
                <a:solidFill>
                  <a:schemeClr val="bg1"/>
                </a:solidFill>
              </a:rPr>
              <a:t>- </a:t>
            </a:r>
            <a:r>
              <a:rPr lang="pt-BR" sz="900" b="1" dirty="0" smtClean="0">
                <a:solidFill>
                  <a:schemeClr val="bg1"/>
                </a:solidFill>
              </a:rPr>
              <a:t>100%</a:t>
            </a:r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endParaRPr lang="pt-BR" sz="900" b="1" dirty="0">
              <a:solidFill>
                <a:schemeClr val="tx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Certificados Digitais para uso de Sistemas</a:t>
            </a:r>
            <a:endParaRPr lang="pt-BR" sz="900" dirty="0">
              <a:solidFill>
                <a:schemeClr val="tx1"/>
              </a:solidFill>
            </a:endParaRPr>
          </a:p>
          <a:p>
            <a:pPr algn="ctr"/>
            <a:endParaRPr lang="pt-BR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tângulo 28">
            <a:hlinkClick r:id="rId9" action="ppaction://hlinksldjump" tooltip="Sistema implantado em Set/13 (adaptação do Judwin 2o grau)."/>
          </p:cNvPr>
          <p:cNvSpPr>
            <a:spLocks/>
          </p:cNvSpPr>
          <p:nvPr/>
        </p:nvSpPr>
        <p:spPr>
          <a:xfrm>
            <a:off x="1331752" y="795280"/>
            <a:ext cx="1008000" cy="100800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SET/13 </a:t>
            </a:r>
            <a:r>
              <a:rPr lang="pt-BR" sz="900" b="1" dirty="0">
                <a:solidFill>
                  <a:schemeClr val="bg1"/>
                </a:solidFill>
              </a:rPr>
              <a:t>- </a:t>
            </a:r>
            <a:r>
              <a:rPr lang="pt-BR" sz="900" b="1" dirty="0" smtClean="0">
                <a:solidFill>
                  <a:schemeClr val="bg1"/>
                </a:solidFill>
              </a:rPr>
              <a:t>100%</a:t>
            </a:r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endParaRPr lang="pt-BR" sz="900" b="1" dirty="0">
              <a:solidFill>
                <a:schemeClr val="tx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Controle de Paradigmas Recursais</a:t>
            </a:r>
            <a:endParaRPr lang="pt-BR" sz="900" dirty="0">
              <a:solidFill>
                <a:schemeClr val="tx1"/>
              </a:solidFill>
            </a:endParaRPr>
          </a:p>
          <a:p>
            <a:pPr algn="ctr"/>
            <a:endParaRPr lang="pt-BR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tângulo 29">
            <a:hlinkClick r:id="rId15" action="ppaction://hlinksldjump" tooltip="Os usuários foram treinados em Out/13 e o sistema foi implantado. Porém, foi identificado a inviabilidade de uso da aplicação. A Setic está iniciando um novo projeto (Arquivo Geral - Novo) para atender aos demais requisitos deste setor."/>
          </p:cNvPr>
          <p:cNvSpPr/>
          <p:nvPr/>
        </p:nvSpPr>
        <p:spPr>
          <a:xfrm>
            <a:off x="1365537" y="3452806"/>
            <a:ext cx="1008000" cy="100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OUT/13 - 100%</a:t>
            </a:r>
            <a:r>
              <a:rPr lang="pt-BR" sz="900" b="1" dirty="0">
                <a:solidFill>
                  <a:schemeClr val="bg1"/>
                </a:solidFill>
              </a:rPr>
              <a:t/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Arquivo Geral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39" name="Retângulo 38">
            <a:hlinkClick r:id="rId15" action="ppaction://hlinksldjump" tooltip="Projeto implantado em Ago/13."/>
          </p:cNvPr>
          <p:cNvSpPr/>
          <p:nvPr/>
        </p:nvSpPr>
        <p:spPr>
          <a:xfrm>
            <a:off x="323640" y="3429112"/>
            <a:ext cx="1008000" cy="100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AGO/13 - 100%</a:t>
            </a:r>
            <a:r>
              <a:rPr lang="pt-BR" sz="900" b="1" dirty="0">
                <a:solidFill>
                  <a:schemeClr val="bg1"/>
                </a:solidFill>
              </a:rPr>
              <a:t/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Portal Corporativo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40" name="Retângulo 39">
            <a:hlinkClick r:id="rId15" action="ppaction://hlinksldjump" tooltip="Projeto concluído em out/13. EAD implantado, servidores SGP treinados  repasse formal da gestão do sistema à Escola Judiciária."/>
          </p:cNvPr>
          <p:cNvSpPr/>
          <p:nvPr/>
        </p:nvSpPr>
        <p:spPr>
          <a:xfrm>
            <a:off x="2436702" y="3448037"/>
            <a:ext cx="1008000" cy="100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OUT/13 - 100%</a:t>
            </a:r>
            <a:r>
              <a:rPr lang="pt-BR" sz="900" b="1" dirty="0">
                <a:solidFill>
                  <a:schemeClr val="bg1"/>
                </a:solidFill>
              </a:rPr>
              <a:t/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9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800" dirty="0" smtClean="0">
                <a:solidFill>
                  <a:schemeClr val="tx1"/>
                </a:solidFill>
              </a:rPr>
              <a:t>Disponibilização</a:t>
            </a:r>
            <a:r>
              <a:rPr lang="pt-BR" sz="900" dirty="0" smtClean="0">
                <a:solidFill>
                  <a:schemeClr val="tx1"/>
                </a:solidFill>
              </a:rPr>
              <a:t> da Plataforma Tecnológica EAD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42" name="Retângulo 41">
            <a:hlinkClick r:id="rId13" action="ppaction://hlinksldjump" tooltip="Projeto Implantado em Set/13. Pendente componente para envio de dados do 2o grau para o CNJ."/>
          </p:cNvPr>
          <p:cNvSpPr/>
          <p:nvPr/>
        </p:nvSpPr>
        <p:spPr>
          <a:xfrm>
            <a:off x="4551759" y="790831"/>
            <a:ext cx="1008000" cy="100800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>
                <a:solidFill>
                  <a:schemeClr val="bg1"/>
                </a:solidFill>
              </a:rPr>
              <a:t>SET/13 - 88%</a:t>
            </a:r>
          </a:p>
          <a:p>
            <a:pPr algn="ctr"/>
            <a:endParaRPr lang="pt-BR" sz="900" dirty="0" smtClean="0">
              <a:solidFill>
                <a:schemeClr val="tx1"/>
              </a:solidFill>
            </a:endParaRP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BNMP </a:t>
            </a: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2ºgrau</a:t>
            </a:r>
            <a:endParaRPr lang="pt-BR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Sistema de Frequência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err="1" smtClean="0"/>
                        <a:t>Leovegildo</a:t>
                      </a:r>
                      <a:r>
                        <a:rPr lang="pt-BR" b="0" dirty="0" smtClean="0"/>
                        <a:t> Mota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Março/2011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2,04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Diretoria Geral do TJPE solicitou a SGP e a SETIC uma funcionalidade WEB para permitir o registro dos dias de ausência de servidores, a fim de evitar o pagamento indevido de salários aos e às pessoas que não estão mais a serviço do TJ e não tiveram o registro da sua situação atualizada pelos gestores de cada área.</a:t>
                      </a:r>
                      <a:endParaRPr lang="pt-BR" sz="1400" b="0" dirty="0" smtClean="0"/>
                    </a:p>
                    <a:p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solicitação possibilitará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atualização do corpo funcional do TJPE e inibirá pagamentos indevidos de dias trabalhados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Publicação de resenhas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de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Gestão Funcional 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Solange Cunha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Agosto/2012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2,00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refere-se à necessidade de desenvolvimento de uma ferramenta para publicação das resenhas da DGF-SGP. Entre os atos citados estão: férias, licença prêmio e licença médica, entre outros, que são digitados um a um em formulário padrão, para posterior envio ao DJE para publicação.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Esse atendimento possibilitará significativa melhoria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no fluxo de trabalho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BANCO DE TALENTOS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Suzana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Azoubel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Fevereiro/2011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1,96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920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gerência de seleção e acolhimento da SGP solicita o desenvolvimento de ferramenta para extração dos dados inseridos pelo sistema de cadastramento de nomeados e pelo último censo realizado, referente 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conhecimentos, projetos, talentos e habilidades que deverão ser migradas para o sistema Universal. Essa funcionalidade deverá possuir filtros que permitam ao usuário escolher diversos tipos de perfis de conhecimentos dos concursados. 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solicitação irá permitir a identificação prévia dos perfis dos servidores, possibilitando, quando possível, a sua mais adequada lotação.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SISTEMA PARA O CENTRO DE JUSTIÇA TERAPÊUTICO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endParaRPr lang="pt-BR" sz="14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CONTROLE PÓS-GRADUAÇÃO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de Desenvolvimento Humano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Luís Eduardo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1,77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refere-se a criação de sistema web para melhorar o gerenciamento e controle de inscrições e contratos nos cursos de pós-graduação oferecidos pelo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Tribunal de Justiça de Pernambuco aos funcionários efetivos através das empresas cadastradas na SGP.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Possibilitar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inscrições diretamente pelos servidores e o cadastramento de empresas interessadas através da internet.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SERVIÇOS E OBRAS DE ENGENHARIA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Geral -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Leovegildo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Mota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Agosto/2012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1,46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refere-se à necessidade de desenvolvimento de ferramenta web para acompanhamento dos serviços (reformas e manutenções) e obras (construções) de engenharia e arquitetura, com abrangência que compreende desde a solicitação inicial até a efetiva execução e entrega do objeto solicitado.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Demanda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possibilitará o acompanhamento on-line da execução de cada obra ou serviço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FOLHA DE PAGAMENTO DOS ESTAGIÁRIOS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SGP - Gerência de estágio - Consuelo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Março 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1,46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pPr algn="just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gerência de estágio da SGP solicita que a sua folha de pagamento seja realizada diretamente no sistema Universal RH. 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Same Side Corner Rectangle 42"/>
          <p:cNvSpPr/>
          <p:nvPr/>
        </p:nvSpPr>
        <p:spPr>
          <a:xfrm>
            <a:off x="145156" y="3625933"/>
            <a:ext cx="8809200" cy="2052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Round Same Side Corner Rectangle 42"/>
          <p:cNvSpPr/>
          <p:nvPr/>
        </p:nvSpPr>
        <p:spPr>
          <a:xfrm>
            <a:off x="180000" y="741192"/>
            <a:ext cx="8784000" cy="2304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Round Same Side Corner Rectangle 42"/>
          <p:cNvSpPr/>
          <p:nvPr/>
        </p:nvSpPr>
        <p:spPr>
          <a:xfrm>
            <a:off x="145156" y="3337933"/>
            <a:ext cx="8809200" cy="288000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Governança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6" name="Retângulo 165">
            <a:hlinkClick r:id="rId2" action="ppaction://hlinksldjump" tooltip="Em julho/13 foi adicionado ao escopo do projeto pelo Gestor a Meta 18. Sistema com o desenvolvimento já concluído. Aguardando agendamento de reunião para homologação pelo gestor."/>
          </p:cNvPr>
          <p:cNvSpPr/>
          <p:nvPr/>
        </p:nvSpPr>
        <p:spPr>
          <a:xfrm>
            <a:off x="251632" y="3717144"/>
            <a:ext cx="1008000" cy="100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OUT/13 - 98%</a:t>
            </a:r>
            <a:r>
              <a:rPr lang="pt-BR" sz="900" b="1" dirty="0">
                <a:solidFill>
                  <a:schemeClr val="bg1"/>
                </a:solidFill>
              </a:rPr>
              <a:t/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800" b="1" dirty="0">
              <a:solidFill>
                <a:schemeClr val="bg1"/>
              </a:solidFill>
            </a:endParaRP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Painel de Indicadores </a:t>
            </a: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1º Grau (BI)</a:t>
            </a:r>
          </a:p>
        </p:txBody>
      </p:sp>
      <p:sp>
        <p:nvSpPr>
          <p:cNvPr id="10" name="Round Same Side Corner Rectangle 42"/>
          <p:cNvSpPr/>
          <p:nvPr/>
        </p:nvSpPr>
        <p:spPr>
          <a:xfrm>
            <a:off x="180000" y="476672"/>
            <a:ext cx="8784000" cy="288000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Estrutura de TIC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7" name="Retângulo 216">
            <a:hlinkClick r:id="rId2" action="ppaction://hlinksldjump" tooltip="Sistemas vinculados ao Sybase 'congelados' desde 11/10. Migração planejada para o período 13 a 17/11/13."/>
          </p:cNvPr>
          <p:cNvSpPr/>
          <p:nvPr/>
        </p:nvSpPr>
        <p:spPr>
          <a:xfrm>
            <a:off x="3477964" y="836824"/>
            <a:ext cx="1008000" cy="100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NOV/13 - </a:t>
            </a:r>
            <a:r>
              <a:rPr lang="pt-BR" sz="900" b="1" dirty="0">
                <a:solidFill>
                  <a:schemeClr val="bg1"/>
                </a:solidFill>
              </a:rPr>
              <a:t>6</a:t>
            </a:r>
            <a:r>
              <a:rPr lang="pt-BR" sz="900" b="1" dirty="0" smtClean="0">
                <a:solidFill>
                  <a:schemeClr val="bg1"/>
                </a:solidFill>
              </a:rPr>
              <a:t>0</a:t>
            </a:r>
            <a:r>
              <a:rPr lang="pt-BR" sz="900" b="1" dirty="0" smtClean="0">
                <a:solidFill>
                  <a:schemeClr val="bg1"/>
                </a:solidFill>
              </a:rPr>
              <a:t>%</a:t>
            </a:r>
          </a:p>
          <a:p>
            <a:pPr algn="ctr"/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>
                <a:solidFill>
                  <a:schemeClr val="tx1"/>
                </a:solidFill>
              </a:rPr>
              <a:t>Migração Sybase</a:t>
            </a:r>
          </a:p>
          <a:p>
            <a:pPr algn="ctr"/>
            <a:endParaRPr lang="pt-BR" sz="900" b="1" dirty="0" smtClean="0">
              <a:solidFill>
                <a:schemeClr val="tx1"/>
              </a:solidFill>
            </a:endParaRPr>
          </a:p>
        </p:txBody>
      </p:sp>
      <p:sp>
        <p:nvSpPr>
          <p:cNvPr id="218" name="Retângulo 217">
            <a:hlinkClick r:id="rId2" action="ppaction://hlinksldjump" tooltip="Este projeto foi reiniciado devido à necessidade de redefinição da Especificação da Aquisição. Elaboração do TR concluído. Segue para Diretoria Geral em 23/10."/>
          </p:cNvPr>
          <p:cNvSpPr/>
          <p:nvPr/>
        </p:nvSpPr>
        <p:spPr>
          <a:xfrm>
            <a:off x="6665428" y="803903"/>
            <a:ext cx="1008000" cy="100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A Definir - 21%</a:t>
            </a:r>
          </a:p>
          <a:p>
            <a:pPr algn="ctr"/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>
                <a:solidFill>
                  <a:schemeClr val="tx1"/>
                </a:solidFill>
              </a:rPr>
              <a:t>Aquisição de </a:t>
            </a:r>
            <a:r>
              <a:rPr lang="pt-BR" sz="900" dirty="0" smtClean="0">
                <a:solidFill>
                  <a:schemeClr val="tx1"/>
                </a:solidFill>
              </a:rPr>
              <a:t>Micros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51" name="Retângulo 50">
            <a:hlinkClick r:id="rId2" action="ppaction://hlinksldjump" tooltip="Instrução Normativa publicada. Está pendente a documentação do Fluxo de Revogação de Certificados."/>
          </p:cNvPr>
          <p:cNvSpPr/>
          <p:nvPr/>
        </p:nvSpPr>
        <p:spPr>
          <a:xfrm>
            <a:off x="2380271" y="3700488"/>
            <a:ext cx="1008000" cy="100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OUT/13 - 78%</a:t>
            </a:r>
            <a:r>
              <a:rPr lang="pt-BR" sz="900" b="1" dirty="0">
                <a:solidFill>
                  <a:schemeClr val="bg1"/>
                </a:solidFill>
              </a:rPr>
              <a:t/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200" b="1" dirty="0" smtClean="0">
              <a:solidFill>
                <a:schemeClr val="bg1"/>
              </a:solidFill>
            </a:endParaRPr>
          </a:p>
          <a:p>
            <a:pPr algn="ctr"/>
            <a:endParaRPr lang="pt-BR" sz="400" dirty="0" smtClean="0">
              <a:solidFill>
                <a:schemeClr val="tx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Implantação </a:t>
            </a:r>
            <a:r>
              <a:rPr lang="pt-BR" sz="900" dirty="0">
                <a:solidFill>
                  <a:schemeClr val="tx1"/>
                </a:solidFill>
              </a:rPr>
              <a:t>da Norma de Certificados Digitais</a:t>
            </a:r>
          </a:p>
          <a:p>
            <a:pPr algn="ctr"/>
            <a:endParaRPr lang="pt-BR" sz="800" b="1" dirty="0">
              <a:solidFill>
                <a:schemeClr val="bg1"/>
              </a:solidFill>
            </a:endParaRPr>
          </a:p>
        </p:txBody>
      </p:sp>
      <p:sp>
        <p:nvSpPr>
          <p:cNvPr id="50" name="Retângulo 49">
            <a:hlinkClick r:id="rId2" action="ppaction://hlinksldjump" tooltip="Especificação do projeto para DataCenter em fase de conclusão, porém, ainda há pendências referentes ao terreno: o Itep está limitando o terreno a ser disponibilizado em um tamanho inferior ao desejado pelo TJPE. Proposta de ajustes Setic/DEA até 25/10."/>
          </p:cNvPr>
          <p:cNvSpPr>
            <a:spLocks/>
          </p:cNvSpPr>
          <p:nvPr/>
        </p:nvSpPr>
        <p:spPr>
          <a:xfrm>
            <a:off x="1326167" y="836824"/>
            <a:ext cx="1008000" cy="100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OUT/13 - 81%</a:t>
            </a: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Redundância </a:t>
            </a:r>
            <a:r>
              <a:rPr lang="pt-BR" sz="900" dirty="0">
                <a:solidFill>
                  <a:schemeClr val="tx1"/>
                </a:solidFill>
              </a:rPr>
              <a:t>de Instalações </a:t>
            </a:r>
            <a:r>
              <a:rPr lang="pt-BR" sz="900" dirty="0" smtClean="0">
                <a:solidFill>
                  <a:schemeClr val="tx1"/>
                </a:solidFill>
              </a:rPr>
              <a:t>Físicas</a:t>
            </a: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(1ª Fase </a:t>
            </a:r>
            <a:r>
              <a:rPr lang="pt-BR" sz="900" dirty="0" err="1" smtClean="0">
                <a:solidFill>
                  <a:schemeClr val="tx1"/>
                </a:solidFill>
              </a:rPr>
              <a:t>Espeficicação</a:t>
            </a:r>
            <a:r>
              <a:rPr lang="pt-BR" sz="900" dirty="0" smtClean="0">
                <a:solidFill>
                  <a:schemeClr val="tx1"/>
                </a:solidFill>
              </a:rPr>
              <a:t>)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53" name="Retângulo 52">
            <a:hlinkClick r:id="rId2" action="ppaction://hlinksldjump" tooltip="O prosseguimento das atividades deste projeto (homolog.das aplicações em relação à compatibilidade com o sistema operacional padrão a ser utilizado (Windows 7 (64 bits) Enterprise) depende da Migração do Sybase."/>
          </p:cNvPr>
          <p:cNvSpPr>
            <a:spLocks/>
          </p:cNvSpPr>
          <p:nvPr/>
        </p:nvSpPr>
        <p:spPr>
          <a:xfrm>
            <a:off x="1323547" y="1909977"/>
            <a:ext cx="1008000" cy="100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A Definir - 4%</a:t>
            </a:r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endParaRPr lang="pt-BR" sz="900" dirty="0" smtClean="0">
              <a:solidFill>
                <a:schemeClr val="tx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Padronização </a:t>
            </a:r>
            <a:r>
              <a:rPr lang="pt-BR" sz="900" dirty="0">
                <a:solidFill>
                  <a:schemeClr val="tx1"/>
                </a:solidFill>
              </a:rPr>
              <a:t>das Estações de Trabalho</a:t>
            </a:r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Retângulo 79">
            <a:hlinkClick r:id="rId2" action="ppaction://hlinksldjump" tooltip="Foram estabelecidas a Política de Gestão de Mudanças e o Fluxo padrão de Mudanças. Ainda está pendente a definição do fluxo de mudanças emergenciais e a customização da ferramenta para a gestão destes fluxos, que depende da disponibilidade de recurso."/>
          </p:cNvPr>
          <p:cNvSpPr/>
          <p:nvPr/>
        </p:nvSpPr>
        <p:spPr>
          <a:xfrm>
            <a:off x="1326167" y="3717144"/>
            <a:ext cx="1008000" cy="100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OUT/13 - 78%</a:t>
            </a:r>
            <a:r>
              <a:rPr lang="pt-BR" sz="900" b="1" dirty="0">
                <a:solidFill>
                  <a:schemeClr val="bg1"/>
                </a:solidFill>
              </a:rPr>
              <a:t/>
            </a:r>
            <a:br>
              <a:rPr lang="pt-BR" sz="900" b="1" dirty="0">
                <a:solidFill>
                  <a:schemeClr val="bg1"/>
                </a:solidFill>
              </a:rPr>
            </a:br>
            <a:r>
              <a:rPr lang="pt-BR" sz="900" dirty="0" smtClean="0">
                <a:solidFill>
                  <a:schemeClr val="tx1"/>
                </a:solidFill>
              </a:rPr>
              <a:t>Implantação do Processo de Gestão de Mudança (Piloto </a:t>
            </a:r>
            <a:r>
              <a:rPr lang="pt-BR" sz="900" dirty="0" err="1" smtClean="0">
                <a:solidFill>
                  <a:schemeClr val="tx1"/>
                </a:solidFill>
              </a:rPr>
              <a:t>Pje</a:t>
            </a:r>
            <a:r>
              <a:rPr lang="pt-BR" sz="900" dirty="0" smtClean="0">
                <a:solidFill>
                  <a:schemeClr val="tx1"/>
                </a:solidFill>
              </a:rPr>
              <a:t>)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23" name="Retângulo 22">
            <a:hlinkClick r:id="rId2" action="ppaction://hlinksldjump" tooltip="O ambiente da ferramenta foi disponibilizado. Atualmente, o TJPE conta com a consultoria da Microsoft e empresa Allen para customizar a ferramenta."/>
          </p:cNvPr>
          <p:cNvSpPr>
            <a:spLocks/>
          </p:cNvSpPr>
          <p:nvPr/>
        </p:nvSpPr>
        <p:spPr>
          <a:xfrm>
            <a:off x="257312" y="1909977"/>
            <a:ext cx="1008000" cy="100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ABR/14 - 17%</a:t>
            </a:r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endParaRPr lang="pt-BR" sz="900" dirty="0" smtClean="0">
              <a:solidFill>
                <a:schemeClr val="tx1"/>
              </a:solidFill>
            </a:endParaRP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Implantação do Service Manager</a:t>
            </a:r>
          </a:p>
        </p:txBody>
      </p:sp>
      <p:sp>
        <p:nvSpPr>
          <p:cNvPr id="24" name="Retângulo 23">
            <a:hlinkClick r:id="rId2" action="ppaction://hlinksldjump" tooltip="Projeto em fase final de execução. Conclusão prevista para Dez/13."/>
          </p:cNvPr>
          <p:cNvSpPr>
            <a:spLocks/>
          </p:cNvSpPr>
          <p:nvPr/>
        </p:nvSpPr>
        <p:spPr>
          <a:xfrm>
            <a:off x="2411872" y="836824"/>
            <a:ext cx="1008000" cy="100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DEZ/13 - 79%</a:t>
            </a:r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endParaRPr lang="pt-BR" sz="900" dirty="0" smtClean="0">
              <a:solidFill>
                <a:schemeClr val="tx1"/>
              </a:solidFill>
            </a:endParaRP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Implantação do </a:t>
            </a:r>
            <a:r>
              <a:rPr lang="pt-BR" sz="900" dirty="0" err="1">
                <a:solidFill>
                  <a:schemeClr val="tx1"/>
                </a:solidFill>
              </a:rPr>
              <a:t>Configuration</a:t>
            </a:r>
            <a:r>
              <a:rPr lang="pt-BR" sz="900" dirty="0">
                <a:solidFill>
                  <a:schemeClr val="tx1"/>
                </a:solidFill>
              </a:rPr>
              <a:t> Manager</a:t>
            </a:r>
          </a:p>
        </p:txBody>
      </p:sp>
      <p:sp>
        <p:nvSpPr>
          <p:cNvPr id="26" name="Retângulo 25">
            <a:hlinkClick r:id="rId2" action="ppaction://hlinksldjump" tooltip="Implantação do novo correio eletrônico Microsoft Exchange. Projeto em fase de planejamento. Obs.: é preciso estabelecer a continuidade do projeto devido às diretrizes de implantação do Expresso v.3.0 pelo governo federal."/>
          </p:cNvPr>
          <p:cNvSpPr/>
          <p:nvPr/>
        </p:nvSpPr>
        <p:spPr>
          <a:xfrm>
            <a:off x="2411872" y="1893192"/>
            <a:ext cx="1008000" cy="100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A Definir - 0%</a:t>
            </a:r>
          </a:p>
          <a:p>
            <a:pPr algn="ctr"/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>
                <a:solidFill>
                  <a:schemeClr val="tx1"/>
                </a:solidFill>
              </a:rPr>
              <a:t>Implantação do MS Exchange</a:t>
            </a:r>
          </a:p>
        </p:txBody>
      </p:sp>
      <p:sp>
        <p:nvSpPr>
          <p:cNvPr id="27" name="Retângulo 26">
            <a:hlinkClick r:id="rId2" action="ppaction://hlinksldjump" tooltip="Licitação concluída. Projeto em fase de contratação. Ata de Registro de Preços assinada, solicitação de compra realizada. Aguardando a suplementação de recursos do TJPE para Gov. do Estado."/>
          </p:cNvPr>
          <p:cNvSpPr>
            <a:spLocks/>
          </p:cNvSpPr>
          <p:nvPr/>
        </p:nvSpPr>
        <p:spPr>
          <a:xfrm>
            <a:off x="251632" y="836824"/>
            <a:ext cx="1008000" cy="100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OUT/13 - 90%</a:t>
            </a:r>
          </a:p>
          <a:p>
            <a:pPr algn="ctr"/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r>
              <a:rPr lang="pt-BR" sz="900" dirty="0">
                <a:solidFill>
                  <a:schemeClr val="tx1"/>
                </a:solidFill>
              </a:rPr>
              <a:t>Aquisição de Scanners</a:t>
            </a:r>
          </a:p>
          <a:p>
            <a:pPr algn="ctr"/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29" name="Retângulo 28">
            <a:hlinkClick r:id="rId2" action="ppaction://hlinksldjump" tooltip="Projeto em execução. A otimização do desempenho do acesso às aplicações e à internet nas comarcas de Pernambuco​ encontra-se na seguinte situação: Polos RMR (44%), Zona da Mata (30%), Caruaru e Garanhuns (53%), Ouricuri e Serra Talhada (39%)"/>
          </p:cNvPr>
          <p:cNvSpPr>
            <a:spLocks/>
          </p:cNvSpPr>
          <p:nvPr/>
        </p:nvSpPr>
        <p:spPr>
          <a:xfrm>
            <a:off x="4565755" y="808451"/>
            <a:ext cx="1008000" cy="100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MAR/14 - 51%</a:t>
            </a:r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endParaRPr lang="pt-BR" sz="900" dirty="0" smtClean="0">
              <a:solidFill>
                <a:schemeClr val="tx1"/>
              </a:solidFill>
            </a:endParaRP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TJPE Otimizado</a:t>
            </a:r>
          </a:p>
        </p:txBody>
      </p:sp>
      <p:sp>
        <p:nvSpPr>
          <p:cNvPr id="30" name="Retângulo 29">
            <a:hlinkClick r:id="rId2" action="ppaction://hlinksldjump" tooltip="Estão em andamento as fases de Análise de Risco e Perfil de Risco.A próxima fase do projeto (Avaliação dos Riscos) dependerá fortemente de  realização de treinamento na ferramenta Risk Manager, ministrado pela Modulo (14 a 18/10)."/>
          </p:cNvPr>
          <p:cNvSpPr/>
          <p:nvPr/>
        </p:nvSpPr>
        <p:spPr>
          <a:xfrm>
            <a:off x="3476054" y="3700488"/>
            <a:ext cx="1008000" cy="100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/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DEZ/13 - 64%</a:t>
            </a:r>
            <a:r>
              <a:rPr lang="pt-BR" sz="900" b="1" dirty="0">
                <a:solidFill>
                  <a:schemeClr val="bg1"/>
                </a:solidFill>
              </a:rPr>
              <a:t/>
            </a:r>
            <a:br>
              <a:rPr lang="pt-BR" sz="900" b="1" dirty="0">
                <a:solidFill>
                  <a:schemeClr val="bg1"/>
                </a:solidFill>
              </a:rPr>
            </a:br>
            <a:endParaRPr lang="pt-BR" sz="800" b="1" dirty="0">
              <a:solidFill>
                <a:schemeClr val="bg1"/>
              </a:solidFill>
            </a:endParaRP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Gestão de Riscos</a:t>
            </a:r>
          </a:p>
        </p:txBody>
      </p:sp>
      <p:sp>
        <p:nvSpPr>
          <p:cNvPr id="31" name="Retângulo 30">
            <a:hlinkClick r:id="rId2" action="ppaction://hlinksldjump" tooltip="Projeto em fase de planejamento. Atualmente está sendo revisada  a Norma de Backup e Restore. Também estão sendo identificados os procedimentos a serem documentados."/>
          </p:cNvPr>
          <p:cNvSpPr>
            <a:spLocks/>
          </p:cNvSpPr>
          <p:nvPr/>
        </p:nvSpPr>
        <p:spPr>
          <a:xfrm>
            <a:off x="4523463" y="3717144"/>
            <a:ext cx="1008000" cy="100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 smtClean="0">
                <a:solidFill>
                  <a:schemeClr val="tx1"/>
                </a:solidFill>
              </a:rPr>
              <a:t>A Definir - 30%</a:t>
            </a:r>
          </a:p>
          <a:p>
            <a:pPr algn="ctr"/>
            <a:r>
              <a:rPr lang="pt-BR" sz="400" b="1" dirty="0">
                <a:solidFill>
                  <a:schemeClr val="tx1"/>
                </a:solidFill>
              </a:rPr>
              <a:t/>
            </a:r>
            <a:br>
              <a:rPr lang="pt-BR" sz="400" b="1" dirty="0">
                <a:solidFill>
                  <a:schemeClr val="tx1"/>
                </a:solidFill>
              </a:rPr>
            </a:br>
            <a:r>
              <a:rPr lang="pt-BR" sz="900" dirty="0" smtClean="0">
                <a:solidFill>
                  <a:schemeClr val="tx1"/>
                </a:solidFill>
              </a:rPr>
              <a:t>Implantação </a:t>
            </a:r>
            <a:r>
              <a:rPr lang="pt-BR" sz="900" dirty="0">
                <a:solidFill>
                  <a:schemeClr val="tx1"/>
                </a:solidFill>
              </a:rPr>
              <a:t>da Norma de Backup e </a:t>
            </a:r>
            <a:r>
              <a:rPr lang="pt-BR" sz="900" dirty="0" err="1">
                <a:solidFill>
                  <a:schemeClr val="tx1"/>
                </a:solidFill>
              </a:rPr>
              <a:t>Restore</a:t>
            </a:r>
            <a:endParaRPr lang="pt-BR" sz="900" dirty="0">
              <a:solidFill>
                <a:schemeClr val="tx1"/>
              </a:solidFill>
            </a:endParaRPr>
          </a:p>
        </p:txBody>
      </p:sp>
      <p:sp>
        <p:nvSpPr>
          <p:cNvPr id="21" name="Retângulo 20">
            <a:hlinkClick r:id="rId2" action="ppaction://hlinksldjump" tooltip="Entre 04 e 15/11/13 os servidores e magistrados poderão escolher e solicitar o equipamento desejado (notebooks, ultrabooks, desktops). Em 22/10 foi publicado no DJe 197/2013 a Instrução Normativa 10 que edita o Regulam. do &quot;Programa Judiciário Conectado&quot;."/>
          </p:cNvPr>
          <p:cNvSpPr>
            <a:spLocks/>
          </p:cNvSpPr>
          <p:nvPr/>
        </p:nvSpPr>
        <p:spPr>
          <a:xfrm>
            <a:off x="5631979" y="799485"/>
            <a:ext cx="1008000" cy="100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900" b="1" dirty="0">
                <a:solidFill>
                  <a:schemeClr val="tx1"/>
                </a:solidFill>
              </a:rPr>
              <a:t>DEZ/13 - 50</a:t>
            </a:r>
            <a:r>
              <a:rPr lang="pt-BR" sz="900" b="1" dirty="0" smtClean="0">
                <a:solidFill>
                  <a:schemeClr val="tx1"/>
                </a:solidFill>
              </a:rPr>
              <a:t>%</a:t>
            </a:r>
            <a:r>
              <a:rPr lang="pt-BR" sz="900" b="1" dirty="0">
                <a:solidFill>
                  <a:schemeClr val="tx1"/>
                </a:solidFill>
              </a:rPr>
              <a:t/>
            </a:r>
            <a:br>
              <a:rPr lang="pt-BR" sz="900" b="1" dirty="0">
                <a:solidFill>
                  <a:schemeClr val="tx1"/>
                </a:solidFill>
              </a:rPr>
            </a:br>
            <a:endParaRPr lang="pt-BR" sz="900" dirty="0" smtClean="0">
              <a:solidFill>
                <a:schemeClr val="tx1"/>
              </a:solidFill>
            </a:endParaRPr>
          </a:p>
          <a:p>
            <a:pPr algn="ctr"/>
            <a:r>
              <a:rPr lang="pt-BR" sz="900" dirty="0" smtClean="0">
                <a:solidFill>
                  <a:schemeClr val="tx1"/>
                </a:solidFill>
              </a:rPr>
              <a:t>Judiciário Conectado</a:t>
            </a:r>
            <a:endParaRPr lang="pt-BR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 Same Side Corner Rectangle 42"/>
          <p:cNvSpPr/>
          <p:nvPr/>
        </p:nvSpPr>
        <p:spPr>
          <a:xfrm>
            <a:off x="108000" y="470922"/>
            <a:ext cx="8928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Linha do Tempo  –  Conclusão de Projetos  –  Projetos Concluídos em 2013 e com previsão de conclusão até Mar/2014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ound Same Side Corner Rectangle 42"/>
          <p:cNvSpPr/>
          <p:nvPr/>
        </p:nvSpPr>
        <p:spPr>
          <a:xfrm>
            <a:off x="108000" y="720074"/>
            <a:ext cx="8928000" cy="573326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5" name="Caixa de Texto 2"/>
          <p:cNvSpPr txBox="1">
            <a:spLocks noChangeArrowheads="1"/>
          </p:cNvSpPr>
          <p:nvPr/>
        </p:nvSpPr>
        <p:spPr bwMode="auto">
          <a:xfrm>
            <a:off x="334055" y="2964804"/>
            <a:ext cx="1717665" cy="24817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 algn="ctr">
              <a:spcAft>
                <a:spcPts val="0"/>
              </a:spcAft>
            </a:pPr>
            <a:r>
              <a:rPr lang="pt-BR" sz="1200" b="1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1º </a:t>
            </a:r>
            <a:r>
              <a:rPr lang="pt-BR" sz="1200" b="1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Trimestre/13</a:t>
            </a:r>
            <a:endParaRPr lang="pt-BR" sz="1200" b="1" dirty="0">
              <a:solidFill>
                <a:schemeClr val="bg1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56" name="Elipse 55"/>
          <p:cNvSpPr/>
          <p:nvPr/>
        </p:nvSpPr>
        <p:spPr>
          <a:xfrm>
            <a:off x="215536" y="2784804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8" name="Conector reto 57"/>
          <p:cNvCxnSpPr>
            <a:stCxn id="56" idx="6"/>
          </p:cNvCxnSpPr>
          <p:nvPr/>
        </p:nvCxnSpPr>
        <p:spPr>
          <a:xfrm>
            <a:off x="575536" y="2964804"/>
            <a:ext cx="72016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>
            <a:off x="507836" y="1475875"/>
            <a:ext cx="0" cy="134009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4" name="Caixa de Texto 2"/>
          <p:cNvSpPr txBox="1">
            <a:spLocks noChangeArrowheads="1"/>
          </p:cNvSpPr>
          <p:nvPr/>
        </p:nvSpPr>
        <p:spPr bwMode="auto">
          <a:xfrm>
            <a:off x="3874665" y="869402"/>
            <a:ext cx="2934492" cy="7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spcAft>
                <a:spcPts val="0"/>
              </a:spcAft>
              <a:buFont typeface="Wingdings 2"/>
              <a:buChar char="P"/>
            </a:pP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[JUL/13] Certificados Digitais para uso em sistemas</a:t>
            </a:r>
          </a:p>
          <a:p>
            <a:pPr marL="171450" indent="-171450">
              <a:spcAft>
                <a:spcPts val="0"/>
              </a:spcAft>
              <a:buFont typeface="Wingdings 2"/>
              <a:buChar char="P"/>
            </a:pP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[</a:t>
            </a:r>
            <a:r>
              <a:rPr lang="pt-BR" sz="1000" b="1" dirty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AGO/13] </a:t>
            </a:r>
            <a:r>
              <a:rPr lang="pt-BR" sz="1000" b="1" dirty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Portal da 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Internet</a:t>
            </a:r>
          </a:p>
          <a:p>
            <a:pPr marL="171450" indent="-171450">
              <a:spcAft>
                <a:spcPts val="0"/>
              </a:spcAft>
              <a:buFont typeface="Wingdings 2"/>
              <a:buChar char="P"/>
            </a:pPr>
            <a:r>
              <a:rPr lang="pt-BR" sz="1000" b="1" dirty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[SET/13] Controle de Paradigmas 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Recursais</a:t>
            </a:r>
          </a:p>
          <a:p>
            <a:pPr>
              <a:spcAft>
                <a:spcPts val="0"/>
              </a:spcAft>
            </a:pPr>
            <a:endParaRPr lang="pt-BR" sz="1000" b="1" dirty="0" smtClean="0">
              <a:solidFill>
                <a:schemeClr val="accent1"/>
              </a:solidFill>
              <a:latin typeface="Arial"/>
              <a:ea typeface="Calibri"/>
              <a:cs typeface="Times New Roman"/>
              <a:sym typeface="Wingdings 2"/>
            </a:endParaRPr>
          </a:p>
          <a:p>
            <a:pPr>
              <a:spcAft>
                <a:spcPts val="0"/>
              </a:spcAft>
            </a:pP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66" name="CaixaDeTexto 65"/>
          <p:cNvSpPr txBox="1"/>
          <p:nvPr/>
        </p:nvSpPr>
        <p:spPr>
          <a:xfrm rot="16200000">
            <a:off x="-223497" y="2022813"/>
            <a:ext cx="1134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CONCLUÍDOS</a:t>
            </a:r>
            <a:endParaRPr lang="pt-BR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5" name="Conector reto 74"/>
          <p:cNvCxnSpPr/>
          <p:nvPr/>
        </p:nvCxnSpPr>
        <p:spPr>
          <a:xfrm flipV="1">
            <a:off x="5750514" y="3201687"/>
            <a:ext cx="1" cy="87538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0" name="Caixa de Texto 2"/>
          <p:cNvSpPr txBox="1">
            <a:spLocks noChangeArrowheads="1"/>
          </p:cNvSpPr>
          <p:nvPr/>
        </p:nvSpPr>
        <p:spPr bwMode="auto">
          <a:xfrm>
            <a:off x="5142943" y="4554513"/>
            <a:ext cx="30570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endParaRPr lang="pt-BR" sz="1000" b="1" dirty="0" smtClean="0">
              <a:solidFill>
                <a:srgbClr val="FF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81" name="Caixa de Texto 2"/>
          <p:cNvSpPr txBox="1">
            <a:spLocks noChangeArrowheads="1"/>
          </p:cNvSpPr>
          <p:nvPr/>
        </p:nvSpPr>
        <p:spPr bwMode="auto">
          <a:xfrm>
            <a:off x="5724128" y="4750719"/>
            <a:ext cx="3960440" cy="17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>
                <a:solidFill>
                  <a:srgbClr val="009900"/>
                </a:solidFill>
                <a:latin typeface="Arial"/>
                <a:ea typeface="Calibri"/>
                <a:cs typeface="Times New Roman"/>
                <a:sym typeface="Wingdings 2"/>
              </a:rPr>
              <a:t></a:t>
            </a:r>
            <a:r>
              <a:rPr lang="pt-BR" sz="1000" b="1" dirty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  </a:t>
            </a:r>
            <a:r>
              <a:rPr lang="pt-BR" sz="1000" b="1" dirty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Migração do Sybase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  <a:sym typeface="Wingdings 2"/>
              </a:rPr>
              <a:t> 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[</a:t>
            </a:r>
            <a:r>
              <a:rPr lang="pt-BR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Set/13] BNMP 2º grau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  <a:sym typeface="Wingdings 2"/>
              </a:rPr>
              <a:t> 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[</a:t>
            </a:r>
            <a:r>
              <a:rPr lang="pt-BR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Set/13] Redundância (Data Center) – </a:t>
            </a:r>
            <a:r>
              <a:rPr lang="pt-BR" sz="1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Especific.Conteiners</a:t>
            </a:r>
            <a:endParaRPr lang="pt-BR" sz="1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  <a:sym typeface="Wingdings 2"/>
              </a:rPr>
              <a:t> 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[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Set/13] Gestão de Mudanças – Piloto </a:t>
            </a:r>
            <a:r>
              <a:rPr lang="pt-BR" sz="1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PJe</a:t>
            </a:r>
            <a:endParaRPr lang="pt-BR" sz="1000" b="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  <a:sym typeface="Wingdings 2"/>
              </a:rPr>
              <a:t> 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[</a:t>
            </a:r>
            <a:r>
              <a:rPr lang="pt-BR" sz="1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Ago</a:t>
            </a:r>
            <a:r>
              <a:rPr lang="pt-BR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/13] BI 1º 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grau</a:t>
            </a:r>
          </a:p>
          <a:p>
            <a:pPr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  <a:sym typeface="Wingdings 2"/>
              </a:rPr>
              <a:t> 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[</a:t>
            </a:r>
            <a:r>
              <a:rPr lang="pt-BR" sz="1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Jul</a:t>
            </a:r>
            <a:r>
              <a:rPr lang="pt-BR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/13] Gestão de Riscos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  <a:sym typeface="Wingdings 2"/>
              </a:rPr>
              <a:t> 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[</a:t>
            </a:r>
            <a:r>
              <a:rPr lang="pt-BR" sz="1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Jul</a:t>
            </a:r>
            <a:r>
              <a:rPr lang="pt-BR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/13] Mandados e Alvarás Digitais</a:t>
            </a:r>
          </a:p>
          <a:p>
            <a:pPr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  <a:sym typeface="Wingdings 2"/>
              </a:rPr>
              <a:t> 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[</a:t>
            </a:r>
            <a:r>
              <a:rPr lang="pt-BR" sz="1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Jul</a:t>
            </a:r>
            <a:r>
              <a:rPr lang="pt-BR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/13] Aquisição de 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Scanners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  <a:sym typeface="Wingdings 2"/>
              </a:rPr>
              <a:t> 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[</a:t>
            </a:r>
            <a:r>
              <a:rPr lang="pt-BR" sz="1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Jun</a:t>
            </a:r>
            <a:r>
              <a:rPr lang="pt-BR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/13] Painel de Chamadas de Audiência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  <a:sym typeface="Wingdings 2"/>
              </a:rPr>
              <a:t> 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[</a:t>
            </a:r>
            <a:r>
              <a:rPr lang="pt-BR" sz="1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Jun</a:t>
            </a:r>
            <a:r>
              <a:rPr lang="pt-BR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/13] Implantação da Norma de </a:t>
            </a:r>
            <a:r>
              <a:rPr lang="pt-BR" sz="1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Certif</a:t>
            </a:r>
            <a:r>
              <a:rPr lang="pt-BR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. Digitais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  <a:sym typeface="Wingdings 2"/>
              </a:rPr>
              <a:t> 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[</a:t>
            </a:r>
            <a:r>
              <a:rPr lang="pt-BR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Mai/13]Sistema de Gravação de 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Audiências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     </a:t>
            </a: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 marL="180975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 marL="180975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endParaRPr lang="pt-BR" sz="1000" b="1" dirty="0" smtClean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98" name="Caixa de Texto 2"/>
          <p:cNvSpPr txBox="1">
            <a:spLocks noChangeArrowheads="1"/>
          </p:cNvSpPr>
          <p:nvPr/>
        </p:nvSpPr>
        <p:spPr bwMode="auto">
          <a:xfrm>
            <a:off x="5814778" y="3237786"/>
            <a:ext cx="1849719" cy="3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spcAft>
                <a:spcPts val="0"/>
              </a:spcAft>
              <a:buFont typeface="Wingdings 2"/>
              <a:buChar char="P"/>
            </a:pP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[OUT/13]EAD</a:t>
            </a:r>
          </a:p>
          <a:p>
            <a:pPr marL="171450" indent="-171450">
              <a:spcAft>
                <a:spcPts val="0"/>
              </a:spcAft>
              <a:buFont typeface="Wingdings 2"/>
              <a:buChar char="P"/>
            </a:pP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[OUT/13] Arquivo Geral </a:t>
            </a:r>
          </a:p>
          <a:p>
            <a:pPr>
              <a:spcAft>
                <a:spcPts val="0"/>
              </a:spcAft>
            </a:pPr>
            <a:endParaRPr lang="pt-BR" sz="1000" b="1" dirty="0" smtClean="0">
              <a:solidFill>
                <a:schemeClr val="accent1"/>
              </a:solidFill>
              <a:latin typeface="Arial"/>
              <a:ea typeface="Calibri"/>
              <a:cs typeface="Times New Roman"/>
              <a:sym typeface="Wingdings 2"/>
            </a:endParaRPr>
          </a:p>
          <a:p>
            <a:pPr>
              <a:spcAft>
                <a:spcPts val="0"/>
              </a:spcAft>
            </a:pP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</p:txBody>
      </p:sp>
      <p:cxnSp>
        <p:nvCxnSpPr>
          <p:cNvPr id="124" name="Conector reto 123"/>
          <p:cNvCxnSpPr>
            <a:endCxn id="43" idx="0"/>
          </p:cNvCxnSpPr>
          <p:nvPr/>
        </p:nvCxnSpPr>
        <p:spPr>
          <a:xfrm>
            <a:off x="3866857" y="869402"/>
            <a:ext cx="7808" cy="19357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aixa de Texto 2"/>
          <p:cNvSpPr txBox="1">
            <a:spLocks noChangeArrowheads="1"/>
          </p:cNvSpPr>
          <p:nvPr/>
        </p:nvSpPr>
        <p:spPr bwMode="auto">
          <a:xfrm>
            <a:off x="6612954" y="1436556"/>
            <a:ext cx="2839205" cy="102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rgbClr val="009900"/>
                </a:solidFill>
                <a:latin typeface="Arial"/>
                <a:ea typeface="Calibri"/>
                <a:cs typeface="Times New Roman"/>
                <a:sym typeface="Wingdings 2"/>
              </a:rPr>
              <a:t>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 </a:t>
            </a:r>
            <a:r>
              <a:rPr lang="pt-BR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[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JAN/14] 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Tab. Proc. do 2ºgrau (</a:t>
            </a:r>
            <a:r>
              <a:rPr lang="pt-BR" sz="1000" b="1" dirty="0" err="1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Mov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)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rgbClr val="009900"/>
                </a:solidFill>
                <a:latin typeface="Arial"/>
                <a:ea typeface="Calibri"/>
                <a:cs typeface="Times New Roman"/>
                <a:sym typeface="Wingdings 2"/>
              </a:rPr>
              <a:t>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[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JAN/14] </a:t>
            </a:r>
            <a:r>
              <a:rPr lang="pt-BR" sz="1000" b="1" dirty="0" err="1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Pje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 – </a:t>
            </a:r>
            <a:r>
              <a:rPr lang="pt-BR" sz="1000" b="1" dirty="0" err="1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Exec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. Fiscais Munic.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rgbClr val="009900"/>
                </a:solidFill>
                <a:latin typeface="Arial"/>
                <a:ea typeface="Calibri"/>
                <a:cs typeface="Times New Roman"/>
                <a:sym typeface="Wingdings 2"/>
              </a:rPr>
              <a:t>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 </a:t>
            </a:r>
            <a:r>
              <a:rPr lang="pt-BR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[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JAN/14] 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Gestão de Prec.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  <a:sym typeface="Wingdings 2"/>
              </a:rPr>
              <a:t> 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[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JAN/14] Jurisprudência</a:t>
            </a:r>
          </a:p>
          <a:p>
            <a:pPr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rgbClr val="FFC000"/>
                </a:solidFill>
                <a:latin typeface="Arial"/>
                <a:ea typeface="Calibri"/>
                <a:cs typeface="Times New Roman"/>
                <a:sym typeface="Wingdings 2"/>
              </a:rPr>
              <a:t>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 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[</a:t>
            </a:r>
            <a:r>
              <a:rPr lang="pt-BR" sz="1000" b="1" dirty="0" err="1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Fev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/14] Sistema de Diárias</a:t>
            </a:r>
          </a:p>
          <a:p>
            <a:pPr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rgbClr val="FFC000"/>
                </a:solidFill>
                <a:latin typeface="Arial"/>
                <a:ea typeface="Calibri"/>
                <a:cs typeface="Times New Roman"/>
                <a:sym typeface="Wingdings 2"/>
              </a:rPr>
              <a:t> 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[</a:t>
            </a:r>
            <a:r>
              <a:rPr lang="pt-BR" sz="1000" b="1" dirty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MAR/14] TJPE Otimizado</a:t>
            </a:r>
          </a:p>
          <a:p>
            <a:pPr>
              <a:spcAft>
                <a:spcPts val="0"/>
              </a:spcAft>
              <a:buClr>
                <a:srgbClr val="FF0000"/>
              </a:buClr>
              <a:buSzPct val="110000"/>
            </a:pPr>
            <a:endParaRPr lang="pt-BR" sz="1000" b="1" dirty="0" smtClean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Clr>
                <a:srgbClr val="FF0000"/>
              </a:buClr>
              <a:buSzPct val="110000"/>
            </a:pP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SzPct val="110000"/>
              <a:buFont typeface="Wingdings 2"/>
              <a:buChar char="Q"/>
            </a:pPr>
            <a:endParaRPr lang="pt-BR" sz="1000" b="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     </a:t>
            </a: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 marL="180975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 marL="180975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endParaRPr lang="pt-BR" sz="1000" b="1" dirty="0" smtClean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30" name="Caixa de Texto 2"/>
          <p:cNvSpPr txBox="1">
            <a:spLocks noChangeArrowheads="1"/>
          </p:cNvSpPr>
          <p:nvPr/>
        </p:nvSpPr>
        <p:spPr bwMode="auto">
          <a:xfrm>
            <a:off x="5724128" y="4222600"/>
            <a:ext cx="3059020" cy="5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rgbClr val="FFC000"/>
                </a:solidFill>
                <a:latin typeface="Arial"/>
                <a:ea typeface="Calibri"/>
                <a:cs typeface="Times New Roman"/>
                <a:sym typeface="Wingdings 2"/>
              </a:rPr>
              <a:t>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 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[</a:t>
            </a:r>
            <a:r>
              <a:rPr lang="pt-BR" sz="1000" b="1" dirty="0" err="1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Nov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/13</a:t>
            </a:r>
            <a:r>
              <a:rPr lang="pt-BR" sz="1000" b="1" dirty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] </a:t>
            </a:r>
            <a:r>
              <a:rPr lang="pt-BR" sz="1000" b="1" dirty="0" err="1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Configuration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 Manager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>
                <a:solidFill>
                  <a:srgbClr val="009900"/>
                </a:solidFill>
                <a:latin typeface="Arial"/>
                <a:ea typeface="Calibri"/>
                <a:cs typeface="Times New Roman"/>
                <a:sym typeface="Wingdings 2"/>
              </a:rPr>
              <a:t></a:t>
            </a:r>
            <a:r>
              <a:rPr lang="pt-BR" sz="1000" b="1" dirty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 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[Dez/13]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Automação dos Fluxos da SGP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rgbClr val="FFC000"/>
                </a:solidFill>
                <a:latin typeface="Arial"/>
                <a:ea typeface="Calibri"/>
                <a:cs typeface="Times New Roman"/>
                <a:sym typeface="Wingdings 2"/>
              </a:rPr>
              <a:t></a:t>
            </a:r>
            <a:r>
              <a:rPr lang="pt-BR" sz="10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  <a:sym typeface="Wingdings 2"/>
              </a:rPr>
              <a:t> 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[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Dez/13]</a:t>
            </a:r>
            <a:r>
              <a:rPr lang="pt-BR" sz="1000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Judiciário Conectado</a:t>
            </a: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endParaRPr lang="pt-BR" sz="1000" b="1" dirty="0" smtClean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     </a:t>
            </a: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 marL="180975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 marL="180975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endParaRPr lang="pt-BR" sz="1000" b="1" dirty="0" smtClean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40" name="Caixa de Texto 2"/>
          <p:cNvSpPr txBox="1">
            <a:spLocks noChangeArrowheads="1"/>
          </p:cNvSpPr>
          <p:nvPr/>
        </p:nvSpPr>
        <p:spPr bwMode="auto">
          <a:xfrm>
            <a:off x="1997168" y="2964804"/>
            <a:ext cx="1939999" cy="24817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 algn="ctr">
              <a:spcAft>
                <a:spcPts val="0"/>
              </a:spcAft>
            </a:pPr>
            <a:r>
              <a:rPr lang="pt-BR" sz="12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2</a:t>
            </a:r>
            <a:r>
              <a:rPr lang="pt-BR" sz="1200" b="1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º </a:t>
            </a:r>
            <a:r>
              <a:rPr lang="pt-BR" sz="1200" b="1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Trimestre/13</a:t>
            </a:r>
            <a:endParaRPr lang="pt-BR" sz="1200" b="1" dirty="0">
              <a:solidFill>
                <a:schemeClr val="bg1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1907704" y="2815974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 de Texto 2"/>
          <p:cNvSpPr txBox="1">
            <a:spLocks noChangeArrowheads="1"/>
          </p:cNvSpPr>
          <p:nvPr/>
        </p:nvSpPr>
        <p:spPr bwMode="auto">
          <a:xfrm>
            <a:off x="3784129" y="2953964"/>
            <a:ext cx="1939999" cy="24817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 algn="ctr">
              <a:spcAft>
                <a:spcPts val="0"/>
              </a:spcAft>
            </a:pPr>
            <a:r>
              <a:rPr lang="pt-BR" sz="1200" b="1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3º </a:t>
            </a:r>
            <a:r>
              <a:rPr lang="pt-BR" sz="1200" b="1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Trimestre/13</a:t>
            </a:r>
            <a:endParaRPr lang="pt-BR" sz="1200" b="1" dirty="0">
              <a:solidFill>
                <a:schemeClr val="bg1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3694665" y="2805134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 de Texto 2"/>
          <p:cNvSpPr txBox="1">
            <a:spLocks noChangeArrowheads="1"/>
          </p:cNvSpPr>
          <p:nvPr/>
        </p:nvSpPr>
        <p:spPr bwMode="auto">
          <a:xfrm>
            <a:off x="5659979" y="2953964"/>
            <a:ext cx="1720334" cy="24817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 algn="ctr">
              <a:spcAft>
                <a:spcPts val="0"/>
              </a:spcAft>
            </a:pPr>
            <a:r>
              <a:rPr lang="pt-BR" sz="12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4</a:t>
            </a:r>
            <a:r>
              <a:rPr lang="pt-BR" sz="1200" b="1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º </a:t>
            </a:r>
            <a:r>
              <a:rPr lang="pt-BR" sz="1200" b="1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Trimestre/13</a:t>
            </a:r>
            <a:endParaRPr lang="pt-BR" sz="1200" b="1" dirty="0">
              <a:solidFill>
                <a:schemeClr val="bg1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45" name="Elipse 44"/>
          <p:cNvSpPr/>
          <p:nvPr/>
        </p:nvSpPr>
        <p:spPr>
          <a:xfrm>
            <a:off x="5570514" y="2805134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 de Texto 2"/>
          <p:cNvSpPr txBox="1">
            <a:spLocks noChangeArrowheads="1"/>
          </p:cNvSpPr>
          <p:nvPr/>
        </p:nvSpPr>
        <p:spPr bwMode="auto">
          <a:xfrm>
            <a:off x="7253753" y="2953964"/>
            <a:ext cx="1720334" cy="24817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 algn="ctr">
              <a:spcAft>
                <a:spcPts val="0"/>
              </a:spcAft>
            </a:pPr>
            <a:r>
              <a:rPr lang="pt-BR" sz="1200" b="1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1º </a:t>
            </a:r>
            <a:r>
              <a:rPr lang="pt-BR" sz="1200" b="1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Trimestre/14</a:t>
            </a:r>
            <a:endParaRPr lang="pt-BR" sz="1200" b="1" dirty="0">
              <a:solidFill>
                <a:schemeClr val="bg1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7164288" y="2805134"/>
            <a:ext cx="360000" cy="36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 de Texto 2"/>
          <p:cNvSpPr txBox="1">
            <a:spLocks noChangeArrowheads="1"/>
          </p:cNvSpPr>
          <p:nvPr/>
        </p:nvSpPr>
        <p:spPr bwMode="auto">
          <a:xfrm>
            <a:off x="539552" y="1532307"/>
            <a:ext cx="3244577" cy="127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spcAft>
                <a:spcPts val="0"/>
              </a:spcAft>
              <a:buFont typeface="Wingdings 2"/>
              <a:buChar char="P"/>
            </a:pP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[JAN/13] </a:t>
            </a:r>
            <a:r>
              <a:rPr lang="pt-BR" sz="1000" b="1" dirty="0" err="1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PJe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 – Corregedoria Magistrados</a:t>
            </a:r>
          </a:p>
          <a:p>
            <a:pPr marL="171450" indent="-171450">
              <a:spcAft>
                <a:spcPts val="0"/>
              </a:spcAft>
              <a:buFont typeface="Wingdings 2"/>
              <a:buChar char="P"/>
            </a:pPr>
            <a:r>
              <a:rPr lang="pt-BR" sz="1000" b="1" dirty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[JAN/13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] BNMP</a:t>
            </a:r>
          </a:p>
          <a:p>
            <a:pPr marL="171450" indent="-171450">
              <a:spcAft>
                <a:spcPts val="0"/>
              </a:spcAft>
              <a:buFont typeface="Wingdings 2"/>
              <a:buChar char="P"/>
            </a:pP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[JAN/13</a:t>
            </a:r>
            <a:r>
              <a:rPr lang="pt-BR" sz="1000" b="1" dirty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] 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Processos Apensados (Barramentos)</a:t>
            </a:r>
          </a:p>
          <a:p>
            <a:pPr marL="171450" indent="-171450">
              <a:spcAft>
                <a:spcPts val="0"/>
              </a:spcAft>
              <a:buFont typeface="Wingdings 2"/>
              <a:buChar char="P"/>
            </a:pP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[FEV/13 Wireless (Especificação)_</a:t>
            </a:r>
          </a:p>
          <a:p>
            <a:pPr marL="171450" indent="-171450">
              <a:spcAft>
                <a:spcPts val="0"/>
              </a:spcAft>
              <a:buFont typeface="Wingdings 2"/>
              <a:buChar char="P"/>
            </a:pP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[MAR/13] Política de Segurança da Informação</a:t>
            </a:r>
          </a:p>
          <a:p>
            <a:pPr marL="171450" indent="-171450">
              <a:spcAft>
                <a:spcPts val="0"/>
              </a:spcAft>
              <a:buFont typeface="Wingdings 2"/>
              <a:buChar char="P"/>
            </a:pPr>
            <a:r>
              <a:rPr lang="pt-BR" sz="1000" b="1" dirty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[MAR/13] 1a. Campanha de Sensibilização de 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SI</a:t>
            </a:r>
          </a:p>
          <a:p>
            <a:pPr marL="171450" indent="-171450">
              <a:spcAft>
                <a:spcPts val="0"/>
              </a:spcAft>
              <a:buFont typeface="Wingdings 2"/>
              <a:buChar char="P"/>
            </a:pP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[MAR/13] Acompanhamento de Obras</a:t>
            </a:r>
          </a:p>
          <a:p>
            <a:pPr marL="171450" indent="-171450">
              <a:spcAft>
                <a:spcPts val="0"/>
              </a:spcAft>
              <a:buFont typeface="Wingdings 2"/>
              <a:buChar char="P"/>
            </a:pP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[MAR/13] Implantação do EPM]</a:t>
            </a:r>
          </a:p>
          <a:p>
            <a:pPr>
              <a:spcAft>
                <a:spcPts val="0"/>
              </a:spcAft>
            </a:pPr>
            <a:endParaRPr lang="pt-BR" sz="1000" b="1" dirty="0" smtClean="0">
              <a:solidFill>
                <a:schemeClr val="accent1"/>
              </a:solidFill>
              <a:latin typeface="Arial"/>
              <a:ea typeface="Calibri"/>
              <a:cs typeface="Times New Roman"/>
              <a:sym typeface="Wingdings 2"/>
            </a:endParaRPr>
          </a:p>
          <a:p>
            <a:pPr>
              <a:spcAft>
                <a:spcPts val="0"/>
              </a:spcAft>
            </a:pP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52" name="Caixa de Texto 2"/>
          <p:cNvSpPr txBox="1">
            <a:spLocks noChangeArrowheads="1"/>
          </p:cNvSpPr>
          <p:nvPr/>
        </p:nvSpPr>
        <p:spPr bwMode="auto">
          <a:xfrm>
            <a:off x="2051720" y="3350840"/>
            <a:ext cx="2862484" cy="7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spcAft>
                <a:spcPts val="0"/>
              </a:spcAft>
              <a:buFont typeface="Wingdings 2"/>
              <a:buChar char="P"/>
            </a:pP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[ABR/13] VEPA</a:t>
            </a:r>
          </a:p>
          <a:p>
            <a:pPr marL="171450" indent="-171450">
              <a:spcAft>
                <a:spcPts val="0"/>
              </a:spcAft>
              <a:buFont typeface="Wingdings 2"/>
              <a:buChar char="P"/>
            </a:pP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[JUN/13</a:t>
            </a:r>
            <a:r>
              <a:rPr lang="pt-BR" sz="1000" b="1" dirty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] </a:t>
            </a:r>
            <a:r>
              <a:rPr lang="pt-BR" sz="1000" b="1" dirty="0" err="1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Pje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 – Migração Descanso</a:t>
            </a:r>
          </a:p>
          <a:p>
            <a:pPr marL="171450" indent="-171450">
              <a:spcAft>
                <a:spcPts val="0"/>
              </a:spcAft>
              <a:buFont typeface="Wingdings 2"/>
              <a:buChar char="P"/>
            </a:pP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[JUN/13</a:t>
            </a:r>
            <a:r>
              <a:rPr lang="pt-BR" sz="1000" b="1" dirty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] Consulta Processual 1º 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grau</a:t>
            </a:r>
          </a:p>
          <a:p>
            <a:pPr marL="171450" indent="-171450">
              <a:spcAft>
                <a:spcPts val="0"/>
              </a:spcAft>
              <a:buFont typeface="Wingdings 2"/>
              <a:buChar char="P"/>
            </a:pP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[JUN/13] Aquisição de Monitores</a:t>
            </a:r>
          </a:p>
          <a:p>
            <a:pPr marL="171450" indent="-171450">
              <a:spcAft>
                <a:spcPts val="0"/>
              </a:spcAft>
              <a:buFont typeface="Wingdings 2"/>
              <a:buChar char="P"/>
            </a:pP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[JUN/13] Implantação do </a:t>
            </a:r>
            <a:r>
              <a:rPr lang="pt-BR" sz="1000" b="1" dirty="0" err="1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Operation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 </a:t>
            </a:r>
            <a:r>
              <a:rPr lang="pt-BR" sz="1000" b="1" dirty="0" err="1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Mng</a:t>
            </a:r>
            <a:endParaRPr lang="pt-BR" sz="1000" b="1" dirty="0" smtClean="0">
              <a:solidFill>
                <a:schemeClr val="accent1"/>
              </a:solidFill>
              <a:latin typeface="Arial"/>
              <a:ea typeface="Calibri"/>
              <a:cs typeface="Times New Roman"/>
              <a:sym typeface="Wingdings 2"/>
            </a:endParaRPr>
          </a:p>
          <a:p>
            <a:pPr>
              <a:spcAft>
                <a:spcPts val="0"/>
              </a:spcAft>
            </a:pP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</p:txBody>
      </p:sp>
      <p:cxnSp>
        <p:nvCxnSpPr>
          <p:cNvPr id="54" name="Conector reto 53"/>
          <p:cNvCxnSpPr/>
          <p:nvPr/>
        </p:nvCxnSpPr>
        <p:spPr>
          <a:xfrm>
            <a:off x="2051720" y="3224010"/>
            <a:ext cx="0" cy="99707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 rot="16200000">
            <a:off x="1317899" y="3669453"/>
            <a:ext cx="1134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CONCLUÍDOS</a:t>
            </a:r>
            <a:endParaRPr lang="pt-BR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CaixaDeTexto 64"/>
          <p:cNvSpPr txBox="1"/>
          <p:nvPr/>
        </p:nvSpPr>
        <p:spPr>
          <a:xfrm rot="16200000">
            <a:off x="3176592" y="1313446"/>
            <a:ext cx="1134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CONCLUÍDOS</a:t>
            </a:r>
            <a:endParaRPr lang="pt-BR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CaixaDeTexto 69"/>
          <p:cNvSpPr txBox="1"/>
          <p:nvPr/>
        </p:nvSpPr>
        <p:spPr>
          <a:xfrm rot="16200000">
            <a:off x="5105634" y="3575069"/>
            <a:ext cx="10458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CONCLUÍDOS</a:t>
            </a:r>
            <a:endParaRPr lang="pt-BR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2" name="Conector reto 71"/>
          <p:cNvCxnSpPr/>
          <p:nvPr/>
        </p:nvCxnSpPr>
        <p:spPr>
          <a:xfrm flipH="1" flipV="1">
            <a:off x="5750515" y="4221088"/>
            <a:ext cx="1137" cy="223224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4" name="CaixaDeTexto 73"/>
          <p:cNvSpPr txBox="1"/>
          <p:nvPr/>
        </p:nvSpPr>
        <p:spPr>
          <a:xfrm rot="16200000">
            <a:off x="4573496" y="5261198"/>
            <a:ext cx="1994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CONCLUSÃO PREVISTA</a:t>
            </a:r>
            <a:endParaRPr lang="pt-BR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6" name="Conector reto 75"/>
          <p:cNvCxnSpPr/>
          <p:nvPr/>
        </p:nvCxnSpPr>
        <p:spPr>
          <a:xfrm flipV="1">
            <a:off x="7345426" y="2636912"/>
            <a:ext cx="0" cy="1732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7" name="CaixaDeTexto 76"/>
          <p:cNvSpPr txBox="1"/>
          <p:nvPr/>
        </p:nvSpPr>
        <p:spPr>
          <a:xfrm rot="16200000">
            <a:off x="5680156" y="1977869"/>
            <a:ext cx="1679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CONCLUSÃO PREVISTA</a:t>
            </a:r>
            <a:endParaRPr lang="pt-BR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6" name="Conector reto 35"/>
          <p:cNvCxnSpPr/>
          <p:nvPr/>
        </p:nvCxnSpPr>
        <p:spPr>
          <a:xfrm flipH="1" flipV="1">
            <a:off x="6643257" y="2654449"/>
            <a:ext cx="702170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6643257" y="1268760"/>
            <a:ext cx="0" cy="13846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Caixa de Texto 2"/>
          <p:cNvSpPr txBox="1">
            <a:spLocks noChangeArrowheads="1"/>
          </p:cNvSpPr>
          <p:nvPr/>
        </p:nvSpPr>
        <p:spPr bwMode="auto">
          <a:xfrm>
            <a:off x="215536" y="5229200"/>
            <a:ext cx="3101496" cy="102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pt-BR" sz="12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LEGENDA</a:t>
            </a:r>
          </a:p>
          <a:p>
            <a:pPr marL="171450" indent="-171450">
              <a:spcAft>
                <a:spcPts val="0"/>
              </a:spcAft>
              <a:buFont typeface="Wingdings 2"/>
              <a:buChar char="P"/>
            </a:pP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Projeto concluído</a:t>
            </a: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  <a:sym typeface="Wingdings 2"/>
            </a:endParaRP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>
                <a:solidFill>
                  <a:srgbClr val="009900"/>
                </a:solidFill>
                <a:latin typeface="Arial"/>
                <a:ea typeface="Calibri"/>
                <a:cs typeface="Times New Roman"/>
                <a:sym typeface="Wingdings 2"/>
              </a:rPr>
              <a:t></a:t>
            </a:r>
            <a:r>
              <a:rPr lang="pt-BR" sz="1000" b="1" dirty="0">
                <a:solidFill>
                  <a:srgbClr val="FFC000"/>
                </a:solidFill>
                <a:latin typeface="Arial"/>
                <a:ea typeface="Calibri"/>
                <a:cs typeface="Times New Roman"/>
                <a:sym typeface="Wingdings 2"/>
              </a:rPr>
              <a:t> 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  <a:sym typeface="Wingdings 2"/>
              </a:rPr>
              <a:t>Projeto  em Andamento – No prazo</a:t>
            </a:r>
          </a:p>
          <a:p>
            <a:pPr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>
                <a:solidFill>
                  <a:srgbClr val="FFC000"/>
                </a:solidFill>
                <a:latin typeface="Arial"/>
                <a:ea typeface="Calibri"/>
                <a:cs typeface="Times New Roman"/>
                <a:sym typeface="Wingdings 2"/>
              </a:rPr>
              <a:t></a:t>
            </a:r>
            <a:r>
              <a:rPr lang="pt-BR" sz="1000" b="1" dirty="0">
                <a:solidFill>
                  <a:schemeClr val="accent1"/>
                </a:solidFill>
                <a:latin typeface="Arial"/>
                <a:ea typeface="Calibri"/>
                <a:cs typeface="Times New Roman"/>
                <a:sym typeface="Wingdings 2"/>
              </a:rPr>
              <a:t>  </a:t>
            </a: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Projeto em Andamento – Leve atraso</a:t>
            </a:r>
            <a:endParaRPr lang="pt-BR" sz="1000" b="1" dirty="0" smtClean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>
                <a:solidFill>
                  <a:srgbClr val="FF0000"/>
                </a:solidFill>
                <a:latin typeface="Arial"/>
                <a:ea typeface="Calibri"/>
                <a:cs typeface="Times New Roman"/>
                <a:sym typeface="Wingdings 2"/>
              </a:rPr>
              <a:t> </a:t>
            </a:r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Calibri"/>
                <a:cs typeface="Times New Roman"/>
              </a:rPr>
              <a:t>Projeto em andamento – Atraso significativo</a:t>
            </a:r>
            <a:endParaRPr lang="pt-BR" sz="1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Clr>
                <a:srgbClr val="FF0000"/>
              </a:buClr>
              <a:buSzPct val="110000"/>
            </a:pP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 marL="171450" lvl="0" indent="-171450">
              <a:spcAft>
                <a:spcPts val="0"/>
              </a:spcAft>
              <a:buClr>
                <a:srgbClr val="FF0000"/>
              </a:buClr>
              <a:buSzPct val="110000"/>
              <a:buFont typeface="Wingdings 2"/>
              <a:buChar char="Q"/>
            </a:pPr>
            <a:endParaRPr lang="pt-BR" sz="1000" b="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Clr>
                <a:srgbClr val="FF0000"/>
              </a:buClr>
              <a:buSzPct val="110000"/>
            </a:pPr>
            <a:r>
              <a:rPr lang="pt-BR" sz="1000" b="1" dirty="0" smtClean="0">
                <a:solidFill>
                  <a:schemeClr val="accent1"/>
                </a:solidFill>
                <a:latin typeface="Arial"/>
                <a:ea typeface="Calibri"/>
                <a:cs typeface="Times New Roman"/>
              </a:rPr>
              <a:t>     </a:t>
            </a: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 marL="180975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 marL="180975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endParaRPr lang="pt-BR" sz="1000" b="1" dirty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  <a:p>
            <a:pPr marL="180975" lvl="0" indent="-180975"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"/>
            </a:pPr>
            <a:endParaRPr lang="pt-BR" sz="1000" b="1" dirty="0" smtClean="0">
              <a:solidFill>
                <a:schemeClr val="accent1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916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81" grpId="0"/>
      <p:bldP spid="98" grpId="0"/>
      <p:bldP spid="129" grpId="0"/>
      <p:bldP spid="130" grpId="0"/>
      <p:bldP spid="48" grpId="0"/>
      <p:bldP spid="52" grpId="0"/>
      <p:bldP spid="57" grpId="0"/>
      <p:bldP spid="65" grpId="0"/>
      <p:bldP spid="70" grpId="0"/>
      <p:bldP spid="74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3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4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7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7" name="Oval 16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sp>
        <p:nvSpPr>
          <p:cNvPr id="70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1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72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6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79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12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8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03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5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8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0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111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5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6" name="Group 18"/>
          <p:cNvGrpSpPr/>
          <p:nvPr/>
        </p:nvGrpSpPr>
        <p:grpSpPr>
          <a:xfrm>
            <a:off x="6371175" y="1923823"/>
            <a:ext cx="2314754" cy="291937"/>
            <a:chOff x="452926" y="1955660"/>
            <a:chExt cx="2074514" cy="317142"/>
          </a:xfrm>
        </p:grpSpPr>
        <p:sp>
          <p:nvSpPr>
            <p:cNvPr id="117" name="Round Same Side Corner Rectangle 14"/>
            <p:cNvSpPr/>
            <p:nvPr/>
          </p:nvSpPr>
          <p:spPr>
            <a:xfrm rot="16200000" flipV="1">
              <a:off x="1974624" y="1678215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Round Same Side Corner Rectangle 15"/>
            <p:cNvSpPr/>
            <p:nvPr/>
          </p:nvSpPr>
          <p:spPr>
            <a:xfrm rot="16200000">
              <a:off x="937367" y="1496760"/>
              <a:ext cx="249829" cy="1218711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9" name="TextBox 16"/>
            <p:cNvSpPr txBox="1"/>
            <p:nvPr/>
          </p:nvSpPr>
          <p:spPr>
            <a:xfrm>
              <a:off x="501241" y="1971888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50%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1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22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50%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6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27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1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2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33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4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5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7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38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9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0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1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2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sp>
        <p:nvSpPr>
          <p:cNvPr id="144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5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46" name="Chart 96"/>
          <p:cNvGraphicFramePr/>
          <p:nvPr>
            <p:extLst>
              <p:ext uri="{D42A27DB-BD31-4B8C-83A1-F6EECF244321}">
                <p14:modId xmlns:p14="http://schemas.microsoft.com/office/powerpoint/2010/main" val="1194968281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7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4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56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7" name="Chart 96"/>
          <p:cNvGraphicFramePr/>
          <p:nvPr>
            <p:extLst>
              <p:ext uri="{D42A27DB-BD31-4B8C-83A1-F6EECF244321}">
                <p14:modId xmlns:p14="http://schemas.microsoft.com/office/powerpoint/2010/main" val="1814222644"/>
              </p:ext>
            </p:extLst>
          </p:nvPr>
        </p:nvGraphicFramePr>
        <p:xfrm>
          <a:off x="227620" y="3881674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130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591274"/>
              </p:ext>
            </p:extLst>
          </p:nvPr>
        </p:nvGraphicFramePr>
        <p:xfrm>
          <a:off x="611560" y="1772816"/>
          <a:ext cx="7992887" cy="185163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688632"/>
                <a:gridCol w="1296144"/>
                <a:gridCol w="288032"/>
                <a:gridCol w="720079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Processo</a:t>
                      </a:r>
                      <a:r>
                        <a:rPr lang="pt-BR" baseline="0" dirty="0" smtClean="0"/>
                        <a:t> Judicial Eletrônico (</a:t>
                      </a:r>
                      <a:r>
                        <a:rPr lang="pt-BR" baseline="0" dirty="0" err="1" smtClean="0"/>
                        <a:t>PJe</a:t>
                      </a:r>
                      <a:r>
                        <a:rPr lang="pt-BR" baseline="0" dirty="0" smtClean="0"/>
                        <a:t>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err="1" smtClean="0"/>
                        <a:t>Pje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–</a:t>
                      </a:r>
                      <a:r>
                        <a:rPr lang="pt-BR" sz="1600" baseline="0" dirty="0" smtClean="0"/>
                        <a:t> Juizados Cíveis da RMR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Suspenso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00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Pje</a:t>
                      </a:r>
                      <a:r>
                        <a:rPr lang="pt-BR" sz="1600" dirty="0" smtClean="0"/>
                        <a:t> – Colégio Recursal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 Definir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00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Pje</a:t>
                      </a:r>
                      <a:r>
                        <a:rPr lang="pt-BR" sz="1600" dirty="0" smtClean="0"/>
                        <a:t> – Corregedoria</a:t>
                      </a:r>
                      <a:r>
                        <a:rPr lang="pt-BR" sz="1600" baseline="0" dirty="0" smtClean="0"/>
                        <a:t> 2ª Fase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Suspenso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9900"/>
                          </a:solidFill>
                          <a:sym typeface="Wingdings 2"/>
                        </a:rPr>
                        <a:t>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err="1" smtClean="0"/>
                        <a:t>Pje</a:t>
                      </a:r>
                      <a:r>
                        <a:rPr lang="pt-BR" sz="1600" dirty="0" smtClean="0"/>
                        <a:t> – Executivos Fiscais Municipais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9900"/>
                          </a:solidFill>
                          <a:sym typeface="Wingdings 2"/>
                        </a:rPr>
                        <a:t>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49%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951814"/>
              </p:ext>
            </p:extLst>
          </p:nvPr>
        </p:nvGraphicFramePr>
        <p:xfrm>
          <a:off x="642330" y="4293096"/>
          <a:ext cx="7992887" cy="1110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688632"/>
                <a:gridCol w="1296144"/>
                <a:gridCol w="288032"/>
                <a:gridCol w="720079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Audiência Digital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Sistema de Gravação de Audiências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Out/13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00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99%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Expansão - Gravação de Audiência Digital</a:t>
                      </a:r>
                      <a:endParaRPr lang="pt-BR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Mai/15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FF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19%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pSp>
        <p:nvGrpSpPr>
          <p:cNvPr id="7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3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4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6" name="Oval 16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grpSp>
        <p:nvGrpSpPr>
          <p:cNvPr id="84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6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64" name="CaixaDeTexto 63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67" name="Picture 2056" descr="Icon Magnifying G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280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9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81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5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0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00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9" name="Picture 2056" descr="Icon Magnifying G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626867"/>
              </p:ext>
            </p:extLst>
          </p:nvPr>
        </p:nvGraphicFramePr>
        <p:xfrm>
          <a:off x="611560" y="1772816"/>
          <a:ext cx="7992887" cy="222196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688632"/>
                <a:gridCol w="1296144"/>
                <a:gridCol w="288032"/>
                <a:gridCol w="720079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1º Grau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Painel de Chamadas de Audiências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err="1" smtClean="0"/>
                        <a:t>Nov</a:t>
                      </a:r>
                      <a:r>
                        <a:rPr lang="pt-BR" sz="1600" dirty="0" smtClean="0"/>
                        <a:t>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00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92%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Vitaliciamento</a:t>
                      </a:r>
                      <a:r>
                        <a:rPr lang="pt-BR" sz="1600" dirty="0" smtClean="0"/>
                        <a:t> - 2ª</a:t>
                      </a:r>
                      <a:r>
                        <a:rPr lang="pt-BR" sz="1600" baseline="0" dirty="0" smtClean="0"/>
                        <a:t> Fase</a:t>
                      </a:r>
                      <a:endParaRPr lang="pt-B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Suspenso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FF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Custas Judiciais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</a:t>
                      </a:r>
                      <a:r>
                        <a:rPr lang="pt-BR" sz="1600" baseline="0" dirty="0" smtClean="0"/>
                        <a:t> Definir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FFFF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11%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de Pagamento de Precatórios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9900"/>
                          </a:solidFill>
                          <a:sym typeface="Wingdings 2"/>
                        </a:rPr>
                        <a:t>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25%</a:t>
                      </a:r>
                      <a:endParaRPr lang="pt-BR" sz="16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Gestão da Execução Penal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A</a:t>
                      </a:r>
                      <a:r>
                        <a:rPr lang="pt-BR" sz="1600" baseline="0" dirty="0" smtClean="0"/>
                        <a:t> Definir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99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5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661523"/>
              </p:ext>
            </p:extLst>
          </p:nvPr>
        </p:nvGraphicFramePr>
        <p:xfrm>
          <a:off x="620572" y="4293096"/>
          <a:ext cx="7992887" cy="1110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688632"/>
                <a:gridCol w="1296144"/>
                <a:gridCol w="288032"/>
                <a:gridCol w="720079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2º Grau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BNMP 2º Grau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Set/13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99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88%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Tabelas Unificadas 2º Grau</a:t>
                      </a:r>
                      <a:endParaRPr lang="pt-B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9900"/>
                          </a:solidFill>
                          <a:sym typeface="Wingdings 2"/>
                        </a:rPr>
                        <a:t></a:t>
                      </a:r>
                      <a:endParaRPr lang="pt-BR" sz="1600" dirty="0" smtClean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48%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40653</TotalTime>
  <Words>3502</Words>
  <Application>Microsoft Office PowerPoint</Application>
  <PresentationFormat>Apresentação na tela (4:3)</PresentationFormat>
  <Paragraphs>1318</Paragraphs>
  <Slides>46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Diseño predeterminado</vt:lpstr>
      <vt:lpstr>Portfólio de projetos de tic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Bnmp 2º grau</vt:lpstr>
      <vt:lpstr>CONHECER VIRTUAL</vt:lpstr>
      <vt:lpstr>Consulta Processual CCMA</vt:lpstr>
      <vt:lpstr>SISTEMA DE LEILÃO ELETRÔNICO</vt:lpstr>
      <vt:lpstr>Acompanhamento de Medidas Sócio Educativas </vt:lpstr>
      <vt:lpstr>Integração do Judwin 1º Grau com o CNACL</vt:lpstr>
      <vt:lpstr>CONSULTA PROCESSUAL DO ADVOGADO</vt:lpstr>
      <vt:lpstr>Controle de acolhimento e adoção</vt:lpstr>
      <vt:lpstr>PÁGINA DA COPLAN</vt:lpstr>
      <vt:lpstr>Substituição do SISPE</vt:lpstr>
      <vt:lpstr>Aquisição de Sistema para o Centro de Saúde</vt:lpstr>
      <vt:lpstr>CONTROLE DO SERVIÇO DE TÁXI</vt:lpstr>
      <vt:lpstr>Controle da transparência passiva</vt:lpstr>
      <vt:lpstr>NOVO SISTEMA DE OUVIDORIA</vt:lpstr>
      <vt:lpstr>Sistema de Frequência</vt:lpstr>
      <vt:lpstr>Publicação de resenhas</vt:lpstr>
      <vt:lpstr>BANCO DE TALENTOS</vt:lpstr>
      <vt:lpstr>SISTEMA PARA O CENTRO DE JUSTIÇA TERAPÊUTICO</vt:lpstr>
      <vt:lpstr>CONTROLE PÓS-GRADUAÇÃO</vt:lpstr>
      <vt:lpstr>SERVIÇOS E OBRAS DE ENGENHARIA</vt:lpstr>
      <vt:lpstr>FOLHA DE PAGAMENTO DOS ESTAGIÁRIOS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vf</cp:lastModifiedBy>
  <cp:revision>1928</cp:revision>
  <cp:lastPrinted>2013-04-22T15:30:45Z</cp:lastPrinted>
  <dcterms:created xsi:type="dcterms:W3CDTF">2010-05-23T14:28:12Z</dcterms:created>
  <dcterms:modified xsi:type="dcterms:W3CDTF">2013-10-22T23:41:01Z</dcterms:modified>
</cp:coreProperties>
</file>