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5" r:id="rId3"/>
    <p:sldId id="408" r:id="rId4"/>
    <p:sldId id="365" r:id="rId5"/>
    <p:sldId id="373" r:id="rId6"/>
    <p:sldId id="406" r:id="rId7"/>
    <p:sldId id="351" r:id="rId8"/>
    <p:sldId id="419" r:id="rId9"/>
    <p:sldId id="404" r:id="rId10"/>
    <p:sldId id="405" r:id="rId11"/>
    <p:sldId id="426" r:id="rId12"/>
    <p:sldId id="420" r:id="rId13"/>
    <p:sldId id="421" r:id="rId14"/>
    <p:sldId id="422" r:id="rId15"/>
    <p:sldId id="423" r:id="rId16"/>
    <p:sldId id="431" r:id="rId17"/>
    <p:sldId id="433" r:id="rId18"/>
    <p:sldId id="427" r:id="rId19"/>
    <p:sldId id="424" r:id="rId20"/>
    <p:sldId id="429" r:id="rId21"/>
    <p:sldId id="428" r:id="rId22"/>
    <p:sldId id="430" r:id="rId23"/>
    <p:sldId id="407" r:id="rId24"/>
    <p:sldId id="412" r:id="rId25"/>
    <p:sldId id="414" r:id="rId26"/>
    <p:sldId id="416" r:id="rId27"/>
    <p:sldId id="417" r:id="rId28"/>
    <p:sldId id="418" r:id="rId29"/>
    <p:sldId id="425" r:id="rId30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  <a:srgbClr val="FFCC00"/>
    <a:srgbClr val="FFCC66"/>
    <a:srgbClr val="7CBF33"/>
    <a:srgbClr val="CA351C"/>
    <a:srgbClr val="FF2F2F"/>
    <a:srgbClr val="000080"/>
    <a:srgbClr val="800040"/>
    <a:srgbClr val="6600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7" autoAdjust="0"/>
    <p:restoredTop sz="94675" autoAdjust="0"/>
  </p:normalViewPr>
  <p:slideViewPr>
    <p:cSldViewPr>
      <p:cViewPr>
        <p:scale>
          <a:sx n="66" d="100"/>
          <a:sy n="66" d="100"/>
        </p:scale>
        <p:origin x="-2840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6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17/07/13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4" Type="http://schemas.openxmlformats.org/officeDocument/2006/relationships/slide" Target="../slides/slide6.xml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4" Type="http://schemas.openxmlformats.org/officeDocument/2006/relationships/slide" Target="../slides/slide6.xml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8972"/>
            <a:ext cx="3960440" cy="256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99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6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5184775"/>
          </a:xfrm>
        </p:spPr>
        <p:txBody>
          <a:bodyPr/>
          <a:lstStyle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5040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>
          <a:xfrm>
            <a:off x="394593" y="981075"/>
            <a:ext cx="8497887" cy="5184775"/>
          </a:xfrm>
        </p:spPr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9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5"/>
          </p:nvPr>
        </p:nvSpPr>
        <p:spPr>
          <a:xfrm>
            <a:off x="394593" y="981075"/>
            <a:ext cx="8497887" cy="51847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43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3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3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3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701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JULHO/2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8" r:id="rId16"/>
    <p:sldLayoutId id="2147483669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79512" y="3861048"/>
            <a:ext cx="8784976" cy="1080120"/>
          </a:xfrm>
        </p:spPr>
        <p:txBody>
          <a:bodyPr/>
          <a:lstStyle/>
          <a:p>
            <a:r>
              <a:rPr lang="es-UY" dirty="0" smtClean="0"/>
              <a:t>COMITÊ GESTOR DE TIC</a:t>
            </a:r>
            <a:br>
              <a:rPr lang="es-UY" dirty="0" smtClean="0"/>
            </a:br>
            <a:r>
              <a:rPr lang="es-UY" dirty="0" smtClean="0"/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 smtClean="0"/>
              <a:t>JULHO/2013</a:t>
            </a:r>
            <a:endParaRPr lang="pt-BR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288" y="4725144"/>
            <a:ext cx="8497192" cy="1728192"/>
          </a:xfrm>
        </p:spPr>
        <p:txBody>
          <a:bodyPr/>
          <a:lstStyle/>
          <a:p>
            <a:r>
              <a:rPr lang="pt-BR" sz="1800" dirty="0"/>
              <a:t>Teve início, nesta quarta-feira (5), o treinamento dos 30 magistrados que vão atuar no plantão especial do Tribunal de Justiça de Pernambuco (TJPE) durante a </a:t>
            </a:r>
            <a:r>
              <a:rPr lang="pt-BR" sz="1800" i="1" dirty="0"/>
              <a:t>copa</a:t>
            </a:r>
            <a:r>
              <a:rPr lang="pt-BR" sz="1800" dirty="0"/>
              <a:t> das Confederações FIFA </a:t>
            </a:r>
            <a:r>
              <a:rPr lang="pt-BR" sz="1800" dirty="0" smtClean="0"/>
              <a:t>2013.</a:t>
            </a:r>
          </a:p>
          <a:p>
            <a:r>
              <a:rPr lang="pt-BR" sz="1800" dirty="0"/>
              <a:t>Entre as pautas discutidas para o plantão da Infância e Juventude estavam a transferência da autorização de viagem de menores para o formato </a:t>
            </a:r>
            <a:r>
              <a:rPr lang="pt-BR" sz="1800" dirty="0" smtClean="0"/>
              <a:t>eletrônico.</a:t>
            </a:r>
            <a:endParaRPr lang="pt-BR" sz="1800" dirty="0"/>
          </a:p>
        </p:txBody>
      </p:sp>
      <p:pic>
        <p:nvPicPr>
          <p:cNvPr id="3074" name="Picture 2" descr="http://www.tjpe.jus.br/noticias_ascomSY/showfoto.asp?id=93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6604"/>
            <a:ext cx="4948436" cy="35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s://encrypted-tbn3.gstatic.com/images?q=tbn:ANd9GcQ5MQPGiTE0MP15ZwzQTBCYW0JRm-1Uppoduk9Rwyavm-NrDxZhI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5013"/>
            <a:ext cx="2756387" cy="22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504056"/>
          </a:xfrm>
        </p:spPr>
        <p:txBody>
          <a:bodyPr/>
          <a:lstStyle/>
          <a:p>
            <a:pPr algn="ctr"/>
            <a:r>
              <a:rPr lang="pt-BR" dirty="0" smtClean="0"/>
              <a:t>Projetos concluídos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Pje </a:t>
            </a:r>
            <a:r>
              <a:rPr lang="pt-BR" dirty="0"/>
              <a:t>– Implantação da versão </a:t>
            </a:r>
            <a:r>
              <a:rPr lang="pt-BR" dirty="0" smtClean="0"/>
              <a:t>descanso</a:t>
            </a:r>
          </a:p>
          <a:p>
            <a:endParaRPr lang="pt-BR" u="sng" dirty="0"/>
          </a:p>
          <a:p>
            <a:endParaRPr lang="pt-BR" u="sng" dirty="0" smtClean="0"/>
          </a:p>
          <a:p>
            <a:endParaRPr lang="pt-BR" u="sng" dirty="0"/>
          </a:p>
          <a:p>
            <a:endParaRPr lang="pt-BR" u="sng" dirty="0" smtClean="0"/>
          </a:p>
          <a:p>
            <a:r>
              <a:rPr lang="pt-BR" dirty="0" smtClean="0"/>
              <a:t>Aquisição de Máquinas</a:t>
            </a:r>
            <a:endParaRPr lang="pt-BR" dirty="0"/>
          </a:p>
        </p:txBody>
      </p:sp>
      <p:pic>
        <p:nvPicPr>
          <p:cNvPr id="6146" name="Picture 2" descr="http://portal2.trtrio.gov.br:7777/pls/portal/docs/PAGE/ARQUIVOS/PAGNOTICIAS/COPY_OF_ANO2009/P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799"/>
            <a:ext cx="4464496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5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RNScr0Gmw8lSgx-3z-Npku3fe-AZk5zkv3t301gJFjOmb5we0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6" y="1268760"/>
            <a:ext cx="359092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000" dirty="0" smtClean="0">
                <a:solidFill>
                  <a:schemeClr val="tx2"/>
                </a:solidFill>
              </a:rPr>
              <a:t>negativos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44624"/>
            <a:ext cx="8219256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504056"/>
          </a:xfrm>
        </p:spPr>
        <p:txBody>
          <a:bodyPr/>
          <a:lstStyle/>
          <a:p>
            <a:pPr algn="ctr"/>
            <a:r>
              <a:rPr lang="pt-BR" dirty="0" smtClean="0"/>
              <a:t>Problemas de indisponibilidade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Nova Consulta Processual 1º Grau</a:t>
            </a:r>
          </a:p>
          <a:p>
            <a:pPr lvl="1"/>
            <a:endParaRPr lang="pt-BR" sz="1000" dirty="0" smtClean="0">
              <a:solidFill>
                <a:schemeClr val="tx2"/>
              </a:solidFill>
            </a:endParaRP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Problemas no JUDWIN</a:t>
            </a:r>
            <a:r>
              <a:rPr lang="pt-BR" dirty="0" smtClean="0">
                <a:solidFill>
                  <a:schemeClr val="tx2"/>
                </a:solidFill>
              </a:rPr>
              <a:t>;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Problemas Re-</a:t>
            </a:r>
            <a:r>
              <a:rPr lang="pt-BR" dirty="0" err="1" smtClean="0">
                <a:solidFill>
                  <a:schemeClr val="tx2"/>
                </a:solidFill>
              </a:rPr>
              <a:t>captcha</a:t>
            </a:r>
            <a:endParaRPr lang="pt-BR" dirty="0" smtClean="0">
              <a:solidFill>
                <a:schemeClr val="tx2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Pje – Implantação da versão descanso</a:t>
            </a:r>
          </a:p>
          <a:p>
            <a:pPr lvl="1"/>
            <a:endParaRPr lang="pt-BR" sz="1000" dirty="0" smtClean="0">
              <a:solidFill>
                <a:schemeClr val="tx2"/>
              </a:solidFill>
            </a:endParaRP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Problemas de desempenho;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Aguardando nova versão do CNJ;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2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entregues e não utilizados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288" y="908720"/>
            <a:ext cx="8497192" cy="4968751"/>
          </a:xfrm>
        </p:spPr>
        <p:txBody>
          <a:bodyPr/>
          <a:lstStyle/>
          <a:p>
            <a:r>
              <a:rPr lang="pt-BR" dirty="0" smtClean="0"/>
              <a:t>Acompanhamento de Obras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Sessão de Julgamento Eletrônico</a:t>
            </a:r>
            <a:endParaRPr lang="pt-BR" dirty="0"/>
          </a:p>
        </p:txBody>
      </p:sp>
      <p:pic>
        <p:nvPicPr>
          <p:cNvPr id="7170" name="Picture 2" descr="https://encrypted-tbn3.gstatic.com/images?q=tbn:ANd9GcS1Nc2rU-zR0skSWn5BWFai0ZYF_CdPa_Rgt03Bg8AiR8qjhx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3024336" cy="20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-FbuRLBm-XmU/TjYCknXbjFI/AAAAAAAADq8/Mihvf8Jby7A/s1600/julgamento_eletronico_ash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10" y="4581128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4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504056"/>
          </a:xfrm>
        </p:spPr>
        <p:txBody>
          <a:bodyPr/>
          <a:lstStyle/>
          <a:p>
            <a:pPr algn="ctr"/>
            <a:r>
              <a:rPr lang="pt-BR" dirty="0" smtClean="0"/>
              <a:t>Datacenter secundário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Projeto com pendência de acerto entre Governo do Estado e TJPE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" y="2204864"/>
            <a:ext cx="803339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6084168" y="2780928"/>
            <a:ext cx="1872208" cy="15841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19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Evento</a:t>
            </a:r>
            <a:r>
              <a:rPr lang="en-US" dirty="0" smtClean="0"/>
              <a:t> do </a:t>
            </a:r>
            <a:r>
              <a:rPr lang="en-US" dirty="0" err="1" smtClean="0"/>
              <a:t>hdi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17" b="9517"/>
          <a:stretch>
            <a:fillRect/>
          </a:stretch>
        </p:blipFill>
        <p:spPr>
          <a:xfrm>
            <a:off x="3851920" y="3861048"/>
            <a:ext cx="4474840" cy="267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2236916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752257"/>
            <a:ext cx="3779912" cy="282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82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en-US" dirty="0" smtClean="0"/>
              <a:t>NOTÍCIA NO ITI – CERTIFICAÇÃO DIGITAL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60" r="-25760"/>
          <a:stretch>
            <a:fillRect/>
          </a:stretch>
        </p:blipFill>
        <p:spPr>
          <a:xfrm>
            <a:off x="-396836" y="836712"/>
            <a:ext cx="9505340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13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chemeClr val="tx2"/>
                </a:solidFill>
              </a:rPr>
              <a:t>DELIBERAÇÃO</a:t>
            </a:r>
            <a:br>
              <a:rPr lang="pt-BR" sz="40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Processo de gestão de mudanças</a:t>
            </a:r>
            <a:endParaRPr lang="pt-B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4" b="92587" l="9884" r="89971">
                        <a14:foregroundMark x1="54506" y1="5814" x2="54506" y2="5814"/>
                        <a14:foregroundMark x1="68605" y1="58866" x2="68605" y2="58866"/>
                        <a14:foregroundMark x1="40843" y1="92587" x2="40843" y2="92587"/>
                        <a14:foregroundMark x1="64535" y1="69913" x2="64535" y2="69913"/>
                        <a14:foregroundMark x1="53488" y1="52762" x2="53488" y2="52762"/>
                        <a14:foregroundMark x1="70640" y1="65407" x2="70640" y2="65407"/>
                        <a14:foregroundMark x1="70640" y1="65407" x2="70640" y2="65407"/>
                        <a14:foregroundMark x1="62064" y1="60320" x2="62064" y2="60320"/>
                        <a14:foregroundMark x1="61628" y1="52762" x2="61628" y2="52762"/>
                        <a14:foregroundMark x1="55523" y1="58285" x2="55523" y2="58285"/>
                        <a14:foregroundMark x1="63517" y1="75000" x2="63517" y2="75000"/>
                        <a14:foregroundMark x1="57558" y1="65407" x2="57558" y2="65407"/>
                        <a14:foregroundMark x1="57558" y1="65407" x2="57558" y2="65407"/>
                        <a14:foregroundMark x1="57558" y1="65407" x2="67587" y2="53779"/>
                        <a14:foregroundMark x1="69186" y1="50291" x2="69186" y2="50291"/>
                        <a14:foregroundMark x1="69186" y1="50291" x2="74709" y2="64826"/>
                        <a14:foregroundMark x1="51017" y1="55814" x2="51017" y2="5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808" y="1124744"/>
            <a:ext cx="3356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50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GESTÃO DE </a:t>
            </a:r>
            <a:r>
              <a:rPr lang="pt-BR" dirty="0" err="1" smtClean="0"/>
              <a:t>mudançaS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1943869"/>
          </a:xfrm>
          <a:solidFill>
            <a:schemeClr val="tx2">
              <a:lumMod val="20000"/>
              <a:lumOff val="8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err="1" smtClean="0"/>
              <a:t>Motivação</a:t>
            </a:r>
            <a:r>
              <a:rPr lang="en-US" dirty="0" smtClean="0"/>
              <a:t>: </a:t>
            </a:r>
            <a:endParaRPr lang="en-US" b="0" dirty="0"/>
          </a:p>
          <a:p>
            <a:pPr lvl="1" algn="just"/>
            <a:r>
              <a:rPr lang="en-US" b="0" dirty="0" err="1" smtClean="0"/>
              <a:t>Incidentes</a:t>
            </a:r>
            <a:r>
              <a:rPr lang="en-US" b="0" dirty="0" smtClean="0"/>
              <a:t> </a:t>
            </a:r>
            <a:r>
              <a:rPr lang="en-US" b="0" dirty="0" err="1" smtClean="0"/>
              <a:t>ocorridos</a:t>
            </a:r>
            <a:r>
              <a:rPr lang="en-US" b="0" dirty="0" smtClean="0"/>
              <a:t> </a:t>
            </a:r>
            <a:r>
              <a:rPr lang="en-US" b="0" dirty="0" err="1" smtClean="0"/>
              <a:t>levaram</a:t>
            </a:r>
            <a:r>
              <a:rPr lang="en-US" b="0" dirty="0" smtClean="0"/>
              <a:t> a </a:t>
            </a:r>
            <a:r>
              <a:rPr lang="en-US" b="0" dirty="0" err="1" smtClean="0"/>
              <a:t>indisponibilidades</a:t>
            </a:r>
            <a:r>
              <a:rPr lang="en-US" b="0" dirty="0" smtClean="0"/>
              <a:t> e </a:t>
            </a:r>
            <a:r>
              <a:rPr lang="en-US" b="0" dirty="0" err="1" smtClean="0"/>
              <a:t>degradação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os</a:t>
            </a:r>
            <a:r>
              <a:rPr lang="en-US" b="0" dirty="0" smtClean="0"/>
              <a:t> </a:t>
            </a:r>
            <a:r>
              <a:rPr lang="en-US" b="0" dirty="0" err="1" smtClean="0"/>
              <a:t>serviços</a:t>
            </a:r>
            <a:r>
              <a:rPr lang="en-US" b="0" dirty="0" smtClean="0"/>
              <a:t> </a:t>
            </a:r>
            <a:r>
              <a:rPr lang="en-US" b="0" dirty="0" err="1" smtClean="0"/>
              <a:t>gerando</a:t>
            </a:r>
            <a:r>
              <a:rPr lang="en-US" b="0" dirty="0" smtClean="0"/>
              <a:t> </a:t>
            </a:r>
            <a:r>
              <a:rPr lang="en-US" b="0" dirty="0" err="1" smtClean="0"/>
              <a:t>impactos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a </a:t>
            </a:r>
            <a:r>
              <a:rPr lang="en-US" b="0" dirty="0" err="1" smtClean="0"/>
              <a:t>população</a:t>
            </a:r>
            <a:r>
              <a:rPr lang="en-US" b="0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3810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0173"/>
            <a:ext cx="4397222" cy="19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6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Pendências </a:t>
            </a:r>
            <a:r>
              <a:rPr lang="pt-BR" dirty="0"/>
              <a:t>da última reunião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Projetos </a:t>
            </a:r>
            <a:r>
              <a:rPr lang="pt-BR" dirty="0" smtClean="0"/>
              <a:t>TIC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Fatos Relevantes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Apresentação do Comitê Gestor de Planejamento e Gestão Estratégica do PJPE</a:t>
            </a:r>
            <a:endParaRPr lang="pt-BR" dirty="0"/>
          </a:p>
          <a:p>
            <a:pPr marL="5715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934E88D-C318-4F07-AA21-E226073DA8E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61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GESTÃO DE </a:t>
            </a:r>
            <a:r>
              <a:rPr lang="pt-BR" dirty="0" err="1" smtClean="0"/>
              <a:t>mudançaS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5149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6672"/>
            <a:ext cx="2009800" cy="112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916832"/>
            <a:ext cx="65659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5888" y="3068960"/>
            <a:ext cx="65786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365104"/>
            <a:ext cx="66802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GESTÃO DE </a:t>
            </a:r>
            <a:r>
              <a:rPr lang="pt-BR" dirty="0" err="1" smtClean="0"/>
              <a:t>mudançaS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1943869"/>
          </a:xfrm>
          <a:solidFill>
            <a:schemeClr val="tx2">
              <a:lumMod val="20000"/>
              <a:lumOff val="8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err="1" smtClean="0"/>
              <a:t>Objetivo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: </a:t>
            </a:r>
            <a:r>
              <a:rPr lang="en-US" b="0" dirty="0" err="1" smtClean="0"/>
              <a:t>Permitir</a:t>
            </a:r>
            <a:r>
              <a:rPr lang="en-US" b="0" dirty="0" smtClean="0"/>
              <a:t> </a:t>
            </a:r>
            <a:r>
              <a:rPr lang="en-US" b="0" dirty="0" err="1" smtClean="0"/>
              <a:t>mudanças</a:t>
            </a:r>
            <a:r>
              <a:rPr lang="en-US" b="0" dirty="0" smtClean="0"/>
              <a:t> de forma </a:t>
            </a:r>
            <a:r>
              <a:rPr lang="en-US" b="0" dirty="0" err="1" smtClean="0"/>
              <a:t>rápida</a:t>
            </a:r>
            <a:r>
              <a:rPr lang="en-US" b="0" dirty="0" smtClean="0"/>
              <a:t> e </a:t>
            </a:r>
            <a:r>
              <a:rPr lang="en-US" b="0" u="sng" dirty="0" err="1" smtClean="0"/>
              <a:t>confiável</a:t>
            </a:r>
            <a:r>
              <a:rPr lang="en-US" b="0" dirty="0" smtClean="0"/>
              <a:t> e </a:t>
            </a:r>
            <a:r>
              <a:rPr lang="en-US" b="0" dirty="0" err="1" smtClean="0"/>
              <a:t>mitigar</a:t>
            </a:r>
            <a:r>
              <a:rPr lang="en-US" b="0" dirty="0" smtClean="0"/>
              <a:t> </a:t>
            </a:r>
            <a:r>
              <a:rPr lang="en-US" b="0" dirty="0" err="1" smtClean="0"/>
              <a:t>os</a:t>
            </a:r>
            <a:r>
              <a:rPr lang="en-US" b="0" dirty="0" smtClean="0"/>
              <a:t> </a:t>
            </a:r>
            <a:r>
              <a:rPr lang="en-US" b="0" dirty="0" err="1" smtClean="0"/>
              <a:t>riscos</a:t>
            </a:r>
            <a:r>
              <a:rPr lang="en-US" b="0" dirty="0" smtClean="0"/>
              <a:t> de </a:t>
            </a:r>
            <a:r>
              <a:rPr lang="en-US" b="0" dirty="0" err="1" smtClean="0"/>
              <a:t>impactos</a:t>
            </a:r>
            <a:r>
              <a:rPr lang="en-US" b="0" dirty="0" smtClean="0"/>
              <a:t> </a:t>
            </a:r>
            <a:r>
              <a:rPr lang="en-US" b="0" dirty="0" err="1" smtClean="0"/>
              <a:t>negativos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estabilidade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</a:t>
            </a:r>
            <a:r>
              <a:rPr lang="en-US" b="0" dirty="0" err="1" smtClean="0"/>
              <a:t>integridade</a:t>
            </a:r>
            <a:r>
              <a:rPr lang="en-US" b="0" dirty="0" smtClean="0"/>
              <a:t> do </a:t>
            </a:r>
            <a:r>
              <a:rPr lang="en-US" b="0" dirty="0" err="1" smtClean="0"/>
              <a:t>ambiente</a:t>
            </a:r>
            <a:r>
              <a:rPr lang="en-US" b="0" dirty="0" smtClean="0"/>
              <a:t>.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95536" y="3645024"/>
            <a:ext cx="8497192" cy="1943869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Mudanças</a:t>
            </a:r>
            <a:r>
              <a:rPr lang="en-US" dirty="0" smtClean="0"/>
              <a:t>: </a:t>
            </a:r>
            <a:endParaRPr lang="en-US" b="0" dirty="0" smtClean="0"/>
          </a:p>
          <a:p>
            <a:pPr lvl="1" algn="just"/>
            <a:r>
              <a:rPr lang="en-US" b="0" dirty="0" err="1" smtClean="0"/>
              <a:t>Padrão</a:t>
            </a:r>
            <a:r>
              <a:rPr lang="en-US" b="0" dirty="0" smtClean="0"/>
              <a:t> (</a:t>
            </a:r>
            <a:r>
              <a:rPr lang="en-US" b="0" dirty="0" err="1" smtClean="0"/>
              <a:t>padronizada</a:t>
            </a:r>
            <a:r>
              <a:rPr lang="en-US" b="0" dirty="0" smtClean="0"/>
              <a:t> – </a:t>
            </a:r>
            <a:r>
              <a:rPr lang="en-US" b="0" dirty="0" err="1" smtClean="0"/>
              <a:t>pré-autorizada</a:t>
            </a:r>
            <a:r>
              <a:rPr lang="en-US" b="0" dirty="0" smtClean="0"/>
              <a:t>)</a:t>
            </a:r>
          </a:p>
          <a:p>
            <a:pPr lvl="1" algn="just"/>
            <a:r>
              <a:rPr lang="en-US" b="0" dirty="0" smtClean="0"/>
              <a:t>Normal </a:t>
            </a:r>
          </a:p>
          <a:p>
            <a:pPr lvl="1" algn="just"/>
            <a:r>
              <a:rPr lang="en-US" b="0" dirty="0" err="1" smtClean="0"/>
              <a:t>Emergencial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9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GESTÃO DE </a:t>
            </a:r>
            <a:r>
              <a:rPr lang="pt-BR" dirty="0" err="1" smtClean="0"/>
              <a:t>mudançaS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3095997"/>
          </a:xfrm>
          <a:solidFill>
            <a:schemeClr val="tx2">
              <a:lumMod val="20000"/>
              <a:lumOff val="8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err="1" smtClean="0"/>
              <a:t>Situação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: </a:t>
            </a:r>
            <a:endParaRPr lang="en-US" b="0" dirty="0" smtClean="0"/>
          </a:p>
          <a:p>
            <a:pPr lvl="1" algn="just"/>
            <a:r>
              <a:rPr lang="en-US" b="0" dirty="0" err="1" smtClean="0"/>
              <a:t>Mudanças</a:t>
            </a:r>
            <a:r>
              <a:rPr lang="en-US" b="0" dirty="0" smtClean="0"/>
              <a:t> </a:t>
            </a:r>
            <a:r>
              <a:rPr lang="en-US" b="0" dirty="0" err="1" smtClean="0"/>
              <a:t>realizadas</a:t>
            </a:r>
            <a:r>
              <a:rPr lang="en-US" b="0" dirty="0" smtClean="0"/>
              <a:t> no </a:t>
            </a:r>
            <a:r>
              <a:rPr lang="en-US" b="0" dirty="0" err="1" smtClean="0"/>
              <a:t>horário</a:t>
            </a:r>
            <a:r>
              <a:rPr lang="en-US" b="0" dirty="0" smtClean="0"/>
              <a:t> do </a:t>
            </a:r>
            <a:r>
              <a:rPr lang="en-US" b="0" dirty="0" err="1" smtClean="0"/>
              <a:t>expediente</a:t>
            </a:r>
            <a:endParaRPr lang="en-US" b="0" dirty="0" smtClean="0"/>
          </a:p>
          <a:p>
            <a:pPr lvl="2" algn="just"/>
            <a:r>
              <a:rPr lang="en-US" b="0" dirty="0" smtClean="0"/>
              <a:t> </a:t>
            </a:r>
            <a:r>
              <a:rPr lang="en-US" b="0" dirty="0" err="1" smtClean="0"/>
              <a:t>provocando</a:t>
            </a:r>
            <a:r>
              <a:rPr lang="en-US" b="0" dirty="0" smtClean="0"/>
              <a:t> </a:t>
            </a:r>
            <a:r>
              <a:rPr lang="en-US" b="0" dirty="0" err="1" smtClean="0"/>
              <a:t>indisponibilidades</a:t>
            </a:r>
            <a:r>
              <a:rPr lang="en-US" b="0" dirty="0" smtClean="0"/>
              <a:t> e </a:t>
            </a:r>
            <a:r>
              <a:rPr lang="en-US" b="0" dirty="0" err="1" smtClean="0"/>
              <a:t>degradações</a:t>
            </a:r>
            <a:r>
              <a:rPr lang="en-US" b="0" dirty="0" smtClean="0"/>
              <a:t>.</a:t>
            </a:r>
          </a:p>
          <a:p>
            <a:pPr lvl="1" algn="just"/>
            <a:r>
              <a:rPr lang="en-US" b="0" dirty="0" err="1" smtClean="0"/>
              <a:t>Mudanças</a:t>
            </a:r>
            <a:r>
              <a:rPr lang="en-US" b="0" dirty="0" smtClean="0"/>
              <a:t> </a:t>
            </a:r>
            <a:r>
              <a:rPr lang="en-US" b="0" dirty="0" err="1" smtClean="0"/>
              <a:t>fora</a:t>
            </a:r>
            <a:r>
              <a:rPr lang="en-US" b="0" dirty="0" smtClean="0"/>
              <a:t> do </a:t>
            </a:r>
            <a:r>
              <a:rPr lang="en-US" b="0" dirty="0" err="1" smtClean="0"/>
              <a:t>horário</a:t>
            </a:r>
            <a:r>
              <a:rPr lang="en-US" b="0" dirty="0" smtClean="0"/>
              <a:t> do </a:t>
            </a:r>
            <a:r>
              <a:rPr lang="en-US" b="0" dirty="0" err="1" smtClean="0"/>
              <a:t>expediente</a:t>
            </a:r>
            <a:endParaRPr lang="en-US" b="0" dirty="0" smtClean="0"/>
          </a:p>
          <a:p>
            <a:pPr lvl="2" algn="just"/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amparo</a:t>
            </a:r>
            <a:r>
              <a:rPr lang="en-US" dirty="0" smtClean="0"/>
              <a:t> legal</a:t>
            </a:r>
          </a:p>
          <a:p>
            <a:pPr lvl="2" algn="just"/>
            <a:r>
              <a:rPr lang="en-US" dirty="0" err="1" smtClean="0"/>
              <a:t>Acúmulo</a:t>
            </a:r>
            <a:r>
              <a:rPr lang="en-US" dirty="0" smtClean="0"/>
              <a:t> de </a:t>
            </a:r>
            <a:r>
              <a:rPr lang="en-US" dirty="0" err="1" smtClean="0"/>
              <a:t>banco</a:t>
            </a:r>
            <a:r>
              <a:rPr lang="en-US" dirty="0" smtClean="0"/>
              <a:t> de </a:t>
            </a:r>
            <a:r>
              <a:rPr lang="en-US" dirty="0" err="1" smtClean="0"/>
              <a:t>horas</a:t>
            </a:r>
            <a:endParaRPr lang="en-US" dirty="0"/>
          </a:p>
          <a:p>
            <a:pPr lvl="3" algn="just"/>
            <a:r>
              <a:rPr lang="en-US" dirty="0" err="1" smtClean="0"/>
              <a:t>servidores</a:t>
            </a:r>
            <a:r>
              <a:rPr lang="en-US" dirty="0" smtClean="0"/>
              <a:t> com </a:t>
            </a:r>
            <a:r>
              <a:rPr lang="en-US" dirty="0" err="1" smtClean="0"/>
              <a:t>mais</a:t>
            </a:r>
            <a:r>
              <a:rPr lang="en-US" dirty="0" smtClean="0"/>
              <a:t> de 30 </a:t>
            </a:r>
            <a:r>
              <a:rPr lang="en-US" dirty="0" err="1" smtClean="0"/>
              <a:t>dias</a:t>
            </a:r>
            <a:r>
              <a:rPr lang="en-US" dirty="0" smtClean="0"/>
              <a:t> </a:t>
            </a:r>
            <a:r>
              <a:rPr lang="en-US" dirty="0" err="1" smtClean="0"/>
              <a:t>acumulados</a:t>
            </a:r>
            <a:endParaRPr lang="en-US" dirty="0" smtClean="0"/>
          </a:p>
          <a:p>
            <a:pPr lvl="2" algn="just"/>
            <a:endParaRPr lang="en-US" b="0" dirty="0" smtClean="0"/>
          </a:p>
          <a:p>
            <a:pPr lvl="1" algn="just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95536" y="4293443"/>
            <a:ext cx="8497192" cy="1943869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dirty="0" err="1" smtClean="0"/>
              <a:t>Deliberações</a:t>
            </a:r>
            <a:r>
              <a:rPr lang="en-US" dirty="0" smtClean="0"/>
              <a:t>: </a:t>
            </a:r>
            <a:endParaRPr lang="en-US" b="0" dirty="0"/>
          </a:p>
          <a:p>
            <a:pPr lvl="1" algn="just">
              <a:buFont typeface="Arial"/>
              <a:buChar char="•"/>
            </a:pPr>
            <a:r>
              <a:rPr lang="en-US" b="0" dirty="0" err="1"/>
              <a:t>Definição</a:t>
            </a:r>
            <a:r>
              <a:rPr lang="en-US" b="0" dirty="0"/>
              <a:t> da </a:t>
            </a:r>
            <a:r>
              <a:rPr lang="en-US" b="0" dirty="0" err="1"/>
              <a:t>janela</a:t>
            </a:r>
            <a:r>
              <a:rPr lang="en-US" b="0" dirty="0"/>
              <a:t> de tempo </a:t>
            </a:r>
            <a:r>
              <a:rPr lang="en-US" b="0" dirty="0" err="1"/>
              <a:t>para</a:t>
            </a:r>
            <a:r>
              <a:rPr lang="en-US" b="0" dirty="0"/>
              <a:t> </a:t>
            </a:r>
            <a:r>
              <a:rPr lang="en-US" b="0" dirty="0" err="1"/>
              <a:t>realização</a:t>
            </a:r>
            <a:r>
              <a:rPr lang="en-US" b="0" dirty="0"/>
              <a:t> das </a:t>
            </a:r>
            <a:r>
              <a:rPr lang="en-US" b="0" dirty="0" err="1"/>
              <a:t>Mudanças</a:t>
            </a:r>
            <a:endParaRPr lang="en-US" b="0" dirty="0"/>
          </a:p>
          <a:p>
            <a:pPr lvl="1" algn="just">
              <a:buFont typeface="Arial"/>
              <a:buChar char="•"/>
            </a:pPr>
            <a:r>
              <a:rPr lang="en-US" b="0" dirty="0" err="1"/>
              <a:t>Projeto</a:t>
            </a:r>
            <a:r>
              <a:rPr lang="en-US" b="0" dirty="0"/>
              <a:t> de Lei </a:t>
            </a:r>
            <a:r>
              <a:rPr lang="en-US" b="0" dirty="0" err="1"/>
              <a:t>para</a:t>
            </a:r>
            <a:r>
              <a:rPr lang="en-US" b="0" dirty="0"/>
              <a:t> </a:t>
            </a:r>
            <a:r>
              <a:rPr lang="en-US" b="0" dirty="0" err="1"/>
              <a:t>hora</a:t>
            </a:r>
            <a:r>
              <a:rPr lang="en-US" b="0" dirty="0"/>
              <a:t>-extra e </a:t>
            </a:r>
            <a:r>
              <a:rPr lang="en-US" b="0" dirty="0" err="1"/>
              <a:t>sobreaviso</a:t>
            </a:r>
            <a:endParaRPr lang="en-US" b="0" dirty="0"/>
          </a:p>
        </p:txBody>
      </p:sp>
      <p:pic>
        <p:nvPicPr>
          <p:cNvPr id="6" name="Picture 2" descr="https://encrypted-tbn2.gstatic.com/images?q=tbn:ANd9GcREbzJfdAK7Nszk_5n-TLfNvzUOvtalp9ghNT4nj_Qth9KlKrK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11" b="89778" l="9778" r="89778">
                        <a14:foregroundMark x1="52444" y1="80444" x2="52444" y2="80444"/>
                        <a14:foregroundMark x1="40000" y1="78222" x2="40000" y2="78222"/>
                        <a14:foregroundMark x1="33778" y1="84889" x2="33778" y2="84889"/>
                        <a14:foregroundMark x1="28444" y1="81333" x2="28444" y2="81333"/>
                        <a14:foregroundMark x1="22667" y1="75111" x2="22667" y2="75111"/>
                        <a14:foregroundMark x1="84000" y1="7111" x2="84000" y2="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7" y="4725144"/>
            <a:ext cx="694413" cy="6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REbzJfdAK7Nszk_5n-TLfNvzUOvtalp9ghNT4nj_Qth9KlKrK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11" b="89778" l="9778" r="89778">
                        <a14:foregroundMark x1="52444" y1="80444" x2="52444" y2="80444"/>
                        <a14:foregroundMark x1="40000" y1="78222" x2="40000" y2="78222"/>
                        <a14:foregroundMark x1="33778" y1="84889" x2="33778" y2="84889"/>
                        <a14:foregroundMark x1="28444" y1="81333" x2="28444" y2="81333"/>
                        <a14:foregroundMark x1="22667" y1="75111" x2="22667" y2="75111"/>
                        <a14:foregroundMark x1="84000" y1="7111" x2="84000" y2="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7" y="5509033"/>
            <a:ext cx="694413" cy="6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7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uadireita.com/info/img/o-planejamento-tributario-na-organiz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682380" cy="36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tx2"/>
                </a:solidFill>
              </a:rPr>
              <a:t>Comitê Gestor do Planejamento e Gestão Estratégica do PJPE</a:t>
            </a:r>
          </a:p>
        </p:txBody>
      </p:sp>
    </p:spTree>
    <p:extLst>
      <p:ext uri="{BB962C8B-B14F-4D97-AF65-F5344CB8AC3E}">
        <p14:creationId xmlns:p14="http://schemas.microsoft.com/office/powerpoint/2010/main" val="185862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3798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Comitê </a:t>
            </a:r>
            <a:r>
              <a:rPr lang="pt-BR" dirty="0"/>
              <a:t>Gestor do Planejamento e Gestão </a:t>
            </a:r>
            <a:r>
              <a:rPr lang="pt-BR" dirty="0" smtClean="0"/>
              <a:t>Estratégica do PJPE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1.1. Data de Criação: 10/06/2013;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	1.2. Composição</a:t>
            </a:r>
            <a:r>
              <a:rPr lang="pt-BR" dirty="0"/>
              <a:t>;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	1.3. Atribuições</a:t>
            </a:r>
            <a:r>
              <a:rPr lang="pt-BR" dirty="0"/>
              <a:t>;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2. Programas Estratégicos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3. Projetos em andamento oriundos do PED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4. Falar da necessidade de rever os objetivos dos programas estratégicos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5. Apresentar Gestão por Projetos e Gestão por Processos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5.1. Conceitos;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5.2. Projetos relacionados com o Programa de Gestão por Processos;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txBody>
          <a:bodyPr/>
          <a:lstStyle/>
          <a:p>
            <a:pPr algn="ctr"/>
            <a:r>
              <a:rPr lang="pt-BR" sz="1800" dirty="0"/>
              <a:t>Comitê Gestor do Planejamento e Gestão Estratégica do PJPE</a:t>
            </a:r>
          </a:p>
        </p:txBody>
      </p:sp>
    </p:spTree>
    <p:extLst>
      <p:ext uri="{BB962C8B-B14F-4D97-AF65-F5344CB8AC3E}">
        <p14:creationId xmlns:p14="http://schemas.microsoft.com/office/powerpoint/2010/main" val="48513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3205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1. </a:t>
            </a:r>
            <a:r>
              <a:rPr lang="pt-BR" dirty="0"/>
              <a:t>Comitê Gestor do Planejamento e Gestão Estratégica do PJPE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/>
              <a:t>	</a:t>
            </a:r>
            <a:r>
              <a:rPr lang="pt-BR" dirty="0" smtClean="0"/>
              <a:t>1.1. Data de Criação: 10/06/2013</a:t>
            </a:r>
            <a:br>
              <a:rPr lang="pt-BR" dirty="0" smtClean="0"/>
            </a:br>
            <a:endParaRPr lang="pt-BR" sz="1000" dirty="0" smtClean="0"/>
          </a:p>
          <a:p>
            <a:r>
              <a:rPr lang="pt-BR" dirty="0" smtClean="0"/>
              <a:t>	1.2. Composição:  </a:t>
            </a:r>
          </a:p>
          <a:p>
            <a:r>
              <a:rPr lang="pt-BR" dirty="0" smtClean="0"/>
              <a:t>	</a:t>
            </a:r>
            <a:endParaRPr lang="pt-BR" dirty="0"/>
          </a:p>
          <a:p>
            <a:r>
              <a:rPr lang="pt-BR" dirty="0" smtClean="0"/>
              <a:t>	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1.3</a:t>
            </a:r>
            <a:r>
              <a:rPr lang="pt-BR" dirty="0"/>
              <a:t>. </a:t>
            </a:r>
            <a:r>
              <a:rPr lang="pt-BR" dirty="0" smtClean="0"/>
              <a:t>Principais Atribuições</a:t>
            </a:r>
            <a:r>
              <a:rPr lang="pt-BR" dirty="0"/>
              <a:t>: </a:t>
            </a:r>
            <a:br>
              <a:rPr lang="pt-BR" dirty="0"/>
            </a:br>
            <a:endParaRPr lang="pt-BR" sz="1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pt-BR" dirty="0" smtClean="0"/>
              <a:t>Acompanhar </a:t>
            </a:r>
            <a:r>
              <a:rPr lang="pt-BR" dirty="0"/>
              <a:t>a execução do Plano Estratégico;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dirty="0" smtClean="0"/>
              <a:t>Monitorar </a:t>
            </a:r>
            <a:r>
              <a:rPr lang="pt-BR" dirty="0"/>
              <a:t>os Projetos, metas e objetivos estratégicos;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dirty="0" smtClean="0"/>
              <a:t>Acompanhar </a:t>
            </a:r>
            <a:r>
              <a:rPr lang="pt-BR" dirty="0"/>
              <a:t>o cumprimento das Metas do Poder </a:t>
            </a:r>
            <a:r>
              <a:rPr lang="pt-BR" dirty="0" smtClean="0"/>
              <a:t>Judiciário;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11942"/>
              </p:ext>
            </p:extLst>
          </p:nvPr>
        </p:nvGraphicFramePr>
        <p:xfrm>
          <a:off x="1043608" y="2060848"/>
          <a:ext cx="4905410" cy="264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5"/>
                <a:gridCol w="2452705"/>
              </a:tblGrid>
              <a:tr h="337863">
                <a:tc>
                  <a:txBody>
                    <a:bodyPr/>
                    <a:lstStyle/>
                    <a:p>
                      <a:r>
                        <a:rPr lang="pt-BR" dirty="0" smtClean="0"/>
                        <a:t>Representante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 Gestora</a:t>
                      </a:r>
                      <a:endParaRPr lang="pt-BR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Des. Mauro Alencar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Presidência do Comitê</a:t>
                      </a:r>
                      <a:endParaRPr lang="pt-BR" sz="1400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Des. Mariana Vargas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Corregedoria</a:t>
                      </a:r>
                      <a:endParaRPr lang="pt-BR" sz="1400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Dr. Carlos Morais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Assessoria da Presidência</a:t>
                      </a:r>
                      <a:endParaRPr lang="pt-BR" sz="1400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Leovegildo</a:t>
                      </a:r>
                      <a:r>
                        <a:rPr lang="pt-BR" sz="1400" baseline="0" dirty="0" smtClean="0"/>
                        <a:t> Mota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Diretoria Geral</a:t>
                      </a:r>
                      <a:endParaRPr lang="pt-BR" sz="1400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Franck</a:t>
                      </a:r>
                      <a:r>
                        <a:rPr lang="pt-BR" sz="1400" dirty="0" smtClean="0"/>
                        <a:t> Bezerra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COPLAN</a:t>
                      </a:r>
                      <a:endParaRPr lang="pt-BR" sz="1400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Paulo Emílio de Melo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COPLAN</a:t>
                      </a:r>
                      <a:endParaRPr lang="pt-BR" sz="1400" dirty="0"/>
                    </a:p>
                  </a:txBody>
                  <a:tcPr/>
                </a:tc>
              </a:tr>
              <a:tr h="32548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Zenaide Barbosa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ASCOM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txBody>
          <a:bodyPr/>
          <a:lstStyle/>
          <a:p>
            <a:pPr algn="ctr"/>
            <a:r>
              <a:rPr lang="pt-BR" sz="1800" dirty="0"/>
              <a:t>Comitê Gestor do Planejamento e Gestão Estratégica do PJPE</a:t>
            </a:r>
          </a:p>
        </p:txBody>
      </p:sp>
    </p:spTree>
    <p:extLst>
      <p:ext uri="{BB962C8B-B14F-4D97-AF65-F5344CB8AC3E}">
        <p14:creationId xmlns:p14="http://schemas.microsoft.com/office/powerpoint/2010/main" val="407962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20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2. Programas Estratégicos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600"/>
              </p:ext>
            </p:extLst>
          </p:nvPr>
        </p:nvGraphicFramePr>
        <p:xfrm>
          <a:off x="60896" y="1484785"/>
          <a:ext cx="9001000" cy="4464492"/>
        </p:xfrm>
        <a:graphic>
          <a:graphicData uri="http://schemas.openxmlformats.org/drawingml/2006/table">
            <a:tbl>
              <a:tblPr/>
              <a:tblGrid>
                <a:gridCol w="4708929"/>
                <a:gridCol w="1960766"/>
                <a:gridCol w="2331305"/>
              </a:tblGrid>
              <a:tr h="243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G Omega"/>
                        </a:rPr>
                        <a:t>Número e nome do projeto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G Omega"/>
                        </a:rPr>
                        <a:t>Órgão gestor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latin typeface="CG Omega"/>
                        </a:rPr>
                        <a:t>Gestor (a definir)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01. Processo 100% Eletrônico (Pje)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SETIC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latin typeface="CG Omega"/>
                        </a:rPr>
                        <a:t>Ioná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 Leite Mota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02. Gestão por Processos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COPLAN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latin typeface="CG Omega"/>
                        </a:rPr>
                        <a:t>Paulo Emílio Tavares P. de Melo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04. Sistema de Gestão Documental do PJPE (SIGDOC-PE)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SEJU / DIDOC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latin typeface="CG Omega"/>
                        </a:rPr>
                        <a:t>Maria José Alves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14. Desenvolvimento de Pessoal (EAD e outros)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SGP / DDH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latin typeface="CG Omega"/>
                        </a:rPr>
                        <a:t>Luis Câmara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24. Sistema integrado de gestão pública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latin typeface="CG Omega"/>
                        </a:rPr>
                        <a:t>João Batista/</a:t>
                      </a:r>
                      <a:r>
                        <a:rPr lang="pt-BR" sz="1100" b="0" i="0" u="none" strike="noStrike" dirty="0" err="1">
                          <a:latin typeface="CG Omega"/>
                        </a:rPr>
                        <a:t>Carleide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 Bezerra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07. Automação dos procedimentos Administrativos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25. Portal Corporativo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ASCOM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latin typeface="CG Omega"/>
                        </a:rPr>
                        <a:t>Izabela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 </a:t>
                      </a:r>
                      <a:r>
                        <a:rPr lang="pt-BR" sz="1100" b="0" i="0" u="none" strike="noStrike" dirty="0" err="1">
                          <a:latin typeface="CG Omega"/>
                        </a:rPr>
                        <a:t>Rapozo</a:t>
                      </a:r>
                      <a:endParaRPr lang="pt-BR" sz="11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27. Sistema de gestão de custos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DICON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latin typeface="CG Omega"/>
                        </a:rPr>
                        <a:t>Carleide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 Bezerra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31. Governança de 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SETIC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latin typeface="CG Omega"/>
                        </a:rPr>
                        <a:t>Alessandra Almeida</a:t>
                      </a:r>
                      <a:endParaRPr lang="pt-BR" sz="11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34. Sistema de gestão de custas judiciárias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DIFIN / Assessoria Presidência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latin typeface="CG Omega"/>
                        </a:rPr>
                        <a:t>Marta/</a:t>
                      </a:r>
                      <a:r>
                        <a:rPr lang="pt-BR" sz="1100" b="0" i="0" u="none" strike="noStrike" dirty="0" err="1">
                          <a:latin typeface="CG Omega"/>
                        </a:rPr>
                        <a:t>Liosvaldo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/Norma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35. Sistema Financeiro de Depósitos em Banco Estatal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DIFIN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latin typeface="CG Omega"/>
                        </a:rPr>
                        <a:t>Leovegildo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 Mota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36. Gerenciamento de Desempenho Corporativo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 - BI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COPLAN / Corregedoria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latin typeface="CG Omega"/>
                        </a:rPr>
                        <a:t>John </a:t>
                      </a:r>
                      <a:r>
                        <a:rPr lang="pt-BR" sz="1100" b="0" i="0" u="none" strike="noStrike" dirty="0" err="1">
                          <a:latin typeface="CG Omega"/>
                        </a:rPr>
                        <a:t>Weyk</a:t>
                      </a:r>
                      <a:endParaRPr lang="pt-BR" sz="11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47. Sistema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de Monitoramento do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Planejamento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 do TJPE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COPLAN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latin typeface="CG Omega"/>
                        </a:rPr>
                        <a:t>Franck</a:t>
                      </a:r>
                      <a:r>
                        <a:rPr lang="pt-BR" sz="1100" b="0" i="0" u="none" strike="noStrike" dirty="0">
                          <a:latin typeface="CG Omega"/>
                        </a:rPr>
                        <a:t> Bezerra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4462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800" kern="0" smtClean="0"/>
              <a:t>Comitê Gestor do Planejamento e Gestão Estratégica do PJPE</a:t>
            </a:r>
            <a:endParaRPr lang="pt-BR" sz="1800" kern="0" dirty="0"/>
          </a:p>
        </p:txBody>
      </p:sp>
    </p:spTree>
    <p:extLst>
      <p:ext uri="{BB962C8B-B14F-4D97-AF65-F5344CB8AC3E}">
        <p14:creationId xmlns:p14="http://schemas.microsoft.com/office/powerpoint/2010/main" val="9133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327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3. Projetos em andamento oriundos do PED</a:t>
            </a:r>
            <a:br>
              <a:rPr lang="pt-BR" dirty="0" smtClean="0"/>
            </a:br>
            <a:endParaRPr lang="pt-BR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0853"/>
              </p:ext>
            </p:extLst>
          </p:nvPr>
        </p:nvGraphicFramePr>
        <p:xfrm>
          <a:off x="285720" y="1556792"/>
          <a:ext cx="8501122" cy="3418084"/>
        </p:xfrm>
        <a:graphic>
          <a:graphicData uri="http://schemas.openxmlformats.org/drawingml/2006/table">
            <a:tbl>
              <a:tblPr/>
              <a:tblGrid>
                <a:gridCol w="4214272"/>
                <a:gridCol w="2232248"/>
                <a:gridCol w="2054602"/>
              </a:tblGrid>
              <a:tr h="3005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G Omega"/>
                        </a:rPr>
                        <a:t>Número e nome do projeto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G Omega"/>
                        </a:rPr>
                        <a:t>Órgão gestor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G Omega"/>
                        </a:rPr>
                        <a:t>Gestor (a definir)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01. Processo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100% Eletrônico (Pje)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SETIC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err="1">
                          <a:latin typeface="CG Omega"/>
                        </a:rPr>
                        <a:t>Ioná</a:t>
                      </a:r>
                      <a:r>
                        <a:rPr lang="pt-BR" sz="1200" b="0" i="0" u="none" strike="noStrike" dirty="0">
                          <a:latin typeface="CG Omega"/>
                        </a:rPr>
                        <a:t> Leite Mota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04. Sistema de Gestão Documental do PJPE (SIGDOC-PE)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SEJU / DIDOC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CG Omega"/>
                        </a:rPr>
                        <a:t>Maria José Alves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14. Desenvolvimento de Pessoal 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EAD)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SGP / DDH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CG Omega"/>
                        </a:rPr>
                        <a:t>Luis Câmara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24. Sistema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integrado de gestão pública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SAD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CG Omega"/>
                        </a:rPr>
                        <a:t>João Batista/</a:t>
                      </a:r>
                      <a:r>
                        <a:rPr lang="pt-BR" sz="1200" b="0" i="0" u="none" strike="noStrike" dirty="0" err="1">
                          <a:latin typeface="CG Omega"/>
                        </a:rPr>
                        <a:t>Carleide</a:t>
                      </a:r>
                      <a:r>
                        <a:rPr lang="pt-BR" sz="1200" b="0" i="0" u="none" strike="noStrike" dirty="0">
                          <a:latin typeface="CG Omega"/>
                        </a:rPr>
                        <a:t> Bezerra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25. Portal Corporativo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ASCOM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err="1">
                          <a:latin typeface="CG Omega"/>
                        </a:rPr>
                        <a:t>Izabela</a:t>
                      </a:r>
                      <a:r>
                        <a:rPr lang="pt-BR" sz="1200" b="0" i="0" u="none" strike="noStrike" dirty="0">
                          <a:latin typeface="CG Omega"/>
                        </a:rPr>
                        <a:t> </a:t>
                      </a:r>
                      <a:r>
                        <a:rPr lang="pt-BR" sz="1200" b="0" i="0" u="none" strike="noStrike" dirty="0" err="1">
                          <a:latin typeface="CG Omega"/>
                        </a:rPr>
                        <a:t>Rapozo</a:t>
                      </a:r>
                      <a:endParaRPr lang="pt-BR" sz="12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31. Governança de 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G Omega"/>
                        </a:rPr>
                        <a:t>SETIC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latin typeface="CG Omega"/>
                        </a:rPr>
                        <a:t>Alessandra Almeida</a:t>
                      </a:r>
                      <a:endParaRPr lang="pt-BR" sz="12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34. Sistema de gestão de custas judiciárias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DIFIN / Assessoria Presidência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CG Omega"/>
                        </a:rPr>
                        <a:t>Marta/</a:t>
                      </a:r>
                      <a:r>
                        <a:rPr lang="pt-BR" sz="1200" b="0" i="0" u="none" strike="noStrike" dirty="0" err="1">
                          <a:latin typeface="CG Omega"/>
                        </a:rPr>
                        <a:t>Liosvaldo</a:t>
                      </a:r>
                      <a:r>
                        <a:rPr lang="pt-BR" sz="1200" b="0" i="0" u="none" strike="noStrike" dirty="0">
                          <a:latin typeface="CG Omega"/>
                        </a:rPr>
                        <a:t>/Norma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9">
                <a:tc>
                  <a:txBody>
                    <a:bodyPr/>
                    <a:lstStyle/>
                    <a:p>
                      <a:pPr marL="215900" lvl="1" indent="-127000"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36. Gerenciamento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de Desempenho Corporativo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-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G Omega"/>
                        </a:rPr>
                        <a:t> BI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G Omega"/>
                        </a:rPr>
                        <a:t>COPLAN / Corregedoria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latin typeface="CG Omega"/>
                        </a:rPr>
                        <a:t>John </a:t>
                      </a:r>
                      <a:r>
                        <a:rPr lang="pt-BR" sz="1200" b="0" i="0" u="none" strike="noStrike" dirty="0" err="1">
                          <a:latin typeface="CG Omega"/>
                        </a:rPr>
                        <a:t>Weyk</a:t>
                      </a:r>
                      <a:endParaRPr lang="pt-BR" sz="1200" b="0" i="0" u="none" strike="noStrike" dirty="0">
                        <a:latin typeface="CG Omeg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4462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800" kern="0" smtClean="0"/>
              <a:t>Comitê Gestor do Planejamento e Gestão Estratégica do PJPE</a:t>
            </a:r>
            <a:endParaRPr lang="pt-BR" sz="1800" kern="0" dirty="0"/>
          </a:p>
        </p:txBody>
      </p:sp>
    </p:spTree>
    <p:extLst>
      <p:ext uri="{BB962C8B-B14F-4D97-AF65-F5344CB8AC3E}">
        <p14:creationId xmlns:p14="http://schemas.microsoft.com/office/powerpoint/2010/main" val="24952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3798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1. Comitê Gestor do Planejamento e Gestão Estratégica do PJPE</a:t>
            </a:r>
            <a:br>
              <a:rPr lang="pt-BR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	1.1. Data de Criação: 10/06/2013;</a:t>
            </a:r>
            <a:br>
              <a:rPr lang="pt-BR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	1.2. Composição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;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	1.3. Atribuições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2. Programas Estratégicos</a:t>
            </a:r>
            <a:br>
              <a:rPr lang="pt-BR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3. Projetos em andamento oriundos do PED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4. Falar da necessidade de rever os objetivos dos programas estratégicos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5. Apresentar Gestão por Projetos e Gestão por Processos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5.1. Conceitos;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5.2. Projetos relacionados com o Programa de Gestão por Processos;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4462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800" kern="0" smtClean="0"/>
              <a:t>Comitê Gestor do Planejamento e Gestão Estratégica do PJPE</a:t>
            </a:r>
            <a:endParaRPr lang="pt-BR" sz="1800" kern="0" dirty="0"/>
          </a:p>
        </p:txBody>
      </p:sp>
    </p:spTree>
    <p:extLst>
      <p:ext uri="{BB962C8B-B14F-4D97-AF65-F5344CB8AC3E}">
        <p14:creationId xmlns:p14="http://schemas.microsoft.com/office/powerpoint/2010/main" val="42135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BR" sz="6600" dirty="0" smtClean="0"/>
              <a:t>Dúvidas e Sugestões?</a:t>
            </a:r>
            <a:endParaRPr lang="pt-BR" sz="1050" dirty="0"/>
          </a:p>
        </p:txBody>
      </p:sp>
      <p:pic>
        <p:nvPicPr>
          <p:cNvPr id="1026" name="Picture 2" descr="http://www.orh.com.br/imagens/iStock_00001860563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041" y="5085184"/>
            <a:ext cx="1741959" cy="1395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1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94593" y="5301208"/>
            <a:ext cx="8497887" cy="86464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Pendências da última Reunião</a:t>
            </a:r>
            <a:endParaRPr lang="pt-BR" dirty="0"/>
          </a:p>
        </p:txBody>
      </p:sp>
      <p:pic>
        <p:nvPicPr>
          <p:cNvPr id="1026" name="Picture 2" descr="https://encrypted-tbn0.gstatic.com/images?q=tbn:ANd9GcTowms1gGbAc503aHscEezZsWc9jn6ElxqNZI2E5saLe8Fj0n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94" y="1304764"/>
            <a:ext cx="48026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90501"/>
              </p:ext>
            </p:extLst>
          </p:nvPr>
        </p:nvGraphicFramePr>
        <p:xfrm>
          <a:off x="395536" y="796124"/>
          <a:ext cx="8352927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1066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a necessidade de criação de marcadores após o término da audiência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Chamado aberto. </a:t>
                      </a: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Melhoria</a:t>
                      </a:r>
                      <a:r>
                        <a:rPr lang="pt-BR" sz="1600" b="0" kern="1200" baseline="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 do sistema.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Apresentar o escopo dos indicadores do Projeto de BI 1o. Grau para a COPLAN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Ainda</a:t>
                      </a:r>
                      <a:r>
                        <a:rPr lang="pt-BR" sz="1600" b="0" baseline="0" dirty="0" smtClean="0">
                          <a:solidFill>
                            <a:srgbClr val="FF0000"/>
                          </a:solidFill>
                        </a:rPr>
                        <a:t> está pendente, em virtude da equipe da SETIC está trabalhando para melhoria do desempenho (tempo de resposta) do BI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SETIC/CGJ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Incluir uma ação no PAI para instalação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novas salas de depoimento acolhedor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nas varas da infância e juventude 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interior. Será utilizado novo sistema de gravação de audiências desenvolvido pela SETIC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Feito.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CICA/COPLAN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Passar o nome dos servidores que participarão da Copa das Confederações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Feito.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Carla Malta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5616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800" y="43965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800" y="533262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90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71273"/>
              </p:ext>
            </p:extLst>
          </p:nvPr>
        </p:nvGraphicFramePr>
        <p:xfrm>
          <a:off x="467544" y="836712"/>
          <a:ext cx="8352927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Apresentar o Projeto de Jurisprudência para o Des. Mauro Alencar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Feito. O Des.</a:t>
                      </a:r>
                      <a:r>
                        <a:rPr lang="pt-BR" sz="1600" b="0" kern="1200" baseline="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 Mauro sugeriu modificações no sistema.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SETIC/DIDOC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Criar projeto de integração de executivos fiscais com o PJe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0" dirty="0" smtClean="0">
                          <a:solidFill>
                            <a:srgbClr val="6EA92D"/>
                          </a:solidFill>
                        </a:rPr>
                        <a:t>Feito.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Viabilizar um ambiente de teste para a validação dos painéis do Projeto de BI 1o Grau pela CGJ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Feito.</a:t>
                      </a:r>
                      <a:endParaRPr lang="pt-BR" sz="1600" dirty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se existe integração do Sistema de Arquivo Geral com 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Existe.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Criar uma rotina de automação de solicitação de diárias pela SEJU no momento de convocação pela presidência, isentando o magistrado da responsabilidade de solicitar a própria diária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A rotina deve ser implementada</a:t>
                      </a:r>
                      <a:r>
                        <a:rPr lang="pt-BR" sz="1600" b="0" kern="1200" baseline="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 junto ao novo sistema de diárias.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SEJU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092" y="8367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092" y="16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544" y="24928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092" y="35010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544" y="465313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67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82883"/>
              </p:ext>
            </p:extLst>
          </p:nvPr>
        </p:nvGraphicFramePr>
        <p:xfrm>
          <a:off x="467544" y="921884"/>
          <a:ext cx="8352927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Estudar a necessidade de mudança dos requisitos do novo sistema de diárias contemplando a pendência anterior</a:t>
                      </a:r>
                    </a:p>
                    <a:p>
                      <a:pPr marL="742950" marR="0" lvl="3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Chamado aberto. Será</a:t>
                      </a:r>
                      <a:r>
                        <a:rPr lang="pt-BR" sz="1600" b="0" kern="1200" baseline="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 contemplado após a primeira entrega, como melhoria do sistema.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SETIC/SAD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a possibilidade de validação de documentos com certificado digital e apensar em processos físicos, questionado pelo Des. Mauro Alencar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Chamado aberto,</a:t>
                      </a:r>
                      <a:r>
                        <a:rPr lang="pt-BR" sz="1600" b="0" baseline="0" dirty="0" smtClean="0">
                          <a:solidFill>
                            <a:srgbClr val="6EA92D"/>
                          </a:solidFill>
                        </a:rPr>
                        <a:t> para melhoria do sistema que já está em produção.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Estudar a problemática de como manter a segurança de acesso ao PJe com certificado digital para Voluntários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Aguardando definições.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SGP/Dr. Ailton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-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Agendar uma reunião do CGTIC com o Presidente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Reunião postergada para agosto.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544" y="160364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5" descr="Chec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920" y="32346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64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positivos</a:t>
            </a:r>
            <a:endParaRPr lang="pt-BR" dirty="0"/>
          </a:p>
        </p:txBody>
      </p:sp>
      <p:pic>
        <p:nvPicPr>
          <p:cNvPr id="4098" name="Picture 2" descr="https://encrypted-tbn0.gstatic.com/images?q=tbn:ANd9GcRNScr0Gmw8lSgx-3z-Npku3fe-AZk5zkv3t301gJFjOmb5we0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59092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44624"/>
            <a:ext cx="8219256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8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395288" y="5373216"/>
            <a:ext cx="8497192" cy="864096"/>
          </a:xfrm>
        </p:spPr>
        <p:txBody>
          <a:bodyPr/>
          <a:lstStyle/>
          <a:p>
            <a:r>
              <a:rPr lang="pt-BR" sz="1800" dirty="0"/>
              <a:t>A Vara de Execuções de Penas Alternativas (</a:t>
            </a:r>
            <a:r>
              <a:rPr lang="pt-BR" sz="1800" i="1" dirty="0"/>
              <a:t>vepa</a:t>
            </a:r>
            <a:r>
              <a:rPr lang="pt-BR" sz="1800" dirty="0"/>
              <a:t>) está promovendo a informatização do sistema de controle dos cumpridores deste tipo de pena. </a:t>
            </a:r>
          </a:p>
        </p:txBody>
      </p:sp>
      <p:pic>
        <p:nvPicPr>
          <p:cNvPr id="2050" name="Picture 2" descr="http://www.tjpe.jus.br/noticias_ascomSY/showfoto.asp?id=92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6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17322</TotalTime>
  <Words>1117</Words>
  <Application>Microsoft Macintosh PowerPoint</Application>
  <PresentationFormat>On-screen Show (4:3)</PresentationFormat>
  <Paragraphs>243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Diseño predeterminado</vt:lpstr>
      <vt:lpstr>COMITÊ GESTOR DE TIC (CGTIC)</vt:lpstr>
      <vt:lpstr>AGENDA</vt:lpstr>
      <vt:lpstr>PowerPoint Presentation</vt:lpstr>
      <vt:lpstr>PENDÊNCIAS da última reunião</vt:lpstr>
      <vt:lpstr>PENDÊNCIAS da última reunião</vt:lpstr>
      <vt:lpstr>PENDÊNCIAS da última reunião</vt:lpstr>
      <vt:lpstr>Portfólio projetos  de tic</vt:lpstr>
      <vt:lpstr>positivos</vt:lpstr>
      <vt:lpstr>PowerPoint Presentation</vt:lpstr>
      <vt:lpstr>PowerPoint Presentation</vt:lpstr>
      <vt:lpstr>Projetos concluídos</vt:lpstr>
      <vt:lpstr>PowerPoint Presentation</vt:lpstr>
      <vt:lpstr>Problemas de indisponibilidade</vt:lpstr>
      <vt:lpstr>Sistemas entregues e não utilizados</vt:lpstr>
      <vt:lpstr>Datacenter secundário</vt:lpstr>
      <vt:lpstr>Evento do hdi 2013</vt:lpstr>
      <vt:lpstr>NOTÍCIA NO ITI – CERTIFICAÇÃO DIGITAL</vt:lpstr>
      <vt:lpstr>DELIBERAÇÃO Processo de gestão de mudanças</vt:lpstr>
      <vt:lpstr>Processo de GESTÃO DE mudançaS</vt:lpstr>
      <vt:lpstr>Processo de GESTÃO DE mudançaS</vt:lpstr>
      <vt:lpstr>Processo de GESTÃO DE mudançaS</vt:lpstr>
      <vt:lpstr>Processo de GESTÃO DE mudançaS</vt:lpstr>
      <vt:lpstr>Comitê Gestor do Planejamento e Gestão Estratégica do PJPE</vt:lpstr>
      <vt:lpstr>Comitê Gestor do Planejamento e Gestão Estratégica do PJPE</vt:lpstr>
      <vt:lpstr>Comitê Gestor do Planejamento e Gestão Estratégica do PJPE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Rhyan Roberto Ranzan de Britto</cp:lastModifiedBy>
  <cp:revision>1525</cp:revision>
  <cp:lastPrinted>2012-10-17T10:38:27Z</cp:lastPrinted>
  <dcterms:created xsi:type="dcterms:W3CDTF">2010-05-23T14:28:12Z</dcterms:created>
  <dcterms:modified xsi:type="dcterms:W3CDTF">2013-07-17T12:09:26Z</dcterms:modified>
</cp:coreProperties>
</file>