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theme/themeOverride1.xml" ContentType="application/vnd.openxmlformats-officedocument.themeOverride+xml"/>
  <Override PartName="/ppt/charts/chart37.xml" ContentType="application/vnd.openxmlformats-officedocument.drawingml.chart+xml"/>
  <Override PartName="/ppt/theme/themeOverride2.xml" ContentType="application/vnd.openxmlformats-officedocument.themeOverride+xml"/>
  <Override PartName="/ppt/charts/chart38.xml" ContentType="application/vnd.openxmlformats-officedocument.drawingml.chart+xml"/>
  <Override PartName="/ppt/theme/themeOverride3.xml" ContentType="application/vnd.openxmlformats-officedocument.themeOverride+xml"/>
  <Override PartName="/ppt/charts/chart39.xml" ContentType="application/vnd.openxmlformats-officedocument.drawingml.chart+xml"/>
  <Override PartName="/ppt/theme/themeOverride4.xml" ContentType="application/vnd.openxmlformats-officedocument.themeOverride+xml"/>
  <Override PartName="/ppt/charts/chart40.xml" ContentType="application/vnd.openxmlformats-officedocument.drawingml.chart+xml"/>
  <Override PartName="/ppt/theme/themeOverride5.xml" ContentType="application/vnd.openxmlformats-officedocument.themeOverride+xml"/>
  <Override PartName="/ppt/charts/chart41.xml" ContentType="application/vnd.openxmlformats-officedocument.drawingml.chart+xml"/>
  <Override PartName="/ppt/theme/themeOverride6.xml" ContentType="application/vnd.openxmlformats-officedocument.themeOverride+xml"/>
  <Override PartName="/ppt/charts/chart42.xml" ContentType="application/vnd.openxmlformats-officedocument.drawingml.chart+xml"/>
  <Override PartName="/ppt/theme/themeOverride7.xml" ContentType="application/vnd.openxmlformats-officedocument.themeOverride+xml"/>
  <Override PartName="/ppt/charts/chart43.xml" ContentType="application/vnd.openxmlformats-officedocument.drawingml.chart+xml"/>
  <Override PartName="/ppt/theme/themeOverride8.xml" ContentType="application/vnd.openxmlformats-officedocument.themeOverride+xml"/>
  <Override PartName="/ppt/charts/chart44.xml" ContentType="application/vnd.openxmlformats-officedocument.drawingml.chart+xml"/>
  <Override PartName="/ppt/theme/themeOverride9.xml" ContentType="application/vnd.openxmlformats-officedocument.themeOverride+xml"/>
  <Override PartName="/ppt/charts/chart45.xml" ContentType="application/vnd.openxmlformats-officedocument.drawingml.chart+xml"/>
  <Override PartName="/ppt/theme/themeOverride10.xml" ContentType="application/vnd.openxmlformats-officedocument.themeOverr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notesSlides/notesSlide2.xml" ContentType="application/vnd.openxmlformats-officedocument.presentationml.notesSlide+xml"/>
  <Override PartName="/ppt/charts/chart116.xml" ContentType="application/vnd.openxmlformats-officedocument.drawingml.chart+xml"/>
  <Override PartName="/ppt/notesSlides/notesSlide3.xml" ContentType="application/vnd.openxmlformats-officedocument.presentationml.notesSlide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charts/chart130.xml" ContentType="application/vnd.openxmlformats-officedocument.drawingml.chart+xml"/>
  <Override PartName="/ppt/charts/chart131.xml" ContentType="application/vnd.openxmlformats-officedocument.drawingml.chart+xml"/>
  <Override PartName="/ppt/charts/chart132.xml" ContentType="application/vnd.openxmlformats-officedocument.drawingml.chart+xml"/>
  <Override PartName="/ppt/charts/chart133.xml" ContentType="application/vnd.openxmlformats-officedocument.drawingml.chart+xml"/>
  <Override PartName="/ppt/charts/chart134.xml" ContentType="application/vnd.openxmlformats-officedocument.drawingml.chart+xml"/>
  <Override PartName="/ppt/charts/chart135.xml" ContentType="application/vnd.openxmlformats-officedocument.drawingml.chart+xml"/>
  <Override PartName="/ppt/charts/chart136.xml" ContentType="application/vnd.openxmlformats-officedocument.drawingml.chart+xml"/>
  <Override PartName="/ppt/charts/chart137.xml" ContentType="application/vnd.openxmlformats-officedocument.drawingml.chart+xml"/>
  <Override PartName="/ppt/charts/chart138.xml" ContentType="application/vnd.openxmlformats-officedocument.drawingml.chart+xml"/>
  <Override PartName="/ppt/charts/chart139.xml" ContentType="application/vnd.openxmlformats-officedocument.drawingml.chart+xml"/>
  <Override PartName="/ppt/charts/chart140.xml" ContentType="application/vnd.openxmlformats-officedocument.drawingml.chart+xml"/>
  <Override PartName="/ppt/charts/chart141.xml" ContentType="application/vnd.openxmlformats-officedocument.drawingml.chart+xml"/>
  <Override PartName="/ppt/charts/chart142.xml" ContentType="application/vnd.openxmlformats-officedocument.drawingml.chart+xml"/>
  <Override PartName="/ppt/charts/chart143.xml" ContentType="application/vnd.openxmlformats-officedocument.drawingml.chart+xml"/>
  <Override PartName="/ppt/charts/chart144.xml" ContentType="application/vnd.openxmlformats-officedocument.drawingml.chart+xml"/>
  <Override PartName="/ppt/charts/chart145.xml" ContentType="application/vnd.openxmlformats-officedocument.drawingml.chart+xml"/>
  <Override PartName="/ppt/charts/chart146.xml" ContentType="application/vnd.openxmlformats-officedocument.drawingml.chart+xml"/>
  <Override PartName="/ppt/charts/chart147.xml" ContentType="application/vnd.openxmlformats-officedocument.drawingml.chart+xml"/>
  <Override PartName="/ppt/charts/chart148.xml" ContentType="application/vnd.openxmlformats-officedocument.drawingml.chart+xml"/>
  <Override PartName="/ppt/charts/chart149.xml" ContentType="application/vnd.openxmlformats-officedocument.drawingml.chart+xml"/>
  <Override PartName="/ppt/charts/chart150.xml" ContentType="application/vnd.openxmlformats-officedocument.drawingml.chart+xml"/>
  <Override PartName="/ppt/charts/chart151.xml" ContentType="application/vnd.openxmlformats-officedocument.drawingml.chart+xml"/>
  <Override PartName="/ppt/charts/chart152.xml" ContentType="application/vnd.openxmlformats-officedocument.drawingml.chart+xml"/>
  <Override PartName="/ppt/charts/chart153.xml" ContentType="application/vnd.openxmlformats-officedocument.drawingml.chart+xml"/>
  <Override PartName="/ppt/charts/chart154.xml" ContentType="application/vnd.openxmlformats-officedocument.drawingml.chart+xml"/>
  <Override PartName="/ppt/charts/chart155.xml" ContentType="application/vnd.openxmlformats-officedocument.drawingml.chart+xml"/>
  <Override PartName="/ppt/charts/chart156.xml" ContentType="application/vnd.openxmlformats-officedocument.drawingml.chart+xml"/>
  <Override PartName="/ppt/charts/chart157.xml" ContentType="application/vnd.openxmlformats-officedocument.drawingml.chart+xml"/>
  <Override PartName="/ppt/charts/chart158.xml" ContentType="application/vnd.openxmlformats-officedocument.drawingml.chart+xml"/>
  <Override PartName="/ppt/charts/chart159.xml" ContentType="application/vnd.openxmlformats-officedocument.drawingml.chart+xml"/>
  <Override PartName="/ppt/charts/chart160.xml" ContentType="application/vnd.openxmlformats-officedocument.drawingml.chart+xml"/>
  <Override PartName="/ppt/charts/chart161.xml" ContentType="application/vnd.openxmlformats-officedocument.drawingml.chart+xml"/>
  <Override PartName="/ppt/charts/chart16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256" r:id="rId2"/>
    <p:sldId id="288" r:id="rId3"/>
    <p:sldId id="460" r:id="rId4"/>
    <p:sldId id="457" r:id="rId5"/>
    <p:sldId id="458" r:id="rId6"/>
    <p:sldId id="459" r:id="rId7"/>
    <p:sldId id="393" r:id="rId8"/>
    <p:sldId id="343" r:id="rId9"/>
    <p:sldId id="344" r:id="rId10"/>
    <p:sldId id="377" r:id="rId11"/>
    <p:sldId id="397" r:id="rId12"/>
    <p:sldId id="345" r:id="rId13"/>
    <p:sldId id="396" r:id="rId14"/>
    <p:sldId id="346" r:id="rId15"/>
    <p:sldId id="395" r:id="rId16"/>
    <p:sldId id="387" r:id="rId17"/>
    <p:sldId id="347" r:id="rId18"/>
    <p:sldId id="394" r:id="rId19"/>
    <p:sldId id="348" r:id="rId20"/>
    <p:sldId id="349" r:id="rId21"/>
    <p:sldId id="350" r:id="rId22"/>
    <p:sldId id="352" r:id="rId23"/>
    <p:sldId id="442" r:id="rId24"/>
    <p:sldId id="385" r:id="rId25"/>
    <p:sldId id="398" r:id="rId26"/>
    <p:sldId id="355" r:id="rId27"/>
    <p:sldId id="358" r:id="rId28"/>
    <p:sldId id="359" r:id="rId29"/>
    <p:sldId id="363" r:id="rId30"/>
    <p:sldId id="400" r:id="rId31"/>
    <p:sldId id="446" r:id="rId32"/>
    <p:sldId id="447" r:id="rId33"/>
    <p:sldId id="454" r:id="rId34"/>
    <p:sldId id="455" r:id="rId35"/>
    <p:sldId id="399" r:id="rId36"/>
    <p:sldId id="360" r:id="rId37"/>
    <p:sldId id="361" r:id="rId38"/>
    <p:sldId id="362" r:id="rId39"/>
    <p:sldId id="461" r:id="rId40"/>
    <p:sldId id="386" r:id="rId41"/>
    <p:sldId id="365" r:id="rId42"/>
    <p:sldId id="366" r:id="rId43"/>
    <p:sldId id="367" r:id="rId44"/>
    <p:sldId id="368" r:id="rId45"/>
    <p:sldId id="452" r:id="rId46"/>
    <p:sldId id="443" r:id="rId47"/>
    <p:sldId id="369" r:id="rId48"/>
    <p:sldId id="449" r:id="rId49"/>
    <p:sldId id="450" r:id="rId50"/>
    <p:sldId id="451" r:id="rId51"/>
    <p:sldId id="370" r:id="rId52"/>
    <p:sldId id="388" r:id="rId53"/>
    <p:sldId id="371" r:id="rId54"/>
    <p:sldId id="389" r:id="rId55"/>
    <p:sldId id="390" r:id="rId56"/>
    <p:sldId id="391" r:id="rId57"/>
    <p:sldId id="448" r:id="rId58"/>
    <p:sldId id="462" r:id="rId59"/>
    <p:sldId id="463" r:id="rId60"/>
    <p:sldId id="464" r:id="rId61"/>
    <p:sldId id="372" r:id="rId62"/>
    <p:sldId id="373" r:id="rId63"/>
    <p:sldId id="374" r:id="rId64"/>
    <p:sldId id="375" r:id="rId65"/>
    <p:sldId id="392" r:id="rId66"/>
    <p:sldId id="453" r:id="rId67"/>
    <p:sldId id="376" r:id="rId68"/>
    <p:sldId id="465" r:id="rId69"/>
    <p:sldId id="466" r:id="rId70"/>
    <p:sldId id="467" r:id="rId71"/>
    <p:sldId id="436" r:id="rId72"/>
    <p:sldId id="437" r:id="rId73"/>
    <p:sldId id="456" r:id="rId74"/>
    <p:sldId id="438" r:id="rId75"/>
    <p:sldId id="439" r:id="rId76"/>
    <p:sldId id="440" r:id="rId77"/>
    <p:sldId id="441" r:id="rId78"/>
    <p:sldId id="408" r:id="rId79"/>
    <p:sldId id="410" r:id="rId80"/>
    <p:sldId id="411" r:id="rId81"/>
    <p:sldId id="414" r:id="rId82"/>
    <p:sldId id="415" r:id="rId83"/>
    <p:sldId id="417" r:id="rId84"/>
    <p:sldId id="418" r:id="rId85"/>
    <p:sldId id="419" r:id="rId86"/>
    <p:sldId id="422" r:id="rId87"/>
    <p:sldId id="423" r:id="rId88"/>
    <p:sldId id="424" r:id="rId89"/>
    <p:sldId id="426" r:id="rId90"/>
    <p:sldId id="427" r:id="rId91"/>
    <p:sldId id="428" r:id="rId92"/>
    <p:sldId id="429" r:id="rId93"/>
    <p:sldId id="430" r:id="rId94"/>
    <p:sldId id="431" r:id="rId95"/>
    <p:sldId id="432" r:id="rId96"/>
    <p:sldId id="433" r:id="rId97"/>
    <p:sldId id="434" r:id="rId98"/>
    <p:sldId id="435" r:id="rId99"/>
  </p:sldIdLst>
  <p:sldSz cx="9144000" cy="6858000" type="screen4x3"/>
  <p:notesSz cx="6985000" cy="9271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FF66"/>
    <a:srgbClr val="800040"/>
    <a:srgbClr val="660066"/>
    <a:srgbClr val="996600"/>
    <a:srgbClr val="000080"/>
    <a:srgbClr val="FF9900"/>
    <a:srgbClr val="004080"/>
    <a:srgbClr val="C0C0C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1" autoAdjust="0"/>
    <p:restoredTop sz="94652" autoAdjust="0"/>
  </p:normalViewPr>
  <p:slideViewPr>
    <p:cSldViewPr>
      <p:cViewPr varScale="1">
        <p:scale>
          <a:sx n="92" d="100"/>
          <a:sy n="92" d="100"/>
        </p:scale>
        <p:origin x="-94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GPM_Projetos%20&amp;%20Programas\RAC_20130520\Projetos_2013.0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3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5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7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8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9.xlsx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0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2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3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4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5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6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7.xlsx"/></Relationships>
</file>

<file path=ppt/charts/_rels/chart1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8.xlsx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9.xlsx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0.xlsx"/></Relationships>
</file>

<file path=ppt/charts/_rels/chart1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.xlsx"/></Relationships>
</file>

<file path=ppt/charts/_rels/chart1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2.xlsx"/></Relationships>
</file>

<file path=ppt/charts/_rels/chart1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3.xlsx"/></Relationships>
</file>

<file path=ppt/charts/_rels/chart1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4.xlsx"/></Relationships>
</file>

<file path=ppt/charts/_rels/chart1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5.xlsx"/></Relationships>
</file>

<file path=ppt/charts/_rels/chart1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6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7.xlsx"/></Relationships>
</file>

<file path=ppt/charts/_rels/chart1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8.xlsx"/></Relationships>
</file>

<file path=ppt/charts/_rels/chart1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9.xlsx"/></Relationships>
</file>

<file path=ppt/charts/_rels/chart1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0.xlsx"/></Relationships>
</file>

<file path=ppt/charts/_rels/chart1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1.xlsx"/></Relationships>
</file>

<file path=ppt/charts/_rels/chart1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2.xlsx"/></Relationships>
</file>

<file path=ppt/charts/_rels/chart1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3.xlsx"/></Relationships>
</file>

<file path=ppt/charts/_rels/chart1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4.xlsx"/></Relationships>
</file>

<file path=ppt/charts/_rels/chart1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5.xlsx"/></Relationships>
</file>

<file path=ppt/charts/_rels/chart1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6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7.xlsx"/></Relationships>
</file>

<file path=ppt/charts/_rels/chart1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8.xlsx"/></Relationships>
</file>

<file path=ppt/charts/_rels/chart1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9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GPM_Projetos%20&amp;%20Programas\RAC_20130520\Projetos_2013.05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GPM_Projetos%20&amp;%20Programas\RAC_20130520\Projetos_2013.05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1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2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5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6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7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8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9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10.xm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796047581079652E-2"/>
          <c:y val="0.1786166279374487"/>
          <c:w val="0.81380840220520712"/>
          <c:h val="0.679824768400932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'Dados consolidados por Port'!$B$3</c:f>
              <c:strCache>
                <c:ptCount val="1"/>
                <c:pt idx="0">
                  <c:v>NÃO INICIADO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'Dados consolidados por Port'!$A$4:$A$8</c:f>
              <c:strCache>
                <c:ptCount val="5"/>
                <c:pt idx="0">
                  <c:v>SIS.JUD</c:v>
                </c:pt>
                <c:pt idx="1">
                  <c:v>SIS.ADM</c:v>
                </c:pt>
                <c:pt idx="2">
                  <c:v>GC</c:v>
                </c:pt>
                <c:pt idx="3">
                  <c:v>EST.TIC</c:v>
                </c:pt>
                <c:pt idx="4">
                  <c:v>GOV</c:v>
                </c:pt>
              </c:strCache>
            </c:strRef>
          </c:cat>
          <c:val>
            <c:numRef>
              <c:f>'Dados consolidados por Port'!$B$4:$B$8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'Dados consolidados por Port'!$C$3</c:f>
              <c:strCache>
                <c:ptCount val="1"/>
                <c:pt idx="0">
                  <c:v>EM ANDAMENTO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'Dados consolidados por Port'!$A$4:$A$8</c:f>
              <c:strCache>
                <c:ptCount val="5"/>
                <c:pt idx="0">
                  <c:v>SIS.JUD</c:v>
                </c:pt>
                <c:pt idx="1">
                  <c:v>SIS.ADM</c:v>
                </c:pt>
                <c:pt idx="2">
                  <c:v>GC</c:v>
                </c:pt>
                <c:pt idx="3">
                  <c:v>EST.TIC</c:v>
                </c:pt>
                <c:pt idx="4">
                  <c:v>GOV</c:v>
                </c:pt>
              </c:strCache>
            </c:strRef>
          </c:cat>
          <c:val>
            <c:numRef>
              <c:f>'Dados consolidados por Port'!$C$4:$C$8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5</c:v>
                </c:pt>
                <c:pt idx="3">
                  <c:v>11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'Dados consolidados por Port'!$D$3</c:f>
              <c:strCache>
                <c:ptCount val="1"/>
                <c:pt idx="0">
                  <c:v>ENCERRAMENTO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'Dados consolidados por Port'!$A$4:$A$8</c:f>
              <c:strCache>
                <c:ptCount val="5"/>
                <c:pt idx="0">
                  <c:v>SIS.JUD</c:v>
                </c:pt>
                <c:pt idx="1">
                  <c:v>SIS.ADM</c:v>
                </c:pt>
                <c:pt idx="2">
                  <c:v>GC</c:v>
                </c:pt>
                <c:pt idx="3">
                  <c:v>EST.TIC</c:v>
                </c:pt>
                <c:pt idx="4">
                  <c:v>GOV</c:v>
                </c:pt>
              </c:strCache>
            </c:strRef>
          </c:cat>
          <c:val>
            <c:numRef>
              <c:f>'Dados consolidados por Port'!$D$4:$D$8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'Dados consolidados por Port'!$E$3</c:f>
              <c:strCache>
                <c:ptCount val="1"/>
                <c:pt idx="0">
                  <c:v>SUSPENSO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'Dados consolidados por Port'!$A$4:$A$8</c:f>
              <c:strCache>
                <c:ptCount val="5"/>
                <c:pt idx="0">
                  <c:v>SIS.JUD</c:v>
                </c:pt>
                <c:pt idx="1">
                  <c:v>SIS.ADM</c:v>
                </c:pt>
                <c:pt idx="2">
                  <c:v>GC</c:v>
                </c:pt>
                <c:pt idx="3">
                  <c:v>EST.TIC</c:v>
                </c:pt>
                <c:pt idx="4">
                  <c:v>GOV</c:v>
                </c:pt>
              </c:strCache>
            </c:strRef>
          </c:cat>
          <c:val>
            <c:numRef>
              <c:f>'Dados consolidados por Port'!$E$4:$E$8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4"/>
          <c:tx>
            <c:strRef>
              <c:f>'Dados consolidados por Port'!$F$3</c:f>
              <c:strCache>
                <c:ptCount val="1"/>
                <c:pt idx="0">
                  <c:v>CANCELADO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'Dados consolidados por Port'!$A$4:$A$8</c:f>
              <c:strCache>
                <c:ptCount val="5"/>
                <c:pt idx="0">
                  <c:v>SIS.JUD</c:v>
                </c:pt>
                <c:pt idx="1">
                  <c:v>SIS.ADM</c:v>
                </c:pt>
                <c:pt idx="2">
                  <c:v>GC</c:v>
                </c:pt>
                <c:pt idx="3">
                  <c:v>EST.TIC</c:v>
                </c:pt>
                <c:pt idx="4">
                  <c:v>GOV</c:v>
                </c:pt>
              </c:strCache>
            </c:strRef>
          </c:cat>
          <c:val>
            <c:numRef>
              <c:f>'Dados consolidados por Port'!$F$4:$F$8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5"/>
          <c:order val="5"/>
          <c:tx>
            <c:strRef>
              <c:f>'Dados consolidados por Port'!$G$3</c:f>
              <c:strCache>
                <c:ptCount val="1"/>
                <c:pt idx="0">
                  <c:v>CONCLUÍDO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'Dados consolidados por Port'!$A$4:$A$8</c:f>
              <c:strCache>
                <c:ptCount val="5"/>
                <c:pt idx="0">
                  <c:v>SIS.JUD</c:v>
                </c:pt>
                <c:pt idx="1">
                  <c:v>SIS.ADM</c:v>
                </c:pt>
                <c:pt idx="2">
                  <c:v>GC</c:v>
                </c:pt>
                <c:pt idx="3">
                  <c:v>EST.TIC</c:v>
                </c:pt>
                <c:pt idx="4">
                  <c:v>GOV</c:v>
                </c:pt>
              </c:strCache>
            </c:strRef>
          </c:cat>
          <c:val>
            <c:numRef>
              <c:f>'Dados consolidados por Port'!$G$4:$G$8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503040"/>
        <c:axId val="26504576"/>
        <c:axId val="0"/>
      </c:bar3DChart>
      <c:catAx>
        <c:axId val="26503040"/>
        <c:scaling>
          <c:orientation val="minMax"/>
        </c:scaling>
        <c:delete val="0"/>
        <c:axPos val="b"/>
        <c:majorTickMark val="none"/>
        <c:minorTickMark val="none"/>
        <c:tickLblPos val="nextTo"/>
        <c:crossAx val="26504576"/>
        <c:crosses val="autoZero"/>
        <c:auto val="1"/>
        <c:lblAlgn val="ctr"/>
        <c:lblOffset val="100"/>
        <c:noMultiLvlLbl val="0"/>
      </c:catAx>
      <c:valAx>
        <c:axId val="265045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6503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0950272"/>
        <c:axId val="110951808"/>
      </c:barChart>
      <c:catAx>
        <c:axId val="1109502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0951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95180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1095027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7126144"/>
        <c:axId val="167127680"/>
      </c:barChart>
      <c:catAx>
        <c:axId val="1671261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7127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12768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712614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7176832"/>
        <c:axId val="167195008"/>
      </c:barChart>
      <c:catAx>
        <c:axId val="1671768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7195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19500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71768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7764352"/>
        <c:axId val="167765888"/>
      </c:barChart>
      <c:catAx>
        <c:axId val="1677643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7765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76588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677643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8331136"/>
        <c:axId val="168332672"/>
      </c:barChart>
      <c:catAx>
        <c:axId val="1683311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8332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33267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83311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8467072"/>
        <c:axId val="168477056"/>
      </c:barChart>
      <c:catAx>
        <c:axId val="1684670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8477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47705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6846707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8380288"/>
        <c:axId val="168381824"/>
      </c:barChart>
      <c:catAx>
        <c:axId val="1683802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8381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38182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838028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8149376"/>
        <c:axId val="168150912"/>
      </c:barChart>
      <c:catAx>
        <c:axId val="1681493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8150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15091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681493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8192640"/>
        <c:axId val="168202624"/>
      </c:barChart>
      <c:catAx>
        <c:axId val="1681926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8202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20262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81926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8220160"/>
        <c:axId val="168221696"/>
      </c:barChart>
      <c:catAx>
        <c:axId val="1682201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8221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22169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682201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8291328"/>
        <c:axId val="168403712"/>
      </c:barChart>
      <c:catAx>
        <c:axId val="1682913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8403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40371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829132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2910798122066E-2"/>
          <c:y val="0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0976384"/>
        <c:axId val="110986368"/>
      </c:barChart>
      <c:catAx>
        <c:axId val="1109763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0986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98636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1097638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8260352"/>
        <c:axId val="168261888"/>
      </c:barChart>
      <c:catAx>
        <c:axId val="1682603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8261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26188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82603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3030400"/>
        <c:axId val="168248064"/>
      </c:barChart>
      <c:catAx>
        <c:axId val="1730304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8248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24806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730304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497344"/>
        <c:axId val="173511424"/>
      </c:barChart>
      <c:catAx>
        <c:axId val="1734973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effectLst/>
              </a:defRPr>
            </a:pPr>
            <a:endParaRPr lang="pt-BR"/>
          </a:p>
        </c:txPr>
        <c:crossAx val="173511424"/>
        <c:crosses val="autoZero"/>
        <c:auto val="1"/>
        <c:lblAlgn val="ctr"/>
        <c:lblOffset val="100"/>
        <c:noMultiLvlLbl val="0"/>
      </c:catAx>
      <c:valAx>
        <c:axId val="17351142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349734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1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%">
                  <c:v>0</c:v>
                </c:pt>
                <c:pt idx="3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221888"/>
        <c:axId val="165653504"/>
      </c:barChart>
      <c:catAx>
        <c:axId val="1452218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5653504"/>
        <c:crosses val="autoZero"/>
        <c:auto val="1"/>
        <c:lblAlgn val="ctr"/>
        <c:lblOffset val="100"/>
        <c:noMultiLvlLbl val="1"/>
      </c:catAx>
      <c:valAx>
        <c:axId val="16565350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4522188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150976"/>
        <c:axId val="173152512"/>
      </c:barChart>
      <c:catAx>
        <c:axId val="1731509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3152512"/>
        <c:crosses val="autoZero"/>
        <c:auto val="1"/>
        <c:lblAlgn val="ctr"/>
        <c:lblOffset val="100"/>
        <c:noMultiLvlLbl val="0"/>
      </c:catAx>
      <c:valAx>
        <c:axId val="17315251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315097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0.46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0.71</c:v>
                </c:pt>
                <c:pt idx="2">
                  <c:v>0.75</c:v>
                </c:pt>
                <c:pt idx="3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528640"/>
        <c:axId val="178530176"/>
      </c:barChart>
      <c:catAx>
        <c:axId val="1785286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8530176"/>
        <c:crosses val="autoZero"/>
        <c:auto val="1"/>
        <c:lblAlgn val="ctr"/>
        <c:lblOffset val="100"/>
        <c:noMultiLvlLbl val="0"/>
      </c:catAx>
      <c:valAx>
        <c:axId val="17853017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852864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0">
                  <c:v>0.8</c:v>
                </c:pt>
                <c:pt idx="1">
                  <c:v>0.85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%">
                  <c:v>0.95</c:v>
                </c:pt>
                <c:pt idx="3" formatCode="0%">
                  <c:v>0.96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358464"/>
        <c:axId val="174717568"/>
      </c:barChart>
      <c:catAx>
        <c:axId val="1733584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4717568"/>
        <c:crosses val="autoZero"/>
        <c:auto val="1"/>
        <c:lblAlgn val="ctr"/>
        <c:lblOffset val="100"/>
        <c:noMultiLvlLbl val="0"/>
      </c:catAx>
      <c:valAx>
        <c:axId val="17471756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335846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3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 formatCode="0%">
                  <c:v>0.26</c:v>
                </c:pt>
                <c:pt idx="2" formatCode="0%">
                  <c:v>0.9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9332992"/>
        <c:axId val="179340800"/>
      </c:barChart>
      <c:catAx>
        <c:axId val="1793329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9340800"/>
        <c:crosses val="autoZero"/>
        <c:auto val="1"/>
        <c:lblAlgn val="ctr"/>
        <c:lblOffset val="100"/>
        <c:noMultiLvlLbl val="0"/>
      </c:catAx>
      <c:valAx>
        <c:axId val="17934080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933299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0.75</c:v>
                </c:pt>
                <c:pt idx="1">
                  <c:v>0.75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%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9686400"/>
        <c:axId val="179692288"/>
      </c:barChart>
      <c:catAx>
        <c:axId val="1796864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9692288"/>
        <c:crosses val="autoZero"/>
        <c:auto val="1"/>
        <c:lblAlgn val="ctr"/>
        <c:lblOffset val="100"/>
        <c:noMultiLvlLbl val="0"/>
      </c:catAx>
      <c:valAx>
        <c:axId val="17969228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968640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9799552"/>
        <c:axId val="179801088"/>
      </c:barChart>
      <c:catAx>
        <c:axId val="1797995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9801088"/>
        <c:crosses val="autoZero"/>
        <c:auto val="1"/>
        <c:lblAlgn val="ctr"/>
        <c:lblOffset val="100"/>
        <c:noMultiLvlLbl val="0"/>
      </c:catAx>
      <c:valAx>
        <c:axId val="17980108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979955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2910798122066E-2"/>
          <c:y val="0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1101056"/>
        <c:axId val="111102592"/>
      </c:barChart>
      <c:catAx>
        <c:axId val="1111010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1102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10259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1110105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3.7006459132630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0.6</c:v>
                </c:pt>
                <c:pt idx="1">
                  <c:v>0.69</c:v>
                </c:pt>
                <c:pt idx="2">
                  <c:v>0.7</c:v>
                </c:pt>
                <c:pt idx="3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383744"/>
        <c:axId val="180385280"/>
      </c:barChart>
      <c:catAx>
        <c:axId val="1803837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0385280"/>
        <c:crosses val="autoZero"/>
        <c:auto val="1"/>
        <c:lblAlgn val="ctr"/>
        <c:lblOffset val="100"/>
        <c:noMultiLvlLbl val="0"/>
      </c:catAx>
      <c:valAx>
        <c:axId val="180385280"/>
        <c:scaling>
          <c:orientation val="minMax"/>
          <c:max val="1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038374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9471872"/>
        <c:axId val="179473408"/>
      </c:barChart>
      <c:catAx>
        <c:axId val="1794718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9473408"/>
        <c:crosses val="autoZero"/>
        <c:auto val="1"/>
        <c:lblAlgn val="ctr"/>
        <c:lblOffset val="100"/>
        <c:noMultiLvlLbl val="0"/>
      </c:catAx>
      <c:valAx>
        <c:axId val="17947340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947187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755072"/>
        <c:axId val="180760960"/>
      </c:barChart>
      <c:catAx>
        <c:axId val="1807550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0760960"/>
        <c:crosses val="autoZero"/>
        <c:auto val="1"/>
        <c:lblAlgn val="ctr"/>
        <c:lblOffset val="100"/>
        <c:noMultiLvlLbl val="0"/>
      </c:catAx>
      <c:valAx>
        <c:axId val="18076096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075507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581120"/>
        <c:axId val="180582656"/>
      </c:barChart>
      <c:catAx>
        <c:axId val="1805811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0582656"/>
        <c:crosses val="autoZero"/>
        <c:auto val="1"/>
        <c:lblAlgn val="ctr"/>
        <c:lblOffset val="100"/>
        <c:noMultiLvlLbl val="0"/>
      </c:catAx>
      <c:valAx>
        <c:axId val="18058265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058112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1">
                  <c:v>0.1</c:v>
                </c:pt>
                <c:pt idx="2">
                  <c:v>0.4</c:v>
                </c:pt>
                <c:pt idx="3">
                  <c:v>0.7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086848"/>
        <c:axId val="181096832"/>
      </c:barChart>
      <c:catAx>
        <c:axId val="1810868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1096832"/>
        <c:crosses val="autoZero"/>
        <c:auto val="1"/>
        <c:lblAlgn val="ctr"/>
        <c:lblOffset val="100"/>
        <c:noMultiLvlLbl val="0"/>
      </c:catAx>
      <c:valAx>
        <c:axId val="18109683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108684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183808"/>
        <c:axId val="180185344"/>
      </c:barChart>
      <c:catAx>
        <c:axId val="1801838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0185344"/>
        <c:crosses val="autoZero"/>
        <c:auto val="1"/>
        <c:lblAlgn val="ctr"/>
        <c:lblOffset val="100"/>
        <c:noMultiLvlLbl val="1"/>
      </c:catAx>
      <c:valAx>
        <c:axId val="18018534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018380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409664"/>
        <c:axId val="181411200"/>
      </c:barChart>
      <c:catAx>
        <c:axId val="1814096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1411200"/>
        <c:crosses val="autoZero"/>
        <c:auto val="1"/>
        <c:lblAlgn val="ctr"/>
        <c:lblOffset val="100"/>
        <c:noMultiLvlLbl val="1"/>
      </c:catAx>
      <c:valAx>
        <c:axId val="18141120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140966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0">
                  <c:v>0.4</c:v>
                </c:pt>
                <c:pt idx="1">
                  <c:v>0.85</c:v>
                </c:pt>
                <c:pt idx="2">
                  <c:v>0.87</c:v>
                </c:pt>
                <c:pt idx="3">
                  <c:v>0.96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280128"/>
        <c:axId val="181286016"/>
      </c:barChart>
      <c:catAx>
        <c:axId val="1812801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1286016"/>
        <c:crosses val="autoZero"/>
        <c:auto val="1"/>
        <c:lblAlgn val="ctr"/>
        <c:lblOffset val="100"/>
        <c:noMultiLvlLbl val="0"/>
      </c:catAx>
      <c:valAx>
        <c:axId val="18128601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128012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0.7</c:v>
                </c:pt>
                <c:pt idx="3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 formatCode="0%">
                  <c:v>0.4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003776"/>
        <c:axId val="181005312"/>
      </c:barChart>
      <c:catAx>
        <c:axId val="1810037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1005312"/>
        <c:crosses val="autoZero"/>
        <c:auto val="1"/>
        <c:lblAlgn val="ctr"/>
        <c:lblOffset val="100"/>
        <c:noMultiLvlLbl val="0"/>
      </c:catAx>
      <c:valAx>
        <c:axId val="18100531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100377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745152"/>
        <c:axId val="181746688"/>
      </c:barChart>
      <c:catAx>
        <c:axId val="1817451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1746688"/>
        <c:crosses val="autoZero"/>
        <c:auto val="1"/>
        <c:lblAlgn val="ctr"/>
        <c:lblOffset val="100"/>
        <c:noMultiLvlLbl val="0"/>
      </c:catAx>
      <c:valAx>
        <c:axId val="18174668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174515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1143552"/>
        <c:axId val="111153536"/>
      </c:barChart>
      <c:catAx>
        <c:axId val="1111435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1153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15353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11143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3" formatCode="0%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2" formatCode="0%">
                  <c:v>0.4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0.35</c:v>
                </c:pt>
                <c:pt idx="1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214656"/>
        <c:axId val="182216192"/>
      </c:barChart>
      <c:catAx>
        <c:axId val="1822146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2216192"/>
        <c:crosses val="autoZero"/>
        <c:auto val="1"/>
        <c:lblAlgn val="ctr"/>
        <c:lblOffset val="100"/>
        <c:noMultiLvlLbl val="0"/>
      </c:catAx>
      <c:valAx>
        <c:axId val="18221619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221465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3" formatCode="0%">
                  <c:v>0.1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987200"/>
        <c:axId val="181988736"/>
      </c:barChart>
      <c:catAx>
        <c:axId val="1819872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1988736"/>
        <c:crosses val="autoZero"/>
        <c:auto val="1"/>
        <c:lblAlgn val="ctr"/>
        <c:lblOffset val="100"/>
        <c:noMultiLvlLbl val="0"/>
      </c:catAx>
      <c:valAx>
        <c:axId val="18198873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198720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280960"/>
        <c:axId val="182282496"/>
      </c:barChart>
      <c:catAx>
        <c:axId val="1822809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2282496"/>
        <c:crosses val="autoZero"/>
        <c:auto val="1"/>
        <c:lblAlgn val="ctr"/>
        <c:lblOffset val="100"/>
        <c:noMultiLvlLbl val="0"/>
      </c:catAx>
      <c:valAx>
        <c:axId val="18228249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228096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0.99</c:v>
                </c:pt>
                <c:pt idx="1">
                  <c:v>0.99</c:v>
                </c:pt>
                <c:pt idx="2">
                  <c:v>0.99</c:v>
                </c:pt>
                <c:pt idx="3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521088"/>
        <c:axId val="186522624"/>
      </c:barChart>
      <c:catAx>
        <c:axId val="1865210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6522624"/>
        <c:crosses val="autoZero"/>
        <c:auto val="1"/>
        <c:lblAlgn val="ctr"/>
        <c:lblOffset val="100"/>
        <c:noMultiLvlLbl val="0"/>
      </c:catAx>
      <c:valAx>
        <c:axId val="18652262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652108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581376"/>
        <c:axId val="186582912"/>
      </c:barChart>
      <c:catAx>
        <c:axId val="186581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6582912"/>
        <c:crosses val="autoZero"/>
        <c:auto val="1"/>
        <c:lblAlgn val="ctr"/>
        <c:lblOffset val="100"/>
        <c:noMultiLvlLbl val="0"/>
      </c:catAx>
      <c:valAx>
        <c:axId val="18658291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658137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890880"/>
        <c:axId val="186904960"/>
      </c:barChart>
      <c:catAx>
        <c:axId val="1868908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6904960"/>
        <c:crosses val="autoZero"/>
        <c:auto val="1"/>
        <c:lblAlgn val="ctr"/>
        <c:lblOffset val="100"/>
        <c:noMultiLvlLbl val="0"/>
      </c:catAx>
      <c:valAx>
        <c:axId val="18690496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689088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0.7</c:v>
                </c:pt>
                <c:pt idx="1">
                  <c:v>0.75</c:v>
                </c:pt>
                <c:pt idx="2">
                  <c:v>0.8</c:v>
                </c:pt>
                <c:pt idx="3">
                  <c:v>0.82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782464"/>
        <c:axId val="186784000"/>
      </c:barChart>
      <c:catAx>
        <c:axId val="1867824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6784000"/>
        <c:crosses val="autoZero"/>
        <c:auto val="1"/>
        <c:lblAlgn val="ctr"/>
        <c:lblOffset val="100"/>
        <c:noMultiLvlLbl val="0"/>
      </c:catAx>
      <c:valAx>
        <c:axId val="18678400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678246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</c:v>
                </c:pt>
                <c:pt idx="3" formatCode="0%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094912"/>
        <c:axId val="187096448"/>
      </c:barChart>
      <c:catAx>
        <c:axId val="1870949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7096448"/>
        <c:crosses val="autoZero"/>
        <c:auto val="1"/>
        <c:lblAlgn val="ctr"/>
        <c:lblOffset val="100"/>
        <c:noMultiLvlLbl val="1"/>
      </c:catAx>
      <c:valAx>
        <c:axId val="18709644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709491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649408"/>
        <c:axId val="187655296"/>
      </c:barChart>
      <c:catAx>
        <c:axId val="1876494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7655296"/>
        <c:crosses val="autoZero"/>
        <c:auto val="1"/>
        <c:lblAlgn val="ctr"/>
        <c:lblOffset val="100"/>
        <c:noMultiLvlLbl val="0"/>
      </c:catAx>
      <c:valAx>
        <c:axId val="18765529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764940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0.95</c:v>
                </c:pt>
                <c:pt idx="3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0">
                  <c:v>0.65</c:v>
                </c:pt>
                <c:pt idx="1">
                  <c:v>0.65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442688"/>
        <c:axId val="187444224"/>
      </c:barChart>
      <c:catAx>
        <c:axId val="1874426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7444224"/>
        <c:crosses val="autoZero"/>
        <c:auto val="1"/>
        <c:lblAlgn val="ctr"/>
        <c:lblOffset val="100"/>
        <c:noMultiLvlLbl val="0"/>
      </c:catAx>
      <c:valAx>
        <c:axId val="18744422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744268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1235840"/>
        <c:axId val="111237376"/>
      </c:barChart>
      <c:catAx>
        <c:axId val="1112358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1237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3737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112358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0.09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211328"/>
        <c:axId val="186217216"/>
      </c:barChart>
      <c:catAx>
        <c:axId val="1862113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6217216"/>
        <c:crosses val="autoZero"/>
        <c:auto val="1"/>
        <c:lblAlgn val="ctr"/>
        <c:lblOffset val="100"/>
        <c:noMultiLvlLbl val="1"/>
      </c:catAx>
      <c:valAx>
        <c:axId val="18621721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621132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0.85</c:v>
                </c:pt>
                <c:pt idx="1">
                  <c:v>0.9</c:v>
                </c:pt>
                <c:pt idx="2">
                  <c:v>0.93</c:v>
                </c:pt>
                <c:pt idx="3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580800"/>
        <c:axId val="187582336"/>
      </c:barChart>
      <c:catAx>
        <c:axId val="1875808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7582336"/>
        <c:crosses val="autoZero"/>
        <c:auto val="1"/>
        <c:lblAlgn val="ctr"/>
        <c:lblOffset val="100"/>
        <c:noMultiLvlLbl val="1"/>
      </c:catAx>
      <c:valAx>
        <c:axId val="18758233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758080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0.45</c:v>
                </c:pt>
                <c:pt idx="1">
                  <c:v>0.5</c:v>
                </c:pt>
                <c:pt idx="2">
                  <c:v>0.55000000000000004</c:v>
                </c:pt>
                <c:pt idx="3">
                  <c:v>0.6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106240"/>
        <c:axId val="188107776"/>
      </c:barChart>
      <c:catAx>
        <c:axId val="1881062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8107776"/>
        <c:crosses val="autoZero"/>
        <c:auto val="1"/>
        <c:lblAlgn val="ctr"/>
        <c:lblOffset val="100"/>
        <c:noMultiLvlLbl val="1"/>
      </c:catAx>
      <c:valAx>
        <c:axId val="18810777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810624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0.18</c:v>
                </c:pt>
                <c:pt idx="2" formatCode="0%">
                  <c:v>0.15</c:v>
                </c:pt>
                <c:pt idx="3" formatCode="0%">
                  <c:v>0.3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1">
                  <c:v>0.09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878784"/>
        <c:axId val="187901056"/>
      </c:barChart>
      <c:catAx>
        <c:axId val="1878787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7901056"/>
        <c:crosses val="autoZero"/>
        <c:auto val="1"/>
        <c:lblAlgn val="ctr"/>
        <c:lblOffset val="100"/>
        <c:noMultiLvlLbl val="0"/>
      </c:catAx>
      <c:valAx>
        <c:axId val="187901056"/>
        <c:scaling>
          <c:orientation val="minMax"/>
          <c:max val="0.2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7878784"/>
        <c:crosses val="autoZero"/>
        <c:crossBetween val="between"/>
        <c:majorUnit val="5.000000000000001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0.65</c:v>
                </c:pt>
                <c:pt idx="1">
                  <c:v>0.75</c:v>
                </c:pt>
                <c:pt idx="2">
                  <c:v>0.75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337664"/>
        <c:axId val="114339200"/>
      </c:barChart>
      <c:catAx>
        <c:axId val="1143376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14339200"/>
        <c:crosses val="autoZero"/>
        <c:auto val="1"/>
        <c:lblAlgn val="ctr"/>
        <c:lblOffset val="100"/>
        <c:noMultiLvlLbl val="0"/>
      </c:catAx>
      <c:valAx>
        <c:axId val="11433920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1433766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0.4</c:v>
                </c:pt>
                <c:pt idx="1">
                  <c:v>0.49</c:v>
                </c:pt>
                <c:pt idx="2">
                  <c:v>0.53</c:v>
                </c:pt>
                <c:pt idx="3">
                  <c:v>0.57999999999999996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957632"/>
        <c:axId val="187959168"/>
      </c:barChart>
      <c:catAx>
        <c:axId val="1879576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7959168"/>
        <c:crosses val="autoZero"/>
        <c:auto val="1"/>
        <c:lblAlgn val="ctr"/>
        <c:lblOffset val="100"/>
        <c:noMultiLvlLbl val="0"/>
      </c:catAx>
      <c:valAx>
        <c:axId val="18795916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795763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078144"/>
        <c:axId val="189100416"/>
      </c:barChart>
      <c:catAx>
        <c:axId val="1890781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9100416"/>
        <c:crosses val="autoZero"/>
        <c:auto val="1"/>
        <c:lblAlgn val="ctr"/>
        <c:lblOffset val="100"/>
        <c:noMultiLvlLbl val="0"/>
      </c:catAx>
      <c:valAx>
        <c:axId val="18910041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907814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3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0.85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244160"/>
        <c:axId val="189245696"/>
      </c:barChart>
      <c:catAx>
        <c:axId val="1892441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9245696"/>
        <c:crosses val="autoZero"/>
        <c:auto val="1"/>
        <c:lblAlgn val="ctr"/>
        <c:lblOffset val="100"/>
        <c:noMultiLvlLbl val="0"/>
      </c:catAx>
      <c:valAx>
        <c:axId val="18924569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924416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0.2</c:v>
                </c:pt>
                <c:pt idx="2" formatCode="0%">
                  <c:v>0.4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3"/>
              <c:layout>
                <c:manualLayout>
                  <c:x val="-3.1418394554672707E-3"/>
                  <c:y val="0.22820649798455636"/>
                </c:manualLayout>
              </c:layout>
              <c:spPr/>
              <c:txPr>
                <a:bodyPr/>
                <a:lstStyle/>
                <a:p>
                  <a:pPr algn="ctr">
                    <a:defRPr lang="pt-BR" sz="105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pt-BR" sz="5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3" formatCode="0%">
                  <c:v>0.5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484416"/>
        <c:axId val="189502592"/>
      </c:barChart>
      <c:catAx>
        <c:axId val="1894844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9502592"/>
        <c:crosses val="autoZero"/>
        <c:auto val="1"/>
        <c:lblAlgn val="ctr"/>
        <c:lblOffset val="100"/>
        <c:noMultiLvlLbl val="0"/>
      </c:catAx>
      <c:valAx>
        <c:axId val="18950259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948441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580416"/>
        <c:axId val="189581952"/>
      </c:barChart>
      <c:catAx>
        <c:axId val="1895804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9581952"/>
        <c:crosses val="autoZero"/>
        <c:auto val="1"/>
        <c:lblAlgn val="ctr"/>
        <c:lblOffset val="100"/>
        <c:noMultiLvlLbl val="1"/>
      </c:catAx>
      <c:valAx>
        <c:axId val="18958195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958041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1249664"/>
        <c:axId val="111276032"/>
      </c:barChart>
      <c:catAx>
        <c:axId val="1112496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1276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7603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1124966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819136"/>
        <c:axId val="189833216"/>
      </c:barChart>
      <c:catAx>
        <c:axId val="1898191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9833216"/>
        <c:crosses val="autoZero"/>
        <c:auto val="1"/>
        <c:lblAlgn val="ctr"/>
        <c:lblOffset val="100"/>
        <c:noMultiLvlLbl val="1"/>
      </c:catAx>
      <c:valAx>
        <c:axId val="18983321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981913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873536"/>
        <c:axId val="189916288"/>
      </c:barChart>
      <c:catAx>
        <c:axId val="1898735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9916288"/>
        <c:crosses val="autoZero"/>
        <c:auto val="1"/>
        <c:lblAlgn val="ctr"/>
        <c:lblOffset val="100"/>
        <c:noMultiLvlLbl val="1"/>
      </c:catAx>
      <c:valAx>
        <c:axId val="18991628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987353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141184"/>
        <c:axId val="190142720"/>
      </c:barChart>
      <c:catAx>
        <c:axId val="1901411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90142720"/>
        <c:crosses val="autoZero"/>
        <c:auto val="1"/>
        <c:lblAlgn val="ctr"/>
        <c:lblOffset val="100"/>
        <c:noMultiLvlLbl val="1"/>
      </c:catAx>
      <c:valAx>
        <c:axId val="19014272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9014118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237312"/>
        <c:axId val="190243200"/>
      </c:barChart>
      <c:catAx>
        <c:axId val="1902373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90243200"/>
        <c:crosses val="autoZero"/>
        <c:auto val="1"/>
        <c:lblAlgn val="ctr"/>
        <c:lblOffset val="100"/>
        <c:noMultiLvlLbl val="0"/>
      </c:catAx>
      <c:valAx>
        <c:axId val="19024320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9023731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478592"/>
        <c:axId val="190496768"/>
      </c:barChart>
      <c:catAx>
        <c:axId val="1904785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90496768"/>
        <c:crosses val="autoZero"/>
        <c:auto val="1"/>
        <c:lblAlgn val="ctr"/>
        <c:lblOffset val="100"/>
        <c:noMultiLvlLbl val="0"/>
      </c:catAx>
      <c:valAx>
        <c:axId val="19049676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9047859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3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0.75</c:v>
                </c:pt>
                <c:pt idx="1">
                  <c:v>0.75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395904"/>
        <c:axId val="188397440"/>
      </c:barChart>
      <c:catAx>
        <c:axId val="1883959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8397440"/>
        <c:crosses val="autoZero"/>
        <c:auto val="1"/>
        <c:lblAlgn val="ctr"/>
        <c:lblOffset val="100"/>
        <c:noMultiLvlLbl val="0"/>
      </c:catAx>
      <c:valAx>
        <c:axId val="18839744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839590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1">
                  <c:v>0.9</c:v>
                </c:pt>
                <c:pt idx="2">
                  <c:v>0.95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 formatCode="0%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529280"/>
        <c:axId val="188543360"/>
      </c:barChart>
      <c:catAx>
        <c:axId val="1885292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8543360"/>
        <c:crosses val="autoZero"/>
        <c:auto val="1"/>
        <c:lblAlgn val="ctr"/>
        <c:lblOffset val="100"/>
        <c:noMultiLvlLbl val="0"/>
      </c:catAx>
      <c:valAx>
        <c:axId val="18854336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852928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0.99</c:v>
                </c:pt>
                <c:pt idx="3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0.45</c:v>
                </c:pt>
                <c:pt idx="1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075072"/>
        <c:axId val="191076608"/>
      </c:barChart>
      <c:catAx>
        <c:axId val="1910750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91076608"/>
        <c:crosses val="autoZero"/>
        <c:auto val="1"/>
        <c:lblAlgn val="ctr"/>
        <c:lblOffset val="100"/>
        <c:noMultiLvlLbl val="0"/>
      </c:catAx>
      <c:valAx>
        <c:axId val="19107660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9107507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%">
                  <c:v>0.4</c:v>
                </c:pt>
                <c:pt idx="3" formatCode="0%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163776"/>
        <c:axId val="191173760"/>
      </c:barChart>
      <c:catAx>
        <c:axId val="1911637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91173760"/>
        <c:crosses val="autoZero"/>
        <c:auto val="1"/>
        <c:lblAlgn val="ctr"/>
        <c:lblOffset val="100"/>
        <c:noMultiLvlLbl val="1"/>
      </c:catAx>
      <c:valAx>
        <c:axId val="19117376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9116377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3" formatCode="0%">
                  <c:v>0.4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2" formatCode="0%">
                  <c:v>0.35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0.3</c:v>
                </c:pt>
                <c:pt idx="1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985536"/>
        <c:axId val="191987072"/>
      </c:barChart>
      <c:catAx>
        <c:axId val="1919855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91987072"/>
        <c:crosses val="autoZero"/>
        <c:auto val="1"/>
        <c:lblAlgn val="ctr"/>
        <c:lblOffset val="100"/>
        <c:noMultiLvlLbl val="0"/>
      </c:catAx>
      <c:valAx>
        <c:axId val="19198707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9198553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1313664"/>
        <c:axId val="111315200"/>
      </c:barChart>
      <c:catAx>
        <c:axId val="1113136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1315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31520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1131366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754240"/>
        <c:axId val="191755776"/>
      </c:barChart>
      <c:catAx>
        <c:axId val="1917542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91755776"/>
        <c:crosses val="autoZero"/>
        <c:auto val="1"/>
        <c:lblAlgn val="ctr"/>
        <c:lblOffset val="100"/>
        <c:noMultiLvlLbl val="0"/>
      </c:catAx>
      <c:valAx>
        <c:axId val="19175577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9175424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333696"/>
        <c:axId val="192335232"/>
      </c:barChart>
      <c:catAx>
        <c:axId val="1923336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92335232"/>
        <c:crosses val="autoZero"/>
        <c:auto val="1"/>
        <c:lblAlgn val="ctr"/>
        <c:lblOffset val="100"/>
        <c:noMultiLvlLbl val="0"/>
      </c:catAx>
      <c:valAx>
        <c:axId val="19233523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9233369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3" formatCode="0%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Fev/13</c:v>
                </c:pt>
                <c:pt idx="1">
                  <c:v>Mar/13</c:v>
                </c:pt>
                <c:pt idx="2">
                  <c:v>Abr/13</c:v>
                </c:pt>
                <c:pt idx="3">
                  <c:v>Mai/13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020480"/>
        <c:axId val="192022016"/>
      </c:barChart>
      <c:catAx>
        <c:axId val="1920204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92022016"/>
        <c:crosses val="autoZero"/>
        <c:auto val="1"/>
        <c:lblAlgn val="ctr"/>
        <c:lblOffset val="100"/>
        <c:noMultiLvlLbl val="0"/>
      </c:catAx>
      <c:valAx>
        <c:axId val="19202201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9202048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44757433489827"/>
          <c:y val="0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3277184"/>
        <c:axId val="113283072"/>
      </c:barChart>
      <c:catAx>
        <c:axId val="1132771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3283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28307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1327718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3319936"/>
        <c:axId val="113321472"/>
      </c:barChart>
      <c:catAx>
        <c:axId val="1133199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3321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32147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133199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3337856"/>
        <c:axId val="113339392"/>
      </c:barChart>
      <c:catAx>
        <c:axId val="113337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3339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33939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13337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964796026247983E-2"/>
          <c:y val="0.16338983791398665"/>
          <c:w val="0.52952763313036899"/>
          <c:h val="0.7825178278726509"/>
        </c:manualLayout>
      </c:layout>
      <c:pieChart>
        <c:varyColors val="1"/>
        <c:ser>
          <c:idx val="0"/>
          <c:order val="0"/>
          <c:tx>
            <c:strRef>
              <c:f>'Dados consolidados por Status'!$B$2</c:f>
              <c:strCache>
                <c:ptCount val="1"/>
                <c:pt idx="0">
                  <c:v>Qtd.Projetos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0070C0"/>
              </a:solidFill>
            </c:spPr>
          </c:dPt>
          <c:dLbls>
            <c:dLbl>
              <c:idx val="1"/>
              <c:layout>
                <c:manualLayout>
                  <c:x val="-4.9156401802547108E-2"/>
                  <c:y val="6.8277008814208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'Dados consolidados por Status'!$A$3:$A$8</c:f>
              <c:strCache>
                <c:ptCount val="6"/>
                <c:pt idx="0">
                  <c:v>CONCLUÍDO</c:v>
                </c:pt>
                <c:pt idx="1">
                  <c:v>CANCELADO</c:v>
                </c:pt>
                <c:pt idx="2">
                  <c:v>SUSPENSO</c:v>
                </c:pt>
                <c:pt idx="3">
                  <c:v>ENCERRAMENTO</c:v>
                </c:pt>
                <c:pt idx="4">
                  <c:v>NÃO INICIADO</c:v>
                </c:pt>
                <c:pt idx="5">
                  <c:v>EM ANDAMENTO</c:v>
                </c:pt>
              </c:strCache>
            </c:strRef>
          </c:cat>
          <c:val>
            <c:numRef>
              <c:f>'Dados consolidados por Status'!$B$3:$B$8</c:f>
              <c:numCache>
                <c:formatCode>General</c:formatCode>
                <c:ptCount val="6"/>
                <c:pt idx="0">
                  <c:v>9</c:v>
                </c:pt>
                <c:pt idx="1">
                  <c:v>2</c:v>
                </c:pt>
                <c:pt idx="2">
                  <c:v>4</c:v>
                </c:pt>
                <c:pt idx="3">
                  <c:v>0</c:v>
                </c:pt>
                <c:pt idx="4">
                  <c:v>2</c:v>
                </c:pt>
                <c:pt idx="5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282325261350889"/>
          <c:y val="0.28463195008990061"/>
          <c:w val="0.38044193072088967"/>
          <c:h val="0.4377865579995527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3540096"/>
        <c:axId val="113566464"/>
      </c:barChart>
      <c:catAx>
        <c:axId val="1135400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3566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56646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13540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1101568"/>
        <c:axId val="21570304"/>
      </c:barChart>
      <c:catAx>
        <c:axId val="211015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1570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57030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2110156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2156032"/>
        <c:axId val="22157568"/>
      </c:barChart>
      <c:catAx>
        <c:axId val="221560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2157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15756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221560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2178048"/>
        <c:axId val="22179840"/>
      </c:barChart>
      <c:catAx>
        <c:axId val="221780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2179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17984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2217804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94835680751174"/>
          <c:y val="0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2788352"/>
        <c:axId val="82789888"/>
      </c:barChart>
      <c:catAx>
        <c:axId val="827883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2789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278988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2788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2933248"/>
        <c:axId val="82934784"/>
      </c:barChart>
      <c:catAx>
        <c:axId val="82933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2934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293478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293324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2861056"/>
        <c:axId val="82862848"/>
      </c:barChart>
      <c:catAx>
        <c:axId val="828610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2862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286284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286105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3026688"/>
        <c:axId val="83028224"/>
      </c:barChart>
      <c:catAx>
        <c:axId val="830266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3028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302822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302668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255086071987488E-3"/>
          <c:y val="0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3056896"/>
        <c:axId val="83058688"/>
      </c:barChart>
      <c:catAx>
        <c:axId val="830568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3058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305868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305689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3095936"/>
        <c:axId val="83097472"/>
      </c:barChart>
      <c:catAx>
        <c:axId val="830959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3097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309747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30959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218608852755192E-2"/>
          <c:y val="7.0117606181244255E-2"/>
          <c:w val="0.89323215898825659"/>
          <c:h val="0.819041733410284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'Dados consolidados por Area'!$B$3</c:f>
              <c:strCache>
                <c:ptCount val="1"/>
                <c:pt idx="0">
                  <c:v>NÃO INICIADO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'Dados consolidados por Area'!$A$4:$A$8</c:f>
              <c:strCache>
                <c:ptCount val="5"/>
                <c:pt idx="0">
                  <c:v>AGTIC</c:v>
                </c:pt>
                <c:pt idx="1">
                  <c:v>ADTIC</c:v>
                </c:pt>
                <c:pt idx="2">
                  <c:v>DISIS</c:v>
                </c:pt>
                <c:pt idx="3">
                  <c:v>DIOP</c:v>
                </c:pt>
                <c:pt idx="4">
                  <c:v>DIAT</c:v>
                </c:pt>
              </c:strCache>
            </c:strRef>
          </c:cat>
          <c:val>
            <c:numRef>
              <c:f>'Dados consolidados por Area'!$B$4:$B$8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'Dados consolidados por Area'!$C$3</c:f>
              <c:strCache>
                <c:ptCount val="1"/>
                <c:pt idx="0">
                  <c:v>EM ANDAMENTO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'Dados consolidados por Area'!$A$4:$A$8</c:f>
              <c:strCache>
                <c:ptCount val="5"/>
                <c:pt idx="0">
                  <c:v>AGTIC</c:v>
                </c:pt>
                <c:pt idx="1">
                  <c:v>ADTIC</c:v>
                </c:pt>
                <c:pt idx="2">
                  <c:v>DISIS</c:v>
                </c:pt>
                <c:pt idx="3">
                  <c:v>DIOP</c:v>
                </c:pt>
                <c:pt idx="4">
                  <c:v>DIAT</c:v>
                </c:pt>
              </c:strCache>
            </c:strRef>
          </c:cat>
          <c:val>
            <c:numRef>
              <c:f>'Dados consolidados por Area'!$C$4:$C$8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15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'Dados consolidados por Area'!$D$3</c:f>
              <c:strCache>
                <c:ptCount val="1"/>
                <c:pt idx="0">
                  <c:v>ENCERRAMENTO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'Dados consolidados por Area'!$A$4:$A$8</c:f>
              <c:strCache>
                <c:ptCount val="5"/>
                <c:pt idx="0">
                  <c:v>AGTIC</c:v>
                </c:pt>
                <c:pt idx="1">
                  <c:v>ADTIC</c:v>
                </c:pt>
                <c:pt idx="2">
                  <c:v>DISIS</c:v>
                </c:pt>
                <c:pt idx="3">
                  <c:v>DIOP</c:v>
                </c:pt>
                <c:pt idx="4">
                  <c:v>DIAT</c:v>
                </c:pt>
              </c:strCache>
            </c:strRef>
          </c:cat>
          <c:val>
            <c:numRef>
              <c:f>'Dados consolidados por Area'!$D$4:$D$8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'Dados consolidados por Area'!$E$3</c:f>
              <c:strCache>
                <c:ptCount val="1"/>
                <c:pt idx="0">
                  <c:v>SUSPENSO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'Dados consolidados por Area'!$A$4:$A$8</c:f>
              <c:strCache>
                <c:ptCount val="5"/>
                <c:pt idx="0">
                  <c:v>AGTIC</c:v>
                </c:pt>
                <c:pt idx="1">
                  <c:v>ADTIC</c:v>
                </c:pt>
                <c:pt idx="2">
                  <c:v>DISIS</c:v>
                </c:pt>
                <c:pt idx="3">
                  <c:v>DIOP</c:v>
                </c:pt>
                <c:pt idx="4">
                  <c:v>DIAT</c:v>
                </c:pt>
              </c:strCache>
            </c:strRef>
          </c:cat>
          <c:val>
            <c:numRef>
              <c:f>'Dados consolidados por Area'!$E$4:$E$8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4"/>
          <c:tx>
            <c:strRef>
              <c:f>'Dados consolidados por Area'!$F$3</c:f>
              <c:strCache>
                <c:ptCount val="1"/>
                <c:pt idx="0">
                  <c:v>CANCELADO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'Dados consolidados por Area'!$A$4:$A$8</c:f>
              <c:strCache>
                <c:ptCount val="5"/>
                <c:pt idx="0">
                  <c:v>AGTIC</c:v>
                </c:pt>
                <c:pt idx="1">
                  <c:v>ADTIC</c:v>
                </c:pt>
                <c:pt idx="2">
                  <c:v>DISIS</c:v>
                </c:pt>
                <c:pt idx="3">
                  <c:v>DIOP</c:v>
                </c:pt>
                <c:pt idx="4">
                  <c:v>DIAT</c:v>
                </c:pt>
              </c:strCache>
            </c:strRef>
          </c:cat>
          <c:val>
            <c:numRef>
              <c:f>'Dados consolidados por Area'!$F$4:$F$8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5"/>
          <c:order val="5"/>
          <c:tx>
            <c:strRef>
              <c:f>'Dados consolidados por Area'!$G$3</c:f>
              <c:strCache>
                <c:ptCount val="1"/>
                <c:pt idx="0">
                  <c:v>CONCLUÍDO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'Dados consolidados por Area'!$A$4:$A$8</c:f>
              <c:strCache>
                <c:ptCount val="5"/>
                <c:pt idx="0">
                  <c:v>AGTIC</c:v>
                </c:pt>
                <c:pt idx="1">
                  <c:v>ADTIC</c:v>
                </c:pt>
                <c:pt idx="2">
                  <c:v>DISIS</c:v>
                </c:pt>
                <c:pt idx="3">
                  <c:v>DIOP</c:v>
                </c:pt>
                <c:pt idx="4">
                  <c:v>DIAT</c:v>
                </c:pt>
              </c:strCache>
            </c:strRef>
          </c:cat>
          <c:val>
            <c:numRef>
              <c:f>'Dados consolidados por Area'!$G$4:$G$8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581248"/>
        <c:axId val="26591232"/>
        <c:axId val="0"/>
      </c:bar3DChart>
      <c:catAx>
        <c:axId val="26581248"/>
        <c:scaling>
          <c:orientation val="minMax"/>
        </c:scaling>
        <c:delete val="0"/>
        <c:axPos val="b"/>
        <c:majorTickMark val="none"/>
        <c:minorTickMark val="none"/>
        <c:tickLblPos val="nextTo"/>
        <c:crossAx val="26591232"/>
        <c:crosses val="autoZero"/>
        <c:auto val="1"/>
        <c:lblAlgn val="ctr"/>
        <c:lblOffset val="100"/>
        <c:noMultiLvlLbl val="0"/>
      </c:catAx>
      <c:valAx>
        <c:axId val="265912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6581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3220352"/>
        <c:axId val="83221888"/>
      </c:barChart>
      <c:catAx>
        <c:axId val="832203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3221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322188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832203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3238272"/>
        <c:axId val="83244160"/>
      </c:barChart>
      <c:catAx>
        <c:axId val="832382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3244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324416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8323827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3268736"/>
        <c:axId val="83270272"/>
      </c:barChart>
      <c:catAx>
        <c:axId val="832687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3270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327027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832687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3372672"/>
        <c:axId val="83374464"/>
      </c:barChart>
      <c:catAx>
        <c:axId val="833726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3374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337446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8337267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2719104"/>
        <c:axId val="82720640"/>
      </c:barChart>
      <c:catAx>
        <c:axId val="827191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2720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272064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8271910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3460224"/>
        <c:axId val="143461760"/>
      </c:barChart>
      <c:catAx>
        <c:axId val="1434602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3461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46176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4346022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2748160"/>
        <c:axId val="82749696"/>
      </c:barChart>
      <c:catAx>
        <c:axId val="827481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2749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274969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27481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2803328"/>
        <c:axId val="82805120"/>
      </c:barChart>
      <c:catAx>
        <c:axId val="828033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2805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280512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280332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5949952"/>
        <c:axId val="115951488"/>
      </c:barChart>
      <c:catAx>
        <c:axId val="1159499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5951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95148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159499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2910798122066E-2"/>
          <c:y val="0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5984256"/>
        <c:axId val="115985792"/>
      </c:barChart>
      <c:catAx>
        <c:axId val="1159842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5985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98579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1598425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51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 formatCode="0%">
                  <c:v>0.27</c:v>
                </c:pt>
                <c:pt idx="4" formatCode="0%">
                  <c:v>0.5</c:v>
                </c:pt>
                <c:pt idx="5" formatCode="0%">
                  <c:v>0.36</c:v>
                </c:pt>
                <c:pt idx="6" formatCode="0%">
                  <c:v>0.31</c:v>
                </c:pt>
                <c:pt idx="7" formatCode="0%">
                  <c:v>0.54</c:v>
                </c:pt>
                <c:pt idx="8" formatCode="0%">
                  <c:v>0.54</c:v>
                </c:pt>
                <c:pt idx="9" formatCode="0%">
                  <c:v>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 formatCode="0%">
                  <c:v>0.6</c:v>
                </c:pt>
                <c:pt idx="4" formatCode="0%">
                  <c:v>0.35</c:v>
                </c:pt>
                <c:pt idx="5" formatCode="0%">
                  <c:v>0.43</c:v>
                </c:pt>
                <c:pt idx="6" formatCode="0%">
                  <c:v>0.46</c:v>
                </c:pt>
                <c:pt idx="7" formatCode="0%">
                  <c:v>0.46</c:v>
                </c:pt>
                <c:pt idx="8" formatCode="0%">
                  <c:v>0.46</c:v>
                </c:pt>
                <c:pt idx="9" formatCode="0%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48512"/>
        <c:axId val="21649664"/>
      </c:lineChart>
      <c:dateAx>
        <c:axId val="216485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21649664"/>
        <c:crosses val="autoZero"/>
        <c:auto val="1"/>
        <c:lblOffset val="100"/>
        <c:baseTimeUnit val="months"/>
      </c:dateAx>
      <c:valAx>
        <c:axId val="21649664"/>
        <c:scaling>
          <c:orientation val="minMax"/>
          <c:max val="1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21648512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41373086004250825"/>
          <c:y val="5.7270289285056065E-4"/>
          <c:w val="0.58626913995749197"/>
          <c:h val="0.11924110376410714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6088192"/>
        <c:axId val="116098176"/>
      </c:barChart>
      <c:catAx>
        <c:axId val="1160881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6098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09817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160881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3422592"/>
        <c:axId val="143424128"/>
      </c:barChart>
      <c:catAx>
        <c:axId val="1434225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3424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42412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34225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3444608"/>
        <c:axId val="143466880"/>
      </c:barChart>
      <c:catAx>
        <c:axId val="1434446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3466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46688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4344460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3921536"/>
        <c:axId val="143923072"/>
      </c:barChart>
      <c:catAx>
        <c:axId val="143921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3923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92307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39215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3947648"/>
        <c:axId val="143949184"/>
      </c:barChart>
      <c:catAx>
        <c:axId val="1439476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3949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94918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394764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4002432"/>
        <c:axId val="144012416"/>
      </c:barChart>
      <c:catAx>
        <c:axId val="1440024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4012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01241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440024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4049280"/>
        <c:axId val="144050816"/>
      </c:barChart>
      <c:catAx>
        <c:axId val="1440492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4050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05081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4404928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77568"/>
        <c:axId val="21770624"/>
      </c:lineChart>
      <c:dateAx>
        <c:axId val="21677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21770624"/>
        <c:crosses val="autoZero"/>
        <c:auto val="1"/>
        <c:lblOffset val="100"/>
        <c:baseTimeUnit val="months"/>
      </c:dateAx>
      <c:valAx>
        <c:axId val="21770624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216775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 formatCode="0%">
                  <c:v>0</c:v>
                </c:pt>
                <c:pt idx="4" formatCode="0%">
                  <c:v>0</c:v>
                </c:pt>
                <c:pt idx="5" formatCode="0%">
                  <c:v>1</c:v>
                </c:pt>
                <c:pt idx="6" formatCode="0%">
                  <c:v>1</c:v>
                </c:pt>
                <c:pt idx="7" formatCode="0%">
                  <c:v>1</c:v>
                </c:pt>
                <c:pt idx="8" formatCode="0%">
                  <c:v>1</c:v>
                </c:pt>
                <c:pt idx="9" formatCode="0%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 formatCode="0%">
                  <c:v>1</c:v>
                </c:pt>
                <c:pt idx="4" formatCode="0%">
                  <c:v>1</c:v>
                </c:pt>
                <c:pt idx="5" formatCode="0%">
                  <c:v>0</c:v>
                </c:pt>
                <c:pt idx="6" formatCode="0%">
                  <c:v>0</c:v>
                </c:pt>
                <c:pt idx="7" formatCode="0%">
                  <c:v>0</c:v>
                </c:pt>
                <c:pt idx="8" formatCode="0%">
                  <c:v>0</c:v>
                </c:pt>
                <c:pt idx="9" formatCode="0%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733888"/>
        <c:axId val="144060416"/>
      </c:lineChart>
      <c:dateAx>
        <c:axId val="1437338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44060416"/>
        <c:crosses val="autoZero"/>
        <c:auto val="1"/>
        <c:lblOffset val="100"/>
        <c:baseTimeUnit val="months"/>
      </c:dateAx>
      <c:valAx>
        <c:axId val="144060416"/>
        <c:scaling>
          <c:orientation val="minMax"/>
          <c:max val="1.2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437338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1060992"/>
        <c:axId val="144082048"/>
      </c:barChart>
      <c:catAx>
        <c:axId val="210609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4082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08204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210609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 formatCode="0">
                  <c:v>12</c:v>
                </c:pt>
                <c:pt idx="4" formatCode="0">
                  <c:v>11</c:v>
                </c:pt>
                <c:pt idx="5">
                  <c:v>9</c:v>
                </c:pt>
                <c:pt idx="6">
                  <c:v>8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 formatCode="0">
                  <c:v>14</c:v>
                </c:pt>
                <c:pt idx="4" formatCode="0">
                  <c:v>17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835136"/>
        <c:axId val="85705088"/>
      </c:lineChart>
      <c:dateAx>
        <c:axId val="838351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85705088"/>
        <c:crosses val="autoZero"/>
        <c:auto val="1"/>
        <c:lblOffset val="100"/>
        <c:baseTimeUnit val="months"/>
      </c:dateAx>
      <c:valAx>
        <c:axId val="85705088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838351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9668992"/>
        <c:axId val="149670528"/>
      </c:barChart>
      <c:catAx>
        <c:axId val="1496689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9670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967052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496689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>
                  <c:v>4</c:v>
                </c:pt>
                <c:pt idx="4">
                  <c:v>8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416064"/>
        <c:axId val="149679104"/>
      </c:lineChart>
      <c:dateAx>
        <c:axId val="1134160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49679104"/>
        <c:crosses val="autoZero"/>
        <c:auto val="1"/>
        <c:lblOffset val="100"/>
        <c:baseTimeUnit val="months"/>
      </c:dateAx>
      <c:valAx>
        <c:axId val="149679104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134160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 formatCode="0%">
                  <c:v>0.5</c:v>
                </c:pt>
                <c:pt idx="4" formatCode="0%">
                  <c:v>0.6</c:v>
                </c:pt>
                <c:pt idx="5" formatCode="0%">
                  <c:v>0.75</c:v>
                </c:pt>
                <c:pt idx="6" formatCode="0%">
                  <c:v>0.8</c:v>
                </c:pt>
                <c:pt idx="7" formatCode="0%">
                  <c:v>0.8</c:v>
                </c:pt>
                <c:pt idx="8" formatCode="0%">
                  <c:v>0.8</c:v>
                </c:pt>
                <c:pt idx="9" formatCode="0%">
                  <c:v>0.66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 formatCode="0%">
                  <c:v>0.5</c:v>
                </c:pt>
                <c:pt idx="4" formatCode="0%">
                  <c:v>0.4</c:v>
                </c:pt>
                <c:pt idx="5" formatCode="0%">
                  <c:v>0.25</c:v>
                </c:pt>
                <c:pt idx="6" formatCode="0%">
                  <c:v>0.2</c:v>
                </c:pt>
                <c:pt idx="7" formatCode="0%">
                  <c:v>0.2</c:v>
                </c:pt>
                <c:pt idx="8" formatCode="0%">
                  <c:v>0.2</c:v>
                </c:pt>
                <c:pt idx="9" formatCode="0%">
                  <c:v>0.34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232128"/>
        <c:axId val="155312128"/>
      </c:lineChart>
      <c:dateAx>
        <c:axId val="1552321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55312128"/>
        <c:crosses val="autoZero"/>
        <c:auto val="1"/>
        <c:lblOffset val="100"/>
        <c:baseTimeUnit val="months"/>
      </c:dateAx>
      <c:valAx>
        <c:axId val="155312128"/>
        <c:scaling>
          <c:orientation val="minMax"/>
          <c:max val="1.2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552321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0539008"/>
        <c:axId val="100567680"/>
      </c:barChart>
      <c:catAx>
        <c:axId val="1005390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00567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56768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0053900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0674560"/>
        <c:axId val="101100544"/>
      </c:barChart>
      <c:catAx>
        <c:axId val="1006745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01100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110054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006745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1402112"/>
        <c:axId val="101749504"/>
      </c:barChart>
      <c:catAx>
        <c:axId val="1014021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01749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174950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0140211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3330944"/>
        <c:axId val="103332864"/>
      </c:barChart>
      <c:catAx>
        <c:axId val="1033309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03332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333286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0333094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9522304"/>
        <c:axId val="149523840"/>
      </c:barChart>
      <c:catAx>
        <c:axId val="1495223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9523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952384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952230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4053760"/>
        <c:axId val="104145664"/>
      </c:barChart>
      <c:catAx>
        <c:axId val="1040537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04145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414566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040537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4162048"/>
        <c:axId val="104163584"/>
      </c:barChart>
      <c:catAx>
        <c:axId val="1041620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04163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416358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0416204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5707776"/>
        <c:axId val="85783680"/>
      </c:barChart>
      <c:catAx>
        <c:axId val="857077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5783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78368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57077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4343808"/>
        <c:axId val="104353792"/>
      </c:barChart>
      <c:catAx>
        <c:axId val="1043438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04353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435379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0434380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4366464"/>
        <c:axId val="104368000"/>
      </c:barChart>
      <c:catAx>
        <c:axId val="1043664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04368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436800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0436646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4392576"/>
        <c:axId val="104394112"/>
      </c:barChart>
      <c:catAx>
        <c:axId val="104392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04394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439411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043925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4549760"/>
        <c:axId val="104567936"/>
      </c:barChart>
      <c:catAx>
        <c:axId val="1045497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04567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456793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045497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4682624"/>
        <c:axId val="104684160"/>
      </c:barChart>
      <c:catAx>
        <c:axId val="1046826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04684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468416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0468262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814912"/>
        <c:axId val="144205312"/>
      </c:lineChart>
      <c:dateAx>
        <c:axId val="1138149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44205312"/>
        <c:crosses val="autoZero"/>
        <c:auto val="1"/>
        <c:lblOffset val="100"/>
        <c:baseTimeUnit val="months"/>
      </c:dateAx>
      <c:valAx>
        <c:axId val="144205312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138149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 formatCode="0%">
                  <c:v>0.25</c:v>
                </c:pt>
                <c:pt idx="4" formatCode="0%">
                  <c:v>0.25</c:v>
                </c:pt>
                <c:pt idx="5" formatCode="0%">
                  <c:v>0.25</c:v>
                </c:pt>
                <c:pt idx="6" formatCode="0%">
                  <c:v>0.25</c:v>
                </c:pt>
                <c:pt idx="7" formatCode="0%">
                  <c:v>0.25</c:v>
                </c:pt>
                <c:pt idx="8" formatCode="0%">
                  <c:v>0.25</c:v>
                </c:pt>
                <c:pt idx="9" formatCode="0%">
                  <c:v>0.18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 formatCode="0%">
                  <c:v>0.75</c:v>
                </c:pt>
                <c:pt idx="4" formatCode="0%">
                  <c:v>0.75</c:v>
                </c:pt>
                <c:pt idx="5" formatCode="0%">
                  <c:v>0.75</c:v>
                </c:pt>
                <c:pt idx="6" formatCode="0%">
                  <c:v>0.75</c:v>
                </c:pt>
                <c:pt idx="7" formatCode="0%">
                  <c:v>0.75</c:v>
                </c:pt>
                <c:pt idx="8" formatCode="0%">
                  <c:v>0.75</c:v>
                </c:pt>
                <c:pt idx="9" formatCode="0%">
                  <c:v>0.82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837568"/>
        <c:axId val="113839488"/>
      </c:lineChart>
      <c:dateAx>
        <c:axId val="113837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13839488"/>
        <c:crosses val="autoZero"/>
        <c:auto val="1"/>
        <c:lblOffset val="100"/>
        <c:baseTimeUnit val="months"/>
      </c:dateAx>
      <c:valAx>
        <c:axId val="113839488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138375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27808"/>
        <c:axId val="1529344"/>
      </c:barChart>
      <c:catAx>
        <c:axId val="15278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529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2934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52780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66208"/>
        <c:axId val="1567744"/>
      </c:barChart>
      <c:catAx>
        <c:axId val="15662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567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6774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56620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4011136"/>
        <c:axId val="114041600"/>
      </c:barChart>
      <c:catAx>
        <c:axId val="1140111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4041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04160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140111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4001920"/>
        <c:axId val="84003456"/>
      </c:barChart>
      <c:catAx>
        <c:axId val="840019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4003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400345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400192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4157056"/>
        <c:axId val="114158592"/>
      </c:barChart>
      <c:catAx>
        <c:axId val="1141570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4158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15859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1415705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4057216"/>
        <c:axId val="114058752"/>
      </c:barChart>
      <c:catAx>
        <c:axId val="1140572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4058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05875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1405721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4227456"/>
        <c:axId val="114446336"/>
      </c:barChart>
      <c:catAx>
        <c:axId val="1142274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4446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44633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1422745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4537216"/>
        <c:axId val="114538752"/>
      </c:barChart>
      <c:catAx>
        <c:axId val="1145372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4538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53875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1453721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4666496"/>
        <c:axId val="114676480"/>
      </c:barChart>
      <c:catAx>
        <c:axId val="1146664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4676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67648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1466649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4648576"/>
        <c:axId val="114650112"/>
      </c:barChart>
      <c:catAx>
        <c:axId val="114648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4650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65011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146485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4595328"/>
        <c:axId val="114596864"/>
      </c:barChart>
      <c:catAx>
        <c:axId val="1145953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4596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59686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1459532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4376576"/>
        <c:axId val="144378112"/>
      </c:barChart>
      <c:catAx>
        <c:axId val="144376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4378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37811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43765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4851712"/>
        <c:axId val="144853248"/>
      </c:barChart>
      <c:catAx>
        <c:axId val="1448517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4853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85324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4485171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4458496"/>
        <c:axId val="144460032"/>
      </c:barChart>
      <c:catAx>
        <c:axId val="1444584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4460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46003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445849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5654144"/>
        <c:axId val="85668224"/>
      </c:barChart>
      <c:catAx>
        <c:axId val="856541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5668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66822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565414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5018880"/>
        <c:axId val="145020416"/>
      </c:barChart>
      <c:catAx>
        <c:axId val="1450188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5020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02041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4501888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4944128"/>
        <c:axId val="144958208"/>
      </c:barChart>
      <c:catAx>
        <c:axId val="1449441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4958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95820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494412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5204736"/>
        <c:axId val="145206272"/>
      </c:barChart>
      <c:catAx>
        <c:axId val="1452047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5206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20627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452047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4748544"/>
        <c:axId val="144750080"/>
      </c:barChart>
      <c:catAx>
        <c:axId val="1447485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4750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75008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474854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4674816"/>
        <c:axId val="144676352"/>
      </c:barChart>
      <c:catAx>
        <c:axId val="1446748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4676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67635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4467481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4798848"/>
        <c:axId val="144800384"/>
      </c:barChart>
      <c:catAx>
        <c:axId val="1447988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480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80038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479884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5779328"/>
        <c:axId val="165780864"/>
      </c:barChart>
      <c:catAx>
        <c:axId val="1657793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5780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578086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6577932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5659008"/>
        <c:axId val="165660544"/>
      </c:barChart>
      <c:catAx>
        <c:axId val="1656590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5660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566054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6565900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6203776"/>
        <c:axId val="166205312"/>
      </c:barChart>
      <c:catAx>
        <c:axId val="1662037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6205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20531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662037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6238080"/>
        <c:axId val="166239616"/>
      </c:barChart>
      <c:catAx>
        <c:axId val="1662380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6239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23961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6623808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0936448"/>
        <c:axId val="110937984"/>
      </c:barChart>
      <c:catAx>
        <c:axId val="1109364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0937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93798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1093644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6165888"/>
        <c:axId val="166179968"/>
      </c:barChart>
      <c:catAx>
        <c:axId val="1661658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6179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17996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616588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4823424"/>
        <c:axId val="144824960"/>
      </c:barChart>
      <c:catAx>
        <c:axId val="1448234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4824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82496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4482342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2910798122066E-2"/>
          <c:y val="0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5927552"/>
        <c:axId val="166252928"/>
      </c:barChart>
      <c:catAx>
        <c:axId val="1659275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6252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25292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659275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5986688"/>
        <c:axId val="165988224"/>
      </c:barChart>
      <c:catAx>
        <c:axId val="1659866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5988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598822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6598668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6008704"/>
        <c:axId val="166010240"/>
      </c:barChart>
      <c:catAx>
        <c:axId val="1660087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6010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01024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6600870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0304"/>
        <c:axId val="104726528"/>
      </c:lineChart>
      <c:dateAx>
        <c:axId val="15703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04726528"/>
        <c:crosses val="autoZero"/>
        <c:auto val="1"/>
        <c:lblOffset val="100"/>
        <c:baseTimeUnit val="months"/>
      </c:dateAx>
      <c:valAx>
        <c:axId val="104726528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570304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 formatCode="0%">
                  <c:v>0.16</c:v>
                </c:pt>
                <c:pt idx="4" formatCode="0%">
                  <c:v>0.6</c:v>
                </c:pt>
                <c:pt idx="5" formatCode="0%">
                  <c:v>0.83</c:v>
                </c:pt>
                <c:pt idx="6" formatCode="0%">
                  <c:v>0.83</c:v>
                </c:pt>
                <c:pt idx="7" formatCode="0%">
                  <c:v>0.75</c:v>
                </c:pt>
                <c:pt idx="8" formatCode="0%">
                  <c:v>0.75</c:v>
                </c:pt>
                <c:pt idx="9" formatCode="0%">
                  <c:v>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 formatCode="0%">
                  <c:v>0.66</c:v>
                </c:pt>
                <c:pt idx="4" formatCode="0%">
                  <c:v>0.4</c:v>
                </c:pt>
                <c:pt idx="5" formatCode="0%">
                  <c:v>0.17</c:v>
                </c:pt>
                <c:pt idx="6" formatCode="0%">
                  <c:v>0.17</c:v>
                </c:pt>
                <c:pt idx="7" formatCode="0%">
                  <c:v>0.25</c:v>
                </c:pt>
                <c:pt idx="8" formatCode="0%">
                  <c:v>0.25</c:v>
                </c:pt>
                <c:pt idx="9" formatCode="0%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540928"/>
        <c:axId val="114577792"/>
      </c:lineChart>
      <c:dateAx>
        <c:axId val="114540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14577792"/>
        <c:crosses val="autoZero"/>
        <c:auto val="1"/>
        <c:lblOffset val="100"/>
        <c:baseTimeUnit val="months"/>
      </c:dateAx>
      <c:valAx>
        <c:axId val="114577792"/>
        <c:scaling>
          <c:orientation val="minMax"/>
          <c:max val="1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14540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5557376"/>
        <c:axId val="165630720"/>
      </c:barChart>
      <c:catAx>
        <c:axId val="1655573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5630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563072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55573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6951552"/>
        <c:axId val="166961536"/>
      </c:barChart>
      <c:catAx>
        <c:axId val="1669515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6961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96153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669515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7035264"/>
        <c:axId val="167036800"/>
      </c:barChart>
      <c:catAx>
        <c:axId val="1670352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7036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03680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703526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616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56756" y="0"/>
            <a:ext cx="3026616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AD1D5-C30D-4090-86F4-A15DE463365D}" type="datetimeFigureOut">
              <a:rPr lang="pt-BR" smtClean="0"/>
              <a:pPr/>
              <a:t>28/05/2013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8827" y="4403725"/>
            <a:ext cx="5587348" cy="4171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8805965"/>
            <a:ext cx="3026616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56756" y="8805965"/>
            <a:ext cx="3026616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BD7E-A009-44CB-9590-99ACDB44C6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39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87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461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46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1.xml"/><Relationship Id="rId3" Type="http://schemas.openxmlformats.org/officeDocument/2006/relationships/image" Target="../media/image5.png"/><Relationship Id="rId7" Type="http://schemas.openxmlformats.org/officeDocument/2006/relationships/slide" Target="../slides/slide7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6.xml"/><Relationship Id="rId5" Type="http://schemas.openxmlformats.org/officeDocument/2006/relationships/image" Target="../media/image6.png"/><Relationship Id="rId4" Type="http://schemas.openxmlformats.org/officeDocument/2006/relationships/slide" Target="../slides/slide13.xml"/><Relationship Id="rId9" Type="http://schemas.openxmlformats.org/officeDocument/2006/relationships/slide" Target="../slides/slide74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1.xml"/><Relationship Id="rId3" Type="http://schemas.openxmlformats.org/officeDocument/2006/relationships/image" Target="../media/image5.png"/><Relationship Id="rId7" Type="http://schemas.openxmlformats.org/officeDocument/2006/relationships/slide" Target="../slides/slide7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5.xml"/><Relationship Id="rId5" Type="http://schemas.openxmlformats.org/officeDocument/2006/relationships/image" Target="../media/image6.png"/><Relationship Id="rId4" Type="http://schemas.openxmlformats.org/officeDocument/2006/relationships/slide" Target="../slides/slide15.xml"/><Relationship Id="rId9" Type="http://schemas.openxmlformats.org/officeDocument/2006/relationships/slide" Target="../slides/slide74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1.xml"/><Relationship Id="rId3" Type="http://schemas.openxmlformats.org/officeDocument/2006/relationships/image" Target="../media/image5.png"/><Relationship Id="rId7" Type="http://schemas.openxmlformats.org/officeDocument/2006/relationships/slide" Target="../slides/slide76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5.xml"/><Relationship Id="rId5" Type="http://schemas.openxmlformats.org/officeDocument/2006/relationships/image" Target="../media/image6.png"/><Relationship Id="rId4" Type="http://schemas.openxmlformats.org/officeDocument/2006/relationships/slide" Target="../slides/slide18.xml"/><Relationship Id="rId9" Type="http://schemas.openxmlformats.org/officeDocument/2006/relationships/slide" Target="../slides/slide7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1.xml"/><Relationship Id="rId3" Type="http://schemas.openxmlformats.org/officeDocument/2006/relationships/slide" Target="../slides/slide13.xml"/><Relationship Id="rId7" Type="http://schemas.openxmlformats.org/officeDocument/2006/relationships/image" Target="../media/image5.png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18.xml"/><Relationship Id="rId4" Type="http://schemas.openxmlformats.org/officeDocument/2006/relationships/slide" Target="../slides/slide15.xml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4.xml"/><Relationship Id="rId3" Type="http://schemas.openxmlformats.org/officeDocument/2006/relationships/slide" Target="../slides/slide13.xml"/><Relationship Id="rId7" Type="http://schemas.openxmlformats.org/officeDocument/2006/relationships/image" Target="../media/image5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18.xml"/><Relationship Id="rId4" Type="http://schemas.openxmlformats.org/officeDocument/2006/relationships/slide" Target="../slides/slide15.xml"/><Relationship Id="rId9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5.xml"/><Relationship Id="rId3" Type="http://schemas.openxmlformats.org/officeDocument/2006/relationships/slide" Target="../slides/slide18.xml"/><Relationship Id="rId7" Type="http://schemas.openxmlformats.org/officeDocument/2006/relationships/image" Target="../media/image5.png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11.xml"/><Relationship Id="rId4" Type="http://schemas.openxmlformats.org/officeDocument/2006/relationships/slide" Target="../slides/slide7.xml"/><Relationship Id="rId9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6.xml"/><Relationship Id="rId3" Type="http://schemas.openxmlformats.org/officeDocument/2006/relationships/slide" Target="../slides/slide18.xml"/><Relationship Id="rId7" Type="http://schemas.openxmlformats.org/officeDocument/2006/relationships/image" Target="../media/image5.png"/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11.xml"/><Relationship Id="rId4" Type="http://schemas.openxmlformats.org/officeDocument/2006/relationships/slide" Target="../slides/slide7.xml"/><Relationship Id="rId9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7.xml"/><Relationship Id="rId3" Type="http://schemas.openxmlformats.org/officeDocument/2006/relationships/slide" Target="../slides/slide15.xml"/><Relationship Id="rId7" Type="http://schemas.openxmlformats.org/officeDocument/2006/relationships/image" Target="../media/image5.png"/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11.xml"/><Relationship Id="rId4" Type="http://schemas.openxmlformats.org/officeDocument/2006/relationships/slide" Target="../slides/slide7.xml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6.xml"/><Relationship Id="rId3" Type="http://schemas.openxmlformats.org/officeDocument/2006/relationships/image" Target="../media/image5.png"/><Relationship Id="rId7" Type="http://schemas.openxmlformats.org/officeDocument/2006/relationships/slide" Target="../slides/slide7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4.xml"/><Relationship Id="rId5" Type="http://schemas.openxmlformats.org/officeDocument/2006/relationships/image" Target="../media/image6.png"/><Relationship Id="rId4" Type="http://schemas.openxmlformats.org/officeDocument/2006/relationships/slide" Target="../slides/slide7.xml"/><Relationship Id="rId9" Type="http://schemas.openxmlformats.org/officeDocument/2006/relationships/slide" Target="../slides/slide77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6.xml"/><Relationship Id="rId3" Type="http://schemas.openxmlformats.org/officeDocument/2006/relationships/image" Target="../media/image5.png"/><Relationship Id="rId7" Type="http://schemas.openxmlformats.org/officeDocument/2006/relationships/slide" Target="../slides/slide7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1.xml"/><Relationship Id="rId5" Type="http://schemas.openxmlformats.org/officeDocument/2006/relationships/image" Target="../media/image6.png"/><Relationship Id="rId4" Type="http://schemas.openxmlformats.org/officeDocument/2006/relationships/slide" Target="../slides/slide11.xml"/><Relationship Id="rId9" Type="http://schemas.openxmlformats.org/officeDocument/2006/relationships/slide" Target="../slides/slide7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t="-82" b="1029"/>
          <a:stretch/>
        </p:blipFill>
        <p:spPr>
          <a:xfrm>
            <a:off x="-36512" y="1424608"/>
            <a:ext cx="9180512" cy="1932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471143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920880" cy="1296144"/>
          </a:xfrm>
        </p:spPr>
        <p:txBody>
          <a:bodyPr/>
          <a:lstStyle>
            <a:lvl1pPr marL="0" indent="0" algn="ctr">
              <a:buNone/>
              <a:defRPr sz="2000" cap="all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pt-B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60232" y="116632"/>
            <a:ext cx="2430080" cy="124117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40253" y="6525344"/>
            <a:ext cx="1174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© 2013, SETIC</a:t>
            </a:r>
            <a:endParaRPr lang="pt-BR" sz="1100" b="1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2" y="5085184"/>
            <a:ext cx="7992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rId6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6" name="Arredondar Retângulo em um Canto Diagonal 10">
            <a:hlinkClick r:id="rId7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rId8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rId9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6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>
            <a:hlinkClick r:id="rId6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rId7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rId8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rId9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8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rredondar Retângulo em um Canto Diagonal 8">
            <a:hlinkClick r:id="rId6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4" name="Arredondar Retângulo em um Canto Diagonal 9">
            <a:hlinkClick r:id="rId7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6" name="Arredondar Retângulo em um Canto Diagonal 1">
            <a:hlinkClick r:id="rId8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6">
            <a:hlinkClick r:id="rId9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2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lhamento Dema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1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Demandante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6" name="Round Same Side Corner Rectangle 42"/>
          <p:cNvSpPr/>
          <p:nvPr userDrawn="1"/>
        </p:nvSpPr>
        <p:spPr>
          <a:xfrm>
            <a:off x="402456" y="934356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Contato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Rectangle 6"/>
          <p:cNvSpPr/>
          <p:nvPr userDrawn="1"/>
        </p:nvSpPr>
        <p:spPr>
          <a:xfrm>
            <a:off x="395536" y="1191643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42"/>
          <p:cNvSpPr/>
          <p:nvPr userDrawn="1"/>
        </p:nvSpPr>
        <p:spPr>
          <a:xfrm>
            <a:off x="2596030" y="9424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da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Demanda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" name="Rectangle 6"/>
          <p:cNvSpPr/>
          <p:nvPr userDrawn="1"/>
        </p:nvSpPr>
        <p:spPr>
          <a:xfrm>
            <a:off x="2589110" y="11997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42"/>
          <p:cNvSpPr/>
          <p:nvPr userDrawn="1"/>
        </p:nvSpPr>
        <p:spPr>
          <a:xfrm>
            <a:off x="402688" y="1746938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Resumo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Executivo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2" name="Picture 2065" descr="Icon- Checklist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43" y="1790480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6"/>
          <p:cNvSpPr/>
          <p:nvPr userDrawn="1"/>
        </p:nvSpPr>
        <p:spPr>
          <a:xfrm>
            <a:off x="395768" y="1975778"/>
            <a:ext cx="8265704" cy="14532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5" name="Round Same Side Corner Rectangle 42"/>
          <p:cNvSpPr/>
          <p:nvPr userDrawn="1"/>
        </p:nvSpPr>
        <p:spPr>
          <a:xfrm>
            <a:off x="4829448" y="9432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Status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 userDrawn="1"/>
        </p:nvSpPr>
        <p:spPr>
          <a:xfrm>
            <a:off x="4822528" y="12005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58" y="966119"/>
            <a:ext cx="234000" cy="234000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8" y="94378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1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CaixaDeTexto 5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388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CaixaDeTexto 5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Portfólios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175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79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edondar Retângulo em um Canto Diagonal 28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30" name="Arredondar Retângulo em um Canto Diagonal 29">
            <a:hlinkClick r:id="rId2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31" name="Arredondar Retângulo em um Canto Diagonal 30">
            <a:hlinkClick r:id="rId3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33" name="Arredondar Retângulo em um Canto Diagonal 32">
            <a:hlinkClick r:id="rId4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34" name="Arredondar Retângulo em um Canto Diagonal 33">
            <a:hlinkClick r:id="rId5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grpSp>
        <p:nvGrpSpPr>
          <p:cNvPr id="35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42" name="Conector reto 4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5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ixaDeTexto 1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313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1">
            <a:hlinkClick r:id="rId2" action="ppaction://hlinksldjump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3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4" name="Arredondar Retângulo em um Canto Diagonal 8">
            <a:hlinkClick r:id="rId3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rId4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rId5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109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>
            <a:hlinkClick r:id="rId2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rId3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ixaDeTexto 18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81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upo 3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>
            <a:hlinkClick r:id="rId2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rId3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292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redondar Retângulo em um Canto Diagonal 8">
            <a:hlinkClick r:id="rId2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1" name="Arredondar Retângulo em um Canto Diagonal 9">
            <a:hlinkClick r:id="rId3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2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3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4" name="Arredondar Retângulo em um Canto Diagonal 13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5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535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rredondar Retângulo em um Canto Diagonal 5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7" name="Arredondar Retângulo em um Canto Diagonal 6">
            <a:hlinkClick r:id="rId6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8" name="Arredondar Retângulo em um Canto Diagonal 7">
            <a:hlinkClick r:id="rId7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9" name="Arredondar Retângulo em um Canto Diagonal 8">
            <a:hlinkClick r:id="rId8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0" name="Arredondar Retângulo em um Canto Diagonal 9">
            <a:hlinkClick r:id="rId9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grpSp>
        <p:nvGrpSpPr>
          <p:cNvPr id="11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12" name="Conector reto 1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93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1">
            <a:hlinkClick r:id="rId6" action="ppaction://hlinksldjump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6" name="Arredondar Retângulo em um Canto Diagonal 8">
            <a:hlinkClick r:id="rId7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9">
            <a:hlinkClick r:id="rId8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0">
            <a:hlinkClick r:id="rId9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9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332656"/>
            <a:ext cx="9144000" cy="6264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6923112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z="2000" b="1" dirty="0"/>
          </a:p>
        </p:txBody>
      </p:sp>
      <p:sp>
        <p:nvSpPr>
          <p:cNvPr id="12" name="Retângulo 11"/>
          <p:cNvSpPr/>
          <p:nvPr/>
        </p:nvSpPr>
        <p:spPr>
          <a:xfrm>
            <a:off x="0" y="-9292"/>
            <a:ext cx="9144000" cy="341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79" y="6523134"/>
            <a:ext cx="840975" cy="324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6" y="6532809"/>
            <a:ext cx="477752" cy="324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1200" dirty="0" smtClean="0">
                <a:solidFill>
                  <a:schemeClr val="bg1"/>
                </a:solidFill>
                <a:effectLst/>
              </a:rPr>
              <a:t>MAI/2</a:t>
            </a:r>
            <a:r>
              <a:rPr lang="pt-BR" sz="1200" baseline="0" dirty="0" smtClean="0">
                <a:solidFill>
                  <a:schemeClr val="bg1"/>
                </a:solidFill>
                <a:effectLst/>
              </a:rPr>
              <a:t>013</a:t>
            </a:r>
            <a:endParaRPr lang="pt-BR" sz="1200" dirty="0">
              <a:solidFill>
                <a:schemeClr val="bg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pt-BR" sz="2000" b="1" cap="all" dirty="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Lucida Grande"/>
        <a:buChar char="▸"/>
        <a:defRPr lang="es-ES" sz="2800" b="1" dirty="0" smtClean="0">
          <a:solidFill>
            <a:schemeClr val="tx2"/>
          </a:solidFill>
          <a:latin typeface="+mj-lt"/>
          <a:ea typeface="+mj-ea"/>
          <a:cs typeface="+mj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Grande"/>
        <a:buChar char="▹"/>
        <a:defRPr lang="es-ES" sz="2400" b="1" dirty="0" smtClean="0">
          <a:solidFill>
            <a:schemeClr val="tx2"/>
          </a:solidFill>
          <a:latin typeface="+mj-lt"/>
          <a:ea typeface="+mj-ea"/>
          <a:cs typeface="+mj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13" Type="http://schemas.openxmlformats.org/officeDocument/2006/relationships/chart" Target="../charts/chart40.xml"/><Relationship Id="rId18" Type="http://schemas.openxmlformats.org/officeDocument/2006/relationships/chart" Target="../charts/chart44.xml"/><Relationship Id="rId3" Type="http://schemas.openxmlformats.org/officeDocument/2006/relationships/image" Target="../media/image13.png"/><Relationship Id="rId21" Type="http://schemas.openxmlformats.org/officeDocument/2006/relationships/chart" Target="../charts/chart46.xml"/><Relationship Id="rId7" Type="http://schemas.openxmlformats.org/officeDocument/2006/relationships/chart" Target="../charts/chart38.xml"/><Relationship Id="rId12" Type="http://schemas.openxmlformats.org/officeDocument/2006/relationships/slide" Target="slide7.xml"/><Relationship Id="rId17" Type="http://schemas.openxmlformats.org/officeDocument/2006/relationships/chart" Target="../charts/chart43.xml"/><Relationship Id="rId2" Type="http://schemas.openxmlformats.org/officeDocument/2006/relationships/slide" Target="slide37.xml"/><Relationship Id="rId16" Type="http://schemas.openxmlformats.org/officeDocument/2006/relationships/chart" Target="../charts/chart42.xml"/><Relationship Id="rId20" Type="http://schemas.openxmlformats.org/officeDocument/2006/relationships/slide" Target="slide3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7.xml"/><Relationship Id="rId11" Type="http://schemas.openxmlformats.org/officeDocument/2006/relationships/slide" Target="slide9.xml"/><Relationship Id="rId5" Type="http://schemas.openxmlformats.org/officeDocument/2006/relationships/chart" Target="../charts/chart36.xml"/><Relationship Id="rId15" Type="http://schemas.openxmlformats.org/officeDocument/2006/relationships/slide" Target="slide31.xml"/><Relationship Id="rId10" Type="http://schemas.openxmlformats.org/officeDocument/2006/relationships/slide" Target="slide8.xml"/><Relationship Id="rId19" Type="http://schemas.openxmlformats.org/officeDocument/2006/relationships/chart" Target="../charts/chart45.xml"/><Relationship Id="rId4" Type="http://schemas.openxmlformats.org/officeDocument/2006/relationships/slide" Target="slide38.xml"/><Relationship Id="rId9" Type="http://schemas.openxmlformats.org/officeDocument/2006/relationships/image" Target="../media/image14.png"/><Relationship Id="rId14" Type="http://schemas.openxmlformats.org/officeDocument/2006/relationships/chart" Target="../charts/chart41.xml"/><Relationship Id="rId22" Type="http://schemas.openxmlformats.org/officeDocument/2006/relationships/slide" Target="slide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7" Type="http://schemas.openxmlformats.org/officeDocument/2006/relationships/slide" Target="slide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0.xml"/><Relationship Id="rId5" Type="http://schemas.openxmlformats.org/officeDocument/2006/relationships/image" Target="../media/image13.png"/><Relationship Id="rId4" Type="http://schemas.openxmlformats.org/officeDocument/2006/relationships/slide" Target="slide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5.xml"/><Relationship Id="rId13" Type="http://schemas.openxmlformats.org/officeDocument/2006/relationships/chart" Target="../charts/chart59.xml"/><Relationship Id="rId18" Type="http://schemas.openxmlformats.org/officeDocument/2006/relationships/slide" Target="slide13.xml"/><Relationship Id="rId3" Type="http://schemas.openxmlformats.org/officeDocument/2006/relationships/image" Target="../media/image13.png"/><Relationship Id="rId21" Type="http://schemas.openxmlformats.org/officeDocument/2006/relationships/chart" Target="../charts/chart63.xml"/><Relationship Id="rId7" Type="http://schemas.openxmlformats.org/officeDocument/2006/relationships/chart" Target="../charts/chart54.xml"/><Relationship Id="rId12" Type="http://schemas.openxmlformats.org/officeDocument/2006/relationships/image" Target="../media/image14.png"/><Relationship Id="rId17" Type="http://schemas.openxmlformats.org/officeDocument/2006/relationships/chart" Target="../charts/chart62.xml"/><Relationship Id="rId2" Type="http://schemas.openxmlformats.org/officeDocument/2006/relationships/slide" Target="slide41.xml"/><Relationship Id="rId16" Type="http://schemas.openxmlformats.org/officeDocument/2006/relationships/chart" Target="../charts/chart61.xml"/><Relationship Id="rId20" Type="http://schemas.openxmlformats.org/officeDocument/2006/relationships/slide" Target="slide4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3.xml"/><Relationship Id="rId11" Type="http://schemas.openxmlformats.org/officeDocument/2006/relationships/chart" Target="../charts/chart58.xml"/><Relationship Id="rId5" Type="http://schemas.openxmlformats.org/officeDocument/2006/relationships/slide" Target="slide44.xml"/><Relationship Id="rId15" Type="http://schemas.openxmlformats.org/officeDocument/2006/relationships/slide" Target="slide43.xml"/><Relationship Id="rId10" Type="http://schemas.openxmlformats.org/officeDocument/2006/relationships/chart" Target="../charts/chart57.xml"/><Relationship Id="rId19" Type="http://schemas.openxmlformats.org/officeDocument/2006/relationships/slide" Target="slide46.xml"/><Relationship Id="rId4" Type="http://schemas.openxmlformats.org/officeDocument/2006/relationships/slide" Target="slide42.xml"/><Relationship Id="rId9" Type="http://schemas.openxmlformats.org/officeDocument/2006/relationships/chart" Target="../charts/chart56.xml"/><Relationship Id="rId14" Type="http://schemas.openxmlformats.org/officeDocument/2006/relationships/chart" Target="../charts/chart60.xml"/><Relationship Id="rId22" Type="http://schemas.openxmlformats.org/officeDocument/2006/relationships/chart" Target="../charts/chart6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6.xml"/><Relationship Id="rId4" Type="http://schemas.openxmlformats.org/officeDocument/2006/relationships/chart" Target="../charts/chart6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9.xml"/><Relationship Id="rId13" Type="http://schemas.openxmlformats.org/officeDocument/2006/relationships/slide" Target="slide17.xml"/><Relationship Id="rId18" Type="http://schemas.openxmlformats.org/officeDocument/2006/relationships/chart" Target="../charts/chart74.xml"/><Relationship Id="rId3" Type="http://schemas.openxmlformats.org/officeDocument/2006/relationships/image" Target="../media/image13.png"/><Relationship Id="rId7" Type="http://schemas.openxmlformats.org/officeDocument/2006/relationships/chart" Target="../charts/chart68.xml"/><Relationship Id="rId12" Type="http://schemas.openxmlformats.org/officeDocument/2006/relationships/slide" Target="slide15.xml"/><Relationship Id="rId17" Type="http://schemas.openxmlformats.org/officeDocument/2006/relationships/chart" Target="../charts/chart73.xml"/><Relationship Id="rId2" Type="http://schemas.openxmlformats.org/officeDocument/2006/relationships/slide" Target="slide47.xml"/><Relationship Id="rId16" Type="http://schemas.openxmlformats.org/officeDocument/2006/relationships/slide" Target="slide48.xml"/><Relationship Id="rId20" Type="http://schemas.openxmlformats.org/officeDocument/2006/relationships/chart" Target="../charts/chart7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7.xml"/><Relationship Id="rId11" Type="http://schemas.openxmlformats.org/officeDocument/2006/relationships/chart" Target="../charts/chart72.xml"/><Relationship Id="rId5" Type="http://schemas.openxmlformats.org/officeDocument/2006/relationships/image" Target="../media/image14.png"/><Relationship Id="rId15" Type="http://schemas.openxmlformats.org/officeDocument/2006/relationships/slide" Target="slide50.xml"/><Relationship Id="rId10" Type="http://schemas.openxmlformats.org/officeDocument/2006/relationships/chart" Target="../charts/chart71.xml"/><Relationship Id="rId19" Type="http://schemas.openxmlformats.org/officeDocument/2006/relationships/chart" Target="../charts/chart75.xml"/><Relationship Id="rId4" Type="http://schemas.openxmlformats.org/officeDocument/2006/relationships/slide" Target="slide51.xml"/><Relationship Id="rId9" Type="http://schemas.openxmlformats.org/officeDocument/2006/relationships/chart" Target="../charts/chart70.xml"/><Relationship Id="rId14" Type="http://schemas.openxmlformats.org/officeDocument/2006/relationships/slide" Target="slide4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2.xml"/><Relationship Id="rId13" Type="http://schemas.openxmlformats.org/officeDocument/2006/relationships/slide" Target="slide52.xml"/><Relationship Id="rId18" Type="http://schemas.openxmlformats.org/officeDocument/2006/relationships/slide" Target="slide56.xml"/><Relationship Id="rId26" Type="http://schemas.openxmlformats.org/officeDocument/2006/relationships/chart" Target="../charts/chart91.xml"/><Relationship Id="rId3" Type="http://schemas.openxmlformats.org/officeDocument/2006/relationships/chart" Target="../charts/chart77.xml"/><Relationship Id="rId21" Type="http://schemas.openxmlformats.org/officeDocument/2006/relationships/slide" Target="slide57.xml"/><Relationship Id="rId7" Type="http://schemas.openxmlformats.org/officeDocument/2006/relationships/chart" Target="../charts/chart81.xml"/><Relationship Id="rId12" Type="http://schemas.openxmlformats.org/officeDocument/2006/relationships/chart" Target="../charts/chart86.xml"/><Relationship Id="rId17" Type="http://schemas.openxmlformats.org/officeDocument/2006/relationships/slide" Target="slide55.xml"/><Relationship Id="rId25" Type="http://schemas.openxmlformats.org/officeDocument/2006/relationships/chart" Target="../charts/chart90.xml"/><Relationship Id="rId2" Type="http://schemas.openxmlformats.org/officeDocument/2006/relationships/image" Target="../media/image14.png"/><Relationship Id="rId16" Type="http://schemas.openxmlformats.org/officeDocument/2006/relationships/slide" Target="slide54.xml"/><Relationship Id="rId20" Type="http://schemas.openxmlformats.org/officeDocument/2006/relationships/slide" Target="slide15.xml"/><Relationship Id="rId29" Type="http://schemas.openxmlformats.org/officeDocument/2006/relationships/chart" Target="../charts/chart9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80.xml"/><Relationship Id="rId11" Type="http://schemas.openxmlformats.org/officeDocument/2006/relationships/chart" Target="../charts/chart85.xml"/><Relationship Id="rId24" Type="http://schemas.openxmlformats.org/officeDocument/2006/relationships/chart" Target="../charts/chart89.xml"/><Relationship Id="rId5" Type="http://schemas.openxmlformats.org/officeDocument/2006/relationships/chart" Target="../charts/chart79.xml"/><Relationship Id="rId15" Type="http://schemas.openxmlformats.org/officeDocument/2006/relationships/slide" Target="slide53.xml"/><Relationship Id="rId23" Type="http://schemas.openxmlformats.org/officeDocument/2006/relationships/chart" Target="../charts/chart88.xml"/><Relationship Id="rId28" Type="http://schemas.openxmlformats.org/officeDocument/2006/relationships/chart" Target="../charts/chart93.xml"/><Relationship Id="rId10" Type="http://schemas.openxmlformats.org/officeDocument/2006/relationships/chart" Target="../charts/chart84.xml"/><Relationship Id="rId19" Type="http://schemas.openxmlformats.org/officeDocument/2006/relationships/slide" Target="slide16.xml"/><Relationship Id="rId31" Type="http://schemas.openxmlformats.org/officeDocument/2006/relationships/slide" Target="slide69.xml"/><Relationship Id="rId4" Type="http://schemas.openxmlformats.org/officeDocument/2006/relationships/chart" Target="../charts/chart78.xml"/><Relationship Id="rId9" Type="http://schemas.openxmlformats.org/officeDocument/2006/relationships/chart" Target="../charts/chart83.xml"/><Relationship Id="rId14" Type="http://schemas.openxmlformats.org/officeDocument/2006/relationships/image" Target="../media/image13.png"/><Relationship Id="rId22" Type="http://schemas.openxmlformats.org/officeDocument/2006/relationships/chart" Target="../charts/chart87.xml"/><Relationship Id="rId27" Type="http://schemas.openxmlformats.org/officeDocument/2006/relationships/chart" Target="../charts/chart92.xml"/><Relationship Id="rId30" Type="http://schemas.openxmlformats.org/officeDocument/2006/relationships/slide" Target="slide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13" Type="http://schemas.openxmlformats.org/officeDocument/2006/relationships/chart" Target="../charts/chart101.xml"/><Relationship Id="rId18" Type="http://schemas.openxmlformats.org/officeDocument/2006/relationships/chart" Target="../charts/chart106.xml"/><Relationship Id="rId26" Type="http://schemas.openxmlformats.org/officeDocument/2006/relationships/chart" Target="../charts/chart111.xml"/><Relationship Id="rId3" Type="http://schemas.openxmlformats.org/officeDocument/2006/relationships/slide" Target="slide61.xml"/><Relationship Id="rId21" Type="http://schemas.openxmlformats.org/officeDocument/2006/relationships/chart" Target="../charts/chart108.xml"/><Relationship Id="rId7" Type="http://schemas.openxmlformats.org/officeDocument/2006/relationships/slide" Target="slide64.xml"/><Relationship Id="rId12" Type="http://schemas.openxmlformats.org/officeDocument/2006/relationships/chart" Target="../charts/chart100.xml"/><Relationship Id="rId17" Type="http://schemas.openxmlformats.org/officeDocument/2006/relationships/chart" Target="../charts/chart105.xml"/><Relationship Id="rId25" Type="http://schemas.openxmlformats.org/officeDocument/2006/relationships/chart" Target="../charts/chart110.xml"/><Relationship Id="rId2" Type="http://schemas.openxmlformats.org/officeDocument/2006/relationships/image" Target="../media/image14.png"/><Relationship Id="rId16" Type="http://schemas.openxmlformats.org/officeDocument/2006/relationships/chart" Target="../charts/chart104.xml"/><Relationship Id="rId20" Type="http://schemas.openxmlformats.org/officeDocument/2006/relationships/chart" Target="../charts/chart10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3.xml"/><Relationship Id="rId11" Type="http://schemas.openxmlformats.org/officeDocument/2006/relationships/chart" Target="../charts/chart99.xml"/><Relationship Id="rId24" Type="http://schemas.openxmlformats.org/officeDocument/2006/relationships/chart" Target="../charts/chart109.xml"/><Relationship Id="rId5" Type="http://schemas.openxmlformats.org/officeDocument/2006/relationships/slide" Target="slide62.xml"/><Relationship Id="rId15" Type="http://schemas.openxmlformats.org/officeDocument/2006/relationships/chart" Target="../charts/chart103.xml"/><Relationship Id="rId23" Type="http://schemas.openxmlformats.org/officeDocument/2006/relationships/slide" Target="slide66.xml"/><Relationship Id="rId10" Type="http://schemas.openxmlformats.org/officeDocument/2006/relationships/chart" Target="../charts/chart98.xml"/><Relationship Id="rId19" Type="http://schemas.openxmlformats.org/officeDocument/2006/relationships/slide" Target="slide65.xml"/><Relationship Id="rId4" Type="http://schemas.openxmlformats.org/officeDocument/2006/relationships/image" Target="../media/image13.png"/><Relationship Id="rId9" Type="http://schemas.openxmlformats.org/officeDocument/2006/relationships/chart" Target="../charts/chart97.xml"/><Relationship Id="rId14" Type="http://schemas.openxmlformats.org/officeDocument/2006/relationships/chart" Target="../charts/chart102.xml"/><Relationship Id="rId22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3.xml"/><Relationship Id="rId5" Type="http://schemas.openxmlformats.org/officeDocument/2006/relationships/slide" Target="slide18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chart" Target="../charts/chart1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chart" Target="../charts/chart1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10" Type="http://schemas.openxmlformats.org/officeDocument/2006/relationships/chart" Target="../charts/chart116.xml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10" Type="http://schemas.openxmlformats.org/officeDocument/2006/relationships/chart" Target="../charts/chart117.xml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1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2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2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2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2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2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2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2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2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3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3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3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34.xml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35.xml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36.xml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3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38.xml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39.xml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4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4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43.xml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44.xml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45.xml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46.xml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47.xml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48.xml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49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50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5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53.xml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54.xml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55.xml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56.xml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57.xml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chart" Target="../charts/chart158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59.xml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60.xml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61.xml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slide" Target="slide10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62.xml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81.xml"/><Relationship Id="rId3" Type="http://schemas.openxmlformats.org/officeDocument/2006/relationships/image" Target="../media/image13.png"/><Relationship Id="rId7" Type="http://schemas.openxmlformats.org/officeDocument/2006/relationships/slide" Target="slide78.xml"/><Relationship Id="rId2" Type="http://schemas.openxmlformats.org/officeDocument/2006/relationships/slide" Target="slide7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82.xml"/><Relationship Id="rId5" Type="http://schemas.openxmlformats.org/officeDocument/2006/relationships/slide" Target="slide80.xml"/><Relationship Id="rId10" Type="http://schemas.openxmlformats.org/officeDocument/2006/relationships/slide" Target="slide83.xml"/><Relationship Id="rId4" Type="http://schemas.openxmlformats.org/officeDocument/2006/relationships/slide" Target="slide79.xml"/><Relationship Id="rId9" Type="http://schemas.openxmlformats.org/officeDocument/2006/relationships/slide" Target="slide8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71.xml"/><Relationship Id="rId1" Type="http://schemas.openxmlformats.org/officeDocument/2006/relationships/slideLayout" Target="../slideLayouts/slideLayout8.xml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71.xml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92.xml"/><Relationship Id="rId3" Type="http://schemas.openxmlformats.org/officeDocument/2006/relationships/slide" Target="slide87.xml"/><Relationship Id="rId7" Type="http://schemas.openxmlformats.org/officeDocument/2006/relationships/slide" Target="slide91.xml"/><Relationship Id="rId12" Type="http://schemas.openxmlformats.org/officeDocument/2006/relationships/slide" Target="slide9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slide" Target="slide88.xml"/><Relationship Id="rId11" Type="http://schemas.openxmlformats.org/officeDocument/2006/relationships/slide" Target="slide96.xml"/><Relationship Id="rId5" Type="http://schemas.openxmlformats.org/officeDocument/2006/relationships/slide" Target="slide90.xml"/><Relationship Id="rId10" Type="http://schemas.openxmlformats.org/officeDocument/2006/relationships/slide" Target="slide77.xml"/><Relationship Id="rId4" Type="http://schemas.openxmlformats.org/officeDocument/2006/relationships/slide" Target="slide89.xml"/><Relationship Id="rId9" Type="http://schemas.openxmlformats.org/officeDocument/2006/relationships/slide" Target="slide9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slide" Target="slide9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13" Type="http://schemas.openxmlformats.org/officeDocument/2006/relationships/image" Target="../media/image13.png"/><Relationship Id="rId18" Type="http://schemas.openxmlformats.org/officeDocument/2006/relationships/chart" Target="../charts/chart16.xml"/><Relationship Id="rId26" Type="http://schemas.openxmlformats.org/officeDocument/2006/relationships/chart" Target="../charts/chart19.xml"/><Relationship Id="rId3" Type="http://schemas.openxmlformats.org/officeDocument/2006/relationships/chart" Target="../charts/chart7.xml"/><Relationship Id="rId21" Type="http://schemas.openxmlformats.org/officeDocument/2006/relationships/slide" Target="slide10.xml"/><Relationship Id="rId7" Type="http://schemas.openxmlformats.org/officeDocument/2006/relationships/chart" Target="../charts/chart11.xml"/><Relationship Id="rId12" Type="http://schemas.openxmlformats.org/officeDocument/2006/relationships/slide" Target="slide20.xml"/><Relationship Id="rId17" Type="http://schemas.openxmlformats.org/officeDocument/2006/relationships/slide" Target="slide25.xml"/><Relationship Id="rId25" Type="http://schemas.openxmlformats.org/officeDocument/2006/relationships/chart" Target="../charts/chart18.xml"/><Relationship Id="rId2" Type="http://schemas.openxmlformats.org/officeDocument/2006/relationships/chart" Target="../charts/chart6.xml"/><Relationship Id="rId16" Type="http://schemas.openxmlformats.org/officeDocument/2006/relationships/slide" Target="slide24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0.xml"/><Relationship Id="rId11" Type="http://schemas.openxmlformats.org/officeDocument/2006/relationships/chart" Target="../charts/chart15.xml"/><Relationship Id="rId24" Type="http://schemas.openxmlformats.org/officeDocument/2006/relationships/slide" Target="slide21.xml"/><Relationship Id="rId5" Type="http://schemas.openxmlformats.org/officeDocument/2006/relationships/chart" Target="../charts/chart9.xml"/><Relationship Id="rId15" Type="http://schemas.openxmlformats.org/officeDocument/2006/relationships/slide" Target="slide22.xml"/><Relationship Id="rId23" Type="http://schemas.openxmlformats.org/officeDocument/2006/relationships/slide" Target="slide23.xml"/><Relationship Id="rId10" Type="http://schemas.openxmlformats.org/officeDocument/2006/relationships/chart" Target="../charts/chart14.xml"/><Relationship Id="rId19" Type="http://schemas.openxmlformats.org/officeDocument/2006/relationships/chart" Target="../charts/chart17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Relationship Id="rId14" Type="http://schemas.openxmlformats.org/officeDocument/2006/relationships/image" Target="../media/image14.png"/><Relationship Id="rId22" Type="http://schemas.openxmlformats.org/officeDocument/2006/relationships/slide" Target="slide7.xml"/><Relationship Id="rId27" Type="http://schemas.openxmlformats.org/officeDocument/2006/relationships/chart" Target="../charts/chart2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13" Type="http://schemas.openxmlformats.org/officeDocument/2006/relationships/chart" Target="../charts/chart32.xml"/><Relationship Id="rId18" Type="http://schemas.openxmlformats.org/officeDocument/2006/relationships/slide" Target="slide28.xml"/><Relationship Id="rId26" Type="http://schemas.openxmlformats.org/officeDocument/2006/relationships/slide" Target="slide33.xml"/><Relationship Id="rId3" Type="http://schemas.openxmlformats.org/officeDocument/2006/relationships/chart" Target="../charts/chart22.xml"/><Relationship Id="rId21" Type="http://schemas.openxmlformats.org/officeDocument/2006/relationships/slide" Target="slide10.xml"/><Relationship Id="rId7" Type="http://schemas.openxmlformats.org/officeDocument/2006/relationships/chart" Target="../charts/chart26.xml"/><Relationship Id="rId12" Type="http://schemas.openxmlformats.org/officeDocument/2006/relationships/chart" Target="../charts/chart31.xml"/><Relationship Id="rId17" Type="http://schemas.openxmlformats.org/officeDocument/2006/relationships/image" Target="../media/image14.png"/><Relationship Id="rId25" Type="http://schemas.openxmlformats.org/officeDocument/2006/relationships/slide" Target="slide32.xml"/><Relationship Id="rId2" Type="http://schemas.openxmlformats.org/officeDocument/2006/relationships/chart" Target="../charts/chart21.xml"/><Relationship Id="rId16" Type="http://schemas.openxmlformats.org/officeDocument/2006/relationships/image" Target="../media/image13.png"/><Relationship Id="rId20" Type="http://schemas.openxmlformats.org/officeDocument/2006/relationships/slide" Target="slide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5.xml"/><Relationship Id="rId11" Type="http://schemas.openxmlformats.org/officeDocument/2006/relationships/chart" Target="../charts/chart30.xml"/><Relationship Id="rId24" Type="http://schemas.openxmlformats.org/officeDocument/2006/relationships/slide" Target="slide30.xml"/><Relationship Id="rId5" Type="http://schemas.openxmlformats.org/officeDocument/2006/relationships/chart" Target="../charts/chart24.xml"/><Relationship Id="rId15" Type="http://schemas.openxmlformats.org/officeDocument/2006/relationships/slide" Target="slide27.xml"/><Relationship Id="rId23" Type="http://schemas.openxmlformats.org/officeDocument/2006/relationships/slide" Target="slide35.xml"/><Relationship Id="rId28" Type="http://schemas.openxmlformats.org/officeDocument/2006/relationships/chart" Target="../charts/chart35.xml"/><Relationship Id="rId10" Type="http://schemas.openxmlformats.org/officeDocument/2006/relationships/chart" Target="../charts/chart29.xml"/><Relationship Id="rId19" Type="http://schemas.openxmlformats.org/officeDocument/2006/relationships/slide" Target="slide29.xml"/><Relationship Id="rId4" Type="http://schemas.openxmlformats.org/officeDocument/2006/relationships/chart" Target="../charts/chart23.xml"/><Relationship Id="rId9" Type="http://schemas.openxmlformats.org/officeDocument/2006/relationships/chart" Target="../charts/chart28.xml"/><Relationship Id="rId14" Type="http://schemas.openxmlformats.org/officeDocument/2006/relationships/chart" Target="../charts/chart33.xml"/><Relationship Id="rId22" Type="http://schemas.openxmlformats.org/officeDocument/2006/relationships/slide" Target="slide7.xml"/><Relationship Id="rId27" Type="http://schemas.openxmlformats.org/officeDocument/2006/relationships/chart" Target="../charts/chart34.xml"/></Relationships>
</file>

<file path=ppt/slides/_rels/slide9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UY" dirty="0" smtClean="0">
                <a:solidFill>
                  <a:schemeClr val="tx1"/>
                </a:solidFill>
              </a:rPr>
              <a:t>Portfólio de projetos de tic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Resumo executivo</a:t>
            </a:r>
          </a:p>
          <a:p>
            <a:r>
              <a:rPr lang="pt-BR" dirty="0" smtClean="0"/>
              <a:t>MAIO/2013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802105"/>
              </p:ext>
            </p:extLst>
          </p:nvPr>
        </p:nvGraphicFramePr>
        <p:xfrm>
          <a:off x="611560" y="1772816"/>
          <a:ext cx="7992888" cy="222196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2º Grau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Sessão de Julgamento Eletrônico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Concl</a:t>
                      </a:r>
                      <a:r>
                        <a:rPr lang="pt-PT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Controle</a:t>
                      </a:r>
                      <a:r>
                        <a:rPr lang="pt-BR" sz="1600" baseline="0" dirty="0" smtClean="0"/>
                        <a:t> de Paradigmas Recursais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Ago/13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45%</a:t>
                      </a:r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da Execução Penal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BNMP 2º Grau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Jul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Tabelas Unificadas 2º Grau</a:t>
                      </a:r>
                      <a:endParaRPr lang="pt-B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err="1" smtClean="0"/>
                        <a:t>Fev</a:t>
                      </a:r>
                      <a:r>
                        <a:rPr lang="pt-BR" sz="1600" dirty="0" smtClean="0"/>
                        <a:t>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8" name="Picture 2056" descr="Icon Magnifying Gla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224254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262573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573947"/>
              </p:ext>
            </p:extLst>
          </p:nvPr>
        </p:nvGraphicFramePr>
        <p:xfrm>
          <a:off x="7092280" y="209653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476966"/>
              </p:ext>
            </p:extLst>
          </p:nvPr>
        </p:nvGraphicFramePr>
        <p:xfrm>
          <a:off x="7092280" y="218927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397069"/>
              </p:ext>
            </p:extLst>
          </p:nvPr>
        </p:nvGraphicFramePr>
        <p:xfrm>
          <a:off x="7092280" y="247070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622510"/>
              </p:ext>
            </p:extLst>
          </p:nvPr>
        </p:nvGraphicFramePr>
        <p:xfrm>
          <a:off x="7092280" y="255600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6" name="Picture 56" descr="Viewer fil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16416" y="148478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50" name="Oval 281">
              <a:hlinkClick r:id="rId1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52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0" name="Oval 161">
              <a:hlinkClick r:id="rId11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grpSp>
        <p:nvGrpSpPr>
          <p:cNvPr id="61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3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75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7" name="Oval 281">
              <a:hlinkClick r:id="rId1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29" name="CaixaDeTexto 28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0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07195"/>
              </p:ext>
            </p:extLst>
          </p:nvPr>
        </p:nvGraphicFramePr>
        <p:xfrm>
          <a:off x="7092280" y="285134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656626"/>
              </p:ext>
            </p:extLst>
          </p:nvPr>
        </p:nvGraphicFramePr>
        <p:xfrm>
          <a:off x="7092280" y="294407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31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6169" y="299697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530431"/>
              </p:ext>
            </p:extLst>
          </p:nvPr>
        </p:nvGraphicFramePr>
        <p:xfrm>
          <a:off x="7092280" y="291594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3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232369"/>
              </p:ext>
            </p:extLst>
          </p:nvPr>
        </p:nvGraphicFramePr>
        <p:xfrm>
          <a:off x="7092280" y="321297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3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133909"/>
              </p:ext>
            </p:extLst>
          </p:nvPr>
        </p:nvGraphicFramePr>
        <p:xfrm>
          <a:off x="7092280" y="330571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3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740272"/>
              </p:ext>
            </p:extLst>
          </p:nvPr>
        </p:nvGraphicFramePr>
        <p:xfrm>
          <a:off x="7092280" y="327757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pic>
        <p:nvPicPr>
          <p:cNvPr id="33" name="Picture 2056" descr="Icon Magnifying Glass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3189" y="371703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716780"/>
              </p:ext>
            </p:extLst>
          </p:nvPr>
        </p:nvGraphicFramePr>
        <p:xfrm>
          <a:off x="7120168" y="358378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pic>
        <p:nvPicPr>
          <p:cNvPr id="38" name="Picture 2056" descr="Icon Magnifying Glass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599" y="335699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487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0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4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3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5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8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5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3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7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68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2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73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7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8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7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3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8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8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8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1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3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4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95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9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00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4" name="Round Same Side Corner Rectangle 102"/>
          <p:cNvSpPr/>
          <p:nvPr/>
        </p:nvSpPr>
        <p:spPr>
          <a:xfrm>
            <a:off x="535319" y="5522657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5" name="Chart 96"/>
          <p:cNvGraphicFramePr/>
          <p:nvPr>
            <p:extLst>
              <p:ext uri="{D42A27DB-BD31-4B8C-83A1-F6EECF244321}">
                <p14:modId xmlns:p14="http://schemas.microsoft.com/office/powerpoint/2010/main" val="2049588775"/>
              </p:ext>
            </p:extLst>
          </p:nvPr>
        </p:nvGraphicFramePr>
        <p:xfrm>
          <a:off x="215607" y="3886091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" name="Round Same Side Corner Rectangle 100"/>
          <p:cNvSpPr/>
          <p:nvPr/>
        </p:nvSpPr>
        <p:spPr>
          <a:xfrm>
            <a:off x="212392" y="3658976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2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3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14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15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17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8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0" name="Tabela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9101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Avaliação</a:t>
                      </a:r>
                      <a:r>
                        <a:rPr lang="pt-BR" sz="11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de Competências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1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22" name="Chart 96"/>
          <p:cNvGraphicFramePr/>
          <p:nvPr>
            <p:extLst>
              <p:ext uri="{D42A27DB-BD31-4B8C-83A1-F6EECF244321}">
                <p14:modId xmlns:p14="http://schemas.microsoft.com/office/powerpoint/2010/main" val="1974952261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3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8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204156"/>
              </p:ext>
            </p:extLst>
          </p:nvPr>
        </p:nvGraphicFramePr>
        <p:xfrm>
          <a:off x="611560" y="177281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Modernização</a:t>
                      </a:r>
                      <a:r>
                        <a:rPr lang="pt-BR" baseline="0" dirty="0" smtClean="0"/>
                        <a:t> dos Processos Administrativos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</a:t>
                      </a:r>
                      <a:r>
                        <a:rPr lang="pt-BR" sz="1600" baseline="0" dirty="0" smtClean="0"/>
                        <a:t> de Diárias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183582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141976"/>
              </p:ext>
            </p:extLst>
          </p:nvPr>
        </p:nvGraphicFramePr>
        <p:xfrm>
          <a:off x="7062063" y="2081332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9418" y="22048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797965"/>
              </p:ext>
            </p:extLst>
          </p:nvPr>
        </p:nvGraphicFramePr>
        <p:xfrm>
          <a:off x="7096972" y="217688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9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49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0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52" name="Oval 281">
              <a:hlinkClick r:id="rId7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7" name="Picture 2056" descr="Icon Magnifying Gla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9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8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6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05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9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8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06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4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8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3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8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9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3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4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105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8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66%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9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1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34%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4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1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9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0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21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5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26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0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31" name="Chart 96"/>
          <p:cNvGraphicFramePr/>
          <p:nvPr>
            <p:extLst>
              <p:ext uri="{D42A27DB-BD31-4B8C-83A1-F6EECF244321}">
                <p14:modId xmlns:p14="http://schemas.microsoft.com/office/powerpoint/2010/main" val="3695722447"/>
              </p:ext>
            </p:extLst>
          </p:nvPr>
        </p:nvGraphicFramePr>
        <p:xfrm>
          <a:off x="215607" y="3887640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2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sp>
        <p:nvSpPr>
          <p:cNvPr id="135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8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0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4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3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4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5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6" name="Tabela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876227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JudEdital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Ago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Chart 96"/>
          <p:cNvGraphicFramePr/>
          <p:nvPr>
            <p:extLst>
              <p:ext uri="{D42A27DB-BD31-4B8C-83A1-F6EECF244321}">
                <p14:modId xmlns:p14="http://schemas.microsoft.com/office/powerpoint/2010/main" val="2971697209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5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796155"/>
              </p:ext>
            </p:extLst>
          </p:nvPr>
        </p:nvGraphicFramePr>
        <p:xfrm>
          <a:off x="611560" y="177281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Autenticidade Documental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Mandados &amp; Alvarás Digitais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Jun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88%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51465"/>
              </p:ext>
            </p:extLst>
          </p:nvPr>
        </p:nvGraphicFramePr>
        <p:xfrm>
          <a:off x="611560" y="2636912"/>
          <a:ext cx="7992888" cy="11109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Gestão Documental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Digitalização das Fichas Funcionais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Susp</a:t>
                      </a:r>
                      <a:r>
                        <a:rPr lang="pt-PT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Arquivo Geral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Fev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95%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174293"/>
              </p:ext>
            </p:extLst>
          </p:nvPr>
        </p:nvGraphicFramePr>
        <p:xfrm>
          <a:off x="611560" y="3861048"/>
          <a:ext cx="7992888" cy="11109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Portal Corporativo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Portal de Internet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Mai/13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82%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Jurisprudência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Jul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48%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4" name="Picture 2056" descr="Icon Magnifying Gla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221899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309211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431627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565245"/>
              </p:ext>
            </p:extLst>
          </p:nvPr>
        </p:nvGraphicFramePr>
        <p:xfrm>
          <a:off x="7092280" y="209554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576244"/>
              </p:ext>
            </p:extLst>
          </p:nvPr>
        </p:nvGraphicFramePr>
        <p:xfrm>
          <a:off x="7137285" y="218828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414919"/>
              </p:ext>
            </p:extLst>
          </p:nvPr>
        </p:nvGraphicFramePr>
        <p:xfrm>
          <a:off x="7092280" y="295551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160211"/>
              </p:ext>
            </p:extLst>
          </p:nvPr>
        </p:nvGraphicFramePr>
        <p:xfrm>
          <a:off x="7137285" y="304825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016028"/>
              </p:ext>
            </p:extLst>
          </p:nvPr>
        </p:nvGraphicFramePr>
        <p:xfrm>
          <a:off x="7092280" y="4183805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6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85818"/>
              </p:ext>
            </p:extLst>
          </p:nvPr>
        </p:nvGraphicFramePr>
        <p:xfrm>
          <a:off x="7137285" y="427653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62" name="Picture 56" descr="Viewer fi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40" y="184482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6" descr="Viewer fi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40" y="2697369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56" descr="Viewer fi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40" y="3921505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678593"/>
              </p:ext>
            </p:extLst>
          </p:nvPr>
        </p:nvGraphicFramePr>
        <p:xfrm>
          <a:off x="7092280" y="333128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178131"/>
              </p:ext>
            </p:extLst>
          </p:nvPr>
        </p:nvGraphicFramePr>
        <p:xfrm>
          <a:off x="7137285" y="342401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42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45217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758867"/>
              </p:ext>
            </p:extLst>
          </p:nvPr>
        </p:nvGraphicFramePr>
        <p:xfrm>
          <a:off x="611560" y="5076185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Ensino à Distancia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da Plataforma</a:t>
                      </a:r>
                      <a:r>
                        <a:rPr lang="pt-BR" sz="1600" baseline="0" dirty="0" smtClean="0"/>
                        <a:t> do EAD (</a:t>
                      </a:r>
                      <a:r>
                        <a:rPr lang="pt-BR" sz="1600" baseline="0" dirty="0" err="1" smtClean="0"/>
                        <a:t>Moodle</a:t>
                      </a:r>
                      <a:r>
                        <a:rPr lang="pt-BR" sz="1600" baseline="0" dirty="0"/>
                        <a:t>)</a:t>
                      </a:r>
                      <a:endParaRPr lang="pt-BR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Ago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85%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0" name="Picture 56" descr="Viewer fi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40" y="514819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52286"/>
              </p:ext>
            </p:extLst>
          </p:nvPr>
        </p:nvGraphicFramePr>
        <p:xfrm>
          <a:off x="7092280" y="539477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7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893558"/>
              </p:ext>
            </p:extLst>
          </p:nvPr>
        </p:nvGraphicFramePr>
        <p:xfrm>
          <a:off x="7137285" y="548750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pSp>
        <p:nvGrpSpPr>
          <p:cNvPr id="55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69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6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8" name="Oval 281">
              <a:hlinkClick r:id="rId18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36" name="CaixaDeTexto 35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7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056" descr="Icon Magnifying Glass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551723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056" descr="Icon Magnifying Glass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9418" y="469904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753983"/>
              </p:ext>
            </p:extLst>
          </p:nvPr>
        </p:nvGraphicFramePr>
        <p:xfrm>
          <a:off x="7092000" y="4536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3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3825"/>
              </p:ext>
            </p:extLst>
          </p:nvPr>
        </p:nvGraphicFramePr>
        <p:xfrm>
          <a:off x="7128000" y="461800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val="16159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4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75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9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8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4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8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2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3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02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7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98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2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3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104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18%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8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09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82%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3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14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8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9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2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4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2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7" name="Group 279"/>
          <p:cNvGrpSpPr>
            <a:grpSpLocks noChangeAspect="1"/>
          </p:cNvGrpSpPr>
          <p:nvPr/>
        </p:nvGrpSpPr>
        <p:grpSpPr bwMode="auto">
          <a:xfrm>
            <a:off x="4473000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39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40" name="Group 279"/>
          <p:cNvGrpSpPr>
            <a:grpSpLocks noChangeAspect="1"/>
          </p:cNvGrpSpPr>
          <p:nvPr/>
        </p:nvGrpSpPr>
        <p:grpSpPr bwMode="auto">
          <a:xfrm>
            <a:off x="4139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1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2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Group 279"/>
          <p:cNvGrpSpPr>
            <a:grpSpLocks noChangeAspect="1"/>
          </p:cNvGrpSpPr>
          <p:nvPr/>
        </p:nvGrpSpPr>
        <p:grpSpPr bwMode="auto">
          <a:xfrm>
            <a:off x="4806048" y="6281164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4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5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sp>
        <p:nvSpPr>
          <p:cNvPr id="146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7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8" name="Tabela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061492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Wireless</a:t>
                      </a:r>
                      <a:r>
                        <a:rPr lang="pt-BR" sz="11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– 1ª Fase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Mar/13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pt-PT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Microsoft</a:t>
                      </a:r>
                      <a:r>
                        <a:rPr lang="pt-PT" sz="11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– EPM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Mar/13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9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50" name="Chart 96"/>
          <p:cNvGraphicFramePr/>
          <p:nvPr>
            <p:extLst>
              <p:ext uri="{D42A27DB-BD31-4B8C-83A1-F6EECF244321}">
                <p14:modId xmlns:p14="http://schemas.microsoft.com/office/powerpoint/2010/main" val="2830506969"/>
              </p:ext>
            </p:extLst>
          </p:nvPr>
        </p:nvGraphicFramePr>
        <p:xfrm>
          <a:off x="215607" y="3887640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1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2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53" name="Chart 96"/>
          <p:cNvGraphicFramePr/>
          <p:nvPr>
            <p:extLst>
              <p:ext uri="{D42A27DB-BD31-4B8C-83A1-F6EECF244321}">
                <p14:modId xmlns:p14="http://schemas.microsoft.com/office/powerpoint/2010/main" val="2196901696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4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833104"/>
              </p:ext>
            </p:extLst>
          </p:nvPr>
        </p:nvGraphicFramePr>
        <p:xfrm>
          <a:off x="611560" y="177281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Rede de Dados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Modernização Rede da Capital (Wireless) – 1ª Fase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Concl.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94140"/>
              </p:ext>
            </p:extLst>
          </p:nvPr>
        </p:nvGraphicFramePr>
        <p:xfrm>
          <a:off x="611560" y="268834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Datacenter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Redundância de Instalações Físicas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32%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140976"/>
              </p:ext>
            </p:extLst>
          </p:nvPr>
        </p:nvGraphicFramePr>
        <p:xfrm>
          <a:off x="611560" y="3624450"/>
          <a:ext cx="7992888" cy="14813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Atualização do Parque de Equipamentos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Aquisição de Monitores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Aquisição de Scanners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Jul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60%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Aquisição de Micros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Fev</a:t>
                      </a:r>
                      <a:r>
                        <a:rPr lang="pt-BR" sz="1600" dirty="0" smtClean="0"/>
                        <a:t>/14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8" name="Picture 2056" descr="Icon Magnifying Gla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221388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312941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6" descr="Viewer f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40" y="184484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6" descr="Viewer f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75780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56" descr="Viewer f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3682331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001604"/>
              </p:ext>
            </p:extLst>
          </p:nvPr>
        </p:nvGraphicFramePr>
        <p:xfrm>
          <a:off x="7092280" y="209813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950797"/>
              </p:ext>
            </p:extLst>
          </p:nvPr>
        </p:nvGraphicFramePr>
        <p:xfrm>
          <a:off x="7137285" y="219086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684426"/>
              </p:ext>
            </p:extLst>
          </p:nvPr>
        </p:nvGraphicFramePr>
        <p:xfrm>
          <a:off x="7092280" y="3018507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630253"/>
              </p:ext>
            </p:extLst>
          </p:nvPr>
        </p:nvGraphicFramePr>
        <p:xfrm>
          <a:off x="7137285" y="3111241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652289"/>
              </p:ext>
            </p:extLst>
          </p:nvPr>
        </p:nvGraphicFramePr>
        <p:xfrm>
          <a:off x="7092280" y="395591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181080"/>
              </p:ext>
            </p:extLst>
          </p:nvPr>
        </p:nvGraphicFramePr>
        <p:xfrm>
          <a:off x="7137285" y="404865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75" name="Group 279"/>
          <p:cNvGrpSpPr>
            <a:grpSpLocks noChangeAspect="1"/>
          </p:cNvGrpSpPr>
          <p:nvPr/>
        </p:nvGrpSpPr>
        <p:grpSpPr bwMode="auto">
          <a:xfrm>
            <a:off x="4473000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7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8" name="Group 279"/>
          <p:cNvGrpSpPr>
            <a:grpSpLocks noChangeAspect="1"/>
          </p:cNvGrpSpPr>
          <p:nvPr/>
        </p:nvGrpSpPr>
        <p:grpSpPr bwMode="auto">
          <a:xfrm>
            <a:off x="4139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0" name="Oval 281">
              <a:hlinkClick r:id="rId1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grpSp>
        <p:nvGrpSpPr>
          <p:cNvPr id="81" name="Group 279"/>
          <p:cNvGrpSpPr>
            <a:grpSpLocks noChangeAspect="1"/>
          </p:cNvGrpSpPr>
          <p:nvPr/>
        </p:nvGrpSpPr>
        <p:grpSpPr bwMode="auto">
          <a:xfrm>
            <a:off x="4806048" y="6281164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3" name="Oval 281">
              <a:hlinkClick r:id="rId1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sp>
        <p:nvSpPr>
          <p:cNvPr id="30" name="CaixaDeTexto 2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1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056" descr="Icon Magnifying Glass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6193" y="40770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479" y="442631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056" descr="Icon Magnifying Glass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0731" y="478190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329613"/>
              </p:ext>
            </p:extLst>
          </p:nvPr>
        </p:nvGraphicFramePr>
        <p:xfrm>
          <a:off x="7092000" y="429306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3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314890"/>
              </p:ext>
            </p:extLst>
          </p:nvPr>
        </p:nvGraphicFramePr>
        <p:xfrm>
          <a:off x="7146416" y="438580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3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734132"/>
              </p:ext>
            </p:extLst>
          </p:nvPr>
        </p:nvGraphicFramePr>
        <p:xfrm>
          <a:off x="7092000" y="4680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3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214144"/>
              </p:ext>
            </p:extLst>
          </p:nvPr>
        </p:nvGraphicFramePr>
        <p:xfrm>
          <a:off x="7146416" y="4781907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  <p:extLst>
      <p:ext uri="{BB962C8B-B14F-4D97-AF65-F5344CB8AC3E}">
        <p14:creationId xmlns:p14="http://schemas.microsoft.com/office/powerpoint/2010/main" val="10291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775029"/>
              </p:ext>
            </p:extLst>
          </p:nvPr>
        </p:nvGraphicFramePr>
        <p:xfrm>
          <a:off x="611560" y="1772816"/>
          <a:ext cx="7992888" cy="37032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Char char="▶"/>
                        <a:tabLst/>
                        <a:defRPr/>
                      </a:pPr>
                      <a:r>
                        <a:rPr lang="pt-BR" sz="1800" baseline="0" dirty="0" smtClean="0"/>
                        <a:t>Plataforma Microsoft</a:t>
                      </a:r>
                      <a:endParaRPr lang="pt-BR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Implantação do Service Manager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Out/13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40%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</a:t>
                      </a:r>
                      <a:r>
                        <a:rPr lang="pt-BR" sz="1600" dirty="0" err="1" smtClean="0"/>
                        <a:t>Configuration</a:t>
                      </a:r>
                      <a:r>
                        <a:rPr lang="pt-BR" sz="1600" dirty="0" smtClean="0"/>
                        <a:t> Manager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Nov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58%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</a:t>
                      </a:r>
                      <a:r>
                        <a:rPr lang="pt-BR" sz="1600" dirty="0" err="1" smtClean="0"/>
                        <a:t>Operation</a:t>
                      </a:r>
                      <a:r>
                        <a:rPr lang="pt-BR" sz="1600" dirty="0" smtClean="0"/>
                        <a:t> Manager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Mai/13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EPM-Microsoft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Concl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Uso Doméstico do Office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Canc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Padronização</a:t>
                      </a:r>
                      <a:r>
                        <a:rPr lang="pt-BR" sz="1600" baseline="0" dirty="0" smtClean="0"/>
                        <a:t> das Estações de Trabalho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TJPE Otimizado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Nov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Migração do Sybase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Out/13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20%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Servidor Conectado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Nov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184484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785071"/>
              </p:ext>
            </p:extLst>
          </p:nvPr>
        </p:nvGraphicFramePr>
        <p:xfrm>
          <a:off x="7092000" y="210656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519849"/>
              </p:ext>
            </p:extLst>
          </p:nvPr>
        </p:nvGraphicFramePr>
        <p:xfrm>
          <a:off x="7092000" y="219930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016193"/>
              </p:ext>
            </p:extLst>
          </p:nvPr>
        </p:nvGraphicFramePr>
        <p:xfrm>
          <a:off x="7092000" y="245730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20011"/>
              </p:ext>
            </p:extLst>
          </p:nvPr>
        </p:nvGraphicFramePr>
        <p:xfrm>
          <a:off x="7092000" y="255003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381391"/>
              </p:ext>
            </p:extLst>
          </p:nvPr>
        </p:nvGraphicFramePr>
        <p:xfrm>
          <a:off x="7092000" y="282664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850300"/>
              </p:ext>
            </p:extLst>
          </p:nvPr>
        </p:nvGraphicFramePr>
        <p:xfrm>
          <a:off x="7092000" y="291938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211472"/>
              </p:ext>
            </p:extLst>
          </p:nvPr>
        </p:nvGraphicFramePr>
        <p:xfrm>
          <a:off x="7092000" y="320154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216575"/>
              </p:ext>
            </p:extLst>
          </p:nvPr>
        </p:nvGraphicFramePr>
        <p:xfrm>
          <a:off x="7092000" y="329428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8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392511"/>
              </p:ext>
            </p:extLst>
          </p:nvPr>
        </p:nvGraphicFramePr>
        <p:xfrm>
          <a:off x="7092000" y="357171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8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340290"/>
              </p:ext>
            </p:extLst>
          </p:nvPr>
        </p:nvGraphicFramePr>
        <p:xfrm>
          <a:off x="7092000" y="366510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90" name="Picture 2056" descr="Icon Magnifying Glass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68" y="222772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25877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056" descr="Icon Magnifying Glass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295923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056" descr="Icon Magnifying Glass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3330728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2056" descr="Icon Magnifying Glass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370562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Group 279"/>
          <p:cNvGrpSpPr>
            <a:grpSpLocks noChangeAspect="1"/>
          </p:cNvGrpSpPr>
          <p:nvPr/>
        </p:nvGrpSpPr>
        <p:grpSpPr bwMode="auto">
          <a:xfrm>
            <a:off x="4473000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6" name="Oval 281">
              <a:hlinkClick r:id="rId19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67" name="Group 279"/>
          <p:cNvGrpSpPr>
            <a:grpSpLocks noChangeAspect="1"/>
          </p:cNvGrpSpPr>
          <p:nvPr/>
        </p:nvGrpSpPr>
        <p:grpSpPr bwMode="auto">
          <a:xfrm>
            <a:off x="4139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9" name="Oval 281">
              <a:hlinkClick r:id="rId2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grpSp>
        <p:nvGrpSpPr>
          <p:cNvPr id="70" name="Group 279"/>
          <p:cNvGrpSpPr>
            <a:grpSpLocks noChangeAspect="1"/>
          </p:cNvGrpSpPr>
          <p:nvPr/>
        </p:nvGrpSpPr>
        <p:grpSpPr bwMode="auto">
          <a:xfrm>
            <a:off x="4806048" y="6281164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2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36" name="CaixaDeTexto 35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7" name="Picture 2056" descr="Icon Magnifying Glas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056" descr="Icon Magnifying Glass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36" y="404994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107314"/>
              </p:ext>
            </p:extLst>
          </p:nvPr>
        </p:nvGraphicFramePr>
        <p:xfrm>
          <a:off x="7092000" y="4320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3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546314"/>
              </p:ext>
            </p:extLst>
          </p:nvPr>
        </p:nvGraphicFramePr>
        <p:xfrm>
          <a:off x="7092000" y="4680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3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138309"/>
              </p:ext>
            </p:extLst>
          </p:nvPr>
        </p:nvGraphicFramePr>
        <p:xfrm>
          <a:off x="7092000" y="441000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3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910244"/>
              </p:ext>
            </p:extLst>
          </p:nvPr>
        </p:nvGraphicFramePr>
        <p:xfrm>
          <a:off x="7092000" y="392162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3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321111"/>
              </p:ext>
            </p:extLst>
          </p:nvPr>
        </p:nvGraphicFramePr>
        <p:xfrm>
          <a:off x="7092000" y="4015024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4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039554"/>
              </p:ext>
            </p:extLst>
          </p:nvPr>
        </p:nvGraphicFramePr>
        <p:xfrm>
          <a:off x="7092000" y="479715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4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049430"/>
              </p:ext>
            </p:extLst>
          </p:nvPr>
        </p:nvGraphicFramePr>
        <p:xfrm>
          <a:off x="7092000" y="5067192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4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239058"/>
              </p:ext>
            </p:extLst>
          </p:nvPr>
        </p:nvGraphicFramePr>
        <p:xfrm>
          <a:off x="7092000" y="515719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pic>
        <p:nvPicPr>
          <p:cNvPr id="44" name="Picture 2056" descr="Icon Magnifying Glass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16161" y="515719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56" descr="Icon Magnifying Glass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36" y="479715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056" descr="Icon Magnifying Glass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56045" y="44371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45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3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64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03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2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73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05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7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78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2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0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1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03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2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113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7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8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11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50%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3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2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50%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8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2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1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3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4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35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7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8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9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40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1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2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7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2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93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4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5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6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8" name="Tabela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547638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Acompanhamento</a:t>
                      </a:r>
                      <a:r>
                        <a:rPr lang="pt-PT" sz="11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de Obras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Mar/13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kern="12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Campanha</a:t>
                      </a:r>
                      <a:r>
                        <a:rPr lang="pt-PT" sz="1100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de Divulgação da PSI</a:t>
                      </a:r>
                      <a:endParaRPr lang="pt-BR" sz="1100" kern="12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Mar/13</a:t>
                      </a:r>
                      <a:endParaRPr lang="pt-BR" sz="1100" kern="12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pt-BR" sz="10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Política de Segurança da Informação</a:t>
                      </a:r>
                      <a:endParaRPr lang="pt-BR" sz="10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Mar/13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Consulta Salário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Ago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9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0" name="Chart 96"/>
          <p:cNvGraphicFramePr/>
          <p:nvPr>
            <p:extLst>
              <p:ext uri="{D42A27DB-BD31-4B8C-83A1-F6EECF244321}">
                <p14:modId xmlns:p14="http://schemas.microsoft.com/office/powerpoint/2010/main" val="2130478536"/>
              </p:ext>
            </p:extLst>
          </p:nvPr>
        </p:nvGraphicFramePr>
        <p:xfrm>
          <a:off x="215607" y="3887640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1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3" name="Chart 96"/>
          <p:cNvGraphicFramePr/>
          <p:nvPr>
            <p:extLst>
              <p:ext uri="{D42A27DB-BD31-4B8C-83A1-F6EECF244321}">
                <p14:modId xmlns:p14="http://schemas.microsoft.com/office/powerpoint/2010/main" val="1077221908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4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715594"/>
              </p:ext>
            </p:extLst>
          </p:nvPr>
        </p:nvGraphicFramePr>
        <p:xfrm>
          <a:off x="611560" y="1772816"/>
          <a:ext cx="7992888" cy="11109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Gestão do Desempenho</a:t>
                      </a:r>
                      <a:r>
                        <a:rPr lang="pt-BR" baseline="0" dirty="0" smtClean="0"/>
                        <a:t> Corporativo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Painel de Indicadores 1º Grau (BI)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Painel de Indicadores 2º Grau</a:t>
                      </a:r>
                      <a:r>
                        <a:rPr lang="pt-BR" sz="1600" baseline="0" dirty="0" smtClean="0"/>
                        <a:t> (BI)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Susp</a:t>
                      </a:r>
                      <a:r>
                        <a:rPr lang="pt-PT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417173"/>
              </p:ext>
            </p:extLst>
          </p:nvPr>
        </p:nvGraphicFramePr>
        <p:xfrm>
          <a:off x="611560" y="3861048"/>
          <a:ext cx="7992888" cy="17560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47561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Governança de TI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47561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Política de Segurança da Informação (Diretrizes)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Concl.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4756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de Riscos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Jul/13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40%</a:t>
                      </a:r>
                      <a:endParaRPr lang="pt-BR" sz="1600" dirty="0"/>
                    </a:p>
                  </a:txBody>
                  <a:tcPr/>
                </a:tc>
              </a:tr>
              <a:tr h="34756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Campanha de Divulgação e Conscientização da PSI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Concl.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4756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da Norma de Certificados Digitais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Jun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375005"/>
              </p:ext>
            </p:extLst>
          </p:nvPr>
        </p:nvGraphicFramePr>
        <p:xfrm>
          <a:off x="611560" y="2996952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Controle</a:t>
                      </a:r>
                      <a:r>
                        <a:rPr lang="pt-BR" baseline="0" dirty="0" smtClean="0"/>
                        <a:t> Interno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Acompanhamento de Obras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Concl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7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184326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306896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393305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22290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260065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344827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429182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464058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505410"/>
              </p:ext>
            </p:extLst>
          </p:nvPr>
        </p:nvGraphicFramePr>
        <p:xfrm>
          <a:off x="7092280" y="209657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815089"/>
              </p:ext>
            </p:extLst>
          </p:nvPr>
        </p:nvGraphicFramePr>
        <p:xfrm>
          <a:off x="7137285" y="218930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863809"/>
              </p:ext>
            </p:extLst>
          </p:nvPr>
        </p:nvGraphicFramePr>
        <p:xfrm>
          <a:off x="7092280" y="246659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142565"/>
              </p:ext>
            </p:extLst>
          </p:nvPr>
        </p:nvGraphicFramePr>
        <p:xfrm>
          <a:off x="7137285" y="255932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0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72227"/>
              </p:ext>
            </p:extLst>
          </p:nvPr>
        </p:nvGraphicFramePr>
        <p:xfrm>
          <a:off x="7092280" y="3313395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0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812363"/>
              </p:ext>
            </p:extLst>
          </p:nvPr>
        </p:nvGraphicFramePr>
        <p:xfrm>
          <a:off x="7137285" y="340612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0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89870"/>
              </p:ext>
            </p:extLst>
          </p:nvPr>
        </p:nvGraphicFramePr>
        <p:xfrm>
          <a:off x="7092280" y="416934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0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037460"/>
              </p:ext>
            </p:extLst>
          </p:nvPr>
        </p:nvGraphicFramePr>
        <p:xfrm>
          <a:off x="7137285" y="426207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0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622474"/>
              </p:ext>
            </p:extLst>
          </p:nvPr>
        </p:nvGraphicFramePr>
        <p:xfrm>
          <a:off x="7092280" y="451809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0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342791"/>
              </p:ext>
            </p:extLst>
          </p:nvPr>
        </p:nvGraphicFramePr>
        <p:xfrm>
          <a:off x="7137285" y="459940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pic>
        <p:nvPicPr>
          <p:cNvPr id="55" name="Picture 2056" descr="Icon Magnifying Glass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44" y="499034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515013"/>
              </p:ext>
            </p:extLst>
          </p:nvPr>
        </p:nvGraphicFramePr>
        <p:xfrm>
          <a:off x="7092280" y="4856425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5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266347"/>
              </p:ext>
            </p:extLst>
          </p:nvPr>
        </p:nvGraphicFramePr>
        <p:xfrm>
          <a:off x="7137285" y="494915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pSp>
        <p:nvGrpSpPr>
          <p:cNvPr id="64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6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3" name="Oval 281">
              <a:hlinkClick r:id="rId2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40" name="CaixaDeTexto 3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41" name="Picture 2056" descr="Icon Magnifying G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056" descr="Icon Magnifying Glass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9163" y="536207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736439"/>
              </p:ext>
            </p:extLst>
          </p:nvPr>
        </p:nvGraphicFramePr>
        <p:xfrm>
          <a:off x="7146440" y="528103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3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485813"/>
              </p:ext>
            </p:extLst>
          </p:nvPr>
        </p:nvGraphicFramePr>
        <p:xfrm>
          <a:off x="7103345" y="5202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3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77940"/>
              </p:ext>
            </p:extLst>
          </p:nvPr>
        </p:nvGraphicFramePr>
        <p:xfrm>
          <a:off x="7137285" y="528103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</p:spTree>
    <p:extLst>
      <p:ext uri="{BB962C8B-B14F-4D97-AF65-F5344CB8AC3E}">
        <p14:creationId xmlns:p14="http://schemas.microsoft.com/office/powerpoint/2010/main" val="32431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nut 13"/>
          <p:cNvSpPr/>
          <p:nvPr/>
        </p:nvSpPr>
        <p:spPr>
          <a:xfrm>
            <a:off x="1773931" y="672212"/>
            <a:ext cx="5596138" cy="5513576"/>
          </a:xfrm>
          <a:prstGeom prst="donut">
            <a:avLst>
              <a:gd name="adj" fmla="val 10731"/>
            </a:avLst>
          </a:pr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rgbClr val="004080"/>
              </a:solidFill>
            </a:endParaRPr>
          </a:p>
        </p:txBody>
      </p:sp>
      <p:sp>
        <p:nvSpPr>
          <p:cNvPr id="38" name="Donut 23"/>
          <p:cNvSpPr/>
          <p:nvPr/>
        </p:nvSpPr>
        <p:spPr>
          <a:xfrm>
            <a:off x="2335692" y="1227478"/>
            <a:ext cx="4464496" cy="4392488"/>
          </a:xfrm>
          <a:prstGeom prst="donut">
            <a:avLst>
              <a:gd name="adj" fmla="val 15074"/>
            </a:avLst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Block Arc 21"/>
          <p:cNvSpPr/>
          <p:nvPr/>
        </p:nvSpPr>
        <p:spPr>
          <a:xfrm rot="16200000">
            <a:off x="2986840" y="1844823"/>
            <a:ext cx="3168352" cy="3168352"/>
          </a:xfrm>
          <a:prstGeom prst="blockArc">
            <a:avLst>
              <a:gd name="adj1" fmla="val 21592707"/>
              <a:gd name="adj2" fmla="val 10766667"/>
              <a:gd name="adj3" fmla="val 19477"/>
            </a:avLst>
          </a:prstGeom>
          <a:gradFill>
            <a:gsLst>
              <a:gs pos="0">
                <a:schemeClr val="accent3">
                  <a:lumMod val="50000"/>
                </a:schemeClr>
              </a:gs>
              <a:gs pos="80000">
                <a:schemeClr val="accent3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Block Arc 20"/>
          <p:cNvSpPr/>
          <p:nvPr/>
        </p:nvSpPr>
        <p:spPr>
          <a:xfrm rot="16200000">
            <a:off x="2988000" y="1844999"/>
            <a:ext cx="3168352" cy="3168000"/>
          </a:xfrm>
          <a:prstGeom prst="blockArc">
            <a:avLst>
              <a:gd name="adj1" fmla="val 10772255"/>
              <a:gd name="adj2" fmla="val 31723"/>
              <a:gd name="adj3" fmla="val 19632"/>
            </a:avLst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43" name="Rectangle 10"/>
          <p:cNvSpPr/>
          <p:nvPr/>
        </p:nvSpPr>
        <p:spPr>
          <a:xfrm rot="5400000">
            <a:off x="2686407" y="1515510"/>
            <a:ext cx="3744416" cy="38001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>
                <a:gd name="adj" fmla="val 32623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PT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GESTÃO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DO </a:t>
            </a:r>
            <a:r>
              <a:rPr lang="x-none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CONHECIMENTO</a:t>
            </a:r>
          </a:p>
        </p:txBody>
      </p:sp>
      <p:sp>
        <p:nvSpPr>
          <p:cNvPr id="44" name="Rectangle 2"/>
          <p:cNvSpPr/>
          <p:nvPr/>
        </p:nvSpPr>
        <p:spPr>
          <a:xfrm rot="10800000">
            <a:off x="3314324" y="2251704"/>
            <a:ext cx="2488066" cy="22563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SISTEMAS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JUDICIAIS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5" name="Rectangle 18"/>
          <p:cNvSpPr/>
          <p:nvPr/>
        </p:nvSpPr>
        <p:spPr>
          <a:xfrm rot="19272792">
            <a:off x="3349237" y="2346418"/>
            <a:ext cx="2488066" cy="22563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1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SISTEMAS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ADMINISTRATIVOS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7" name="Retângulo 46">
            <a:hlinkClick r:id="rId3" action="ppaction://hlinksldjump"/>
          </p:cNvPr>
          <p:cNvSpPr/>
          <p:nvPr/>
        </p:nvSpPr>
        <p:spPr>
          <a:xfrm>
            <a:off x="3203849" y="2414863"/>
            <a:ext cx="432048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8" name="Rectangle 25"/>
          <p:cNvSpPr/>
          <p:nvPr/>
        </p:nvSpPr>
        <p:spPr>
          <a:xfrm rot="3437699">
            <a:off x="2106544" y="880909"/>
            <a:ext cx="4896544" cy="5030197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>
                <a:gd name="adj" fmla="val 143798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x-none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	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</a:t>
            </a:r>
            <a:r>
              <a:rPr lang="x-none" sz="1400" b="1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   </a:t>
            </a:r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GOVERNANÇA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9" name="Retângulo 48">
            <a:hlinkClick r:id="rId4" action="ppaction://hlinksldjump"/>
          </p:cNvPr>
          <p:cNvSpPr/>
          <p:nvPr/>
        </p:nvSpPr>
        <p:spPr>
          <a:xfrm>
            <a:off x="5508104" y="2420888"/>
            <a:ext cx="432048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0" name="Retângulo 49">
            <a:hlinkClick r:id="rId5" action="ppaction://hlinksldjump"/>
          </p:cNvPr>
          <p:cNvSpPr/>
          <p:nvPr/>
        </p:nvSpPr>
        <p:spPr>
          <a:xfrm rot="16200000">
            <a:off x="4437811" y="72338"/>
            <a:ext cx="360039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2" name="Retângulo 51">
            <a:hlinkClick r:id="rId6" action="ppaction://hlinksldjump"/>
          </p:cNvPr>
          <p:cNvSpPr/>
          <p:nvPr/>
        </p:nvSpPr>
        <p:spPr>
          <a:xfrm rot="16200000">
            <a:off x="4426132" y="660772"/>
            <a:ext cx="360039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3" name="Retângulo 52">
            <a:hlinkClick r:id="rId6" action="ppaction://hlinksldjump"/>
          </p:cNvPr>
          <p:cNvSpPr/>
          <p:nvPr/>
        </p:nvSpPr>
        <p:spPr>
          <a:xfrm rot="14080453">
            <a:off x="3362920" y="1527880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4" name="Retângulo 53">
            <a:hlinkClick r:id="rId6" action="ppaction://hlinksldjump"/>
          </p:cNvPr>
          <p:cNvSpPr/>
          <p:nvPr/>
        </p:nvSpPr>
        <p:spPr>
          <a:xfrm rot="18324503">
            <a:off x="5726160" y="1776404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5" name="Retângulo 54">
            <a:hlinkClick r:id="rId4" action="ppaction://hlinksldjump"/>
          </p:cNvPr>
          <p:cNvSpPr/>
          <p:nvPr/>
        </p:nvSpPr>
        <p:spPr>
          <a:xfrm rot="18324503">
            <a:off x="5073869" y="2126831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6" name="Retângulo 55">
            <a:hlinkClick r:id="rId4" action="ppaction://hlinksldjump"/>
          </p:cNvPr>
          <p:cNvSpPr/>
          <p:nvPr/>
        </p:nvSpPr>
        <p:spPr>
          <a:xfrm rot="14069824">
            <a:off x="5038201" y="4220063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4" name="Oval 11"/>
          <p:cNvSpPr/>
          <p:nvPr/>
        </p:nvSpPr>
        <p:spPr>
          <a:xfrm rot="1510869">
            <a:off x="3597053" y="2454052"/>
            <a:ext cx="1944000" cy="1944000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8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6" name="Rectangle 19"/>
          <p:cNvSpPr/>
          <p:nvPr/>
        </p:nvSpPr>
        <p:spPr>
          <a:xfrm rot="16200000">
            <a:off x="3923002" y="2802339"/>
            <a:ext cx="1296144" cy="129429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ESTR</a:t>
            </a:r>
            <a:r>
              <a:rPr lang="pt-BR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TURA  DE  TIC</a:t>
            </a:r>
            <a:endParaRPr lang="x-none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1" name="Elipse 50">
            <a:hlinkClick r:id="rId7" action="ppaction://hlinksldjump"/>
          </p:cNvPr>
          <p:cNvSpPr/>
          <p:nvPr/>
        </p:nvSpPr>
        <p:spPr>
          <a:xfrm>
            <a:off x="3708080" y="2636912"/>
            <a:ext cx="1728192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441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3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NGPM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Round Same Side Corner Rectangle 42"/>
          <p:cNvSpPr/>
          <p:nvPr/>
        </p:nvSpPr>
        <p:spPr>
          <a:xfrm>
            <a:off x="431540" y="1492918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Humberto Inojosa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5" name="Round Same Side Corner Rectangle 42"/>
          <p:cNvSpPr/>
          <p:nvPr/>
        </p:nvSpPr>
        <p:spPr>
          <a:xfrm>
            <a:off x="431540" y="3004773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431540" y="3253926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Problemas </a:t>
            </a:r>
            <a:r>
              <a:rPr lang="pt-BR" sz="1050" dirty="0">
                <a:solidFill>
                  <a:schemeClr val="dk1"/>
                </a:solidFill>
              </a:rPr>
              <a:t>em atrasos das emissões de certificados digitais dos usuários do sistema para os treinamentos</a:t>
            </a:r>
            <a:r>
              <a:rPr lang="pt-BR" sz="1050" dirty="0" smtClean="0">
                <a:solidFill>
                  <a:schemeClr val="dk1"/>
                </a:solidFill>
              </a:rPr>
              <a:t>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Este projeto será retomado após implantação do projeto “Migração Versão Descanso” prevista para Abril de 2013.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7" name="Round Same Side Corner Rectangle 42"/>
          <p:cNvSpPr/>
          <p:nvPr/>
        </p:nvSpPr>
        <p:spPr>
          <a:xfrm>
            <a:off x="4608460" y="2122555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4608460" y="2386147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9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214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65" descr="Icon- Checklis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28" descr="Icon Results Chart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2067" y="21623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337520"/>
              </p:ext>
            </p:extLst>
          </p:nvPr>
        </p:nvGraphicFramePr>
        <p:xfrm>
          <a:off x="418056" y="4762959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Paulista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Cabo de Santo Agostinho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Ago/12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Olinda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75%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Jaboatão dos Guararapes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Nov/12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Camaragibe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Dez/12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 Same Side Corner Rectangle 42"/>
          <p:cNvSpPr/>
          <p:nvPr/>
        </p:nvSpPr>
        <p:spPr>
          <a:xfrm>
            <a:off x="418056" y="4517254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5" name="Picture 2081" descr="Flag-r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318" y="4550383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6"/>
          <p:cNvSpPr/>
          <p:nvPr/>
        </p:nvSpPr>
        <p:spPr>
          <a:xfrm>
            <a:off x="424620" y="1750786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encontra-se suspenso devido a problemas de desempenho na versão atual em desenvolvimento. 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7" name="Round Same Side Corner Rectangle 42"/>
          <p:cNvSpPr/>
          <p:nvPr/>
        </p:nvSpPr>
        <p:spPr>
          <a:xfrm>
            <a:off x="4637544" y="148478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4630624" y="174207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9" name="Round Same Side Corner Rectangle 42"/>
          <p:cNvSpPr/>
          <p:nvPr/>
        </p:nvSpPr>
        <p:spPr>
          <a:xfrm>
            <a:off x="6753484" y="1492918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6746564" y="1750205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50%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360040"/>
          </a:xfrm>
        </p:spPr>
        <p:txBody>
          <a:bodyPr/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err="1" smtClean="0">
                <a:solidFill>
                  <a:schemeClr val="bg1"/>
                </a:solidFill>
              </a:rPr>
              <a:t>Pje</a:t>
            </a:r>
            <a:r>
              <a:rPr lang="pt-BR" sz="1600" dirty="0" smtClean="0">
                <a:solidFill>
                  <a:schemeClr val="bg1"/>
                </a:solidFill>
              </a:rPr>
              <a:t> - </a:t>
            </a:r>
            <a:r>
              <a:rPr lang="pt-BR" sz="1600" dirty="0">
                <a:solidFill>
                  <a:schemeClr val="bg1"/>
                </a:solidFill>
              </a:rPr>
              <a:t>Juizados Cíveis da </a:t>
            </a:r>
            <a:r>
              <a:rPr lang="pt-BR" sz="1600" dirty="0" smtClean="0">
                <a:solidFill>
                  <a:schemeClr val="bg1"/>
                </a:solidFill>
              </a:rPr>
              <a:t>RMR</a:t>
            </a:r>
            <a:endParaRPr lang="pt-BR" sz="1600" dirty="0"/>
          </a:p>
        </p:txBody>
      </p:sp>
      <p:sp>
        <p:nvSpPr>
          <p:cNvPr id="52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Expansão do </a:t>
            </a:r>
            <a:r>
              <a:rPr lang="pt-BR" sz="1050" dirty="0" err="1" smtClean="0">
                <a:solidFill>
                  <a:schemeClr val="dk1"/>
                </a:solidFill>
              </a:rPr>
              <a:t>PJe</a:t>
            </a:r>
            <a:r>
              <a:rPr lang="pt-BR" sz="1050" dirty="0" smtClean="0">
                <a:solidFill>
                  <a:schemeClr val="dk1"/>
                </a:solidFill>
              </a:rPr>
              <a:t> nos Juizados Especiais Cíveis da Região Metropolitana.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3543577845"/>
              </p:ext>
            </p:extLst>
          </p:nvPr>
        </p:nvGraphicFramePr>
        <p:xfrm>
          <a:off x="4655026" y="2386147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3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Gustavo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Nunes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8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5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As fases </a:t>
            </a:r>
            <a:r>
              <a:rPr lang="pt-BR" sz="1050" dirty="0">
                <a:solidFill>
                  <a:schemeClr val="dk1"/>
                </a:solidFill>
              </a:rPr>
              <a:t>de </a:t>
            </a:r>
            <a:r>
              <a:rPr lang="pt-BR" sz="1050" b="1" dirty="0">
                <a:solidFill>
                  <a:schemeClr val="dk1"/>
                </a:solidFill>
              </a:rPr>
              <a:t>elaboração de fluxos </a:t>
            </a:r>
            <a:r>
              <a:rPr lang="pt-BR" sz="1050" dirty="0" smtClean="0">
                <a:solidFill>
                  <a:schemeClr val="dk1"/>
                </a:solidFill>
              </a:rPr>
              <a:t>só deverá ser iniciada após a conclusão do </a:t>
            </a:r>
            <a:r>
              <a:rPr lang="pt-BR" sz="1050" i="1" dirty="0" smtClean="0">
                <a:solidFill>
                  <a:schemeClr val="dk1"/>
                </a:solidFill>
              </a:rPr>
              <a:t>projeto </a:t>
            </a:r>
            <a:r>
              <a:rPr lang="pt-BR" sz="1050" i="1" dirty="0" err="1" smtClean="0">
                <a:solidFill>
                  <a:schemeClr val="dk1"/>
                </a:solidFill>
              </a:rPr>
              <a:t>Pje</a:t>
            </a:r>
            <a:r>
              <a:rPr lang="pt-BR" sz="1050" i="1" dirty="0" smtClean="0">
                <a:solidFill>
                  <a:schemeClr val="dk1"/>
                </a:solidFill>
              </a:rPr>
              <a:t> – Migração Descanso</a:t>
            </a:r>
            <a:r>
              <a:rPr lang="pt-BR" sz="1050" dirty="0" smtClean="0">
                <a:solidFill>
                  <a:schemeClr val="dk1"/>
                </a:solidFill>
              </a:rPr>
              <a:t>. 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- Os treinamentos </a:t>
            </a:r>
            <a:r>
              <a:rPr lang="pt-BR" sz="1050" dirty="0" err="1">
                <a:solidFill>
                  <a:schemeClr val="dk1"/>
                </a:solidFill>
              </a:rPr>
              <a:t>PADs</a:t>
            </a:r>
            <a:r>
              <a:rPr lang="pt-BR" sz="1050" dirty="0">
                <a:solidFill>
                  <a:schemeClr val="dk1"/>
                </a:solidFill>
              </a:rPr>
              <a:t> em face de magistrado, que fazia parte do escopo inicial deste projeto, foi realizado de forma independente, fora deste projeto</a:t>
            </a:r>
            <a:r>
              <a:rPr lang="pt-BR" sz="1050" dirty="0" smtClean="0">
                <a:solidFill>
                  <a:schemeClr val="dk1"/>
                </a:solidFill>
              </a:rPr>
              <a:t>. Motivo pelo qual este mês em março estava 6% e atualmente está considerado como 0%.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7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9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46971"/>
              </p:ext>
            </p:extLst>
          </p:nvPr>
        </p:nvGraphicFramePr>
        <p:xfrm>
          <a:off x="418056" y="4761296"/>
          <a:ext cx="8301324" cy="1119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baseline="0" dirty="0" smtClean="0"/>
                        <a:t>Classes para </a:t>
                      </a:r>
                      <a:r>
                        <a:rPr lang="pt-BR" sz="1100" baseline="0" dirty="0" err="1" smtClean="0"/>
                        <a:t>PADs</a:t>
                      </a:r>
                      <a:r>
                        <a:rPr lang="pt-BR" sz="1100" baseline="0" dirty="0" smtClean="0"/>
                        <a:t> em face de servidor (</a:t>
                      </a:r>
                      <a:r>
                        <a:rPr lang="pt-BR" sz="1100" b="1" dirty="0" smtClean="0"/>
                        <a:t>Elaboração</a:t>
                      </a:r>
                      <a:r>
                        <a:rPr lang="pt-BR" sz="1100" b="1" baseline="0" dirty="0" smtClean="0"/>
                        <a:t> de Fluxos</a:t>
                      </a:r>
                      <a:r>
                        <a:rPr lang="pt-BR" sz="1100" baseline="0" dirty="0" smtClean="0"/>
                        <a:t>, </a:t>
                      </a:r>
                      <a:r>
                        <a:rPr lang="pt-BR" sz="1100" dirty="0" smtClean="0"/>
                        <a:t>Parametrização</a:t>
                      </a:r>
                      <a:r>
                        <a:rPr lang="pt-BR" sz="1100" baseline="0" dirty="0" smtClean="0"/>
                        <a:t>, homologação, Treinamento, Implantação)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N/D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aseline="0" dirty="0" smtClean="0"/>
                        <a:t>Classes para 2º grau – Corte Especial (</a:t>
                      </a:r>
                      <a:r>
                        <a:rPr lang="pt-BR" sz="1100" b="1" dirty="0" smtClean="0"/>
                        <a:t>Elaboração</a:t>
                      </a:r>
                      <a:r>
                        <a:rPr lang="pt-BR" sz="1100" b="1" baseline="0" dirty="0" smtClean="0"/>
                        <a:t> de Fluxos</a:t>
                      </a:r>
                      <a:r>
                        <a:rPr lang="pt-BR" sz="1100" baseline="0" dirty="0" smtClean="0"/>
                        <a:t>, </a:t>
                      </a:r>
                      <a:r>
                        <a:rPr lang="pt-BR" sz="1100" dirty="0" smtClean="0"/>
                        <a:t>Parametrização</a:t>
                      </a:r>
                      <a:r>
                        <a:rPr lang="pt-BR" sz="1100" baseline="0" dirty="0" smtClean="0"/>
                        <a:t>, homologação, Treinamento, Implantação)</a:t>
                      </a:r>
                      <a:endParaRPr lang="pt-B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N/D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5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Aguardando </a:t>
            </a:r>
            <a:r>
              <a:rPr lang="pt-BR" sz="1050" dirty="0">
                <a:solidFill>
                  <a:schemeClr val="dk1"/>
                </a:solidFill>
              </a:rPr>
              <a:t>conclusão do projeto </a:t>
            </a:r>
            <a:r>
              <a:rPr lang="pt-BR" sz="1050" dirty="0" err="1">
                <a:solidFill>
                  <a:schemeClr val="dk1"/>
                </a:solidFill>
              </a:rPr>
              <a:t>PJe</a:t>
            </a:r>
            <a:r>
              <a:rPr lang="pt-BR" sz="1050" dirty="0">
                <a:solidFill>
                  <a:schemeClr val="dk1"/>
                </a:solidFill>
              </a:rPr>
              <a:t> – Migração Descanso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7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2" name="Título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360040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err="1" smtClean="0">
                <a:solidFill>
                  <a:schemeClr val="bg1"/>
                </a:solidFill>
              </a:rPr>
              <a:t>PJe</a:t>
            </a:r>
            <a:r>
              <a:rPr lang="pt-BR" sz="1600" dirty="0" smtClean="0">
                <a:solidFill>
                  <a:schemeClr val="bg1"/>
                </a:solidFill>
              </a:rPr>
              <a:t> - corregedoria – 2ª fase</a:t>
            </a:r>
            <a:endParaRPr lang="pt-BR" sz="1600" dirty="0"/>
          </a:p>
        </p:txBody>
      </p:sp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Implantação das classes administrativas e disciplinares em face de servidor e implantação para Processos Administrativos Disciplinares (</a:t>
            </a:r>
            <a:r>
              <a:rPr lang="pt-BR" sz="1050" dirty="0" err="1" smtClean="0">
                <a:solidFill>
                  <a:schemeClr val="dk1"/>
                </a:solidFill>
              </a:rPr>
              <a:t>PADs</a:t>
            </a:r>
            <a:r>
              <a:rPr lang="pt-BR" sz="1050" dirty="0" smtClean="0">
                <a:solidFill>
                  <a:schemeClr val="dk1"/>
                </a:solidFill>
              </a:rPr>
              <a:t>)  na Corte Especial.</a:t>
            </a: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 smtClean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m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812746172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3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NGPM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Humberto Inojosa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5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00" dirty="0" smtClean="0">
                <a:solidFill>
                  <a:schemeClr val="dk1"/>
                </a:solidFill>
              </a:rPr>
              <a:t>O </a:t>
            </a:r>
            <a:r>
              <a:rPr lang="pt-BR" sz="1000" dirty="0">
                <a:solidFill>
                  <a:schemeClr val="dk1"/>
                </a:solidFill>
              </a:rPr>
              <a:t>cronograma não vai ser cumprido e não temos como estimar novo cronograma até o lançamento da versão com integração do </a:t>
            </a:r>
            <a:r>
              <a:rPr lang="pt-BR" sz="1000" dirty="0" err="1">
                <a:solidFill>
                  <a:schemeClr val="dk1"/>
                </a:solidFill>
              </a:rPr>
              <a:t>PJe</a:t>
            </a:r>
            <a:r>
              <a:rPr lang="pt-BR" sz="1000" dirty="0">
                <a:solidFill>
                  <a:schemeClr val="dk1"/>
                </a:solidFill>
              </a:rPr>
              <a:t> entre o 1º e 2º graus</a:t>
            </a:r>
            <a:r>
              <a:rPr lang="pt-BR" sz="1000" dirty="0" smtClean="0">
                <a:solidFill>
                  <a:schemeClr val="dk1"/>
                </a:solidFill>
              </a:rPr>
              <a:t>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00" dirty="0">
                <a:solidFill>
                  <a:schemeClr val="dk1"/>
                </a:solidFill>
              </a:rPr>
              <a:t>Este projeto será retomado após implantação do projeto “Migração Versão Descanso” prevista para Abril de 2013.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00" dirty="0">
              <a:solidFill>
                <a:schemeClr val="dk1"/>
              </a:solidFill>
            </a:endParaRPr>
          </a:p>
        </p:txBody>
      </p:sp>
      <p:sp>
        <p:nvSpPr>
          <p:cNvPr id="37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9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494432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Elaboração de Fluxos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Parametrização e Testes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Treinamento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Abr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5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encontra-se suspenso devido a instabilidade da versão do </a:t>
            </a:r>
            <a:r>
              <a:rPr lang="pt-BR" sz="1050" dirty="0" err="1" smtClean="0">
                <a:solidFill>
                  <a:schemeClr val="dk1"/>
                </a:solidFill>
              </a:rPr>
              <a:t>Pje</a:t>
            </a:r>
            <a:r>
              <a:rPr lang="pt-BR" sz="1050" dirty="0" smtClean="0">
                <a:solidFill>
                  <a:schemeClr val="dk1"/>
                </a:solidFill>
              </a:rPr>
              <a:t> para o segundo grau.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7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err="1" smtClean="0">
                <a:solidFill>
                  <a:schemeClr val="bg1"/>
                </a:solidFill>
              </a:rPr>
              <a:t>Pje</a:t>
            </a:r>
            <a:r>
              <a:rPr lang="pt-BR" sz="1600" dirty="0" smtClean="0">
                <a:solidFill>
                  <a:schemeClr val="bg1"/>
                </a:solidFill>
              </a:rPr>
              <a:t> - Colégio </a:t>
            </a:r>
            <a:r>
              <a:rPr lang="pt-BR" sz="1600" dirty="0">
                <a:solidFill>
                  <a:schemeClr val="bg1"/>
                </a:solidFill>
              </a:rPr>
              <a:t>Recursal</a:t>
            </a:r>
            <a:endParaRPr lang="pt-BR" sz="1600" dirty="0"/>
          </a:p>
        </p:txBody>
      </p:sp>
      <p:pic>
        <p:nvPicPr>
          <p:cNvPr id="5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5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Implantação do Processo Eletrônico Judicial no Colégio Recursal dos Juizados </a:t>
            </a:r>
            <a:r>
              <a:rPr lang="pt-BR" sz="1050" dirty="0" smtClean="0">
                <a:solidFill>
                  <a:schemeClr val="dk1"/>
                </a:solidFill>
              </a:rPr>
              <a:t>Especiais.</a:t>
            </a: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3718466572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3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João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Tiago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José Alberto Freitas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5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A rotatividade </a:t>
            </a:r>
            <a:r>
              <a:rPr lang="pt-BR" sz="1050" dirty="0">
                <a:solidFill>
                  <a:schemeClr val="tx1"/>
                </a:solidFill>
                <a:ea typeface="Times New Roman"/>
                <a:cs typeface="Calibri" pitchFamily="34" charset="0"/>
              </a:rPr>
              <a:t>da equipe  </a:t>
            </a: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CNJ pode vir a prejudicar o andamento do projeto.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  <a:cs typeface="Calibri" pitchFamily="34" charset="0"/>
              </a:rPr>
              <a:t>Verificação de tempo dos procedimentos para planejamento da </a:t>
            </a:r>
            <a:r>
              <a:rPr lang="pt-BR" sz="1050" dirty="0">
                <a:solidFill>
                  <a:schemeClr val="tx1"/>
                </a:solidFill>
                <a:cs typeface="Calibri" pitchFamily="34" charset="0"/>
              </a:rPr>
              <a:t>implantação.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tx1"/>
                </a:solidFill>
                <a:cs typeface="Calibri" pitchFamily="34" charset="0"/>
              </a:rPr>
              <a:t>Alta dependência do Dr. Paulo </a:t>
            </a:r>
            <a:r>
              <a:rPr lang="pt-BR" sz="1050" dirty="0" err="1">
                <a:solidFill>
                  <a:schemeClr val="tx1"/>
                </a:solidFill>
                <a:cs typeface="Calibri" pitchFamily="34" charset="0"/>
              </a:rPr>
              <a:t>Cristovão</a:t>
            </a:r>
            <a:endParaRPr lang="pt-BR" sz="1050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37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9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232888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Planejamento do Projeto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Simulação da Migração da Versão Alvorada para a Versão Descanso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Homologação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Implementação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em Produção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5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tx1"/>
                </a:solidFill>
                <a:ea typeface="Times New Roman"/>
                <a:cs typeface="Calibri" pitchFamily="34" charset="0"/>
              </a:rPr>
              <a:t>Finalização dos testes relativos aos perfis de advogados e procuradores.</a:t>
            </a: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tx1"/>
                </a:solidFill>
                <a:ea typeface="Times New Roman"/>
                <a:cs typeface="Calibri" pitchFamily="34" charset="0"/>
              </a:rPr>
              <a:t>Finalização da execução dos scripts de migração na nova base sem caracteres </a:t>
            </a:r>
            <a:r>
              <a:rPr lang="pt-BR" sz="1050" dirty="0" err="1">
                <a:solidFill>
                  <a:schemeClr val="tx1"/>
                </a:solidFill>
                <a:ea typeface="Times New Roman"/>
                <a:cs typeface="Calibri" pitchFamily="34" charset="0"/>
              </a:rPr>
              <a:t>desconfigurados</a:t>
            </a:r>
            <a:r>
              <a:rPr lang="pt-BR" sz="1050" dirty="0">
                <a:solidFill>
                  <a:schemeClr val="tx1"/>
                </a:solidFill>
                <a:ea typeface="Times New Roman"/>
                <a:cs typeface="Calibri" pitchFamily="34" charset="0"/>
              </a:rPr>
              <a:t>.</a:t>
            </a: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rgbClr val="000000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b="1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Versão 1.4.6.2-RC2 continua apresentado problemas de lentidão no </a:t>
            </a:r>
            <a:r>
              <a:rPr lang="pt-BR" sz="1050" b="1" dirty="0" err="1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login</a:t>
            </a:r>
            <a:r>
              <a:rPr lang="pt-BR" sz="1050" b="1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e na seleção das caixas dos processos.</a:t>
            </a: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.</a:t>
            </a: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tx1"/>
              </a:solidFill>
            </a:endParaRP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7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Junho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80%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err="1" smtClean="0">
                <a:solidFill>
                  <a:schemeClr val="bg1"/>
                </a:solidFill>
              </a:rPr>
              <a:t>Pje</a:t>
            </a:r>
            <a:r>
              <a:rPr lang="pt-BR" sz="1600" dirty="0" smtClean="0">
                <a:solidFill>
                  <a:schemeClr val="bg1"/>
                </a:solidFill>
              </a:rPr>
              <a:t> – Migração Versão descanso</a:t>
            </a:r>
            <a:endParaRPr lang="pt-BR" sz="1600" dirty="0"/>
          </a:p>
        </p:txBody>
      </p:sp>
      <p:pic>
        <p:nvPicPr>
          <p:cNvPr id="5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5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050" dirty="0">
                <a:solidFill>
                  <a:schemeClr val="tx1"/>
                </a:solidFill>
              </a:rPr>
              <a:t>Implantar nos Juizados Especiais Cíveis a versão “Descanso” do </a:t>
            </a:r>
            <a:r>
              <a:rPr lang="pt-BR" sz="1050" dirty="0" err="1">
                <a:solidFill>
                  <a:schemeClr val="tx1"/>
                </a:solidFill>
              </a:rPr>
              <a:t>PJe</a:t>
            </a:r>
            <a:r>
              <a:rPr lang="pt-BR" sz="1050" dirty="0">
                <a:solidFill>
                  <a:schemeClr val="tx1"/>
                </a:solidFill>
              </a:rPr>
              <a:t> – Processo Judicial Eletrônico.</a:t>
            </a:r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3289129753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79339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Sistema de Gravação de Audiências</a:t>
            </a:r>
            <a:endParaRPr lang="pt-BR" sz="1600" dirty="0"/>
          </a:p>
        </p:txBody>
      </p:sp>
      <p:grpSp>
        <p:nvGrpSpPr>
          <p:cNvPr id="6" name="Grupo 5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Simone Antunes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6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45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7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8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9" name="TextBox 11"/>
            <p:cNvSpPr txBox="1"/>
            <p:nvPr/>
          </p:nvSpPr>
          <p:spPr>
            <a:xfrm>
              <a:off x="6273292" y="1203152"/>
              <a:ext cx="2439171" cy="2308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Emiliano Zapata / Dr. José Alberto</a:t>
              </a:r>
              <a:endPara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62" name="Round Same Side Corner Rectangle 42"/>
          <p:cNvSpPr/>
          <p:nvPr/>
        </p:nvSpPr>
        <p:spPr>
          <a:xfrm>
            <a:off x="431540" y="299695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3" name="Rectangle 6"/>
          <p:cNvSpPr/>
          <p:nvPr/>
        </p:nvSpPr>
        <p:spPr>
          <a:xfrm>
            <a:off x="431540" y="3246105"/>
            <a:ext cx="4110920" cy="116709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Deverão ser previstos projetos para futuras implantações (este projeto contempla apenas a implantação do piloto)</a:t>
            </a:r>
          </a:p>
          <a:p>
            <a:pPr marL="171450" indent="-171450" fontAlgn="auto"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</a:rPr>
              <a:t>Instalador não concluído.</a:t>
            </a:r>
          </a:p>
          <a:p>
            <a:pPr marL="171450" indent="-171450" fontAlgn="auto"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</a:rPr>
              <a:t>Muitos pontos de sugestão levantados pelos juízes e alguns pelos usuários da vara, foram anotados, porém não estarão presentes na implantação piloto</a:t>
            </a:r>
            <a:r>
              <a:rPr lang="pt-BR" sz="1050" dirty="0" smtClean="0">
                <a:solidFill>
                  <a:schemeClr val="tx1"/>
                </a:solidFill>
              </a:rPr>
              <a:t>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64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5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66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18" y="299695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028" descr="Icon Results Chart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" name="Tabela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805093"/>
              </p:ext>
            </p:extLst>
          </p:nvPr>
        </p:nvGraphicFramePr>
        <p:xfrm>
          <a:off x="418056" y="4826833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Planejamento do Projeto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Out/11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Especificação Técnica Inicial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Nov/11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Desenvolvimento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Fev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Homologação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 Piloto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Ajustes na aplicação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Jun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" name="Round Same Side Corner Rectangle 42"/>
          <p:cNvSpPr/>
          <p:nvPr/>
        </p:nvSpPr>
        <p:spPr>
          <a:xfrm>
            <a:off x="418056" y="4581128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3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318" y="4650281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Rectangle 6"/>
          <p:cNvSpPr/>
          <p:nvPr/>
        </p:nvSpPr>
        <p:spPr>
          <a:xfrm>
            <a:off x="424620" y="1749122"/>
            <a:ext cx="4110920" cy="11758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Piloto implantado em abril na 1ª vara cível.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Estão </a:t>
            </a:r>
            <a:r>
              <a:rPr lang="pt-BR" sz="1050" dirty="0">
                <a:solidFill>
                  <a:schemeClr val="dk1"/>
                </a:solidFill>
              </a:rPr>
              <a:t>sendo feitos ajustes neste piloto.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rgbClr val="000000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 smtClean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75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6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Abril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7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96%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3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objetivo principal deste projeto é definição e construção de um sistema informatizado para gravação de audiências, em áudio e vídeo, integrado ao sistema de processo eletrônico do CNJ – </a:t>
            </a:r>
            <a:r>
              <a:rPr lang="pt-BR" sz="1050" dirty="0" err="1">
                <a:solidFill>
                  <a:schemeClr val="dk1"/>
                </a:solidFill>
              </a:rPr>
              <a:t>PJe</a:t>
            </a:r>
            <a:r>
              <a:rPr lang="pt-BR" sz="1050" dirty="0">
                <a:solidFill>
                  <a:schemeClr val="dk1"/>
                </a:solidFill>
              </a:rPr>
              <a:t>.</a:t>
            </a:r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1202812409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3513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Controle de Frequência de Cumpridor de Pena Alternativa  (VEPA)</a:t>
            </a:r>
            <a:endParaRPr lang="pt-BR" sz="1600" dirty="0"/>
          </a:p>
        </p:txBody>
      </p:sp>
      <p:grpSp>
        <p:nvGrpSpPr>
          <p:cNvPr id="6" name="Grupo 5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Leonardo Santana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6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45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7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8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9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Flávio Fontes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62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3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tx1"/>
                </a:solidFill>
              </a:rPr>
              <a:t>Houve mudança no escopo e a funcionalidade de identificação por leitor biométrico não será implementado nessa primeira versão, devendo a mesa ficar uma atualização posterior. A diminuição do escopo foi aprovada pelo gestor.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.Será implementada uma 2ª fase para disponibilizar o sistema através de leitor biométrico.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o-RO" sz="1050" dirty="0">
              <a:solidFill>
                <a:schemeClr val="tx1"/>
              </a:solidFill>
            </a:endParaRPr>
          </a:p>
        </p:txBody>
      </p:sp>
      <p:sp>
        <p:nvSpPr>
          <p:cNvPr id="64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5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66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028" descr="Icon Results Chart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" name="Tabela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988359"/>
              </p:ext>
            </p:extLst>
          </p:nvPr>
        </p:nvGraphicFramePr>
        <p:xfrm>
          <a:off x="418056" y="4761296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Especificação de 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requisitos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e Documentação Inicial do 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projeto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Análise e Projeto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Implementação do Sistema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Homologação, Documentação e Treinamento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Abr</a:t>
                      </a: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50%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Implantação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Abr</a:t>
                      </a: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2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3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Foi finalizada a implementação e homologação do sistema.</a:t>
            </a:r>
          </a:p>
          <a:p>
            <a:endParaRPr lang="pt-BR" sz="1050" dirty="0"/>
          </a:p>
          <a:p>
            <a:r>
              <a:rPr lang="pt-BR" sz="1050" dirty="0">
                <a:solidFill>
                  <a:schemeClr val="tx1"/>
                </a:solidFill>
              </a:rPr>
              <a:t>Compra de equipamento de identificação pessoal para homologação da </a:t>
            </a:r>
            <a:r>
              <a:rPr lang="pt-BR" sz="1050" dirty="0" smtClean="0">
                <a:solidFill>
                  <a:schemeClr val="tx1"/>
                </a:solidFill>
              </a:rPr>
              <a:t>solução. </a:t>
            </a:r>
            <a:r>
              <a:rPr lang="pt-BR" sz="1050" dirty="0"/>
              <a:t>	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75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6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Maio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7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3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Implementar o controle de comparecimento de cumpridor de pena alternativa através de </a:t>
            </a:r>
            <a:r>
              <a:rPr lang="pt-BR" sz="1050" dirty="0" smtClean="0">
                <a:solidFill>
                  <a:schemeClr val="dk1"/>
                </a:solidFill>
              </a:rPr>
              <a:t>equipamento de identificação pessoal  </a:t>
            </a:r>
            <a:r>
              <a:rPr lang="pt-BR" sz="1050" dirty="0">
                <a:solidFill>
                  <a:schemeClr val="dk1"/>
                </a:solidFill>
              </a:rPr>
              <a:t>baseado em requisitos definidos pelo setor psicossocial da VEPA.</a:t>
            </a:r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1089943388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8" name="Retângulo 37"/>
          <p:cNvSpPr/>
          <p:nvPr/>
        </p:nvSpPr>
        <p:spPr>
          <a:xfrm rot="18972169">
            <a:off x="874518" y="2497978"/>
            <a:ext cx="739497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Concluído</a:t>
            </a:r>
            <a:endParaRPr lang="pt-BR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67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Iveruska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</a:t>
              </a:r>
              <a:r>
                <a:rPr lang="pt-PT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Jatobá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07279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Des. Mauro Alencar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219134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468287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Não há.</a:t>
            </a:r>
            <a:endParaRPr lang="pt-BR" sz="1050" dirty="0">
              <a:solidFill>
                <a:schemeClr val="tx1"/>
              </a:solidFill>
              <a:ea typeface="Times New Roman"/>
              <a:cs typeface="Calibri" pitchFamily="34" charset="0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336916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00508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246510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76663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550336"/>
              </p:ext>
            </p:extLst>
          </p:nvPr>
        </p:nvGraphicFramePr>
        <p:xfrm>
          <a:off x="418056" y="4977320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Versão inicial da funcionalidade no </a:t>
                      </a:r>
                      <a:r>
                        <a:rPr lang="pt-BR" sz="1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JudWin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1º Grau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1ª etapa de melhorias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Set/12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2ª etapa de melhorias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3ª etapa de melhorias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Dez/12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731615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76474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965147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/>
                </a:solidFill>
              </a:rPr>
              <a:t>Projeto Concluído.</a:t>
            </a:r>
            <a:endParaRPr lang="ro-RO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9914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95643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Janeiro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07279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964566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Banco Nacional de Mandados de Prisão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18056" y="993543"/>
            <a:ext cx="8294404" cy="633593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por objetivo dar cumprimento à Resolução nº 137, de 13 de julho de 2011, do Conselho Nacional de Justiça, que regulamenta o Banco de Dados de Mandados de Prisão, disponibilizando no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1º Grau novas funcionalidades para a expedição dos mandados de prisão criminal e realizando o envio dos mesmos ao CNJ.</a:t>
            </a:r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744374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337294908"/>
              </p:ext>
            </p:extLst>
          </p:nvPr>
        </p:nvGraphicFramePr>
        <p:xfrm>
          <a:off x="4655026" y="2600508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Retângulo 38"/>
          <p:cNvSpPr/>
          <p:nvPr/>
        </p:nvSpPr>
        <p:spPr>
          <a:xfrm rot="18972169">
            <a:off x="874518" y="2497978"/>
            <a:ext cx="739497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Concluído</a:t>
            </a:r>
            <a:endParaRPr lang="pt-BR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416486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projeto encontra-se suspenso. </a:t>
            </a:r>
            <a:endParaRPr lang="pt-BR" sz="105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desenvolvido pelo TJPE foi finalizado. Temos a possibilidade de integrar com a PGE, porém, iremos levar ao Comitê do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PJe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para definir se iremos retomar esse projeto ou investir já no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PJe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9</a:t>
            </a:r>
            <a:r>
              <a:rPr lang="pt-BR" sz="1200" dirty="0" smtClean="0">
                <a:solidFill>
                  <a:schemeClr val="tx1"/>
                </a:solidFill>
              </a:rPr>
              <a:t>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Execução Fiscal Eletrônica</a:t>
            </a:r>
            <a:endParaRPr lang="pt-BR" sz="1600" dirty="0"/>
          </a:p>
        </p:txBody>
      </p:sp>
      <p:sp>
        <p:nvSpPr>
          <p:cNvPr id="52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sistema desenvolvido pelo TJPE foi finalizado, porém as Procuradorias do Estado, de Jaboatão e Recife ainda não desenvolveram seus sistemas para integrarem-se ao do TJPE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5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Desenvolvimento de sistema que permita a integração fiscal com as Procuradorias Municipais e Estadual.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433832974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Jossenilson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João Alberto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34551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73015"/>
            <a:ext cx="4110920" cy="8922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Aguardando os resposta da Arquiteta da DEA sobre o problema de colisão entre os transeuntes e as TVs.  </a:t>
            </a: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Aguardando o projeto elétrico corrigido, o qual deverá ser enviado pelo Eng. Elétrico da </a:t>
            </a:r>
            <a:r>
              <a:rPr lang="pt-BR" sz="1050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DEA</a:t>
            </a:r>
            <a:endParaRPr lang="pt-BR" sz="1050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312" y="337861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43754"/>
              </p:ext>
            </p:extLst>
          </p:nvPr>
        </p:nvGraphicFramePr>
        <p:xfrm>
          <a:off x="451648" y="4891480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Levantamento de Requisitos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Análise de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Desenvolvimento / Testes (Fábrica externa)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Homologação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Aquisição das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TVs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Instalação das TVs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51648" y="4645775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058" y="464577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45380" y="1758302"/>
            <a:ext cx="4097080" cy="1587214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</a:t>
            </a:r>
            <a:r>
              <a:rPr lang="pt-BR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pregão para aquisição dos suportes para TV foi realizado em fevereiro e foram recebidas amostras do vencedor para homologação do produto.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Foi concluída </a:t>
            </a:r>
            <a:r>
              <a:rPr lang="pt-BR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homologação das amostras (TV e Suporte) e enviado o parecer (01.04.2013) à NGA para dar continuidade ao processo de </a:t>
            </a:r>
            <a:r>
              <a:rPr lang="pt-BR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aquisição.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 </a:t>
            </a:r>
            <a:r>
              <a:rPr lang="pt-B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andamento: processo de aquisição do material para instalação da infraestrutura; processo licitatório das TV com seus respectivos suportes e homologação do software pela fábrica.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Junho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75%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Painel de Chamadas de Audiências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projeto em questão visa informar o agendamento das audiências para a população, em painéis eletrônicos distribuídos na área do Fórum da Capital. 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230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930962422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Hadautho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Barros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62836" y="272826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2977420"/>
            <a:ext cx="4110920" cy="161017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será retomado/planejado após a conclusão da Consulta Processual, devido ao Analista de Negócio e Gerente de Projetos compartilhados.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Dúvidas </a:t>
            </a:r>
            <a:r>
              <a:rPr lang="pt-BR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 parte do cliente sobre o que deve ser feito pelo sistema e algumas dúvidas sobre como será feito. Uma apresentação da documentação será marcada para apresentação dos requisitos assim que Rita retornar de férias.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Novos </a:t>
            </a:r>
            <a:r>
              <a:rPr lang="pt-BR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pedidos por parte do gestor como: divisão das sentenças por competência e complexidade</a:t>
            </a:r>
            <a:r>
              <a:rPr lang="pt-BR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Sobrecarga no recurso MPS devido principalmente às procedures dos relatórios das Metas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Concorrência </a:t>
            </a:r>
            <a:r>
              <a:rPr lang="pt-BR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projeto Consulta Processual sobre os recursos(MPS e principalmente o gerente)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t-BR" sz="1050" dirty="0">
              <a:solidFill>
                <a:schemeClr val="tx1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algn="just"/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63" y="2783020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260777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[1ª etapa] </a:t>
                      </a:r>
                      <a:r>
                        <a:rPr lang="pt-BR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Requisitos</a:t>
                      </a:r>
                      <a:r>
                        <a:rPr lang="pt-BR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Implementação / Homologação / Implantação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[2ª etapa] Requisitos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     Implementação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     Homologação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     Implantação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815781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1ª Etapa: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Concluída (Out/12)</a:t>
            </a:r>
          </a:p>
          <a:p>
            <a:pPr algn="just"/>
            <a:r>
              <a:rPr lang="pt-BR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2ª Etapa: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(Integração com o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1º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Grau): 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Requisitos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definidos (observar Pontos de Atenção)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 encaminhados para fábrica para estimativa  de esforço e prazo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endParaRPr lang="pt-BR" sz="105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t-BR" sz="1050" dirty="0">
              <a:solidFill>
                <a:srgbClr val="FF0000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27137"/>
            <a:ext cx="1950680" cy="274136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err="1" smtClean="0">
                <a:solidFill>
                  <a:schemeClr val="bg1"/>
                </a:solidFill>
              </a:rPr>
              <a:t>Vitaliciamento</a:t>
            </a:r>
            <a:r>
              <a:rPr lang="pt-BR" sz="1600" dirty="0" smtClean="0">
                <a:solidFill>
                  <a:schemeClr val="bg1"/>
                </a:solidFill>
              </a:rPr>
              <a:t> – 2ª fase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por objetivo atender a uma solicitação do Núcleo de </a:t>
            </a:r>
            <a:r>
              <a:rPr lang="pt-B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Vitaliciamento</a:t>
            </a:r>
            <a:r>
              <a:rPr lang="pt-B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da Corregedoria Geral de Justiça, para que as avaliações dos Juízes </a:t>
            </a:r>
            <a:r>
              <a:rPr lang="pt-B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vitaliciandos</a:t>
            </a:r>
            <a:r>
              <a:rPr lang="pt-B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possam ser realizadas com mais eficiência pelos Juízes avaliadores</a:t>
            </a:r>
            <a:r>
              <a:rPr lang="pt-BR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Na </a:t>
            </a:r>
            <a:r>
              <a:rPr lang="pt-BR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1ª Etapa </a:t>
            </a:r>
            <a:r>
              <a:rPr lang="pt-BR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pt-B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aplicação permitirá o cadastro e a consulta das avaliações de Atividade Judicante e de Fatos Observados</a:t>
            </a:r>
            <a:r>
              <a:rPr lang="pt-BR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Na </a:t>
            </a:r>
            <a:r>
              <a:rPr lang="pt-BR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2ª Etapa</a:t>
            </a:r>
            <a:r>
              <a:rPr lang="pt-B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será feita a Integração com o </a:t>
            </a:r>
            <a:r>
              <a:rPr lang="pt-BR" sz="1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1º grau.</a:t>
            </a:r>
            <a:endParaRPr lang="pt-BR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966373804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42"/>
          <p:cNvSpPr/>
          <p:nvPr/>
        </p:nvSpPr>
        <p:spPr>
          <a:xfrm>
            <a:off x="4716000" y="3646351"/>
            <a:ext cx="4320000" cy="270317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ound Same Side Corner Rectangle 42"/>
          <p:cNvSpPr/>
          <p:nvPr/>
        </p:nvSpPr>
        <p:spPr>
          <a:xfrm>
            <a:off x="108000" y="3650625"/>
            <a:ext cx="4320000" cy="270317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411652"/>
              </p:ext>
            </p:extLst>
          </p:nvPr>
        </p:nvGraphicFramePr>
        <p:xfrm>
          <a:off x="108000" y="3284984"/>
          <a:ext cx="4896048" cy="3220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 Same Side Corner Rectangle 42"/>
          <p:cNvSpPr/>
          <p:nvPr/>
        </p:nvSpPr>
        <p:spPr>
          <a:xfrm>
            <a:off x="108000" y="725825"/>
            <a:ext cx="8928000" cy="270317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810826"/>
              </p:ext>
            </p:extLst>
          </p:nvPr>
        </p:nvGraphicFramePr>
        <p:xfrm>
          <a:off x="2339752" y="407888"/>
          <a:ext cx="4464496" cy="302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4499992" y="300798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Total de Projetos: 48</a:t>
            </a:r>
            <a:endParaRPr lang="pt-BR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1" name="Gráfico 20" title="Projetos por área de Predominânci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12257"/>
              </p:ext>
            </p:extLst>
          </p:nvPr>
        </p:nvGraphicFramePr>
        <p:xfrm>
          <a:off x="4716000" y="3664463"/>
          <a:ext cx="4428000" cy="271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ound Same Side Corner Rectangle 42"/>
          <p:cNvSpPr/>
          <p:nvPr/>
        </p:nvSpPr>
        <p:spPr>
          <a:xfrm>
            <a:off x="108000" y="476672"/>
            <a:ext cx="8928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Projetos Estratégicos SETIC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ound Same Side Corner Rectangle 42"/>
          <p:cNvSpPr/>
          <p:nvPr/>
        </p:nvSpPr>
        <p:spPr>
          <a:xfrm>
            <a:off x="108000" y="3539887"/>
            <a:ext cx="4320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Projetos por </a:t>
            </a:r>
            <a:r>
              <a:rPr lang="pt-B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Portifólio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Round Same Side Corner Rectangle 42"/>
          <p:cNvSpPr/>
          <p:nvPr/>
        </p:nvSpPr>
        <p:spPr>
          <a:xfrm>
            <a:off x="4716496" y="3539887"/>
            <a:ext cx="4320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Projetos por Área Predominante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20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Leonardo Santana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Carlos Moraes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1050" dirty="0"/>
          </a:p>
          <a:p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falta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documentação formal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 sistema demanda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um estudo maior por parte dos analistas de negócio e de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projeto.</a:t>
            </a:r>
          </a:p>
          <a:p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Ainda está pendente a aprovação do Termo de Abertura do projeto.</a:t>
            </a:r>
            <a:r>
              <a:rPr lang="pt-BR" sz="1050" dirty="0"/>
              <a:t>	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158884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Planejamento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Março/13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Levantamento de Regras de Negócio e Requisitos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N/D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Análise e Projeto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N/D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 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N/D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Homologação, Documentação</a:t>
                      </a:r>
                      <a:r>
                        <a:rPr lang="pt-BR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Treinamento, Implantação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N/D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TJPE recebeu o código fonte do TJSC e deu início aos estudos da solução.</a:t>
            </a:r>
          </a:p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Foram criados os ambientes de desenvolvimento, homologação e produção.</a:t>
            </a:r>
          </a:p>
          <a:p>
            <a:pPr algn="just"/>
            <a:r>
              <a:rPr lang="pt-BR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Iniciada </a:t>
            </a:r>
            <a:r>
              <a:rPr lang="pt-B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elaboração de documentação técnica (dados e software) em andamento pelos arquitetos de dados e </a:t>
            </a:r>
            <a:r>
              <a:rPr lang="pt-BR" sz="105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sw</a:t>
            </a:r>
            <a:r>
              <a:rPr lang="pt-BR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Iniciado entendimento e estudo do sistema por analista da UNJ1G.</a:t>
            </a:r>
            <a:endParaRPr lang="pt-BR" sz="105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gestão de pagamento de precatórios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Integração de sistema cedido através de convênio pelo TJ-SC que gerencia e efetiva o pagamento de precatórios com o sistema de gerenciamento processual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1º Grau.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658310596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06128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A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/>
                </a:solidFill>
              </a:rPr>
              <a:t>Recebemos o código-fonte, porém, foi informado que há uma versão em desenvolvimento que corrige alguns erros e apresenta novas funcionalidades, com previsão para liberação em maio. Assim que for possível, iremos baixar a versão, porém, ficou combinado com o TJPB que iremos trabalhar em cima dessa nova versão a ser lançada em maio.</a:t>
            </a:r>
            <a:endParaRPr lang="pt-BR" sz="1050" dirty="0">
              <a:solidFill>
                <a:schemeClr val="tx1"/>
              </a:solidFill>
              <a:latin typeface="Arial (Corpo)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20835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-No período de </a:t>
            </a:r>
            <a:r>
              <a:rPr lang="pt-BR" sz="10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Ago</a:t>
            </a:r>
            <a:r>
              <a:rPr lang="pt-BR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/12 a Jan/13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, a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Setic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 entrou em contato com o CNJ e TJPB e tomou as providências necessárias para a solicitação formal da cessão do sistema para o TJPE;</a:t>
            </a:r>
          </a:p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-O TJPE, através da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Setic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, aguarda as orientações do Departamento de Tecnologia da Informação – DTI/CNJ (Sr. Daniel Castro) que deverá tomar todas as medidas necessárias, junto ao TJPB, para concretização da cessão do sistema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  <a:latin typeface="Arial (Corpo)"/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2</a:t>
            </a:r>
            <a:r>
              <a:rPr lang="pt-BR" sz="1200" dirty="0" smtClean="0">
                <a:solidFill>
                  <a:schemeClr val="tx1"/>
                </a:solidFill>
              </a:rPr>
              <a:t>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gestão </a:t>
            </a:r>
            <a:r>
              <a:rPr lang="pt-BR" sz="1600" dirty="0" err="1" smtClean="0">
                <a:solidFill>
                  <a:schemeClr val="bg1"/>
                </a:solidFill>
              </a:rPr>
              <a:t>dA</a:t>
            </a:r>
            <a:r>
              <a:rPr lang="pt-BR" sz="1600" dirty="0" smtClean="0">
                <a:solidFill>
                  <a:schemeClr val="bg1"/>
                </a:solidFill>
              </a:rPr>
              <a:t> EXECUÇÃO PENAL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Implantação de sistema cedido pelo CNJ/TJPB, para gerenciamento das informações da Execução Penal no TJPE.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122082351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85925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Juliano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de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Assis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Humberto </a:t>
              </a:r>
              <a:r>
                <a:rPr lang="pt-BR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Inojosa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18056" y="335699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606145"/>
            <a:ext cx="4110920" cy="1176591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uniu em um único projeto aqueles tratados inicialmente de forma separada: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Infojud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Renajud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Penhora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line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O escopo foi aumentado para todos os magistrados.</a:t>
            </a:r>
          </a:p>
          <a:p>
            <a:pPr algn="just"/>
            <a:endParaRPr lang="pt-BR" sz="1050" dirty="0">
              <a:solidFill>
                <a:srgbClr val="FF0000"/>
              </a:solidFill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37213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616192"/>
              </p:ext>
            </p:extLst>
          </p:nvPr>
        </p:nvGraphicFramePr>
        <p:xfrm>
          <a:off x="418056" y="5031014"/>
          <a:ext cx="8301324" cy="159108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Agendamentos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Abril/13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9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Documentações (Cartilha e Normativo)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Abril/13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Testes e Homologações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Abril/13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Convocações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Abril/13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Evento (4 semanas)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Junho/13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Encerramento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Junho/13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785309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782" y="48544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463853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Estão sendo realizadas as palestras e entrega dos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tokens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para os Magistrados e assessores no período de 20/05 a 21/06.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Junho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70%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err="1">
                <a:solidFill>
                  <a:schemeClr val="bg1"/>
                </a:solidFill>
              </a:rPr>
              <a:t>ProjeTo</a:t>
            </a:r>
            <a:r>
              <a:rPr lang="pt-BR" sz="1600" dirty="0">
                <a:solidFill>
                  <a:schemeClr val="bg1"/>
                </a:solidFill>
              </a:rPr>
              <a:t>: CERTIFICADOS DIGITAIS PARA USO DE SISTEMAS (</a:t>
            </a:r>
            <a:r>
              <a:rPr lang="pt-BR" sz="1600" dirty="0" err="1">
                <a:solidFill>
                  <a:schemeClr val="bg1"/>
                </a:solidFill>
              </a:rPr>
              <a:t>infojud</a:t>
            </a:r>
            <a:r>
              <a:rPr lang="pt-BR" sz="1600" dirty="0">
                <a:solidFill>
                  <a:schemeClr val="bg1"/>
                </a:solidFill>
              </a:rPr>
              <a:t>, RENAJUD...)</a:t>
            </a:r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Promover treinamento e aquisição de certificados digitais para todos os magistrados de Pernambuco que viabilizem o acesso ao Sistemas como 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Infojud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Renajud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dentre outros. 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884089404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540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Arthur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Cezar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João Batista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72951" y="321297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462129"/>
            <a:ext cx="4110920" cy="112547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/>
                </a:solidFill>
                <a:latin typeface="Arial (Corpo)"/>
              </a:rPr>
              <a:t>O Gerente de Projeto está ausente por motivos de saúde. Devido a isso, não houve progresso neste projeto.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18" y="324035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579105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758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/>
                </a:solidFill>
              </a:rPr>
              <a:t>Foi realizada reunião inicial com o Gestor</a:t>
            </a:r>
            <a:r>
              <a:rPr lang="pt-BR" sz="1050" dirty="0">
                <a:solidFill>
                  <a:schemeClr val="tx1"/>
                </a:solidFill>
              </a:rPr>
              <a:t> </a:t>
            </a:r>
            <a:r>
              <a:rPr lang="pt-BR" sz="1050" dirty="0" smtClean="0">
                <a:solidFill>
                  <a:schemeClr val="tx1"/>
                </a:solidFill>
              </a:rPr>
              <a:t>em 11/04.</a:t>
            </a:r>
          </a:p>
          <a:p>
            <a:pPr algn="just"/>
            <a:r>
              <a:rPr lang="pt-BR" sz="1050" dirty="0" smtClean="0">
                <a:solidFill>
                  <a:schemeClr val="tx1"/>
                </a:solidFill>
              </a:rPr>
              <a:t>Será feito alinhamento com </a:t>
            </a:r>
            <a:r>
              <a:rPr lang="pt-BR" sz="1050" dirty="0" err="1" smtClean="0">
                <a:solidFill>
                  <a:schemeClr val="tx1"/>
                </a:solidFill>
              </a:rPr>
              <a:t>Joselma</a:t>
            </a:r>
            <a:r>
              <a:rPr lang="pt-BR" sz="1050" dirty="0" smtClean="0">
                <a:solidFill>
                  <a:schemeClr val="tx1"/>
                </a:solidFill>
              </a:rPr>
              <a:t> e Marta Agra para definir os requisitos.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3646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CUSTAS JUDICIAIS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7443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/>
                </a:solidFill>
              </a:rPr>
              <a:t>O projeto tem o objetivo de desenvolver o novo sistema para arrecadação das custas judiciais, que irá substituir o sistema GARP(Gerenciador de Arrecadação de Receita Própria). O sistema terá todas a funcionalidades do GARP e outras novas, para atender necessidades da Diretoria Financeira e da Diretoria do Fórum da Capital.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515995028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4620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Rafael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Seabra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José Alberto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72951" y="321297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462129"/>
            <a:ext cx="4110920" cy="112547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/>
              </a:solidFill>
              <a:latin typeface="Arial (Corpo)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18" y="324035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05267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758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-Foi realizada reunião inicial do projeto em 10/04 entre a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Setic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 e o Gestor do Projeto;</a:t>
            </a:r>
          </a:p>
          <a:p>
            <a:pPr algn="just"/>
            <a:r>
              <a:rPr lang="pt-BR" sz="1050" dirty="0" smtClean="0">
                <a:solidFill>
                  <a:schemeClr val="tx1"/>
                </a:solidFill>
                <a:latin typeface="Arial (Corpo)"/>
              </a:rPr>
              <a:t>-Foi </a:t>
            </a:r>
            <a:r>
              <a:rPr lang="pt-BR" sz="1050" dirty="0">
                <a:solidFill>
                  <a:schemeClr val="tx1"/>
                </a:solidFill>
                <a:latin typeface="Arial (Corpo)"/>
              </a:rPr>
              <a:t>estabelecido um grupo de apoio para definir os requisitos.</a:t>
            </a:r>
          </a:p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-O gerente de projeto iniciará a documentação dos requisitos do projeto para iniciação.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Fevereiro de 2014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-7608" y="30591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Tabelas </a:t>
            </a:r>
            <a:r>
              <a:rPr lang="pt-BR" sz="1600" dirty="0" smtClean="0">
                <a:solidFill>
                  <a:schemeClr val="bg1"/>
                </a:solidFill>
              </a:rPr>
              <a:t>Unificadas 2º grau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74646"/>
            <a:ext cx="8265704" cy="246686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1006044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Implantação das tabelas processuais de Movimentos do CNJ no 2º grau.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962500813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40046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Hadautho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Barros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Iveruska</a:t>
              </a: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Jatobá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  <a:ea typeface="Times New Roman"/>
                <a:cs typeface="Calibri" pitchFamily="34" charset="0"/>
              </a:rPr>
              <a:t> Aguardando resolução de problemas com o Certificado Digital para </a:t>
            </a: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concluir implantação</a:t>
            </a:r>
            <a:r>
              <a:rPr lang="pt-BR" sz="1050" dirty="0">
                <a:solidFill>
                  <a:schemeClr val="tx1"/>
                </a:solidFill>
                <a:ea typeface="Times New Roman"/>
                <a:cs typeface="Calibri" pitchFamily="34" charset="0"/>
              </a:rPr>
              <a:t>.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034292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Levantamento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Requisitos e Planejamento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Dez/12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Análise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e Projeto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Fev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Teste e Homologação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  <a:latin typeface="+mj-lt"/>
                <a:ea typeface="Times New Roman"/>
                <a:cs typeface="Calibri" pitchFamily="34" charset="0"/>
              </a:rPr>
              <a:t>Implementação, testes e homologação concluídas </a:t>
            </a:r>
            <a:r>
              <a:rPr lang="pt-BR" sz="1050" dirty="0">
                <a:solidFill>
                  <a:schemeClr val="tx1"/>
                </a:solidFill>
                <a:latin typeface="+mj-lt"/>
                <a:ea typeface="Times New Roman"/>
                <a:cs typeface="Calibri" pitchFamily="34" charset="0"/>
              </a:rPr>
              <a:t>com sucesso. </a:t>
            </a: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96%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Consulta Processual 1º Grau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Desenvolvimento de solução para permitir que sistemas externos possam realizar consultas processuais “em massa”.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524514844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423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Rafael Seabra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Carlos Moraes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Não há.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906280"/>
              </p:ext>
            </p:extLst>
          </p:nvPr>
        </p:nvGraphicFramePr>
        <p:xfrm>
          <a:off x="418056" y="4782928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Tabelas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Ago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Autuação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Ago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Alteração geral no aplicativo - Seleção de processos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Set/12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Relatórios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Sessão de Julgamento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Documentação (Manuais)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Projeto Concluído.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Janeiro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Processos Apensados (Extinção de Barramentos)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Eliminação da autuação de processos das seguintes classes TJPE: oposição, agravo regimental, arguição de inconstitucionalidade, uniformização de jurisprudência, embargos de declaração, embargos infringentes, exceções de impedimento e agravo.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495449468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Retângulo 38"/>
          <p:cNvSpPr/>
          <p:nvPr/>
        </p:nvSpPr>
        <p:spPr>
          <a:xfrm rot="18972169">
            <a:off x="874518" y="2497978"/>
            <a:ext cx="739497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Concluído</a:t>
            </a:r>
            <a:endParaRPr lang="pt-BR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Rafael Seabra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Des. Paes Barreto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sistema foi desenvolvido conforme as especificações iniciais e implantado nos gabinetes dos desembargadores. Atualmente o sistema não está sendo utilizado para realização das sessões de julgamento.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795811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+mn-lt"/>
                        </a:rPr>
                        <a:t>Desenvolvimento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Abr/10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100%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+mn-lt"/>
                        </a:rPr>
                        <a:t>Treinamento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Dez/10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100%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+mn-lt"/>
                        </a:rPr>
                        <a:t>Implantação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Jul/11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100%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sistema já foi desenvolvido e implantado, mas o projeto ainda não foi finalizado formalmente. 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Julho de 2011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Sessão de Julgamento Eletrônica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3"/>
            <a:ext cx="8265704" cy="56158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Acelerar o julgamento de processos na 2ª instância através de utilização do sistema Sessão de Julgamento Eletrônico capaz de fornecer meios para visualização de forma fácil e rápida de textos de relatórios, votos e acórdãos dos outros desembargadores durante as sessões de julgamento. 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105330036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Rafael Seabra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Andréa Neves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ctr"/>
            <a:r>
              <a:rPr lang="pt-BR" sz="1050" dirty="0" smtClean="0">
                <a:solidFill>
                  <a:schemeClr val="tx1"/>
                </a:solidFill>
              </a:rPr>
              <a:t>O  projeto sofreu alterações</a:t>
            </a:r>
            <a:r>
              <a:rPr lang="pt-BR" sz="1050" dirty="0">
                <a:solidFill>
                  <a:schemeClr val="tx1"/>
                </a:solidFill>
              </a:rPr>
              <a:t>, como o melhor desenho das telas voltadas para web, além de correções nos casos de uso e modelo conceitual de dados</a:t>
            </a:r>
            <a:r>
              <a:rPr lang="pt-BR" sz="1050" dirty="0" smtClean="0">
                <a:solidFill>
                  <a:schemeClr val="tx1"/>
                </a:solidFill>
              </a:rPr>
              <a:t>.</a:t>
            </a:r>
          </a:p>
          <a:p>
            <a:pPr fontAlgn="ctr"/>
            <a:r>
              <a:rPr lang="pt-BR" sz="1050" dirty="0">
                <a:solidFill>
                  <a:schemeClr val="tx1"/>
                </a:solidFill>
              </a:rPr>
              <a:t>A nova especificação foi apresentada e homologada pelo gestor do projeto, em reunião ocorrida em 04/04/2013.</a:t>
            </a:r>
          </a:p>
          <a:p>
            <a:pPr fontAlgn="ctr"/>
            <a:endParaRPr lang="pt-BR" sz="105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pt-BR" sz="1050" dirty="0">
              <a:solidFill>
                <a:schemeClr val="tx1"/>
              </a:solidFill>
              <a:ea typeface="Times New Roman"/>
              <a:cs typeface="Calibri" pitchFamily="34" charset="0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392499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Levantamento de requisito e especificação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Análise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 Projeto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Dez/12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Implementação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Jul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10%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Homologação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Ago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Ago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Foi concluída a fase de Análise do projeto.</a:t>
            </a:r>
          </a:p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está sendo implementado na fábrica de software.</a:t>
            </a: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Agosto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45%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controle de paradigmas recursais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Controlar os recursos relacionados a processos de repercussão geral STF/STJ, para agilizar o julgamento dos processos pendentes no momento em que a repercussão geral for decidida.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777253146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Alcione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ctr"/>
            <a:endParaRPr lang="pt-BR" sz="105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pt-BR" sz="1050" dirty="0">
              <a:solidFill>
                <a:schemeClr val="tx1"/>
              </a:solidFill>
              <a:ea typeface="Times New Roman"/>
              <a:cs typeface="Calibri" pitchFamily="34" charset="0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058680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Fase de Requisitos em Conclusão /  Finalizando a análise/projeto.</a:t>
            </a:r>
            <a:endParaRPr lang="pt-BR" sz="105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Julho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 BNMP 2º Grau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3"/>
            <a:ext cx="8265704" cy="51120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por objetivo dar cumprimento à Resolução nº 137, de 13 de julho de 2011, do Conselho Nacional de Justiça, que regulamenta o Banco de Dados de Mandados de Prisão, disponibilizando no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2º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Grau novas funcionalidades para a expedição dos mandados de prisão criminal e realizando o envio dos mesmos ao CNJ.</a:t>
            </a:r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1181004357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4450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 Side Corner Rectangle 42"/>
          <p:cNvSpPr/>
          <p:nvPr/>
        </p:nvSpPr>
        <p:spPr>
          <a:xfrm>
            <a:off x="61623" y="725824"/>
            <a:ext cx="4248473" cy="410895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Round Same Side Corner Rectangle 42"/>
          <p:cNvSpPr/>
          <p:nvPr/>
        </p:nvSpPr>
        <p:spPr>
          <a:xfrm>
            <a:off x="4404939" y="476672"/>
            <a:ext cx="3200107" cy="24340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Gestão do Conhecimento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Round Same Side Corner Rectangle 42"/>
          <p:cNvSpPr/>
          <p:nvPr/>
        </p:nvSpPr>
        <p:spPr>
          <a:xfrm>
            <a:off x="4404939" y="731575"/>
            <a:ext cx="3200107" cy="212136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Round Same Side Corner Rectangle 42"/>
          <p:cNvSpPr/>
          <p:nvPr/>
        </p:nvSpPr>
        <p:spPr>
          <a:xfrm>
            <a:off x="61624" y="476672"/>
            <a:ext cx="4248472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Sistemas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Judiciais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9" name="Round Same Side Corner Rectangle 42"/>
          <p:cNvSpPr/>
          <p:nvPr/>
        </p:nvSpPr>
        <p:spPr>
          <a:xfrm>
            <a:off x="61623" y="5211875"/>
            <a:ext cx="4248473" cy="116989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Round Same Side Corner Rectangle 42"/>
          <p:cNvSpPr/>
          <p:nvPr/>
        </p:nvSpPr>
        <p:spPr>
          <a:xfrm>
            <a:off x="4404939" y="3179847"/>
            <a:ext cx="4640266" cy="321069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Round Same Side Corner Rectangle 42"/>
          <p:cNvSpPr/>
          <p:nvPr/>
        </p:nvSpPr>
        <p:spPr>
          <a:xfrm>
            <a:off x="61623" y="4942068"/>
            <a:ext cx="4248473" cy="24927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Governança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Retângulo 15">
            <a:hlinkClick r:id="rId2" action="ppaction://hlinksldjump" tooltip="Suspenso devido problemas de performace do PJe.Este projeto será retomado após implantação do projeto “Migração Versão Descanso” prevista para Abril de 2013."/>
          </p:cNvPr>
          <p:cNvSpPr>
            <a:spLocks/>
          </p:cNvSpPr>
          <p:nvPr/>
        </p:nvSpPr>
        <p:spPr>
          <a:xfrm>
            <a:off x="133752" y="764704"/>
            <a:ext cx="972000" cy="9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b="1" dirty="0" err="1" smtClean="0">
                <a:solidFill>
                  <a:schemeClr val="bg1"/>
                </a:solidFill>
              </a:rPr>
              <a:t>Susp</a:t>
            </a:r>
            <a:r>
              <a:rPr lang="pt-BR" sz="900" b="1" dirty="0" smtClean="0">
                <a:solidFill>
                  <a:schemeClr val="bg1"/>
                </a:solidFill>
              </a:rPr>
              <a:t>. - 50%</a:t>
            </a:r>
            <a:r>
              <a:rPr lang="pt-BR" sz="900" b="1" dirty="0">
                <a:solidFill>
                  <a:schemeClr val="bg1"/>
                </a:solidFill>
              </a:rPr>
              <a:t/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err="1" smtClean="0">
                <a:solidFill>
                  <a:schemeClr val="tx1"/>
                </a:solidFill>
              </a:rPr>
              <a:t>PJe</a:t>
            </a:r>
            <a:r>
              <a:rPr lang="pt-BR" sz="900" dirty="0" smtClean="0">
                <a:solidFill>
                  <a:schemeClr val="tx1"/>
                </a:solidFill>
              </a:rPr>
              <a:t> </a:t>
            </a:r>
            <a:r>
              <a:rPr lang="pt-BR" sz="900" dirty="0">
                <a:solidFill>
                  <a:schemeClr val="tx1"/>
                </a:solidFill>
              </a:rPr>
              <a:t>– Juizados </a:t>
            </a:r>
          </a:p>
          <a:p>
            <a:pPr algn="ctr"/>
            <a:r>
              <a:rPr lang="pt-BR" sz="900" dirty="0">
                <a:solidFill>
                  <a:schemeClr val="tx1"/>
                </a:solidFill>
              </a:rPr>
              <a:t>Cíveis </a:t>
            </a:r>
            <a:r>
              <a:rPr lang="pt-BR" sz="900" dirty="0" smtClean="0">
                <a:solidFill>
                  <a:schemeClr val="tx1"/>
                </a:solidFill>
              </a:rPr>
              <a:t>RMR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128" name="Retângulo 127">
            <a:hlinkClick r:id="rId2" action="ppaction://hlinksldjump" tooltip="Suspenso devido problemas de performace do PJe.Este projeto será retomado após implantação do projeto “Migração Versão Descanso” prevista para Abril de 2013."/>
          </p:cNvPr>
          <p:cNvSpPr>
            <a:spLocks/>
          </p:cNvSpPr>
          <p:nvPr/>
        </p:nvSpPr>
        <p:spPr>
          <a:xfrm>
            <a:off x="1177856" y="764704"/>
            <a:ext cx="972000" cy="9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b="1" dirty="0" err="1" smtClean="0">
                <a:solidFill>
                  <a:schemeClr val="bg1"/>
                </a:solidFill>
              </a:rPr>
              <a:t>Susp</a:t>
            </a:r>
            <a:r>
              <a:rPr lang="pt-BR" sz="900" b="1" dirty="0" smtClean="0">
                <a:solidFill>
                  <a:schemeClr val="bg1"/>
                </a:solidFill>
              </a:rPr>
              <a:t>. - 25%</a:t>
            </a:r>
          </a:p>
          <a:p>
            <a:pPr algn="ctr"/>
            <a:r>
              <a:rPr lang="pt-BR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900" dirty="0" err="1">
                <a:solidFill>
                  <a:schemeClr val="tx1"/>
                </a:solidFill>
              </a:rPr>
              <a:t>PJe</a:t>
            </a:r>
            <a:r>
              <a:rPr lang="pt-BR" sz="900" dirty="0">
                <a:solidFill>
                  <a:schemeClr val="tx1"/>
                </a:solidFill>
              </a:rPr>
              <a:t> – Colégio Recursal</a:t>
            </a:r>
          </a:p>
        </p:txBody>
      </p:sp>
      <p:sp>
        <p:nvSpPr>
          <p:cNvPr id="129" name="Retângulo 128">
            <a:hlinkClick r:id="rId2" action="ppaction://hlinksldjump" tooltip="Versão 1.4.6.2-RC2 continua apresentado problemas de lentidão no login e na seleção das caixas dos processos."/>
          </p:cNvPr>
          <p:cNvSpPr>
            <a:spLocks/>
          </p:cNvSpPr>
          <p:nvPr/>
        </p:nvSpPr>
        <p:spPr>
          <a:xfrm>
            <a:off x="2221864" y="764704"/>
            <a:ext cx="972000" cy="9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JUN/13 - 80</a:t>
            </a:r>
            <a:r>
              <a:rPr lang="pt-BR" sz="900" b="1" dirty="0">
                <a:solidFill>
                  <a:schemeClr val="bg1"/>
                </a:solidFill>
              </a:rPr>
              <a:t>%</a:t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err="1" smtClean="0">
                <a:solidFill>
                  <a:schemeClr val="tx1"/>
                </a:solidFill>
              </a:rPr>
              <a:t>PJe</a:t>
            </a:r>
            <a:r>
              <a:rPr lang="pt-BR" sz="900" dirty="0" smtClean="0">
                <a:solidFill>
                  <a:schemeClr val="tx1"/>
                </a:solidFill>
              </a:rPr>
              <a:t> </a:t>
            </a:r>
            <a:r>
              <a:rPr lang="pt-BR" sz="900" dirty="0">
                <a:solidFill>
                  <a:schemeClr val="tx1"/>
                </a:solidFill>
              </a:rPr>
              <a:t>– </a:t>
            </a:r>
            <a:r>
              <a:rPr lang="pt-BR" sz="900" dirty="0" smtClean="0">
                <a:solidFill>
                  <a:schemeClr val="tx1"/>
                </a:solidFill>
              </a:rPr>
              <a:t>Migra. Ver. Descanso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94" name="Retângulo 93">
            <a:hlinkClick r:id="rId2" action="ppaction://hlinksldjump" tooltip="Piloto implantado. Estão sendo feitos ajustes neste piloto."/>
          </p:cNvPr>
          <p:cNvSpPr/>
          <p:nvPr/>
        </p:nvSpPr>
        <p:spPr>
          <a:xfrm>
            <a:off x="3266088" y="764704"/>
            <a:ext cx="972000" cy="9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ABR/13 - 96</a:t>
            </a:r>
            <a:r>
              <a:rPr lang="pt-BR" sz="900" b="1" dirty="0">
                <a:solidFill>
                  <a:schemeClr val="bg1"/>
                </a:solidFill>
              </a:rPr>
              <a:t>%</a:t>
            </a:r>
            <a:r>
              <a:rPr lang="pt-BR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Sist. </a:t>
            </a:r>
            <a:r>
              <a:rPr lang="pt-BR" sz="900" dirty="0">
                <a:solidFill>
                  <a:schemeClr val="tx1"/>
                </a:solidFill>
              </a:rPr>
              <a:t>Gravação de Audiência</a:t>
            </a:r>
          </a:p>
          <a:p>
            <a:pPr algn="ctr"/>
            <a:endParaRPr lang="pt-BR" sz="1000" dirty="0"/>
          </a:p>
        </p:txBody>
      </p:sp>
      <p:sp>
        <p:nvSpPr>
          <p:cNvPr id="135" name="Retângulo 134">
            <a:hlinkClick r:id="rId2" action="ppaction://hlinksldjump" tooltip="O projeto encontra-se suspenso. O sistema desenvolvido pelo TJPE foi finalizado. Temos a possibilidade de integrar com a PGE, porém, iremos levar ao Comitê do PJe para definir se iremos retomar esse projeto ou investir já no PJe."/>
          </p:cNvPr>
          <p:cNvSpPr/>
          <p:nvPr/>
        </p:nvSpPr>
        <p:spPr>
          <a:xfrm>
            <a:off x="133632" y="1772816"/>
            <a:ext cx="972000" cy="9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b="1" dirty="0" err="1" smtClean="0">
                <a:solidFill>
                  <a:schemeClr val="bg1"/>
                </a:solidFill>
              </a:rPr>
              <a:t>Susp</a:t>
            </a:r>
            <a:r>
              <a:rPr lang="pt-BR" sz="900" b="1" dirty="0" smtClean="0">
                <a:solidFill>
                  <a:schemeClr val="bg1"/>
                </a:solidFill>
              </a:rPr>
              <a:t>. - 95</a:t>
            </a:r>
            <a:r>
              <a:rPr lang="pt-BR" sz="900" b="1" dirty="0">
                <a:solidFill>
                  <a:schemeClr val="bg1"/>
                </a:solidFill>
              </a:rPr>
              <a:t>%</a:t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err="1" smtClean="0">
                <a:solidFill>
                  <a:schemeClr val="tx1"/>
                </a:solidFill>
              </a:rPr>
              <a:t>Exec</a:t>
            </a:r>
            <a:r>
              <a:rPr lang="pt-BR" sz="900" dirty="0" smtClean="0">
                <a:solidFill>
                  <a:schemeClr val="tx1"/>
                </a:solidFill>
              </a:rPr>
              <a:t>. </a:t>
            </a:r>
            <a:r>
              <a:rPr lang="pt-BR" sz="900" dirty="0">
                <a:solidFill>
                  <a:schemeClr val="tx1"/>
                </a:solidFill>
              </a:rPr>
              <a:t>Fiscal </a:t>
            </a:r>
            <a:r>
              <a:rPr lang="pt-BR" sz="900" dirty="0" smtClean="0">
                <a:solidFill>
                  <a:schemeClr val="tx1"/>
                </a:solidFill>
              </a:rPr>
              <a:t>Eletrônica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136" name="Retângulo 135">
            <a:hlinkClick r:id="rId2" action="ppaction://hlinksldjump" tooltip="Este projeto será retomado/planejado após a conclusão da Consulta Processual, devido ao Analista de Negócio e Gerente de Projetos compartilhados."/>
          </p:cNvPr>
          <p:cNvSpPr>
            <a:spLocks/>
          </p:cNvSpPr>
          <p:nvPr/>
        </p:nvSpPr>
        <p:spPr>
          <a:xfrm>
            <a:off x="1177856" y="1772816"/>
            <a:ext cx="972000" cy="9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tabLst>
                <a:tab pos="447675" algn="l"/>
              </a:tabLst>
            </a:pPr>
            <a:r>
              <a:rPr lang="pt-BR" sz="800" b="1" dirty="0" smtClean="0">
                <a:solidFill>
                  <a:schemeClr val="tx1"/>
                </a:solidFill>
              </a:rPr>
              <a:t>A Definir </a:t>
            </a:r>
            <a:r>
              <a:rPr lang="pt-BR" sz="900" b="1" dirty="0" smtClean="0">
                <a:solidFill>
                  <a:schemeClr val="tx1"/>
                </a:solidFill>
              </a:rPr>
              <a:t>- 10%</a:t>
            </a:r>
          </a:p>
          <a:p>
            <a:pPr algn="ctr">
              <a:tabLst>
                <a:tab pos="447675" algn="l"/>
              </a:tabLst>
            </a:pPr>
            <a:r>
              <a:rPr lang="pt-BR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900" dirty="0" err="1">
                <a:solidFill>
                  <a:schemeClr val="tx1"/>
                </a:solidFill>
              </a:rPr>
              <a:t>Vitaliciamento</a:t>
            </a:r>
            <a:endParaRPr lang="pt-BR" sz="900" dirty="0">
              <a:solidFill>
                <a:schemeClr val="tx1"/>
              </a:solidFill>
            </a:endParaRPr>
          </a:p>
          <a:p>
            <a:pPr algn="ctr">
              <a:tabLst>
                <a:tab pos="447675" algn="l"/>
              </a:tabLst>
            </a:pPr>
            <a:r>
              <a:rPr lang="pt-BR" sz="900" dirty="0">
                <a:solidFill>
                  <a:schemeClr val="tx1"/>
                </a:solidFill>
              </a:rPr>
              <a:t>2ª Fase</a:t>
            </a:r>
          </a:p>
        </p:txBody>
      </p:sp>
      <p:sp>
        <p:nvSpPr>
          <p:cNvPr id="137" name="Retângulo 136">
            <a:hlinkClick r:id="rId2" action="ppaction://hlinksldjump" tooltip="Sistema concluído. Aguardando resolução de problemas com o Certificado Digital para implantação."/>
          </p:cNvPr>
          <p:cNvSpPr>
            <a:spLocks/>
          </p:cNvSpPr>
          <p:nvPr/>
        </p:nvSpPr>
        <p:spPr>
          <a:xfrm>
            <a:off x="2221864" y="1772816"/>
            <a:ext cx="972000" cy="9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tx1"/>
                </a:solidFill>
              </a:rPr>
              <a:t>MAR/13 - 96%</a:t>
            </a:r>
          </a:p>
          <a:p>
            <a:pPr algn="ctr"/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dirty="0">
                <a:solidFill>
                  <a:schemeClr val="tx1"/>
                </a:solidFill>
              </a:rPr>
              <a:t>Consulta </a:t>
            </a:r>
            <a:r>
              <a:rPr lang="pt-BR" sz="900" dirty="0" smtClean="0">
                <a:solidFill>
                  <a:schemeClr val="tx1"/>
                </a:solidFill>
              </a:rPr>
              <a:t>Processual 1º </a:t>
            </a:r>
            <a:r>
              <a:rPr lang="pt-BR" sz="900" dirty="0">
                <a:solidFill>
                  <a:schemeClr val="tx1"/>
                </a:solidFill>
              </a:rPr>
              <a:t>Grau</a:t>
            </a:r>
            <a:endParaRPr lang="pt-BR" sz="900" b="1" dirty="0" smtClean="0">
              <a:solidFill>
                <a:schemeClr val="tx1"/>
              </a:solidFill>
            </a:endParaRPr>
          </a:p>
        </p:txBody>
      </p:sp>
      <p:sp>
        <p:nvSpPr>
          <p:cNvPr id="138" name="Retângulo 137">
            <a:hlinkClick r:id="rId2" action="ppaction://hlinksldjump" tooltip="Estão sendo realizadas as palestras e entrega dos tokens para os Magistrados e assessores no período de 20/05 a 21/06."/>
          </p:cNvPr>
          <p:cNvSpPr>
            <a:spLocks/>
          </p:cNvSpPr>
          <p:nvPr/>
        </p:nvSpPr>
        <p:spPr>
          <a:xfrm>
            <a:off x="3266088" y="1772816"/>
            <a:ext cx="972000" cy="9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b="1" dirty="0" err="1" smtClean="0">
                <a:solidFill>
                  <a:schemeClr val="tx1"/>
                </a:solidFill>
              </a:rPr>
              <a:t>Jun</a:t>
            </a:r>
            <a:r>
              <a:rPr lang="pt-BR" sz="900" b="1" dirty="0" smtClean="0">
                <a:solidFill>
                  <a:schemeClr val="tx1"/>
                </a:solidFill>
              </a:rPr>
              <a:t>/13 - 70</a:t>
            </a:r>
            <a:r>
              <a:rPr lang="pt-BR" sz="900" b="1" dirty="0">
                <a:solidFill>
                  <a:schemeClr val="tx1"/>
                </a:solidFill>
              </a:rPr>
              <a:t>%</a:t>
            </a:r>
            <a:br>
              <a:rPr lang="pt-BR" sz="900" b="1" dirty="0">
                <a:solidFill>
                  <a:schemeClr val="tx1"/>
                </a:solidFill>
              </a:rPr>
            </a:br>
            <a:endParaRPr lang="pt-BR" sz="2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Certificado </a:t>
            </a:r>
            <a:r>
              <a:rPr lang="pt-BR" sz="900" dirty="0">
                <a:solidFill>
                  <a:schemeClr val="tx1"/>
                </a:solidFill>
              </a:rPr>
              <a:t>Digital para uso de Sistemas</a:t>
            </a:r>
          </a:p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1" name="Retângulo 140">
            <a:hlinkClick r:id="rId2" action="ppaction://hlinksldjump" tooltip="O sistema está sendo implementado na fábrica de software."/>
          </p:cNvPr>
          <p:cNvSpPr/>
          <p:nvPr/>
        </p:nvSpPr>
        <p:spPr>
          <a:xfrm>
            <a:off x="1177856" y="2775858"/>
            <a:ext cx="972000" cy="9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AGO/13 - 45</a:t>
            </a:r>
            <a:r>
              <a:rPr lang="pt-BR" sz="900" b="1" dirty="0">
                <a:solidFill>
                  <a:schemeClr val="bg1"/>
                </a:solidFill>
              </a:rPr>
              <a:t>%</a:t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Controle </a:t>
            </a:r>
            <a:r>
              <a:rPr lang="pt-BR" sz="900" dirty="0">
                <a:solidFill>
                  <a:schemeClr val="tx1"/>
                </a:solidFill>
              </a:rPr>
              <a:t>de Paradigmas Recursais</a:t>
            </a:r>
          </a:p>
          <a:p>
            <a:pPr algn="ctr"/>
            <a:endParaRPr lang="pt-BR" sz="900" b="1" dirty="0" smtClean="0">
              <a:solidFill>
                <a:schemeClr val="tx1"/>
              </a:solidFill>
            </a:endParaRPr>
          </a:p>
        </p:txBody>
      </p:sp>
      <p:sp>
        <p:nvSpPr>
          <p:cNvPr id="142" name="Retângulo 141">
            <a:hlinkClick r:id="rId2" action="ppaction://hlinksldjump" tooltip="Fase de Requisitos em Conclusão /  Finalizando a análise/projeto."/>
          </p:cNvPr>
          <p:cNvSpPr>
            <a:spLocks/>
          </p:cNvSpPr>
          <p:nvPr/>
        </p:nvSpPr>
        <p:spPr>
          <a:xfrm>
            <a:off x="2221864" y="2780928"/>
            <a:ext cx="972000" cy="9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JUL/13 - 10%</a:t>
            </a:r>
          </a:p>
          <a:p>
            <a:pPr algn="ctr"/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dirty="0">
                <a:solidFill>
                  <a:schemeClr val="tx1"/>
                </a:solidFill>
              </a:rPr>
              <a:t>BNMP </a:t>
            </a:r>
            <a:endParaRPr lang="pt-BR" sz="900" dirty="0" smtClean="0">
              <a:solidFill>
                <a:schemeClr val="tx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2ºgrau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143" name="Retângulo 142">
            <a:hlinkClick r:id="rId2" action="ppaction://hlinksldjump" tooltip="Projetos em iniciação. Foram realizadas reuniões com o gestor José Alberto Freitas e foi estabelecido um grupo de apoio para definir os requisitos."/>
          </p:cNvPr>
          <p:cNvSpPr>
            <a:spLocks/>
          </p:cNvSpPr>
          <p:nvPr/>
        </p:nvSpPr>
        <p:spPr>
          <a:xfrm>
            <a:off x="3266088" y="2780928"/>
            <a:ext cx="972000" cy="9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FEV/14 </a:t>
            </a:r>
            <a:r>
              <a:rPr lang="pt-BR" sz="900" b="1" dirty="0">
                <a:solidFill>
                  <a:schemeClr val="bg1"/>
                </a:solidFill>
              </a:rPr>
              <a:t>- 0%</a:t>
            </a:r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endParaRPr lang="pt-BR" sz="900" b="1" dirty="0">
              <a:solidFill>
                <a:schemeClr val="tx1"/>
              </a:solidFill>
            </a:endParaRPr>
          </a:p>
          <a:p>
            <a:pPr algn="ctr"/>
            <a:r>
              <a:rPr lang="pt-BR" sz="900" dirty="0">
                <a:solidFill>
                  <a:schemeClr val="tx1"/>
                </a:solidFill>
              </a:rPr>
              <a:t>Tabelas Unificadas 2º Grau</a:t>
            </a:r>
          </a:p>
          <a:p>
            <a:pPr algn="ctr"/>
            <a:endParaRPr lang="pt-BR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4" name="Retângulo 143">
            <a:hlinkClick r:id="rId2" action="ppaction://hlinksldjump" tooltip="Iniciada elaboração de documentação técnica (dados e software) em andamento pelos arquitetos de dados e sw; Iniciado entendimento e estudo do sistema por analista da UNJ1G."/>
          </p:cNvPr>
          <p:cNvSpPr>
            <a:spLocks/>
          </p:cNvSpPr>
          <p:nvPr/>
        </p:nvSpPr>
        <p:spPr>
          <a:xfrm>
            <a:off x="129676" y="3788893"/>
            <a:ext cx="972000" cy="9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A Definir - 5</a:t>
            </a:r>
            <a:r>
              <a:rPr lang="pt-BR" sz="900" b="1" dirty="0">
                <a:solidFill>
                  <a:schemeClr val="bg1"/>
                </a:solidFill>
              </a:rPr>
              <a:t>%</a:t>
            </a:r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endParaRPr lang="pt-BR" sz="9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Gestão </a:t>
            </a:r>
            <a:r>
              <a:rPr lang="pt-BR" sz="900" dirty="0">
                <a:solidFill>
                  <a:schemeClr val="tx1"/>
                </a:solidFill>
              </a:rPr>
              <a:t>de Pagamento de</a:t>
            </a: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Precatório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145" name="Retângulo 144">
            <a:hlinkClick r:id="rId2" action="ppaction://hlinksldjump" tooltip="Estamos aguardando do TJPB  uma nova versão em desenvolvimento que corrige alguns erros e apresenta novas funcionalidades, com previsão para liberação em maio."/>
          </p:cNvPr>
          <p:cNvSpPr/>
          <p:nvPr/>
        </p:nvSpPr>
        <p:spPr>
          <a:xfrm>
            <a:off x="1199901" y="3792412"/>
            <a:ext cx="972000" cy="9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A Definir - 2</a:t>
            </a:r>
            <a:r>
              <a:rPr lang="pt-BR" sz="900" b="1" dirty="0">
                <a:solidFill>
                  <a:schemeClr val="bg1"/>
                </a:solidFill>
              </a:rPr>
              <a:t>%</a:t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Gestão </a:t>
            </a:r>
            <a:r>
              <a:rPr lang="pt-BR" sz="900" dirty="0">
                <a:solidFill>
                  <a:schemeClr val="tx1"/>
                </a:solidFill>
              </a:rPr>
              <a:t>da Execução </a:t>
            </a:r>
            <a:r>
              <a:rPr lang="pt-BR" sz="900" dirty="0" smtClean="0">
                <a:solidFill>
                  <a:schemeClr val="tx1"/>
                </a:solidFill>
              </a:rPr>
              <a:t>Penal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154" name="Retângulo 153">
            <a:hlinkClick r:id="rId2" action="ppaction://hlinksldjump" tooltip="As fases de elaboração de fluxos só deverá ser iniciada após a conclusão do projeto Pje – Migração Descanso. Já foram realizados os treinamentos PADs em face de magistrado."/>
          </p:cNvPr>
          <p:cNvSpPr/>
          <p:nvPr/>
        </p:nvSpPr>
        <p:spPr>
          <a:xfrm>
            <a:off x="2221864" y="3789040"/>
            <a:ext cx="972000" cy="9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err="1" smtClean="0">
                <a:solidFill>
                  <a:schemeClr val="bg1"/>
                </a:solidFill>
              </a:rPr>
              <a:t>Susp</a:t>
            </a:r>
            <a:r>
              <a:rPr lang="pt-BR" sz="900" b="1" dirty="0" smtClean="0">
                <a:solidFill>
                  <a:schemeClr val="bg1"/>
                </a:solidFill>
              </a:rPr>
              <a:t>. - 0</a:t>
            </a:r>
            <a:r>
              <a:rPr lang="pt-BR" sz="900" b="1" dirty="0">
                <a:solidFill>
                  <a:schemeClr val="bg1"/>
                </a:solidFill>
              </a:rPr>
              <a:t>%</a:t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err="1" smtClean="0">
                <a:solidFill>
                  <a:schemeClr val="tx1"/>
                </a:solidFill>
              </a:rPr>
              <a:t>PJe</a:t>
            </a:r>
            <a:r>
              <a:rPr lang="pt-BR" sz="900" dirty="0" smtClean="0">
                <a:solidFill>
                  <a:schemeClr val="tx1"/>
                </a:solidFill>
              </a:rPr>
              <a:t> Corregedoria </a:t>
            </a:r>
            <a:r>
              <a:rPr lang="pt-BR" sz="900" dirty="0">
                <a:solidFill>
                  <a:schemeClr val="tx1"/>
                </a:solidFill>
              </a:rPr>
              <a:t>2ª </a:t>
            </a:r>
            <a:r>
              <a:rPr lang="pt-BR" sz="900" dirty="0" smtClean="0">
                <a:solidFill>
                  <a:schemeClr val="tx1"/>
                </a:solidFill>
              </a:rPr>
              <a:t>Fase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155" name="Retângulo 154">
            <a:hlinkClick r:id="rId2" action="ppaction://hlinksldjump" tooltip="Foi realizada reunião iniciai com o Gestor no dia 11/04. O Gerente de Projeto está ausente por motivos de saúde. Devido a isso, não houve progresso neste projeto."/>
          </p:cNvPr>
          <p:cNvSpPr>
            <a:spLocks/>
          </p:cNvSpPr>
          <p:nvPr/>
        </p:nvSpPr>
        <p:spPr>
          <a:xfrm>
            <a:off x="3266088" y="3789040"/>
            <a:ext cx="972000" cy="9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A Definir - 0</a:t>
            </a:r>
            <a:r>
              <a:rPr lang="pt-BR" sz="900" b="1" dirty="0">
                <a:solidFill>
                  <a:schemeClr val="bg1"/>
                </a:solidFill>
              </a:rPr>
              <a:t>%</a:t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Custas Judiciais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157" name="Round Same Side Corner Rectangle 42"/>
          <p:cNvSpPr/>
          <p:nvPr/>
        </p:nvSpPr>
        <p:spPr>
          <a:xfrm>
            <a:off x="7714726" y="692590"/>
            <a:ext cx="1330480" cy="2160347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58" name="Retângulo 157">
            <a:hlinkClick r:id="rId2" action="ppaction://hlinksldjump" tooltip="Requisitos definidos. Aguardando estimativa de prazo para desenvolvimento do sistema."/>
          </p:cNvPr>
          <p:cNvSpPr/>
          <p:nvPr/>
        </p:nvSpPr>
        <p:spPr>
          <a:xfrm>
            <a:off x="7875966" y="1248032"/>
            <a:ext cx="1008000" cy="9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>
                <a:solidFill>
                  <a:schemeClr val="bg1"/>
                </a:solidFill>
              </a:rPr>
              <a:t>A </a:t>
            </a:r>
            <a:r>
              <a:rPr lang="pt-BR" sz="900" b="1" dirty="0" smtClean="0">
                <a:solidFill>
                  <a:schemeClr val="bg1"/>
                </a:solidFill>
              </a:rPr>
              <a:t>Definir - 25%</a:t>
            </a:r>
            <a:r>
              <a:rPr lang="pt-BR" sz="900" b="1" dirty="0">
                <a:solidFill>
                  <a:schemeClr val="bg1"/>
                </a:solidFill>
              </a:rPr>
              <a:t/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Sistema </a:t>
            </a:r>
            <a:r>
              <a:rPr lang="pt-BR" sz="900" dirty="0">
                <a:solidFill>
                  <a:schemeClr val="tx1"/>
                </a:solidFill>
              </a:rPr>
              <a:t>de Diárias</a:t>
            </a:r>
          </a:p>
        </p:txBody>
      </p:sp>
      <p:sp>
        <p:nvSpPr>
          <p:cNvPr id="159" name="Retângulo 158">
            <a:hlinkClick r:id="rId2" action="ppaction://hlinksldjump" tooltip="Homologação pendente. Problemas foram identificados no sistema e o projeto está sendo replanejado."/>
          </p:cNvPr>
          <p:cNvSpPr/>
          <p:nvPr/>
        </p:nvSpPr>
        <p:spPr>
          <a:xfrm>
            <a:off x="4472806" y="764704"/>
            <a:ext cx="972000" cy="9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FEV/13 - 95</a:t>
            </a:r>
            <a:r>
              <a:rPr lang="pt-BR" sz="900" b="1" dirty="0">
                <a:solidFill>
                  <a:schemeClr val="bg1"/>
                </a:solidFill>
              </a:rPr>
              <a:t>%</a:t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Arquivo </a:t>
            </a:r>
            <a:endParaRPr lang="pt-BR" sz="900" dirty="0">
              <a:solidFill>
                <a:schemeClr val="tx1"/>
              </a:solidFill>
            </a:endParaRPr>
          </a:p>
          <a:p>
            <a:pPr algn="ctr"/>
            <a:r>
              <a:rPr lang="pt-BR" sz="900" dirty="0">
                <a:solidFill>
                  <a:schemeClr val="tx1"/>
                </a:solidFill>
              </a:rPr>
              <a:t>Geral</a:t>
            </a:r>
          </a:p>
        </p:txBody>
      </p:sp>
      <p:sp>
        <p:nvSpPr>
          <p:cNvPr id="160" name="Retângulo 159"/>
          <p:cNvSpPr/>
          <p:nvPr/>
        </p:nvSpPr>
        <p:spPr>
          <a:xfrm>
            <a:off x="5516814" y="764704"/>
            <a:ext cx="972000" cy="9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MAI/13 - 82</a:t>
            </a:r>
            <a:r>
              <a:rPr lang="pt-BR" sz="900" b="1" dirty="0">
                <a:solidFill>
                  <a:schemeClr val="bg1"/>
                </a:solidFill>
              </a:rPr>
              <a:t>%</a:t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Portal </a:t>
            </a:r>
            <a:r>
              <a:rPr lang="pt-BR" sz="900" dirty="0">
                <a:solidFill>
                  <a:schemeClr val="tx1"/>
                </a:solidFill>
              </a:rPr>
              <a:t>de </a:t>
            </a:r>
            <a:r>
              <a:rPr lang="pt-BR" sz="900" dirty="0" smtClean="0">
                <a:solidFill>
                  <a:schemeClr val="tx1"/>
                </a:solidFill>
              </a:rPr>
              <a:t>Internet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161" name="Retângulo 160">
            <a:hlinkClick r:id="rId2" action="ppaction://hlinksldjump" tooltip="O projeto está sendo replanejado. Alterar o sistema para que só o Juiz possa assinar o documento digital."/>
          </p:cNvPr>
          <p:cNvSpPr/>
          <p:nvPr/>
        </p:nvSpPr>
        <p:spPr>
          <a:xfrm>
            <a:off x="6561038" y="764704"/>
            <a:ext cx="972000" cy="9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JUN/13 - 88</a:t>
            </a:r>
            <a:r>
              <a:rPr lang="pt-BR" sz="900" b="1" dirty="0">
                <a:solidFill>
                  <a:schemeClr val="bg1"/>
                </a:solidFill>
              </a:rPr>
              <a:t>%</a:t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Mandados </a:t>
            </a:r>
            <a:r>
              <a:rPr lang="pt-BR" sz="900" dirty="0">
                <a:solidFill>
                  <a:schemeClr val="tx1"/>
                </a:solidFill>
              </a:rPr>
              <a:t>&amp; Alvarás Digitais</a:t>
            </a:r>
          </a:p>
        </p:txBody>
      </p:sp>
      <p:sp>
        <p:nvSpPr>
          <p:cNvPr id="162" name="Retângulo 161"/>
          <p:cNvSpPr/>
          <p:nvPr/>
        </p:nvSpPr>
        <p:spPr>
          <a:xfrm>
            <a:off x="4472806" y="1772816"/>
            <a:ext cx="972000" cy="9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err="1" smtClean="0">
                <a:solidFill>
                  <a:schemeClr val="bg1"/>
                </a:solidFill>
              </a:rPr>
              <a:t>Susp</a:t>
            </a:r>
            <a:r>
              <a:rPr lang="pt-BR" sz="900" b="1" dirty="0" smtClean="0">
                <a:solidFill>
                  <a:schemeClr val="bg1"/>
                </a:solidFill>
              </a:rPr>
              <a:t>. - 15</a:t>
            </a:r>
            <a:r>
              <a:rPr lang="pt-BR" sz="900" b="1" dirty="0">
                <a:solidFill>
                  <a:schemeClr val="bg1"/>
                </a:solidFill>
              </a:rPr>
              <a:t>%</a:t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Digitalização </a:t>
            </a:r>
            <a:r>
              <a:rPr lang="pt-BR" sz="900" dirty="0">
                <a:solidFill>
                  <a:schemeClr val="tx1"/>
                </a:solidFill>
              </a:rPr>
              <a:t>das Fichas Funcionais</a:t>
            </a:r>
          </a:p>
        </p:txBody>
      </p:sp>
      <p:sp>
        <p:nvSpPr>
          <p:cNvPr id="166" name="Retângulo 165">
            <a:hlinkClick r:id="rId2" action="ppaction://hlinksldjump" tooltip="O desenvolvimento da solução foi realizado,porém, há problemas de performance ainda não solucionados e que dependendem do apoio da empresa contratada."/>
          </p:cNvPr>
          <p:cNvSpPr/>
          <p:nvPr/>
        </p:nvSpPr>
        <p:spPr>
          <a:xfrm>
            <a:off x="143616" y="5265312"/>
            <a:ext cx="972000" cy="9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800" b="1" dirty="0" smtClean="0">
                <a:solidFill>
                  <a:schemeClr val="bg1"/>
                </a:solidFill>
              </a:rPr>
              <a:t>A </a:t>
            </a:r>
            <a:r>
              <a:rPr lang="pt-BR" sz="800" b="1" dirty="0">
                <a:solidFill>
                  <a:schemeClr val="bg1"/>
                </a:solidFill>
              </a:rPr>
              <a:t>Definir </a:t>
            </a:r>
            <a:r>
              <a:rPr lang="pt-BR" sz="900" b="1" dirty="0">
                <a:solidFill>
                  <a:schemeClr val="bg1"/>
                </a:solidFill>
              </a:rPr>
              <a:t>- 75%</a:t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800" b="1" dirty="0">
              <a:solidFill>
                <a:schemeClr val="bg1"/>
              </a:solidFill>
            </a:endParaRPr>
          </a:p>
          <a:p>
            <a:pPr algn="ctr"/>
            <a:r>
              <a:rPr lang="pt-BR" sz="900" dirty="0">
                <a:solidFill>
                  <a:schemeClr val="tx1"/>
                </a:solidFill>
              </a:rPr>
              <a:t>Painel de Indicadores </a:t>
            </a:r>
          </a:p>
          <a:p>
            <a:pPr algn="ctr"/>
            <a:r>
              <a:rPr lang="pt-BR" sz="900" dirty="0">
                <a:solidFill>
                  <a:schemeClr val="tx1"/>
                </a:solidFill>
              </a:rPr>
              <a:t>1º Grau (BI)</a:t>
            </a:r>
          </a:p>
        </p:txBody>
      </p:sp>
      <p:sp>
        <p:nvSpPr>
          <p:cNvPr id="168" name="Retângulo 167"/>
          <p:cNvSpPr>
            <a:spLocks/>
          </p:cNvSpPr>
          <p:nvPr/>
        </p:nvSpPr>
        <p:spPr>
          <a:xfrm>
            <a:off x="2231848" y="5265312"/>
            <a:ext cx="972000" cy="9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JUL/13 - 40%</a:t>
            </a:r>
          </a:p>
          <a:p>
            <a:pPr algn="ctr"/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dirty="0">
                <a:solidFill>
                  <a:schemeClr val="tx1"/>
                </a:solidFill>
              </a:rPr>
              <a:t>Gestão de Riscos</a:t>
            </a:r>
          </a:p>
        </p:txBody>
      </p:sp>
      <p:sp>
        <p:nvSpPr>
          <p:cNvPr id="169" name="Retângulo 168"/>
          <p:cNvSpPr/>
          <p:nvPr/>
        </p:nvSpPr>
        <p:spPr>
          <a:xfrm>
            <a:off x="5516814" y="1772816"/>
            <a:ext cx="972000" cy="9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JUL/13 - 48%</a:t>
            </a:r>
          </a:p>
          <a:p>
            <a:pPr algn="ctr"/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dirty="0">
                <a:solidFill>
                  <a:schemeClr val="tx1"/>
                </a:solidFill>
              </a:rPr>
              <a:t>Jurisprudência</a:t>
            </a:r>
          </a:p>
        </p:txBody>
      </p:sp>
      <p:sp>
        <p:nvSpPr>
          <p:cNvPr id="170" name="Retângulo 169"/>
          <p:cNvSpPr/>
          <p:nvPr/>
        </p:nvSpPr>
        <p:spPr>
          <a:xfrm>
            <a:off x="6561038" y="1772816"/>
            <a:ext cx="972000" cy="9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AGO/13 - 85</a:t>
            </a:r>
            <a:r>
              <a:rPr lang="pt-BR" sz="900" b="1" dirty="0">
                <a:solidFill>
                  <a:schemeClr val="bg1"/>
                </a:solidFill>
              </a:rPr>
              <a:t>%</a:t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Implantação </a:t>
            </a:r>
            <a:r>
              <a:rPr lang="pt-BR" sz="900" dirty="0">
                <a:solidFill>
                  <a:schemeClr val="tx1"/>
                </a:solidFill>
              </a:rPr>
              <a:t>da Plataforma do EAD</a:t>
            </a:r>
          </a:p>
        </p:txBody>
      </p:sp>
      <p:sp>
        <p:nvSpPr>
          <p:cNvPr id="156" name="Round Same Side Corner Rectangle 42"/>
          <p:cNvSpPr/>
          <p:nvPr/>
        </p:nvSpPr>
        <p:spPr>
          <a:xfrm>
            <a:off x="7714726" y="476673"/>
            <a:ext cx="1330480" cy="432048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Sistemas </a:t>
            </a:r>
          </a:p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Administrativos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Round Same Side Corner Rectangle 42"/>
          <p:cNvSpPr/>
          <p:nvPr/>
        </p:nvSpPr>
        <p:spPr>
          <a:xfrm>
            <a:off x="4404938" y="2930694"/>
            <a:ext cx="4640267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Estrutura de TIC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08" name="Retângulo 207">
            <a:hlinkClick r:id="rId2" action="ppaction://hlinksldjump" tooltip="Este projeto foi cancelado em virtude de que suas atividades pendentes serão incorporadas ao novo projeto Servidor Conectado."/>
          </p:cNvPr>
          <p:cNvSpPr>
            <a:spLocks/>
          </p:cNvSpPr>
          <p:nvPr/>
        </p:nvSpPr>
        <p:spPr>
          <a:xfrm>
            <a:off x="4476769" y="3245622"/>
            <a:ext cx="972000" cy="9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CANCELADO</a:t>
            </a:r>
          </a:p>
          <a:p>
            <a:pPr algn="ctr"/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dirty="0">
                <a:solidFill>
                  <a:schemeClr val="tx1"/>
                </a:solidFill>
              </a:rPr>
              <a:t>Uso Doméstico do Office</a:t>
            </a:r>
          </a:p>
        </p:txBody>
      </p:sp>
      <p:sp>
        <p:nvSpPr>
          <p:cNvPr id="209" name="Retângulo 208">
            <a:hlinkClick r:id="rId2" action="ppaction://hlinksldjump" tooltip="Ferramenta implantanda para monitoramento dos 14 Serviços críticos do TJPE. Em junho será realizado treinamento para a equipe técnica para conclusão do projeto."/>
          </p:cNvPr>
          <p:cNvSpPr>
            <a:spLocks/>
          </p:cNvSpPr>
          <p:nvPr/>
        </p:nvSpPr>
        <p:spPr>
          <a:xfrm>
            <a:off x="5520873" y="3245622"/>
            <a:ext cx="972000" cy="9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MAI/13 - 90%</a:t>
            </a:r>
          </a:p>
          <a:p>
            <a:pPr algn="ctr"/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dirty="0">
                <a:solidFill>
                  <a:schemeClr val="tx1"/>
                </a:solidFill>
              </a:rPr>
              <a:t>Implantação do </a:t>
            </a:r>
            <a:r>
              <a:rPr lang="pt-BR" sz="900" dirty="0" err="1">
                <a:solidFill>
                  <a:schemeClr val="tx1"/>
                </a:solidFill>
              </a:rPr>
              <a:t>Operation</a:t>
            </a:r>
            <a:r>
              <a:rPr lang="pt-BR" sz="900" dirty="0">
                <a:solidFill>
                  <a:schemeClr val="tx1"/>
                </a:solidFill>
              </a:rPr>
              <a:t> Manager</a:t>
            </a:r>
          </a:p>
        </p:txBody>
      </p:sp>
      <p:sp>
        <p:nvSpPr>
          <p:cNvPr id="210" name="Retângulo 209">
            <a:hlinkClick r:id="rId2" action="ppaction://hlinksldjump" tooltip="Este projeto está sofrendo um replanejamento. Estão sendo menlhor analisados os recursos da ferramentas para uma implantação mais efetiva."/>
          </p:cNvPr>
          <p:cNvSpPr>
            <a:spLocks/>
          </p:cNvSpPr>
          <p:nvPr/>
        </p:nvSpPr>
        <p:spPr>
          <a:xfrm>
            <a:off x="6564881" y="3245622"/>
            <a:ext cx="972000" cy="9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OUT/13 - 40%</a:t>
            </a:r>
          </a:p>
          <a:p>
            <a:pPr algn="ctr"/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dirty="0">
                <a:solidFill>
                  <a:schemeClr val="tx1"/>
                </a:solidFill>
              </a:rPr>
              <a:t>Implantação do Service Manager</a:t>
            </a:r>
          </a:p>
        </p:txBody>
      </p:sp>
      <p:sp>
        <p:nvSpPr>
          <p:cNvPr id="211" name="Retângulo 210">
            <a:hlinkClick r:id="rId2" action="ppaction://hlinksldjump" tooltip="Foi autorizado e empenhado o pedido de compra de aquisição de 500 unidades de monitores."/>
          </p:cNvPr>
          <p:cNvSpPr/>
          <p:nvPr/>
        </p:nvSpPr>
        <p:spPr>
          <a:xfrm>
            <a:off x="7609105" y="3245622"/>
            <a:ext cx="972000" cy="9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JUL/13 - 95</a:t>
            </a:r>
            <a:r>
              <a:rPr lang="pt-BR" sz="900" b="1" dirty="0">
                <a:solidFill>
                  <a:schemeClr val="bg1"/>
                </a:solidFill>
              </a:rPr>
              <a:t>%</a:t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Aquisição </a:t>
            </a:r>
            <a:r>
              <a:rPr lang="pt-BR" sz="900" dirty="0">
                <a:solidFill>
                  <a:schemeClr val="tx1"/>
                </a:solidFill>
              </a:rPr>
              <a:t>de Monitores</a:t>
            </a:r>
          </a:p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213" name="Retângulo 212">
            <a:hlinkClick r:id="rId2" action="ppaction://hlinksldjump" tooltip="Análise da 3ª amostra do pregão eletrônico (2 empresas já foram desclassificadas);Respondendo a recurso impetrado em 15/05 pela 1ª empresa colocada desclassificada."/>
          </p:cNvPr>
          <p:cNvSpPr/>
          <p:nvPr/>
        </p:nvSpPr>
        <p:spPr>
          <a:xfrm>
            <a:off x="4476649" y="4253734"/>
            <a:ext cx="972000" cy="9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JUL/13 - 60</a:t>
            </a:r>
            <a:r>
              <a:rPr lang="pt-BR" sz="900" b="1" dirty="0">
                <a:solidFill>
                  <a:schemeClr val="bg1"/>
                </a:solidFill>
              </a:rPr>
              <a:t>%</a:t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Aquisição </a:t>
            </a:r>
            <a:r>
              <a:rPr lang="pt-BR" sz="900" dirty="0">
                <a:solidFill>
                  <a:schemeClr val="tx1"/>
                </a:solidFill>
              </a:rPr>
              <a:t>de </a:t>
            </a:r>
            <a:r>
              <a:rPr lang="pt-BR" sz="900" dirty="0" smtClean="0">
                <a:solidFill>
                  <a:schemeClr val="tx1"/>
                </a:solidFill>
              </a:rPr>
              <a:t>Scanners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214" name="Retângulo 213"/>
          <p:cNvSpPr>
            <a:spLocks/>
          </p:cNvSpPr>
          <p:nvPr/>
        </p:nvSpPr>
        <p:spPr>
          <a:xfrm>
            <a:off x="5520873" y="4253734"/>
            <a:ext cx="972000" cy="9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NOV/13 - 58</a:t>
            </a:r>
            <a:r>
              <a:rPr lang="pt-BR" sz="900" b="1" dirty="0">
                <a:solidFill>
                  <a:schemeClr val="bg1"/>
                </a:solidFill>
              </a:rPr>
              <a:t>%</a:t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err="1" smtClean="0">
                <a:solidFill>
                  <a:schemeClr val="tx1"/>
                </a:solidFill>
              </a:rPr>
              <a:t>Configuration</a:t>
            </a:r>
            <a:r>
              <a:rPr lang="pt-BR" sz="900" dirty="0" smtClean="0">
                <a:solidFill>
                  <a:schemeClr val="tx1"/>
                </a:solidFill>
              </a:rPr>
              <a:t> Manager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215" name="Retângulo 214"/>
          <p:cNvSpPr>
            <a:spLocks/>
          </p:cNvSpPr>
          <p:nvPr/>
        </p:nvSpPr>
        <p:spPr>
          <a:xfrm>
            <a:off x="6564881" y="4253734"/>
            <a:ext cx="972000" cy="9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NOV/13 - 0</a:t>
            </a:r>
            <a:r>
              <a:rPr lang="pt-BR" sz="900" b="1" dirty="0">
                <a:solidFill>
                  <a:schemeClr val="bg1"/>
                </a:solidFill>
              </a:rPr>
              <a:t>%</a:t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Servidor Conectado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216" name="Retângulo 215">
            <a:hlinkClick r:id="rId2" action="ppaction://hlinksldjump" tooltip="Projeto em fase de planejamento."/>
          </p:cNvPr>
          <p:cNvSpPr>
            <a:spLocks/>
          </p:cNvSpPr>
          <p:nvPr/>
        </p:nvSpPr>
        <p:spPr>
          <a:xfrm>
            <a:off x="7609105" y="4253734"/>
            <a:ext cx="972000" cy="9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NOV/13 - 7</a:t>
            </a:r>
            <a:r>
              <a:rPr lang="pt-BR" sz="900" b="1" dirty="0">
                <a:solidFill>
                  <a:schemeClr val="bg1"/>
                </a:solidFill>
              </a:rPr>
              <a:t>%</a:t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TJPE Otimizado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217" name="Retângulo 216">
            <a:hlinkClick r:id="rId2" action="ppaction://hlinksldjump" tooltip="Foi preparado ambiente de homol. Foi necessário replanejar este proj, previsto anteriormente para junho/13, adiando sua implantação para outubro/2013, para atender aos prazos da apresent ação das infors. solicit.  pelo CNJ em relação ao Justiça de Números."/>
          </p:cNvPr>
          <p:cNvSpPr/>
          <p:nvPr/>
        </p:nvSpPr>
        <p:spPr>
          <a:xfrm>
            <a:off x="4472693" y="5261846"/>
            <a:ext cx="972000" cy="9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OUT/13 - 20%</a:t>
            </a:r>
          </a:p>
          <a:p>
            <a:pPr algn="ctr"/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dirty="0">
                <a:solidFill>
                  <a:schemeClr val="tx1"/>
                </a:solidFill>
              </a:rPr>
              <a:t>Migração Sybase</a:t>
            </a:r>
          </a:p>
          <a:p>
            <a:pPr algn="ctr"/>
            <a:endParaRPr lang="pt-BR" sz="900" b="1" dirty="0" smtClean="0">
              <a:solidFill>
                <a:schemeClr val="tx1"/>
              </a:solidFill>
            </a:endParaRPr>
          </a:p>
        </p:txBody>
      </p:sp>
      <p:sp>
        <p:nvSpPr>
          <p:cNvPr id="218" name="Retângulo 217">
            <a:hlinkClick r:id="rId2" action="ppaction://hlinksldjump" tooltip="O TR foi concluído, mas está sendo ajustado de acordo com observações da CPL. Foram recebidas cotações e encaminhadas para CPL."/>
          </p:cNvPr>
          <p:cNvSpPr/>
          <p:nvPr/>
        </p:nvSpPr>
        <p:spPr>
          <a:xfrm>
            <a:off x="5520873" y="5256776"/>
            <a:ext cx="972000" cy="9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FEV/14 - 20%</a:t>
            </a:r>
          </a:p>
          <a:p>
            <a:pPr algn="ctr"/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dirty="0">
                <a:solidFill>
                  <a:schemeClr val="tx1"/>
                </a:solidFill>
              </a:rPr>
              <a:t>Aquisição de </a:t>
            </a:r>
            <a:r>
              <a:rPr lang="pt-BR" sz="900" dirty="0" smtClean="0">
                <a:solidFill>
                  <a:schemeClr val="tx1"/>
                </a:solidFill>
              </a:rPr>
              <a:t>Micros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219" name="Retângulo 218">
            <a:hlinkClick r:id="rId2" action="ppaction://hlinksldjump" tooltip="TR em elaboração. Em paralelo, estão sendo avaliados terrenos para a instalação da estrutura do DataCenter."/>
          </p:cNvPr>
          <p:cNvSpPr>
            <a:spLocks/>
          </p:cNvSpPr>
          <p:nvPr/>
        </p:nvSpPr>
        <p:spPr>
          <a:xfrm>
            <a:off x="6564881" y="5261846"/>
            <a:ext cx="972000" cy="9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MAR/14 - 32%</a:t>
            </a:r>
          </a:p>
          <a:p>
            <a:pPr algn="ctr"/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dirty="0">
                <a:solidFill>
                  <a:schemeClr val="tx1"/>
                </a:solidFill>
              </a:rPr>
              <a:t>Redundância de Instalações </a:t>
            </a:r>
            <a:r>
              <a:rPr lang="pt-BR" sz="900" dirty="0" smtClean="0">
                <a:solidFill>
                  <a:schemeClr val="tx1"/>
                </a:solidFill>
              </a:rPr>
              <a:t>Físicas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220" name="Retângulo 219">
            <a:hlinkClick r:id="rId2" action="ppaction://hlinksldjump" tooltip="Projeto em fase de Planejamento."/>
          </p:cNvPr>
          <p:cNvSpPr>
            <a:spLocks/>
          </p:cNvSpPr>
          <p:nvPr/>
        </p:nvSpPr>
        <p:spPr>
          <a:xfrm>
            <a:off x="7609105" y="5261846"/>
            <a:ext cx="972000" cy="9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MAR/14 - 1%</a:t>
            </a:r>
          </a:p>
          <a:p>
            <a:pPr algn="ctr"/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dirty="0">
                <a:solidFill>
                  <a:schemeClr val="tx1"/>
                </a:solidFill>
              </a:rPr>
              <a:t>Padronização das Estações de </a:t>
            </a:r>
            <a:r>
              <a:rPr lang="pt-BR" sz="900" dirty="0" smtClean="0">
                <a:solidFill>
                  <a:schemeClr val="tx1"/>
                </a:solidFill>
              </a:rPr>
              <a:t>Trabalho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51" name="Retângulo 50">
            <a:hlinkClick r:id="rId2" action="ppaction://hlinksldjump" tooltip="Instrução Normativa publicada. Ainda estão pendentes as documentações dos processos."/>
          </p:cNvPr>
          <p:cNvSpPr/>
          <p:nvPr/>
        </p:nvSpPr>
        <p:spPr>
          <a:xfrm>
            <a:off x="1199901" y="5252042"/>
            <a:ext cx="972000" cy="9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>
                <a:solidFill>
                  <a:schemeClr val="bg1"/>
                </a:solidFill>
              </a:rPr>
              <a:t>JUN/13 - 70%</a:t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2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Implantação </a:t>
            </a:r>
            <a:r>
              <a:rPr lang="pt-BR" sz="900" dirty="0">
                <a:solidFill>
                  <a:schemeClr val="tx1"/>
                </a:solidFill>
              </a:rPr>
              <a:t>da Norma de Certificados Digitais</a:t>
            </a:r>
          </a:p>
          <a:p>
            <a:pPr algn="ctr"/>
            <a:endParaRPr lang="pt-BR" sz="800" b="1" dirty="0">
              <a:solidFill>
                <a:schemeClr val="bg1"/>
              </a:solidFill>
            </a:endParaRPr>
          </a:p>
        </p:txBody>
      </p:sp>
      <p:sp>
        <p:nvSpPr>
          <p:cNvPr id="52" name="Retângulo 51">
            <a:hlinkClick r:id="rId2" action="ppaction://hlinksldjump" tooltip="Em andamento: processo de aquisição do material para instalação da infraestrutura; processo licitatório das TV com seus respectivos suportes e homologação do software pela fábrica."/>
          </p:cNvPr>
          <p:cNvSpPr/>
          <p:nvPr/>
        </p:nvSpPr>
        <p:spPr>
          <a:xfrm>
            <a:off x="129676" y="2768165"/>
            <a:ext cx="972000" cy="9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b="1" dirty="0">
                <a:solidFill>
                  <a:schemeClr val="bg1"/>
                </a:solidFill>
              </a:rPr>
              <a:t>JUN/13 - 75%</a:t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>
              <a:solidFill>
                <a:schemeClr val="bg1"/>
              </a:solidFill>
            </a:endParaRPr>
          </a:p>
          <a:p>
            <a:pPr algn="ctr"/>
            <a:r>
              <a:rPr lang="pt-BR" sz="900" dirty="0">
                <a:solidFill>
                  <a:schemeClr val="tx1"/>
                </a:solidFill>
              </a:rPr>
              <a:t>Painel de Chamadas de Audiência</a:t>
            </a:r>
          </a:p>
        </p:txBody>
      </p:sp>
    </p:spTree>
    <p:extLst>
      <p:ext uri="{BB962C8B-B14F-4D97-AF65-F5344CB8AC3E}">
        <p14:creationId xmlns:p14="http://schemas.microsoft.com/office/powerpoint/2010/main" val="25162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Rodrigo Medeiros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João Batista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gerente do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projeto,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está sendo compartilhado com as atividades da unidade (sistema SICASE) e as atividades do projeto. Ocasionando de forma recorrente a interrupção das atividades do projeto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87281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Fase 01 - Levantamento e Especificação dos Requisitos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e Planejamento das demais Fases</a:t>
                      </a:r>
                      <a:endParaRPr lang="pt-B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latin typeface="+mn-lt"/>
                        </a:rPr>
                        <a:t>Abr</a:t>
                      </a:r>
                      <a:r>
                        <a:rPr lang="pt-BR" sz="1100" dirty="0" smtClean="0">
                          <a:latin typeface="+mn-lt"/>
                        </a:rPr>
                        <a:t>/2013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100%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Fase 02 -</a:t>
                      </a:r>
                      <a:r>
                        <a:rPr lang="pt-BR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Análise do Projeto</a:t>
                      </a:r>
                      <a:endParaRPr lang="pt-B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A definir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Fase 02 - Implementação, Testes e Homologação</a:t>
                      </a:r>
                      <a:endParaRPr lang="pt-B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definir</a:t>
                      </a:r>
                      <a:endParaRPr lang="pt-B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pt-B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Fase 03 - Documentação e Treinamento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Fase 03 - Implantação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Requisitos definidos. </a:t>
            </a:r>
            <a:endParaRPr lang="pt-BR" sz="1050" dirty="0" smtClean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Aguardando </a:t>
            </a:r>
            <a:r>
              <a:rPr lang="pt-BR" sz="1050" dirty="0">
                <a:solidFill>
                  <a:schemeClr val="dk1"/>
                </a:solidFill>
              </a:rPr>
              <a:t>estimativa de prazo para desenvolvimento do sistema.</a:t>
            </a: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Novo sistema de Diárias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novo sistema de diárias visa dar mais agilidade e controle na liberação dos recursos aos servidores do TJPE.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 </a:t>
            </a:r>
            <a:endParaRPr lang="pt-BR" sz="1050" dirty="0">
              <a:solidFill>
                <a:schemeClr val="dk1"/>
              </a:solidFill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1180047560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91763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Leonardo Santana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b="1" dirty="0">
                <a:solidFill>
                  <a:schemeClr val="dk1"/>
                </a:solidFill>
              </a:rPr>
              <a:t>O projeto está sendo </a:t>
            </a:r>
            <a:r>
              <a:rPr lang="pt-BR" sz="1050" b="1" dirty="0" err="1">
                <a:solidFill>
                  <a:schemeClr val="dk1"/>
                </a:solidFill>
              </a:rPr>
              <a:t>replanejado</a:t>
            </a:r>
            <a:r>
              <a:rPr lang="pt-BR" sz="1050" b="1" dirty="0">
                <a:solidFill>
                  <a:schemeClr val="dk1"/>
                </a:solidFill>
              </a:rPr>
              <a:t>. </a:t>
            </a:r>
            <a:r>
              <a:rPr lang="pt-BR" sz="1050" b="1" dirty="0" smtClean="0">
                <a:solidFill>
                  <a:schemeClr val="dk1"/>
                </a:solidFill>
              </a:rPr>
              <a:t> </a:t>
            </a:r>
            <a:r>
              <a:rPr lang="pt-BR" sz="1050" dirty="0" smtClean="0">
                <a:solidFill>
                  <a:schemeClr val="dk1"/>
                </a:solidFill>
              </a:rPr>
              <a:t>O sistema deverá ser alterado para </a:t>
            </a:r>
            <a:r>
              <a:rPr lang="pt-BR" sz="1050" dirty="0">
                <a:solidFill>
                  <a:schemeClr val="dk1"/>
                </a:solidFill>
              </a:rPr>
              <a:t>que só o Juiz possa assinar o documento </a:t>
            </a:r>
            <a:r>
              <a:rPr lang="pt-BR" sz="1050" dirty="0" smtClean="0">
                <a:solidFill>
                  <a:schemeClr val="dk1"/>
                </a:solidFill>
              </a:rPr>
              <a:t>digital;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901398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Especificação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Abr/12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Implementação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Mai/12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Testes e Homologação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Abr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Foi realizada correção na aplicação para a situação onde havia desistência da assinatura;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Foi realizada apresentação para Dra. Mariana e </a:t>
            </a:r>
            <a:r>
              <a:rPr lang="pt-BR" sz="1050" dirty="0" err="1" smtClean="0">
                <a:solidFill>
                  <a:schemeClr val="dk1"/>
                </a:solidFill>
              </a:rPr>
              <a:t>Iveruska</a:t>
            </a:r>
            <a:r>
              <a:rPr lang="pt-BR" sz="1050" dirty="0" smtClean="0">
                <a:solidFill>
                  <a:schemeClr val="dk1"/>
                </a:solidFill>
              </a:rPr>
              <a:t>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Junho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88%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Mandados </a:t>
            </a:r>
            <a:r>
              <a:rPr lang="pt-BR" sz="1600" dirty="0">
                <a:solidFill>
                  <a:schemeClr val="bg1"/>
                </a:solidFill>
              </a:rPr>
              <a:t>e Alvarás Digitais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Sistema que garanta aos mandados e alvarás expedidos pelo TJPE autenticidade e integridade às informações.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 </a:t>
            </a:r>
            <a:endParaRPr lang="pt-BR" sz="1050" dirty="0">
              <a:solidFill>
                <a:schemeClr val="dk1"/>
              </a:solidFill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92614739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Leonardo Santana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Oscar Barros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 novo cronograma será elaborado.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5367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 do Sistema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BPM – Mapeamento e Redesenho de Processos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Nov/12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Digitalização e</a:t>
                      </a:r>
                      <a:r>
                        <a:rPr lang="pt-BR" sz="1100" baseline="0" dirty="0" smtClean="0"/>
                        <a:t> Indexação das Pastas Funcionais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Fev/13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 dos Processos da SGP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Mai/13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está suspenso aguardando análise da alta gestão.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Digitalização das Pastas Funcionais</a:t>
            </a:r>
            <a:endParaRPr lang="pt-BR" sz="1600" dirty="0"/>
          </a:p>
        </p:txBody>
      </p:sp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2666021622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Implantação de uma metodologia de gestão de documentos digitais da Secretaria de Gestão de Pessoas e a digitalização do acervo de documentos existentes</a:t>
            </a:r>
            <a:r>
              <a:rPr lang="pt-BR" sz="1050" dirty="0" smtClean="0">
                <a:solidFill>
                  <a:schemeClr val="tx1"/>
                </a:solidFill>
              </a:rPr>
              <a:t>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Rafael D’Castro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Maria José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310949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Análise e</a:t>
                      </a:r>
                      <a:r>
                        <a:rPr lang="pt-BR" sz="1100" baseline="0" dirty="0" smtClean="0"/>
                        <a:t> Projeto</a:t>
                      </a:r>
                      <a:endParaRPr lang="pt-B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Implementação </a:t>
                      </a:r>
                      <a:r>
                        <a:rPr lang="pt-BR" sz="1100" baseline="0" dirty="0" smtClean="0"/>
                        <a:t>e Integração WS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Nov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Teste e Homologação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Fev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Homologação </a:t>
            </a:r>
            <a:r>
              <a:rPr lang="pt-BR" sz="1050" dirty="0">
                <a:solidFill>
                  <a:schemeClr val="dk1"/>
                </a:solidFill>
              </a:rPr>
              <a:t>pendente. Problemas foram identificados no sistema e o projeto está sendo </a:t>
            </a:r>
            <a:r>
              <a:rPr lang="pt-BR" sz="1050" dirty="0" err="1">
                <a:solidFill>
                  <a:schemeClr val="dk1"/>
                </a:solidFill>
              </a:rPr>
              <a:t>replanejado</a:t>
            </a:r>
            <a:r>
              <a:rPr lang="pt-BR" sz="1050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Fevereiro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95%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Arquivo Geral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1257851345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Desenvolvimento de sistema para o gerenciamento do Arquivo Geral.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Leonardo Santana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3824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Zenaide Barbosa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5679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4832"/>
            <a:ext cx="4110920" cy="97529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>
                <a:solidFill>
                  <a:schemeClr val="dk1"/>
                </a:solidFill>
              </a:rPr>
              <a:t>Necessidade de profissional da SEA – Configuração dos Servidores  de  homologação </a:t>
            </a:r>
            <a:r>
              <a:rPr lang="pt-BR" sz="1050" dirty="0" smtClean="0">
                <a:solidFill>
                  <a:schemeClr val="dk1"/>
                </a:solidFill>
              </a:rPr>
              <a:t>– </a:t>
            </a:r>
            <a:r>
              <a:rPr lang="pt-BR" sz="1050" dirty="0" err="1" smtClean="0">
                <a:solidFill>
                  <a:schemeClr val="dk1"/>
                </a:solidFill>
              </a:rPr>
              <a:t>Liferay</a:t>
            </a:r>
            <a:r>
              <a:rPr lang="pt-BR" sz="1050" dirty="0">
                <a:solidFill>
                  <a:schemeClr val="dk1"/>
                </a:solidFill>
              </a:rPr>
              <a:t> </a:t>
            </a:r>
            <a:r>
              <a:rPr lang="pt-BR" sz="1050" dirty="0" smtClean="0">
                <a:solidFill>
                  <a:schemeClr val="dk1"/>
                </a:solidFill>
              </a:rPr>
              <a:t>(o contrato expirou e houve problemas na renovação do contrato).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dk1"/>
                </a:solidFill>
              </a:rPr>
              <a:t>Está havendo problemas com espaço em disco;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3461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7053"/>
            <a:ext cx="4110920" cy="18430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30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320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200609"/>
              </p:ext>
            </p:extLst>
          </p:nvPr>
        </p:nvGraphicFramePr>
        <p:xfrm>
          <a:off x="418056" y="4538160"/>
          <a:ext cx="8301324" cy="189354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Arquitetura de Informação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Abr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Proposta Gráfica e Implementação do layout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Ago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Integração dos Sistemas Legados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Migração de Dados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Disponibilização da Ferramenta</a:t>
                      </a:r>
                      <a:endParaRPr lang="pt-B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95144">
                <a:tc>
                  <a:txBody>
                    <a:bodyPr/>
                    <a:lstStyle/>
                    <a:p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Treinamento</a:t>
                      </a:r>
                      <a:endParaRPr lang="pt-B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Maio/13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Teste e Implantação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Maio/13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2890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3221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1692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Estão sendo realizadas atividades de homologação da migração de conteúdo</a:t>
            </a: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56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9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Maio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38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11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82%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Portal de Internet</a:t>
            </a:r>
            <a:endParaRPr lang="pt-BR" sz="1600" dirty="0"/>
          </a:p>
        </p:txBody>
      </p:sp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1097092536"/>
              </p:ext>
            </p:extLst>
          </p:nvPr>
        </p:nvGraphicFramePr>
        <p:xfrm>
          <a:off x="4655026" y="2407053"/>
          <a:ext cx="4042218" cy="184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o objetivo de substituir o atual portal do TJPE (www.tjpe.jus.br) por uma ferramenta mais moderna. Envolve renovação do layout gráfico e implantação de um sistema gerenciador de conteúdo.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76672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Alcione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76672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Rogério (</a:t>
              </a:r>
              <a:r>
                <a:rPr lang="pt-BR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Didoc</a:t>
              </a:r>
              <a:r>
                <a:rPr lang="pt-BR" sz="1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)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72951" y="321297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462129"/>
            <a:ext cx="4110920" cy="112547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/>
              </a:solidFill>
              <a:latin typeface="Arial (Corpo)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18" y="324035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071445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Planejamento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Maio/13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Definição de Requisitos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Maio/13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Desenvolvimento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da aplicação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Junho/13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Julho/13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Encerramento do Projeto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Julho/13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758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/>
                </a:solidFill>
              </a:rPr>
              <a:t>Foram especificados os requisitos e estabelecido o planejamento do projeto.</a:t>
            </a:r>
          </a:p>
          <a:p>
            <a:pPr algn="just"/>
            <a:r>
              <a:rPr lang="pt-BR" sz="1050" dirty="0" smtClean="0">
                <a:solidFill>
                  <a:schemeClr val="tx1"/>
                </a:solidFill>
              </a:rPr>
              <a:t>Aguardando o desenvolvimento da aplicação.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Julho de 2013</a:t>
            </a: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48%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11871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JURISPRUDÊNCIA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825679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6525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1054517"/>
            <a:ext cx="8265704" cy="43845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/>
                </a:solidFill>
              </a:rPr>
              <a:t>Este projeto tem por objetivo alterar a consulta de jurisprudência, atualmente em uso pelo TJPE, buscando a entrega de uma ferramenta mais ágil (melhor tempo de resposta às consultas), com mais opções de pesquisa e com interface mais limpa e amigável.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48270668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9954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4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6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7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8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André Caetano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ound Same Side Corner Rectangle 42"/>
          <p:cNvSpPr/>
          <p:nvPr/>
        </p:nvSpPr>
        <p:spPr>
          <a:xfrm>
            <a:off x="431540" y="1513824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1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Luis Eduardo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16" name="Round Same Side Corner Rectangle 42"/>
          <p:cNvSpPr/>
          <p:nvPr/>
        </p:nvSpPr>
        <p:spPr>
          <a:xfrm>
            <a:off x="418056" y="317984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431540" y="3429000"/>
            <a:ext cx="4110920" cy="821128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</a:rPr>
              <a:t>Não há.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8" name="Round Same Side Corner Rectangle 42"/>
          <p:cNvSpPr/>
          <p:nvPr/>
        </p:nvSpPr>
        <p:spPr>
          <a:xfrm>
            <a:off x="4608460" y="2143461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4608460" y="2407053"/>
            <a:ext cx="4110920" cy="18430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20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21282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320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874229"/>
              </p:ext>
            </p:extLst>
          </p:nvPr>
        </p:nvGraphicFramePr>
        <p:xfrm>
          <a:off x="418056" y="4538160"/>
          <a:ext cx="8301324" cy="18648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Disponibilizar Ambiente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de Homologação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Dez/12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Treinamento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da SGP para Administração da Ferramenta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Jul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Mapeamento de Serviços de TIC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Jul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Disponibilizar Ambiente de Produção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Ago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Round Same Side Corner Rectangle 42"/>
          <p:cNvSpPr/>
          <p:nvPr/>
        </p:nvSpPr>
        <p:spPr>
          <a:xfrm>
            <a:off x="418056" y="42890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3221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6"/>
          <p:cNvSpPr/>
          <p:nvPr/>
        </p:nvSpPr>
        <p:spPr>
          <a:xfrm>
            <a:off x="424620" y="1771691"/>
            <a:ext cx="4110920" cy="140815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Foram realizados treinamentos na plataforma </a:t>
            </a:r>
            <a:r>
              <a:rPr lang="pt-BR" sz="1050" dirty="0" err="1" smtClean="0">
                <a:solidFill>
                  <a:schemeClr val="dk1"/>
                </a:solidFill>
              </a:rPr>
              <a:t>Moodle</a:t>
            </a:r>
            <a:r>
              <a:rPr lang="pt-BR" sz="1050" dirty="0" smtClean="0">
                <a:solidFill>
                  <a:schemeClr val="dk1"/>
                </a:solidFill>
              </a:rPr>
              <a:t> com integrantes da SGP. 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Concluída </a:t>
            </a:r>
            <a:r>
              <a:rPr lang="pt-BR" sz="1050" dirty="0">
                <a:solidFill>
                  <a:schemeClr val="dk1"/>
                </a:solidFill>
              </a:rPr>
              <a:t>a construção do curso de introdução ao EAD. 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dk1"/>
                </a:solidFill>
              </a:rPr>
              <a:t>Iniciado o processo de construção do curso de Autores e Tutores. 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Concluído o </a:t>
            </a:r>
            <a:r>
              <a:rPr lang="pt-BR" sz="1050" dirty="0">
                <a:solidFill>
                  <a:schemeClr val="dk1"/>
                </a:solidFill>
              </a:rPr>
              <a:t>processo de instalação do ambiente de produção.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rgbClr val="000000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26" name="Round Same Side Corner Rectangle 42"/>
          <p:cNvSpPr/>
          <p:nvPr/>
        </p:nvSpPr>
        <p:spPr>
          <a:xfrm>
            <a:off x="4637544" y="15056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Rectangle 6"/>
          <p:cNvSpPr/>
          <p:nvPr/>
        </p:nvSpPr>
        <p:spPr>
          <a:xfrm>
            <a:off x="4630624" y="17629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Agosto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42"/>
          <p:cNvSpPr/>
          <p:nvPr/>
        </p:nvSpPr>
        <p:spPr>
          <a:xfrm>
            <a:off x="6753484" y="15138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" name="Rectangle 6"/>
          <p:cNvSpPr/>
          <p:nvPr/>
        </p:nvSpPr>
        <p:spPr>
          <a:xfrm>
            <a:off x="6746564" y="17711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85%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</a:t>
            </a:r>
            <a:r>
              <a:rPr lang="pt-BR" sz="1600" dirty="0" smtClean="0">
                <a:solidFill>
                  <a:schemeClr val="bg1"/>
                </a:solidFill>
              </a:rPr>
              <a:t>: </a:t>
            </a:r>
            <a:r>
              <a:rPr lang="pt-BR" sz="1600" dirty="0">
                <a:solidFill>
                  <a:schemeClr val="bg1"/>
                </a:solidFill>
              </a:rPr>
              <a:t>Implantação da Plataforma do EAD (</a:t>
            </a:r>
            <a:r>
              <a:rPr lang="pt-BR" sz="1600" dirty="0" err="1">
                <a:solidFill>
                  <a:schemeClr val="bg1"/>
                </a:solidFill>
              </a:rPr>
              <a:t>Moodle</a:t>
            </a:r>
            <a:r>
              <a:rPr lang="pt-BR" sz="1600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2936344367"/>
              </p:ext>
            </p:extLst>
          </p:nvPr>
        </p:nvGraphicFramePr>
        <p:xfrm>
          <a:off x="4655026" y="2407053"/>
          <a:ext cx="4042218" cy="184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Criação de um ambiente de ensino a distância para utilização da secretaria de gestão de pessoas.</a:t>
            </a: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Marcos Gondim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2740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Norma Lyra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3925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8840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demandará a realização de mais duas fases: </a:t>
            </a:r>
          </a:p>
          <a:p>
            <a:pPr marL="628650" lvl="1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Aquisição e Contratação</a:t>
            </a:r>
          </a:p>
          <a:p>
            <a:pPr marL="628650" lvl="1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Implantação da modernização da rede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5703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2063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6663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9678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657399"/>
              </p:ext>
            </p:extLst>
          </p:nvPr>
        </p:nvGraphicFramePr>
        <p:xfrm>
          <a:off x="418056" y="4797442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Levantamento do Escopo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Mai/12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Especificação dos equipamentos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Set/12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Elaboração do Termo de Referência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Jan/13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5173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8486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8526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Projeto finalizado. O Termo de Referência foi concluído e foram iniciadas as atividades para realização da Aquisição (Licitação).</a:t>
            </a: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1926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7655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Fevereiro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2740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8468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Modernização da Rede da Capital (Wireless)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491663155"/>
              </p:ext>
            </p:extLst>
          </p:nvPr>
        </p:nvGraphicFramePr>
        <p:xfrm>
          <a:off x="4655026" y="242063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50190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793732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79029"/>
            <a:ext cx="8265704" cy="51120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objetivo deste projeto é a definição das especificações técnicas e de aquisição de uma estrutura de acesso à Internet por meio de redes sem fio (wireless) nos </a:t>
            </a:r>
            <a:r>
              <a:rPr lang="pt-BR" sz="1050" dirty="0" smtClean="0">
                <a:solidFill>
                  <a:schemeClr val="dk1"/>
                </a:solidFill>
              </a:rPr>
              <a:t>principais </a:t>
            </a:r>
            <a:r>
              <a:rPr lang="pt-BR" sz="1050" dirty="0">
                <a:solidFill>
                  <a:schemeClr val="dk1"/>
                </a:solidFill>
              </a:rPr>
              <a:t>prédios do poder Judiciário de Pernambuco - Palácio de Justiça, </a:t>
            </a:r>
            <a:r>
              <a:rPr lang="pt-BR" sz="1050" dirty="0" smtClean="0">
                <a:solidFill>
                  <a:schemeClr val="dk1"/>
                </a:solidFill>
              </a:rPr>
              <a:t>Fórum </a:t>
            </a:r>
            <a:r>
              <a:rPr lang="pt-BR" sz="1050" dirty="0">
                <a:solidFill>
                  <a:schemeClr val="dk1"/>
                </a:solidFill>
              </a:rPr>
              <a:t>Rodolpho Aureliano, Tomas de Aquino.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55099"/>
            <a:ext cx="216000" cy="216000"/>
          </a:xfrm>
          <a:prstGeom prst="rect">
            <a:avLst/>
          </a:prstGeom>
        </p:spPr>
      </p:pic>
      <p:sp>
        <p:nvSpPr>
          <p:cNvPr id="39" name="Retângulo 38"/>
          <p:cNvSpPr/>
          <p:nvPr/>
        </p:nvSpPr>
        <p:spPr>
          <a:xfrm rot="18972169">
            <a:off x="874518" y="2497978"/>
            <a:ext cx="739497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Concluído</a:t>
            </a:r>
            <a:endParaRPr lang="pt-BR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Arthur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Lins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/ Liana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72951" y="321297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462129"/>
            <a:ext cx="4110920" cy="112547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/>
              </a:solidFill>
              <a:latin typeface="Arial (Corpo)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18" y="324035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053109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Elaboração do TR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Aprovação de Despesa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Licitação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Contratação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Fev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/14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758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/>
                </a:solidFill>
              </a:rPr>
              <a:t>O TR foi concluído, mas está sendo ajustado de acordo com observações da CPL</a:t>
            </a:r>
          </a:p>
          <a:p>
            <a:pPr algn="just"/>
            <a:r>
              <a:rPr lang="pt-BR" sz="1050" dirty="0">
                <a:solidFill>
                  <a:schemeClr val="tx1"/>
                </a:solidFill>
              </a:rPr>
              <a:t>Foram recebidas cotações e encaminhadas para CPL.</a:t>
            </a:r>
          </a:p>
          <a:p>
            <a:endParaRPr lang="pt-BR" sz="1050" dirty="0" smtClean="0"/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Fevereiro de 2014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20%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53671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318" y="77607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82509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como objetivo adquirir Microcomputadores para o TJPE.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548183602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 smtClean="0">
                <a:solidFill>
                  <a:schemeClr val="bg1"/>
                </a:solidFill>
              </a:rPr>
              <a:t>Projeto: AQUISIÇÃO DE MICROCOMPUTADORES</a:t>
            </a:r>
            <a:endParaRPr lang="pt-BR" sz="1600" kern="0" dirty="0"/>
          </a:p>
        </p:txBody>
      </p:sp>
    </p:spTree>
    <p:extLst>
      <p:ext uri="{BB962C8B-B14F-4D97-AF65-F5344CB8AC3E}">
        <p14:creationId xmlns:p14="http://schemas.microsoft.com/office/powerpoint/2010/main" val="109325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3373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Arthur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Lins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/ Liana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3373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72951" y="321297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462129"/>
            <a:ext cx="4110920" cy="112547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/>
              </a:solidFill>
              <a:latin typeface="Arial (Corpo)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18" y="324035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790944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Elaboração do TR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Aprovação de Despesa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Licitação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Contratação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Julho/13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758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/>
                </a:solidFill>
              </a:rPr>
              <a:t>Foi autorizado e empenhado o pedido de compra de aquisição de 500 unidades de monitores.</a:t>
            </a:r>
          </a:p>
          <a:p>
            <a:pPr algn="just"/>
            <a:r>
              <a:rPr lang="pt-BR" sz="1050" dirty="0">
                <a:solidFill>
                  <a:schemeClr val="tx1"/>
                </a:solidFill>
              </a:rPr>
              <a:t>Aguardando o contrato.</a:t>
            </a:r>
          </a:p>
          <a:p>
            <a:endParaRPr lang="pt-BR" sz="1050" dirty="0" smtClean="0"/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Julho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95%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2380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318" y="784785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1218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como objetivo adquirir Monitores para o TJPE.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1825207198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 smtClean="0">
                <a:solidFill>
                  <a:schemeClr val="bg1"/>
                </a:solidFill>
              </a:rPr>
              <a:t>Projeto: AQUISIÇÃO DE MONITORES</a:t>
            </a:r>
            <a:endParaRPr lang="pt-BR" sz="1600" kern="0" dirty="0"/>
          </a:p>
        </p:txBody>
      </p:sp>
    </p:spTree>
    <p:extLst>
      <p:ext uri="{BB962C8B-B14F-4D97-AF65-F5344CB8AC3E}">
        <p14:creationId xmlns:p14="http://schemas.microsoft.com/office/powerpoint/2010/main" val="130616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 Same Side Corner Rectangle 42"/>
          <p:cNvSpPr/>
          <p:nvPr/>
        </p:nvSpPr>
        <p:spPr>
          <a:xfrm>
            <a:off x="108000" y="725824"/>
            <a:ext cx="8928000" cy="565550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1" name="Retângulo 80"/>
          <p:cNvSpPr/>
          <p:nvPr/>
        </p:nvSpPr>
        <p:spPr>
          <a:xfrm>
            <a:off x="398892" y="3252835"/>
            <a:ext cx="8023796" cy="2574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Caixa de Texto 2"/>
          <p:cNvSpPr txBox="1">
            <a:spLocks noChangeArrowheads="1"/>
          </p:cNvSpPr>
          <p:nvPr/>
        </p:nvSpPr>
        <p:spPr bwMode="auto">
          <a:xfrm>
            <a:off x="1485540" y="1484784"/>
            <a:ext cx="25826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spcAft>
                <a:spcPts val="0"/>
              </a:spcAft>
              <a:buClr>
                <a:srgbClr val="00B050"/>
              </a:buClr>
              <a:buSzPct val="110000"/>
            </a:pPr>
            <a:r>
              <a:rPr lang="pt-BR" sz="1000" b="1" dirty="0">
                <a:solidFill>
                  <a:srgbClr val="00B050"/>
                </a:solidFill>
                <a:latin typeface="Arial"/>
                <a:ea typeface="Calibri"/>
                <a:cs typeface="Times New Roman"/>
                <a:sym typeface="Wingdings 2"/>
              </a:rPr>
              <a:t>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Modernização 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da Infraestrutura da Rede da Capital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– Wireless 1ª Fase</a:t>
            </a: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  <a:p>
            <a:pPr marL="90170">
              <a:spcAft>
                <a:spcPts val="0"/>
              </a:spcAft>
            </a:pP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83" name="Conector reto 82"/>
          <p:cNvCxnSpPr>
            <a:stCxn id="86" idx="0"/>
          </p:cNvCxnSpPr>
          <p:nvPr/>
        </p:nvCxnSpPr>
        <p:spPr>
          <a:xfrm flipV="1">
            <a:off x="1496151" y="1664804"/>
            <a:ext cx="13058" cy="140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ipse 85"/>
          <p:cNvSpPr/>
          <p:nvPr/>
        </p:nvSpPr>
        <p:spPr>
          <a:xfrm>
            <a:off x="1316151" y="3072836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Elipse 86"/>
          <p:cNvSpPr/>
          <p:nvPr/>
        </p:nvSpPr>
        <p:spPr>
          <a:xfrm>
            <a:off x="2424712" y="3068960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8" name="Conector reto 87"/>
          <p:cNvCxnSpPr>
            <a:stCxn id="86" idx="6"/>
            <a:endCxn id="87" idx="2"/>
          </p:cNvCxnSpPr>
          <p:nvPr/>
        </p:nvCxnSpPr>
        <p:spPr>
          <a:xfrm flipV="1">
            <a:off x="1676151" y="3248960"/>
            <a:ext cx="748561" cy="3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ixa de Texto 2"/>
          <p:cNvSpPr txBox="1">
            <a:spLocks noChangeArrowheads="1"/>
          </p:cNvSpPr>
          <p:nvPr/>
        </p:nvSpPr>
        <p:spPr bwMode="auto">
          <a:xfrm>
            <a:off x="1564142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Fevereiro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91" name="Conector reto 90"/>
          <p:cNvCxnSpPr>
            <a:stCxn id="87" idx="6"/>
            <a:endCxn id="90" idx="2"/>
          </p:cNvCxnSpPr>
          <p:nvPr/>
        </p:nvCxnSpPr>
        <p:spPr>
          <a:xfrm>
            <a:off x="2784712" y="3248960"/>
            <a:ext cx="785966" cy="3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ixa de Texto 2"/>
          <p:cNvSpPr txBox="1">
            <a:spLocks noChangeArrowheads="1"/>
          </p:cNvSpPr>
          <p:nvPr/>
        </p:nvSpPr>
        <p:spPr bwMode="auto">
          <a:xfrm>
            <a:off x="2703148" y="3252836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Março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90" name="Elipse 89"/>
          <p:cNvSpPr/>
          <p:nvPr/>
        </p:nvSpPr>
        <p:spPr>
          <a:xfrm>
            <a:off x="3570678" y="3072836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4" name="Conector reto 93"/>
          <p:cNvCxnSpPr>
            <a:stCxn id="90" idx="6"/>
            <a:endCxn id="93" idx="2"/>
          </p:cNvCxnSpPr>
          <p:nvPr/>
        </p:nvCxnSpPr>
        <p:spPr>
          <a:xfrm flipV="1">
            <a:off x="3930678" y="3248960"/>
            <a:ext cx="747683" cy="3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ixa de Texto 2"/>
          <p:cNvSpPr txBox="1">
            <a:spLocks noChangeArrowheads="1"/>
          </p:cNvSpPr>
          <p:nvPr/>
        </p:nvSpPr>
        <p:spPr bwMode="auto">
          <a:xfrm>
            <a:off x="3940406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Abril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4678361" y="3068960"/>
            <a:ext cx="1296144" cy="428172"/>
            <a:chOff x="5616096" y="3068960"/>
            <a:chExt cx="1296144" cy="428172"/>
          </a:xfrm>
        </p:grpSpPr>
        <p:sp>
          <p:nvSpPr>
            <p:cNvPr id="93" name="Elipse 92"/>
            <p:cNvSpPr/>
            <p:nvPr/>
          </p:nvSpPr>
          <p:spPr>
            <a:xfrm>
              <a:off x="5616096" y="3068960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97" name="Conector reto 96"/>
            <p:cNvCxnSpPr>
              <a:stCxn id="93" idx="6"/>
              <a:endCxn id="96" idx="2"/>
            </p:cNvCxnSpPr>
            <p:nvPr/>
          </p:nvCxnSpPr>
          <p:spPr>
            <a:xfrm>
              <a:off x="5976096" y="3248960"/>
              <a:ext cx="80282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Caixa de Texto 2"/>
            <p:cNvSpPr txBox="1">
              <a:spLocks noChangeArrowheads="1"/>
            </p:cNvSpPr>
            <p:nvPr/>
          </p:nvSpPr>
          <p:spPr bwMode="auto">
            <a:xfrm>
              <a:off x="5989258" y="3248960"/>
              <a:ext cx="922982" cy="24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lvl="0">
                <a:spcAft>
                  <a:spcPts val="0"/>
                </a:spcAft>
              </a:pPr>
              <a:r>
                <a:rPr lang="pt-BR" sz="1200" b="1" dirty="0" smtClean="0">
                  <a:solidFill>
                    <a:srgbClr val="0F243E"/>
                  </a:solidFill>
                  <a:effectLst/>
                  <a:latin typeface="Arial"/>
                  <a:ea typeface="Calibri"/>
                  <a:cs typeface="Times New Roman"/>
                </a:rPr>
                <a:t>Maio</a:t>
              </a:r>
              <a:endParaRPr lang="pt-BR" sz="1200" b="1" dirty="0">
                <a:effectLst/>
                <a:latin typeface="Arial"/>
                <a:ea typeface="Calibri"/>
                <a:cs typeface="Times New Roman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841183" y="3068960"/>
            <a:ext cx="1296144" cy="428172"/>
            <a:chOff x="6912240" y="3068960"/>
            <a:chExt cx="1296144" cy="428172"/>
          </a:xfrm>
        </p:grpSpPr>
        <p:sp>
          <p:nvSpPr>
            <p:cNvPr id="96" name="Elipse 95"/>
            <p:cNvSpPr/>
            <p:nvPr/>
          </p:nvSpPr>
          <p:spPr>
            <a:xfrm>
              <a:off x="6912240" y="3068960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00" name="Conector reto 99"/>
            <p:cNvCxnSpPr>
              <a:stCxn id="96" idx="6"/>
            </p:cNvCxnSpPr>
            <p:nvPr/>
          </p:nvCxnSpPr>
          <p:spPr>
            <a:xfrm>
              <a:off x="7272240" y="3248960"/>
              <a:ext cx="93614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Caixa de Texto 2"/>
            <p:cNvSpPr txBox="1">
              <a:spLocks noChangeArrowheads="1"/>
            </p:cNvSpPr>
            <p:nvPr/>
          </p:nvSpPr>
          <p:spPr bwMode="auto">
            <a:xfrm>
              <a:off x="7285402" y="3248960"/>
              <a:ext cx="922982" cy="24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lvl="0">
                <a:spcAft>
                  <a:spcPts val="0"/>
                </a:spcAft>
              </a:pPr>
              <a:r>
                <a:rPr lang="pt-BR" sz="1200" b="1" dirty="0" smtClean="0">
                  <a:solidFill>
                    <a:srgbClr val="0F243E"/>
                  </a:solidFill>
                  <a:latin typeface="Arial"/>
                  <a:ea typeface="Calibri"/>
                  <a:cs typeface="Times New Roman"/>
                </a:rPr>
                <a:t>Junho</a:t>
              </a:r>
              <a:endParaRPr lang="pt-BR" sz="1200" b="1" dirty="0">
                <a:effectLst/>
                <a:latin typeface="Arial"/>
                <a:ea typeface="Calibri"/>
                <a:cs typeface="Times New Roman"/>
              </a:endParaRPr>
            </a:p>
          </p:txBody>
        </p:sp>
      </p:grpSp>
      <p:sp>
        <p:nvSpPr>
          <p:cNvPr id="102" name="Caixa de Texto 2"/>
          <p:cNvSpPr txBox="1">
            <a:spLocks noChangeArrowheads="1"/>
          </p:cNvSpPr>
          <p:nvPr/>
        </p:nvSpPr>
        <p:spPr bwMode="auto">
          <a:xfrm>
            <a:off x="2621782" y="1916832"/>
            <a:ext cx="351140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b="1" dirty="0">
                <a:solidFill>
                  <a:srgbClr val="00B050"/>
                </a:solidFill>
                <a:latin typeface="Arial"/>
                <a:ea typeface="Calibri"/>
                <a:cs typeface="Times New Roman"/>
                <a:sym typeface="Wingdings 2"/>
              </a:rPr>
              <a:t>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Acompanhamento 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de Obras</a:t>
            </a:r>
            <a:endParaRPr lang="pt-BR" sz="1100" b="1" dirty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1000" b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  <a:sym typeface="Wingdings 2"/>
              </a:rPr>
              <a:t>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Política 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de Segurança da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Informação</a:t>
            </a:r>
          </a:p>
          <a:p>
            <a:pPr>
              <a:spcAft>
                <a:spcPts val="0"/>
              </a:spcAft>
            </a:pPr>
            <a:r>
              <a:rPr lang="pt-BR" sz="1000" b="1" dirty="0">
                <a:solidFill>
                  <a:srgbClr val="00B050"/>
                </a:solidFill>
                <a:latin typeface="Arial"/>
                <a:ea typeface="Calibri"/>
                <a:cs typeface="Times New Roman"/>
                <a:sym typeface="Wingdings 2"/>
              </a:rPr>
              <a:t> 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1a. Campanha de Sensibilização de SI</a:t>
            </a:r>
          </a:p>
          <a:p>
            <a:pPr lvl="0">
              <a:spcAft>
                <a:spcPts val="0"/>
              </a:spcAft>
            </a:pPr>
            <a:r>
              <a:rPr lang="pt-BR" sz="1000" b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  <a:sym typeface="Wingdings 2"/>
              </a:rPr>
              <a:t>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(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Microsoft) EPM - Enterprise Project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Management</a:t>
            </a:r>
            <a:r>
              <a:rPr lang="pt-BR" sz="1000" b="1" dirty="0">
                <a:solidFill>
                  <a:srgbClr val="000080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</a:p>
        </p:txBody>
      </p:sp>
      <p:cxnSp>
        <p:nvCxnSpPr>
          <p:cNvPr id="103" name="Conector reto 102"/>
          <p:cNvCxnSpPr>
            <a:endCxn id="87" idx="0"/>
          </p:cNvCxnSpPr>
          <p:nvPr/>
        </p:nvCxnSpPr>
        <p:spPr>
          <a:xfrm>
            <a:off x="2604712" y="1916832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ixa de Texto 2"/>
          <p:cNvSpPr txBox="1">
            <a:spLocks noChangeArrowheads="1"/>
          </p:cNvSpPr>
          <p:nvPr/>
        </p:nvSpPr>
        <p:spPr bwMode="auto">
          <a:xfrm>
            <a:off x="3770727" y="2708920"/>
            <a:ext cx="790775" cy="32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000" b="1" dirty="0">
                <a:solidFill>
                  <a:srgbClr val="00B050"/>
                </a:solidFill>
                <a:latin typeface="Arial"/>
                <a:ea typeface="Calibri"/>
                <a:cs typeface="Times New Roman"/>
                <a:sym typeface="Wingdings 2"/>
              </a:rPr>
              <a:t>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VEPA</a:t>
            </a:r>
            <a:endParaRPr lang="pt-BR" sz="1000" b="1" dirty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endParaRPr lang="pt-BR" sz="1000" b="1" dirty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 marL="180975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endParaRPr lang="pt-BR" sz="1000" dirty="0">
              <a:solidFill>
                <a:srgbClr val="0F243E"/>
              </a:solidFill>
              <a:latin typeface="Arial"/>
              <a:ea typeface="Calibri"/>
              <a:cs typeface="Times New Roman"/>
            </a:endParaRPr>
          </a:p>
          <a:p>
            <a:pPr marL="180975" lvl="0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endParaRPr lang="pt-BR" sz="1000" dirty="0">
              <a:solidFill>
                <a:srgbClr val="0F243E"/>
              </a:solidFill>
              <a:latin typeface="Arial"/>
              <a:ea typeface="Calibri"/>
              <a:cs typeface="Times New Roman"/>
            </a:endParaRP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06" name="Caixa de Texto 2"/>
          <p:cNvSpPr txBox="1">
            <a:spLocks noChangeArrowheads="1"/>
          </p:cNvSpPr>
          <p:nvPr/>
        </p:nvSpPr>
        <p:spPr bwMode="auto">
          <a:xfrm>
            <a:off x="4881523" y="5409222"/>
            <a:ext cx="2994933" cy="99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0975" lvl="0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Mandados e Alvarás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Digitais</a:t>
            </a:r>
          </a:p>
          <a:p>
            <a:pPr marL="180975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Consulta 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Processual 1º Grau</a:t>
            </a:r>
          </a:p>
          <a:p>
            <a:pPr marL="180975" lvl="0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Sistema de Gravação de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Audiências</a:t>
            </a:r>
          </a:p>
          <a:p>
            <a:pPr marL="180975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Portal da Internet </a:t>
            </a:r>
            <a:endParaRPr lang="pt-BR" sz="1000" b="1" dirty="0" smtClean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</p:txBody>
      </p:sp>
      <p:cxnSp>
        <p:nvCxnSpPr>
          <p:cNvPr id="107" name="Conector reto 106"/>
          <p:cNvCxnSpPr/>
          <p:nvPr/>
        </p:nvCxnSpPr>
        <p:spPr>
          <a:xfrm>
            <a:off x="4863315" y="3432836"/>
            <a:ext cx="73" cy="2660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>
            <a:stCxn id="33" idx="0"/>
          </p:cNvCxnSpPr>
          <p:nvPr/>
        </p:nvCxnSpPr>
        <p:spPr>
          <a:xfrm flipV="1">
            <a:off x="506924" y="1091645"/>
            <a:ext cx="31320" cy="2049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/>
          <p:cNvSpPr/>
          <p:nvPr/>
        </p:nvSpPr>
        <p:spPr>
          <a:xfrm>
            <a:off x="326924" y="3141008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 de Texto 2"/>
          <p:cNvSpPr txBox="1">
            <a:spLocks noChangeArrowheads="1"/>
          </p:cNvSpPr>
          <p:nvPr/>
        </p:nvSpPr>
        <p:spPr bwMode="auto">
          <a:xfrm>
            <a:off x="614916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Janeiro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35" name="Conector reto 34"/>
          <p:cNvCxnSpPr>
            <a:endCxn id="86" idx="2"/>
          </p:cNvCxnSpPr>
          <p:nvPr/>
        </p:nvCxnSpPr>
        <p:spPr>
          <a:xfrm>
            <a:off x="677408" y="3240026"/>
            <a:ext cx="638743" cy="12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 de Texto 2"/>
          <p:cNvSpPr txBox="1">
            <a:spLocks noChangeArrowheads="1"/>
          </p:cNvSpPr>
          <p:nvPr/>
        </p:nvSpPr>
        <p:spPr bwMode="auto">
          <a:xfrm>
            <a:off x="538244" y="980728"/>
            <a:ext cx="3101008" cy="51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lvl="0" indent="-171450">
              <a:spcAft>
                <a:spcPts val="0"/>
              </a:spcAft>
              <a:buClr>
                <a:srgbClr val="00B050"/>
              </a:buClr>
              <a:buSzPct val="110000"/>
              <a:buFont typeface="Wingdings 2"/>
              <a:buChar char="P"/>
            </a:pPr>
            <a:r>
              <a:rPr lang="pt-BR" sz="1000" b="1" dirty="0" err="1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Pje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 – Corregedoria – Magistrados</a:t>
            </a:r>
          </a:p>
          <a:p>
            <a:pPr marL="171450" lvl="0" indent="-171450">
              <a:spcAft>
                <a:spcPts val="0"/>
              </a:spcAft>
              <a:buClr>
                <a:srgbClr val="00B050"/>
              </a:buClr>
              <a:buSzPct val="110000"/>
              <a:buFont typeface="Wingdings 2"/>
              <a:buChar char="P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BNMP</a:t>
            </a:r>
          </a:p>
          <a:p>
            <a:pPr marL="171450" lvl="0" indent="-171450">
              <a:spcAft>
                <a:spcPts val="0"/>
              </a:spcAft>
              <a:buClr>
                <a:srgbClr val="00B050"/>
              </a:buClr>
              <a:buSzPct val="110000"/>
              <a:buFont typeface="Wingdings 2"/>
              <a:buChar char="P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Processos Apensados (Barramentos)</a:t>
            </a:r>
          </a:p>
          <a:p>
            <a:pPr marL="171450" lvl="0" indent="-171450">
              <a:spcAft>
                <a:spcPts val="0"/>
              </a:spcAft>
              <a:buClr>
                <a:srgbClr val="00B050"/>
              </a:buClr>
              <a:buSzPct val="110000"/>
              <a:buFont typeface="Wingdings 2"/>
              <a:buChar char="P"/>
            </a:pPr>
            <a:endParaRPr lang="pt-BR" sz="1100" b="1" dirty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  <a:p>
            <a:pPr marL="90170">
              <a:spcAft>
                <a:spcPts val="0"/>
              </a:spcAft>
            </a:pP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53" name="Caixa de Texto 2"/>
          <p:cNvSpPr txBox="1">
            <a:spLocks noChangeArrowheads="1"/>
          </p:cNvSpPr>
          <p:nvPr/>
        </p:nvSpPr>
        <p:spPr bwMode="auto">
          <a:xfrm>
            <a:off x="6053149" y="4474077"/>
            <a:ext cx="3094791" cy="88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0975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(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Microsoft) Implantação do </a:t>
            </a:r>
            <a:r>
              <a:rPr lang="pt-BR" sz="1000" b="1" dirty="0" err="1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Operation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1000" b="1" dirty="0" err="1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Mng</a:t>
            </a:r>
            <a:endParaRPr lang="pt-BR" sz="1000" b="1" dirty="0" smtClean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 marL="180975" lvl="0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r>
              <a:rPr lang="pt-BR" sz="1000" b="1" dirty="0" err="1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Pje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 - Migração Descanso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Certificados 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Digitais para uso de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Sistemas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Implantação da Norma de </a:t>
            </a:r>
            <a:r>
              <a:rPr lang="pt-BR" sz="1000" b="1" dirty="0" err="1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Certif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. Digitais</a:t>
            </a:r>
          </a:p>
          <a:p>
            <a:pPr marL="180975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Painel de Chamadas de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Audiência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endParaRPr lang="pt-BR" sz="1000" b="1" dirty="0" smtClean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54" name="Conector reto 53"/>
          <p:cNvCxnSpPr/>
          <p:nvPr/>
        </p:nvCxnSpPr>
        <p:spPr>
          <a:xfrm>
            <a:off x="6005124" y="342900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 rot="16200000">
            <a:off x="-192523" y="2421582"/>
            <a:ext cx="1134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CONCLUÍDOS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 rot="16200000">
            <a:off x="818944" y="2411592"/>
            <a:ext cx="1134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CONCLUÍDOS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 rot="16200000">
            <a:off x="1899064" y="2421582"/>
            <a:ext cx="1134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CONCLUÍDOS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 rot="16200000">
            <a:off x="4097196" y="5443671"/>
            <a:ext cx="1117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CONCLUSÃO PREVISTA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 rot="16200000">
            <a:off x="5265487" y="4650874"/>
            <a:ext cx="1022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CONCLUSÃO PREVISTA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9" name="Conector reto 48"/>
          <p:cNvCxnSpPr/>
          <p:nvPr/>
        </p:nvCxnSpPr>
        <p:spPr>
          <a:xfrm>
            <a:off x="3746117" y="2708920"/>
            <a:ext cx="1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upo 58"/>
          <p:cNvGrpSpPr/>
          <p:nvPr/>
        </p:nvGrpSpPr>
        <p:grpSpPr>
          <a:xfrm>
            <a:off x="7126544" y="3082132"/>
            <a:ext cx="1296144" cy="428172"/>
            <a:chOff x="6912240" y="3068960"/>
            <a:chExt cx="1296144" cy="428172"/>
          </a:xfrm>
        </p:grpSpPr>
        <p:sp>
          <p:nvSpPr>
            <p:cNvPr id="60" name="Elipse 59"/>
            <p:cNvSpPr/>
            <p:nvPr/>
          </p:nvSpPr>
          <p:spPr>
            <a:xfrm>
              <a:off x="6912240" y="3068960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1" name="Conector reto 60"/>
            <p:cNvCxnSpPr>
              <a:stCxn id="60" idx="6"/>
            </p:cNvCxnSpPr>
            <p:nvPr/>
          </p:nvCxnSpPr>
          <p:spPr>
            <a:xfrm>
              <a:off x="7272240" y="3248960"/>
              <a:ext cx="93614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Caixa de Texto 2"/>
            <p:cNvSpPr txBox="1">
              <a:spLocks noChangeArrowheads="1"/>
            </p:cNvSpPr>
            <p:nvPr/>
          </p:nvSpPr>
          <p:spPr bwMode="auto">
            <a:xfrm>
              <a:off x="7285402" y="3248960"/>
              <a:ext cx="922982" cy="24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lvl="0">
                <a:spcAft>
                  <a:spcPts val="0"/>
                </a:spcAft>
              </a:pPr>
              <a:r>
                <a:rPr lang="pt-BR" sz="1200" b="1" dirty="0" smtClean="0">
                  <a:solidFill>
                    <a:srgbClr val="0F243E"/>
                  </a:solidFill>
                  <a:latin typeface="Arial"/>
                  <a:ea typeface="Calibri"/>
                  <a:cs typeface="Times New Roman"/>
                </a:rPr>
                <a:t>Julho</a:t>
              </a:r>
              <a:endParaRPr lang="pt-BR" sz="1200" b="1" dirty="0">
                <a:effectLst/>
                <a:latin typeface="Arial"/>
                <a:ea typeface="Calibri"/>
                <a:cs typeface="Times New Roman"/>
              </a:endParaRPr>
            </a:p>
          </p:txBody>
        </p:sp>
      </p:grpSp>
      <p:sp>
        <p:nvSpPr>
          <p:cNvPr id="71" name="Caixa de Texto 2"/>
          <p:cNvSpPr txBox="1">
            <a:spLocks noChangeArrowheads="1"/>
          </p:cNvSpPr>
          <p:nvPr/>
        </p:nvSpPr>
        <p:spPr bwMode="auto">
          <a:xfrm>
            <a:off x="7239652" y="3585981"/>
            <a:ext cx="3094791" cy="88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Aquisição de Monitores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Aquisição de Scanners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Jurisprudência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Gestão de Riscos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BNMP 2º grau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72" name="Conector reto 71"/>
          <p:cNvCxnSpPr/>
          <p:nvPr/>
        </p:nvCxnSpPr>
        <p:spPr>
          <a:xfrm>
            <a:off x="7311660" y="3431382"/>
            <a:ext cx="0" cy="947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/>
          <p:cNvSpPr txBox="1"/>
          <p:nvPr/>
        </p:nvSpPr>
        <p:spPr>
          <a:xfrm rot="16200000">
            <a:off x="6608412" y="3649869"/>
            <a:ext cx="1057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CONCLUSÃO PREVISTA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Round Same Side Corner Rectangle 42"/>
          <p:cNvSpPr/>
          <p:nvPr/>
        </p:nvSpPr>
        <p:spPr>
          <a:xfrm>
            <a:off x="108000" y="470922"/>
            <a:ext cx="8928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Linha do Tempo – Conclusão de Projetos – Projetos Concluídos em 2013 e previstos para conclusão até Julho/2013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91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Arthur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Lins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/ Liana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72951" y="321297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462129"/>
            <a:ext cx="4110920" cy="112547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/>
                </a:solidFill>
                <a:latin typeface="Arial (Corpo)"/>
              </a:rPr>
              <a:t>Respondendo a recurso impetrado em 15/05 pela 1ª empresa colocada desclassificada.</a:t>
            </a:r>
          </a:p>
          <a:p>
            <a:pPr algn="just"/>
            <a:r>
              <a:rPr lang="pt-BR" sz="1050" dirty="0">
                <a:solidFill>
                  <a:schemeClr val="tx1"/>
                </a:solidFill>
                <a:latin typeface="Arial (Corpo)"/>
              </a:rPr>
              <a:t>Declarado vencedor o 3º colocado.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18" y="324035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970648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Elaboração do TR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Aprovação de Despesa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Licitação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Contratação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Julho/13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758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050" b="1" dirty="0">
                <a:solidFill>
                  <a:schemeClr val="tx1"/>
                </a:solidFill>
              </a:rPr>
              <a:t>A</a:t>
            </a:r>
            <a:r>
              <a:rPr lang="pt-BR" sz="1050" dirty="0">
                <a:solidFill>
                  <a:schemeClr val="tx1"/>
                </a:solidFill>
              </a:rPr>
              <a:t>nálise da 3ª amostra do pregão eletrônico (2 empresas já foram desclassificadas);</a:t>
            </a:r>
          </a:p>
          <a:p>
            <a:endParaRPr lang="pt-BR" sz="1050" dirty="0" smtClean="0"/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Julho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60%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53671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318" y="77607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82509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como objetivo adquirir Scanners para o TJPE.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4206677121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 smtClean="0">
                <a:solidFill>
                  <a:schemeClr val="bg1"/>
                </a:solidFill>
              </a:rPr>
              <a:t>Projeto: AQUISIÇÃO DE SCANNERS</a:t>
            </a:r>
            <a:endParaRPr lang="pt-BR" sz="1600" kern="0" dirty="0"/>
          </a:p>
        </p:txBody>
      </p:sp>
    </p:spTree>
    <p:extLst>
      <p:ext uri="{BB962C8B-B14F-4D97-AF65-F5344CB8AC3E}">
        <p14:creationId xmlns:p14="http://schemas.microsoft.com/office/powerpoint/2010/main" val="190565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Jossenilson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Bezerra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Norma Lyra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18056" y="332386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73015"/>
            <a:ext cx="4110920" cy="87056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A DEA deverá estabelecer o </a:t>
            </a:r>
            <a:r>
              <a:rPr lang="pt-BR" sz="105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planejamento das atividades das próximas fases do Projeto  ou continuar o planejamento baseado na fase atual</a:t>
            </a:r>
            <a:r>
              <a:rPr lang="pt-BR" sz="1050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.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Fórum de Jaboatão está impactando 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endParaRPr lang="pt-BR" sz="1050" dirty="0">
              <a:solidFill>
                <a:srgbClr val="000000"/>
              </a:solidFill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94" y="335123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075288"/>
              </p:ext>
            </p:extLst>
          </p:nvPr>
        </p:nvGraphicFramePr>
        <p:xfrm>
          <a:off x="418056" y="4761296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Levantamento de Requisitos (TIA 942)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Prospecção da Tecnologia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Mai/13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Elaboração de TR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N/D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Licitação </a:t>
                      </a:r>
                      <a:r>
                        <a:rPr lang="pt-BR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DataCenter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Aquisição de Terreno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46085" y="1727557"/>
            <a:ext cx="4110920" cy="157473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</a:rPr>
              <a:t>TR em elaboração.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</a:rPr>
              <a:t>Em paralelo, estão sendo avaliados terrenos para a instalação da estrutura do </a:t>
            </a:r>
            <a:r>
              <a:rPr lang="pt-BR" sz="1050" dirty="0" err="1">
                <a:solidFill>
                  <a:schemeClr val="tx1"/>
                </a:solidFill>
              </a:rPr>
              <a:t>DataCenter</a:t>
            </a:r>
            <a:r>
              <a:rPr lang="pt-BR" sz="1050" dirty="0">
                <a:solidFill>
                  <a:schemeClr val="tx1"/>
                </a:solidFill>
              </a:rPr>
              <a:t>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 smtClean="0">
              <a:solidFill>
                <a:srgbClr val="000000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Em 08.05 foi realizada reunião </a:t>
            </a:r>
            <a:r>
              <a:rPr lang="pt-BR" sz="105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com Dr. </a:t>
            </a:r>
            <a:r>
              <a:rPr lang="pt-BR" sz="1050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Mota. Foi </a:t>
            </a:r>
            <a:r>
              <a:rPr lang="pt-BR" sz="105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definido que não haverá compartilhamento entre o TJPE e outras instituições, será adotado o modelo hibrido para construção do Datacenter,  a DEA deverá  consultar outras opções de terreno em toda RMR (Região Metropolitana).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 smtClean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2014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30%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Redundância de Instalações Físicas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4002231067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Criar estrutura física que possa comportar um datacenter secundário para redundância dos sistemas do TJPE.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Ana Luisa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Eddie Gueiros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Pontos de Atenção</a:t>
            </a:r>
            <a:endParaRPr lang="pt-BR" sz="12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-Este projeto está sofrendo um replanejamento. Estão sendo melhor analisados os recursos da ferramentas para uma implantação mais efetiva.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-A conclusão do projeto depende da contratação das demais horas em ata de consultoria da empresa Allen. Já foi criado o empenho, porém, ainda está pendente a assinatura do contrato.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569292"/>
              </p:ext>
            </p:extLst>
          </p:nvPr>
        </p:nvGraphicFramePr>
        <p:xfrm>
          <a:off x="418056" y="4761296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Definição do Catálogo de Serviços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Implantação dos Processos de Incidentes e de Requisições de Serviços 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Fev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75%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Estruturação do CMDB (base de dados de ativos)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Fev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 dos Processos de Gestão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de Problema 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Mai/13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05%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Implantação dos Processos de 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Configuração e </a:t>
                      </a: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DashBoards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Jul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Principais Fases do Projeto</a:t>
            </a:r>
            <a:endParaRPr lang="pt-BR" sz="12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A infraestrutura foi levantada em produção e foi definido os campos do AD que serão utilizados pelo Service Manager.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Outubro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40%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Service Manager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1217902282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Descrição do Projeto</a:t>
            </a:r>
            <a:endParaRPr lang="pt-BR" sz="12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Customização e implantação da ferramenta </a:t>
            </a:r>
            <a:r>
              <a:rPr lang="pt-BR" sz="1050" i="1" dirty="0">
                <a:solidFill>
                  <a:schemeClr val="tx1"/>
                </a:solidFill>
              </a:rPr>
              <a:t>Service Manager</a:t>
            </a:r>
            <a:r>
              <a:rPr lang="pt-BR" sz="1050" dirty="0">
                <a:solidFill>
                  <a:schemeClr val="tx1"/>
                </a:solidFill>
              </a:rPr>
              <a:t>, que tem o objetivo de armazenar e gerenciar todos os registros de incidentes e solicitações de serviços de TIC, registrados por meio da Central de Serviços de TIC.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Márcio Carneiro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792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Juliana Neiva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2911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402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A </a:t>
            </a:r>
            <a:r>
              <a:rPr lang="pt-BR" sz="1050" dirty="0">
                <a:solidFill>
                  <a:schemeClr val="tx1"/>
                </a:solidFill>
              </a:rPr>
              <a:t>conclusão do projeto depende da contratação das demais horas em ata de consultoria da empresa Allen. Já foi criado o empenho, porém, ainda está pendente a assinatura do contrato.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tx1"/>
                </a:solidFill>
              </a:rPr>
              <a:t>O Marco: Instalação dos </a:t>
            </a:r>
            <a:r>
              <a:rPr lang="pt-BR" sz="1050" dirty="0" err="1">
                <a:solidFill>
                  <a:schemeClr val="tx1"/>
                </a:solidFill>
              </a:rPr>
              <a:t>Distribution</a:t>
            </a:r>
            <a:r>
              <a:rPr lang="pt-BR" sz="1050" dirty="0">
                <a:solidFill>
                  <a:schemeClr val="tx1"/>
                </a:solidFill>
              </a:rPr>
              <a:t> Points em todas as comarcas da RMR não será atingido dia 26/04 devido à problemas enfrentados pela equipe. A data provável para conclusão é 30/05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50" dirty="0">
              <a:solidFill>
                <a:schemeClr val="tx1"/>
              </a:solidFill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50" dirty="0" smtClean="0">
              <a:solidFill>
                <a:schemeClr val="tx1"/>
              </a:solidFill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50" dirty="0" smtClean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089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725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3185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4486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66598"/>
              </p:ext>
            </p:extLst>
          </p:nvPr>
        </p:nvGraphicFramePr>
        <p:xfrm>
          <a:off x="418056" y="5049328"/>
          <a:ext cx="8301324" cy="140400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34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Iniciação,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Formalização e Planejamento do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Projeto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001">
                <a:tc>
                  <a:txBody>
                    <a:bodyPr/>
                    <a:lstStyle/>
                    <a:p>
                      <a:pPr marL="0" marR="45720" indent="0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1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Configuração, instalação e customização da ferramenta em ambiente de laboratório.</a:t>
                      </a:r>
                      <a:endParaRPr lang="pt-BR" sz="1100" spc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001">
                <a:tc>
                  <a:txBody>
                    <a:bodyPr/>
                    <a:lstStyle/>
                    <a:p>
                      <a:pPr lvl="0"/>
                      <a:r>
                        <a:rPr lang="pt-B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Instalação de </a:t>
                      </a:r>
                      <a:r>
                        <a:rPr lang="pt-BR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Distribution</a:t>
                      </a:r>
                      <a:r>
                        <a:rPr lang="pt-B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 Point  nos 4 prédios (FRA, FTA, FPB, Palácio) da RMR</a:t>
                      </a:r>
                      <a:endParaRPr lang="pt-B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001">
                <a:tc>
                  <a:txBody>
                    <a:bodyPr/>
                    <a:lstStyle/>
                    <a:p>
                      <a:pPr lvl="0"/>
                      <a:r>
                        <a:rPr lang="pt-BR" sz="1100" b="0" dirty="0" smtClean="0">
                          <a:effectLst/>
                        </a:rPr>
                        <a:t>Instalação do </a:t>
                      </a:r>
                      <a:r>
                        <a:rPr lang="pt-BR" sz="1100" b="0" dirty="0" err="1" smtClean="0">
                          <a:effectLst/>
                        </a:rPr>
                        <a:t>Distribution</a:t>
                      </a:r>
                      <a:r>
                        <a:rPr lang="pt-BR" sz="1100" b="0" dirty="0" smtClean="0">
                          <a:effectLst/>
                        </a:rPr>
                        <a:t> Point em todas as Comarcas da RMR</a:t>
                      </a:r>
                      <a:endParaRPr lang="pt-BR" sz="1100" b="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001">
                <a:tc>
                  <a:txBody>
                    <a:bodyPr/>
                    <a:lstStyle/>
                    <a:p>
                      <a:pPr marL="0" marR="4572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Instalação do DP nos Polos  da Zona da Mata e Caruaru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Ago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68580" marR="68580" marT="0" marB="0" anchor="ctr"/>
                </a:tc>
              </a:tr>
              <a:tr h="234001">
                <a:tc>
                  <a:txBody>
                    <a:bodyPr/>
                    <a:lstStyle/>
                    <a:p>
                      <a:pPr marL="0" marR="4572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Instalação do </a:t>
                      </a:r>
                      <a:r>
                        <a:rPr lang="pt-BR" sz="1100" b="0" dirty="0" err="1" smtClean="0">
                          <a:effectLst/>
                        </a:rPr>
                        <a:t>Distribution</a:t>
                      </a:r>
                      <a:r>
                        <a:rPr lang="pt-BR" sz="1100" b="0" dirty="0" smtClean="0">
                          <a:effectLst/>
                        </a:rPr>
                        <a:t> Point nas demais Comarcas do Estado</a:t>
                      </a:r>
                      <a:endParaRPr lang="pt-BR" sz="1100" dirty="0" smtClean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036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367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371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O Projeto está na fase de execução com atividades de instalação do </a:t>
            </a:r>
            <a:r>
              <a:rPr lang="pt-BR" sz="1050" dirty="0" err="1" smtClean="0">
                <a:solidFill>
                  <a:schemeClr val="tx1"/>
                </a:solidFill>
              </a:rPr>
              <a:t>Distribution</a:t>
            </a:r>
            <a:r>
              <a:rPr lang="pt-BR" sz="1050" dirty="0" smtClean="0">
                <a:solidFill>
                  <a:schemeClr val="tx1"/>
                </a:solidFill>
              </a:rPr>
              <a:t> Point nas demais áreas da RMR (já foram instalados nos 4 prédios (FRA, FTA, FPB e Palácio).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711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284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Novembro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792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20365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58%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</a:t>
            </a:r>
            <a:r>
              <a:rPr lang="pt-BR" sz="1600" dirty="0" err="1">
                <a:solidFill>
                  <a:schemeClr val="bg1"/>
                </a:solidFill>
              </a:rPr>
              <a:t>Configuration</a:t>
            </a:r>
            <a:r>
              <a:rPr lang="pt-BR" sz="1600" dirty="0">
                <a:solidFill>
                  <a:schemeClr val="bg1"/>
                </a:solidFill>
              </a:rPr>
              <a:t> Manager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170227937"/>
              </p:ext>
            </p:extLst>
          </p:nvPr>
        </p:nvGraphicFramePr>
        <p:xfrm>
          <a:off x="4655026" y="26725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720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Customização e implantação da ferramenta </a:t>
            </a:r>
            <a:r>
              <a:rPr lang="pt-BR" sz="1050" dirty="0" err="1">
                <a:solidFill>
                  <a:schemeClr val="tx1"/>
                </a:solidFill>
              </a:rPr>
              <a:t>Configuration</a:t>
            </a:r>
            <a:r>
              <a:rPr lang="pt-BR" sz="1050" dirty="0">
                <a:solidFill>
                  <a:schemeClr val="tx1"/>
                </a:solidFill>
              </a:rPr>
              <a:t> Manager, que tem por objetivo automatizar o processo de distribuição de software e sistemas operacionais, hoje é executado de forma manual pelos técnicos de campo. Além disso, tem o objetivo de gerar e gerenciar o inventário completo dos ativos de TIC (estações de trabalho, impressoras, computadores, etc.) no âmbito da infraestrutura de TIC do TJPE.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816382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Werner Rodrigues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800919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Maurício </a:t>
              </a:r>
              <a:r>
                <a:rPr lang="pt-PT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Brainer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61930" y="299695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46105"/>
            <a:ext cx="4110920" cy="150714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A conclusão do projeto foi adiada para junho/13 para contemplar a etapa de treinamento da equipe técnica.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30556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94148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18" y="3015693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470303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034995"/>
              </p:ext>
            </p:extLst>
          </p:nvPr>
        </p:nvGraphicFramePr>
        <p:xfrm>
          <a:off x="418056" y="5070960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 e Formalização do Projeto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 do laboratório de </a:t>
                      </a: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desenv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., testes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 homologação – Fórum Rodolfo Aureliano.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Dez/12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 do SCOM 2012 no ambiente de Produção - Fórum Rodolfo Aureliano.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Fev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Finalização do Projeto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25255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5838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58787"/>
            <a:ext cx="4110920" cy="93816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pt-BR" sz="1050" dirty="0" smtClean="0">
                <a:solidFill>
                  <a:schemeClr val="tx1"/>
                </a:solidFill>
              </a:rPr>
              <a:t>A ferramenta foi implantada e 100% dos serviços críticos do TJPE já estão monitorados.</a:t>
            </a: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9278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5007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Maio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800919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2058206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90%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</a:t>
            </a:r>
            <a:r>
              <a:rPr lang="pt-BR" sz="1600" dirty="0" err="1">
                <a:solidFill>
                  <a:schemeClr val="bg1"/>
                </a:solidFill>
              </a:rPr>
              <a:t>Operation</a:t>
            </a:r>
            <a:r>
              <a:rPr lang="pt-BR" sz="1600" dirty="0">
                <a:solidFill>
                  <a:schemeClr val="bg1"/>
                </a:solidFill>
              </a:rPr>
              <a:t> Manager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606187421"/>
              </p:ext>
            </p:extLst>
          </p:nvPr>
        </p:nvGraphicFramePr>
        <p:xfrm>
          <a:off x="4655026" y="2694148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720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Este projeto tem como propósito a implantação da ferramenta Microsoft </a:t>
            </a:r>
            <a:r>
              <a:rPr lang="pt-BR" sz="1050" dirty="0" err="1" smtClean="0">
                <a:solidFill>
                  <a:schemeClr val="tx1"/>
                </a:solidFill>
              </a:rPr>
              <a:t>Operation</a:t>
            </a:r>
            <a:r>
              <a:rPr lang="pt-BR" sz="1050" dirty="0" smtClean="0">
                <a:solidFill>
                  <a:schemeClr val="tx1"/>
                </a:solidFill>
              </a:rPr>
              <a:t> </a:t>
            </a:r>
            <a:r>
              <a:rPr lang="pt-BR" sz="1050" dirty="0">
                <a:solidFill>
                  <a:schemeClr val="tx1"/>
                </a:solidFill>
              </a:rPr>
              <a:t>Manager, componente este da plataforma Microsoft System Center, que atenderá a necessidade existente de um maior e mais preciso gerenciamento e monitoramento do ambiente de TIC da SETIC, possibilitando assim, por meio de uma visão unificada, o diagnóstico e prevenção de falhas que ocasionam inatividade, viabilizando a alta disponibilidade dos aplicativos e serviços essenciais ao Tribunal de Justiça do Estado de Pernambuco.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830334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Viviane Freire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792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Ioná Mota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2911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402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fontAlgn="ctr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</a:rPr>
              <a:t>Não há.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089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725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3185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4486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307530"/>
              </p:ext>
            </p:extLst>
          </p:nvPr>
        </p:nvGraphicFramePr>
        <p:xfrm>
          <a:off x="418056" y="50493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 e Formalização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e arquitetura do EPM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Criação do ambiente de Homologação do EPM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Jan/12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036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367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371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A ferramenta de gerenciamento de projetos (EPM) foi implantada.</a:t>
            </a: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711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284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792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97784" y="2045289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EPM-Microsoft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674671676"/>
              </p:ext>
            </p:extLst>
          </p:nvPr>
        </p:nvGraphicFramePr>
        <p:xfrm>
          <a:off x="4655026" y="26725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720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Implantar a solução Microsoft Enterprise Project Management (EPM) 2010, plataforma de Gerenciamento de Portfólio do Projeto, para automatizar os principais processos de gerenciamento de projetos da Secretaria de Tecnologia da Informação (</a:t>
            </a:r>
            <a:r>
              <a:rPr lang="pt-BR" sz="1050" dirty="0" err="1">
                <a:solidFill>
                  <a:schemeClr val="tx1"/>
                </a:solidFill>
              </a:rPr>
              <a:t>Setic</a:t>
            </a:r>
            <a:r>
              <a:rPr lang="pt-BR" sz="1050" dirty="0">
                <a:solidFill>
                  <a:schemeClr val="tx1"/>
                </a:solidFill>
              </a:rPr>
              <a:t>) do TJPE, permitindo a governança de todo o ciclo de vida dos projetos, desde as decisões estratégicas até o controle operacional.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801844"/>
            <a:ext cx="216000" cy="216000"/>
          </a:xfrm>
          <a:prstGeom prst="rect">
            <a:avLst/>
          </a:prstGeom>
        </p:spPr>
      </p:pic>
      <p:sp>
        <p:nvSpPr>
          <p:cNvPr id="39" name="Retângulo 38"/>
          <p:cNvSpPr/>
          <p:nvPr/>
        </p:nvSpPr>
        <p:spPr>
          <a:xfrm rot="18972169">
            <a:off x="874518" y="2497978"/>
            <a:ext cx="739497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Concluído</a:t>
            </a:r>
            <a:endParaRPr lang="pt-BR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330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Luciana Muniz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9380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Juliana Neiva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30565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5480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050" dirty="0">
                <a:solidFill>
                  <a:schemeClr val="tx1"/>
                </a:solidFill>
              </a:rPr>
              <a:t>Este projeto foi cancelado em virtude de que suas atividades pendentes serão incorporadas ao novo </a:t>
            </a:r>
            <a:r>
              <a:rPr lang="pt-BR" sz="1050" b="1" dirty="0">
                <a:solidFill>
                  <a:schemeClr val="tx1"/>
                </a:solidFill>
              </a:rPr>
              <a:t>projeto Servidor Conectado</a:t>
            </a:r>
            <a:r>
              <a:rPr lang="pt-BR" sz="105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2343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8703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33303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46318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328425"/>
              </p:ext>
            </p:extLst>
          </p:nvPr>
        </p:nvGraphicFramePr>
        <p:xfrm>
          <a:off x="418056" y="5063842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Inicia</a:t>
                      </a: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çã</a:t>
                      </a: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e Formaliza</a:t>
                      </a: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çã</a:t>
                      </a: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do Projeto</a:t>
                      </a:r>
                      <a:endParaRPr lang="pt-BR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Out/12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Defini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çã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do Escopo do Projeto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Nov/12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Desenho do Processo de libera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çã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das licen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ç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Maio/13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80%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Desenho do Processo de libera</a:t>
                      </a: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çã</a:t>
                      </a: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de Cursos</a:t>
                      </a:r>
                      <a:endParaRPr lang="pt-BR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Maio/13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Divulga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çã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da libera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çã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das licen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ç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as e cursos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Suspenso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Encerramento do Projeto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N/D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  <a:endParaRPr lang="pt-BR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1813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5126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5166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</a:rPr>
              <a:t>Foi definido o desenho do processo de liberação das licenças  do Office;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</a:rPr>
              <a:t>Foi definido o Projeto Piloto de liberação das licenças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8566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4295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Maio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9380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205108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50%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Uso Doméstico do Office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3538320169"/>
              </p:ext>
            </p:extLst>
          </p:nvPr>
        </p:nvGraphicFramePr>
        <p:xfrm>
          <a:off x="4655026" y="268703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1"/>
            <a:ext cx="8265704" cy="777611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Este Projeto faz parte do Programa Microsoft, criado a partir da formalização do contrato de Enterprise </a:t>
            </a:r>
            <a:r>
              <a:rPr lang="pt-BR" sz="1050" dirty="0" err="1">
                <a:solidFill>
                  <a:schemeClr val="tx1"/>
                </a:solidFill>
              </a:rPr>
              <a:t>Agreement</a:t>
            </a:r>
            <a:r>
              <a:rPr lang="pt-BR" sz="1050" dirty="0">
                <a:solidFill>
                  <a:schemeClr val="tx1"/>
                </a:solidFill>
              </a:rPr>
              <a:t> (EA), celebrado entre o TJPE e a Empresa Microsoft, cujo objetivo se concentra nas seguintes ações: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• Oferecer treinamento à distância do Office 2010 para 8050 colaboradores do Tribunal de Justiça de Pernambuco (TJPE);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• Disponibilizar 8050 licenças de uso do Office 2010 para instalação nos computadores pessoais destes colaboradores.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815820"/>
            <a:ext cx="216000" cy="216000"/>
          </a:xfrm>
          <a:prstGeom prst="rect">
            <a:avLst/>
          </a:prstGeom>
        </p:spPr>
      </p:pic>
      <p:sp>
        <p:nvSpPr>
          <p:cNvPr id="39" name="Retângulo 38"/>
          <p:cNvSpPr/>
          <p:nvPr/>
        </p:nvSpPr>
        <p:spPr>
          <a:xfrm rot="18972169">
            <a:off x="967546" y="2513962"/>
            <a:ext cx="764504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Cancelado</a:t>
            </a:r>
            <a:endParaRPr lang="pt-BR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462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21634"/>
            <a:ext cx="4104000" cy="282567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Márcio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Rocha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21634"/>
            <a:ext cx="4104000" cy="282567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Maurício </a:t>
              </a:r>
              <a:r>
                <a:rPr lang="pt-BR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Brainer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Devido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à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mudança de sistema operacional da Imagem Padrão a ser utilizada no Projeto, mais estações terão de ser padronizadas.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341487"/>
              </p:ext>
            </p:extLst>
          </p:nvPr>
        </p:nvGraphicFramePr>
        <p:xfrm>
          <a:off x="418056" y="4905312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Campanha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informativa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N/D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Padronização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das Estações de Trabalho do </a:t>
                      </a:r>
                      <a:r>
                        <a:rPr lang="pt-BR" sz="11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Forum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Rodolfo Aureliano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N/D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Padronização das ETs do Paula Batista, Thomaz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Aquino e Palácio da Justiça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N/D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Padronização RMR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N/D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Padronização</a:t>
                      </a:r>
                      <a:r>
                        <a:rPr lang="pt-BR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Polos ZM, Caruaru e Garanhuns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N/D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Padronização Polos Ouricuri</a:t>
                      </a:r>
                      <a:r>
                        <a:rPr lang="pt-BR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 Serra Talhada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N/D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O projeto está em fase de planejamento.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  <a:latin typeface="Arial (Corpo)"/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2014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-7608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PADRONIZAÇÃO DAS ESTAÇÕES DE TRABALHO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1025082"/>
            <a:ext cx="8265704" cy="55897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como objetivo padronizar as estações de trabalho do TJPE.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235062949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3" name="Round Same Side Corner Rectangle 42"/>
          <p:cNvSpPr/>
          <p:nvPr/>
        </p:nvSpPr>
        <p:spPr>
          <a:xfrm>
            <a:off x="438460" y="770921"/>
            <a:ext cx="8265704" cy="254161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979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21634"/>
            <a:ext cx="4104000" cy="282567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21634"/>
            <a:ext cx="4104000" cy="282567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514037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Novembro de 2013</a:t>
            </a: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-7608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</a:t>
            </a:r>
            <a:r>
              <a:rPr lang="pt-BR" sz="1600" dirty="0" smtClean="0">
                <a:solidFill>
                  <a:schemeClr val="bg1"/>
                </a:solidFill>
              </a:rPr>
              <a:t>: Servidor Conectado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1025082"/>
            <a:ext cx="8265704" cy="55897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141205306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3" name="Round Same Side Corner Rectangle 42"/>
          <p:cNvSpPr/>
          <p:nvPr/>
        </p:nvSpPr>
        <p:spPr>
          <a:xfrm>
            <a:off x="438460" y="770921"/>
            <a:ext cx="8265704" cy="254161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851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21634"/>
            <a:ext cx="4104000" cy="282567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21634"/>
            <a:ext cx="4104000" cy="282567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972852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Novembro de 2013</a:t>
            </a: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7%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-7608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</a:t>
            </a:r>
            <a:r>
              <a:rPr lang="pt-BR" sz="1600" dirty="0" smtClean="0">
                <a:solidFill>
                  <a:schemeClr val="bg1"/>
                </a:solidFill>
              </a:rPr>
              <a:t>: TJPE  Otimizado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1025082"/>
            <a:ext cx="8265704" cy="55897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744039690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3" name="Round Same Side Corner Rectangle 42"/>
          <p:cNvSpPr/>
          <p:nvPr/>
        </p:nvSpPr>
        <p:spPr>
          <a:xfrm>
            <a:off x="438460" y="770921"/>
            <a:ext cx="8265704" cy="254161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49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 Same Side Corner Rectangle 42"/>
          <p:cNvSpPr/>
          <p:nvPr/>
        </p:nvSpPr>
        <p:spPr>
          <a:xfrm>
            <a:off x="108000" y="725824"/>
            <a:ext cx="8928000" cy="565550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7544" y="3252836"/>
            <a:ext cx="6556948" cy="2481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>
            <a:stCxn id="6" idx="0"/>
          </p:cNvCxnSpPr>
          <p:nvPr/>
        </p:nvCxnSpPr>
        <p:spPr>
          <a:xfrm flipV="1">
            <a:off x="2267664" y="1844824"/>
            <a:ext cx="0" cy="122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2087664" y="3072836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/>
          <p:cNvCxnSpPr>
            <a:stCxn id="6" idx="6"/>
            <a:endCxn id="7" idx="2"/>
          </p:cNvCxnSpPr>
          <p:nvPr/>
        </p:nvCxnSpPr>
        <p:spPr>
          <a:xfrm flipV="1">
            <a:off x="2447664" y="3248960"/>
            <a:ext cx="936104" cy="3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2460786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Fevereiro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grpSp>
        <p:nvGrpSpPr>
          <p:cNvPr id="49" name="Grupo 48"/>
          <p:cNvGrpSpPr/>
          <p:nvPr/>
        </p:nvGrpSpPr>
        <p:grpSpPr>
          <a:xfrm>
            <a:off x="3383768" y="3068960"/>
            <a:ext cx="1404256" cy="432048"/>
            <a:chOff x="4518946" y="3068960"/>
            <a:chExt cx="1404256" cy="432048"/>
          </a:xfrm>
        </p:grpSpPr>
        <p:sp>
          <p:nvSpPr>
            <p:cNvPr id="7" name="Elipse 6"/>
            <p:cNvSpPr/>
            <p:nvPr/>
          </p:nvSpPr>
          <p:spPr>
            <a:xfrm>
              <a:off x="4518946" y="3068960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1" name="Conector reto 10"/>
            <p:cNvCxnSpPr>
              <a:stCxn id="7" idx="6"/>
              <a:endCxn id="10" idx="2"/>
            </p:cNvCxnSpPr>
            <p:nvPr/>
          </p:nvCxnSpPr>
          <p:spPr>
            <a:xfrm>
              <a:off x="4878946" y="3248960"/>
              <a:ext cx="1044256" cy="77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 de Texto 2"/>
            <p:cNvSpPr txBox="1">
              <a:spLocks noChangeArrowheads="1"/>
            </p:cNvSpPr>
            <p:nvPr/>
          </p:nvSpPr>
          <p:spPr bwMode="auto">
            <a:xfrm>
              <a:off x="4895582" y="3252836"/>
              <a:ext cx="922982" cy="24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lvl="0">
                <a:spcAft>
                  <a:spcPts val="0"/>
                </a:spcAft>
              </a:pPr>
              <a:r>
                <a:rPr lang="pt-BR" sz="1200" b="1" dirty="0" smtClean="0">
                  <a:solidFill>
                    <a:srgbClr val="0F243E"/>
                  </a:solidFill>
                  <a:effectLst/>
                  <a:latin typeface="Arial"/>
                  <a:ea typeface="Calibri"/>
                  <a:cs typeface="Times New Roman"/>
                </a:rPr>
                <a:t>Março</a:t>
              </a:r>
              <a:endParaRPr lang="pt-BR" sz="1200" b="1" dirty="0">
                <a:effectLst/>
                <a:latin typeface="Arial"/>
                <a:ea typeface="Calibri"/>
                <a:cs typeface="Times New Roman"/>
              </a:endParaRP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4788024" y="3076712"/>
            <a:ext cx="1292710" cy="424296"/>
            <a:chOff x="5818564" y="3072836"/>
            <a:chExt cx="1292710" cy="424296"/>
          </a:xfrm>
        </p:grpSpPr>
        <p:sp>
          <p:nvSpPr>
            <p:cNvPr id="10" name="Elipse 9"/>
            <p:cNvSpPr/>
            <p:nvPr/>
          </p:nvSpPr>
          <p:spPr>
            <a:xfrm>
              <a:off x="5818564" y="3072836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4" name="Conector reto 13"/>
            <p:cNvCxnSpPr>
              <a:stCxn id="10" idx="6"/>
            </p:cNvCxnSpPr>
            <p:nvPr/>
          </p:nvCxnSpPr>
          <p:spPr>
            <a:xfrm flipV="1">
              <a:off x="6178564" y="3248960"/>
              <a:ext cx="932710" cy="38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 de Texto 2"/>
            <p:cNvSpPr txBox="1">
              <a:spLocks noChangeArrowheads="1"/>
            </p:cNvSpPr>
            <p:nvPr/>
          </p:nvSpPr>
          <p:spPr bwMode="auto">
            <a:xfrm>
              <a:off x="6188292" y="3248960"/>
              <a:ext cx="922982" cy="24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lvl="0">
                <a:spcAft>
                  <a:spcPts val="0"/>
                </a:spcAft>
              </a:pPr>
              <a:r>
                <a:rPr lang="pt-BR" sz="1200" b="1" dirty="0" smtClean="0">
                  <a:solidFill>
                    <a:srgbClr val="0F243E"/>
                  </a:solidFill>
                  <a:effectLst/>
                  <a:latin typeface="Arial"/>
                  <a:ea typeface="Calibri"/>
                  <a:cs typeface="Times New Roman"/>
                </a:rPr>
                <a:t>Abril</a:t>
              </a:r>
              <a:endParaRPr lang="pt-BR" sz="1200" b="1" dirty="0">
                <a:effectLst/>
                <a:latin typeface="Arial"/>
                <a:ea typeface="Calibri"/>
                <a:cs typeface="Times New Roman"/>
              </a:endParaRP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3574216" y="2598104"/>
            <a:ext cx="3257172" cy="470856"/>
            <a:chOff x="4709394" y="2598104"/>
            <a:chExt cx="3257172" cy="470856"/>
          </a:xfrm>
        </p:grpSpPr>
        <p:sp>
          <p:nvSpPr>
            <p:cNvPr id="21" name="Caixa de Texto 2"/>
            <p:cNvSpPr txBox="1">
              <a:spLocks noChangeArrowheads="1"/>
            </p:cNvSpPr>
            <p:nvPr/>
          </p:nvSpPr>
          <p:spPr bwMode="auto">
            <a:xfrm>
              <a:off x="4726206" y="2598104"/>
              <a:ext cx="3240360" cy="39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pt-BR" sz="10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  <a:sym typeface="Wingdings 2"/>
                </a:rPr>
                <a:t>TJPE Otimizado</a:t>
              </a: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pt-BR" sz="1000" b="1" dirty="0">
                  <a:solidFill>
                    <a:srgbClr val="000080"/>
                  </a:solidFill>
                  <a:effectLst/>
                  <a:latin typeface="Arial"/>
                  <a:ea typeface="Calibri"/>
                  <a:cs typeface="Times New Roman"/>
                </a:rPr>
                <a:t> </a:t>
              </a:r>
              <a:r>
                <a:rPr lang="pt-BR" sz="1000" b="1" dirty="0" smtClean="0">
                  <a:solidFill>
                    <a:srgbClr val="000080"/>
                  </a:solidFill>
                  <a:effectLst/>
                  <a:latin typeface="Arial"/>
                  <a:ea typeface="Calibri"/>
                  <a:cs typeface="Times New Roman"/>
                </a:rPr>
                <a:t>Implantação da Norma de Certificados Digitais</a:t>
              </a:r>
              <a:endParaRPr lang="pt-BR" sz="1000" b="1" dirty="0">
                <a:solidFill>
                  <a:srgbClr val="000080"/>
                </a:solidFill>
                <a:effectLst/>
                <a:latin typeface="Arial"/>
                <a:ea typeface="Calibri"/>
                <a:cs typeface="Times New Roman"/>
              </a:endParaRP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4709394" y="2603863"/>
              <a:ext cx="0" cy="465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Conector reto 26"/>
          <p:cNvCxnSpPr>
            <a:stCxn id="28" idx="0"/>
          </p:cNvCxnSpPr>
          <p:nvPr/>
        </p:nvCxnSpPr>
        <p:spPr>
          <a:xfrm flipV="1">
            <a:off x="935576" y="1196752"/>
            <a:ext cx="0" cy="194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/>
          <p:cNvSpPr/>
          <p:nvPr/>
        </p:nvSpPr>
        <p:spPr>
          <a:xfrm>
            <a:off x="755576" y="3141008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 de Texto 2"/>
          <p:cNvSpPr txBox="1">
            <a:spLocks noChangeArrowheads="1"/>
          </p:cNvSpPr>
          <p:nvPr/>
        </p:nvSpPr>
        <p:spPr bwMode="auto">
          <a:xfrm>
            <a:off x="1200706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Janeiro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1106060" y="3236150"/>
            <a:ext cx="936104" cy="3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 de Texto 2"/>
          <p:cNvSpPr txBox="1">
            <a:spLocks noChangeArrowheads="1"/>
          </p:cNvSpPr>
          <p:nvPr/>
        </p:nvSpPr>
        <p:spPr bwMode="auto">
          <a:xfrm>
            <a:off x="2327164" y="1708349"/>
            <a:ext cx="3648932" cy="64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  <a:sym typeface="Wingdings 2"/>
              </a:rPr>
              <a:t>Padronização das Estações de Trabalho</a:t>
            </a: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  <a:sym typeface="Wingdings 2"/>
              </a:rPr>
              <a:t>Certificados Digitais para uso de Sistemas</a:t>
            </a:r>
          </a:p>
          <a:p>
            <a:pPr marL="171450" lvl="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Gestão de Pagamento de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Precatórios</a:t>
            </a:r>
          </a:p>
          <a:p>
            <a:pPr marL="171450" lvl="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Migração do Sybase</a:t>
            </a:r>
            <a:endParaRPr lang="pt-BR" sz="1000" b="1" dirty="0" smtClean="0">
              <a:solidFill>
                <a:srgbClr val="000080"/>
              </a:solidFill>
              <a:latin typeface="Arial"/>
              <a:ea typeface="Calibri"/>
              <a:cs typeface="Times New Roman"/>
              <a:sym typeface="Wingdings 2"/>
            </a:endParaRP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37" name="Caixa de Texto 2"/>
          <p:cNvSpPr txBox="1">
            <a:spLocks noChangeArrowheads="1"/>
          </p:cNvSpPr>
          <p:nvPr/>
        </p:nvSpPr>
        <p:spPr bwMode="auto">
          <a:xfrm>
            <a:off x="935576" y="1196752"/>
            <a:ext cx="3077310" cy="53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 err="1" smtClean="0">
                <a:solidFill>
                  <a:srgbClr val="000080"/>
                </a:solidFill>
                <a:latin typeface="Arial"/>
                <a:ea typeface="Calibri"/>
                <a:cs typeface="Times New Roman"/>
                <a:sym typeface="Wingdings 2"/>
              </a:rPr>
              <a:t>Pje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  <a:sym typeface="Wingdings 2"/>
              </a:rPr>
              <a:t> – Migração Descanso</a:t>
            </a: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  <a:sym typeface="Wingdings 2"/>
              </a:rPr>
              <a:t>Sistema de Gestão de Execuções Penais</a:t>
            </a:r>
          </a:p>
          <a:p>
            <a:pPr marL="171450" lvl="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100" b="1" dirty="0" err="1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Vitaliciamento</a:t>
            </a:r>
            <a:r>
              <a:rPr lang="pt-BR" sz="11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 (2ª Etapa)</a:t>
            </a: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endParaRPr lang="pt-BR" sz="1100" b="1" dirty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endParaRPr lang="pt-BR" sz="1000" b="1" dirty="0" smtClean="0">
              <a:solidFill>
                <a:srgbClr val="000080"/>
              </a:solidFill>
              <a:latin typeface="Arial"/>
              <a:ea typeface="Calibri"/>
              <a:cs typeface="Times New Roman"/>
              <a:sym typeface="Wingdings 2"/>
            </a:endParaRP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endParaRPr lang="pt-BR" sz="1000" b="1" dirty="0" smtClean="0">
              <a:solidFill>
                <a:srgbClr val="000080"/>
              </a:solidFill>
              <a:latin typeface="Arial"/>
              <a:ea typeface="Calibri"/>
              <a:cs typeface="Times New Roman"/>
              <a:sym typeface="Wingdings 2"/>
            </a:endParaRP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976189" y="3428960"/>
            <a:ext cx="2476131" cy="1355342"/>
            <a:chOff x="4976189" y="3428960"/>
            <a:chExt cx="2476131" cy="1355342"/>
          </a:xfrm>
        </p:grpSpPr>
        <p:sp>
          <p:nvSpPr>
            <p:cNvPr id="35" name="Caixa de Texto 2"/>
            <p:cNvSpPr txBox="1">
              <a:spLocks noChangeArrowheads="1"/>
            </p:cNvSpPr>
            <p:nvPr/>
          </p:nvSpPr>
          <p:spPr bwMode="auto">
            <a:xfrm>
              <a:off x="5037957" y="4113056"/>
              <a:ext cx="2414363" cy="671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pt-BR" sz="10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  <a:sym typeface="Wingdings 2"/>
                </a:rPr>
                <a:t>Jurisprudência</a:t>
              </a: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pt-BR" sz="1000" b="1" dirty="0" smtClean="0">
                  <a:solidFill>
                    <a:srgbClr val="000080"/>
                  </a:solidFill>
                  <a:effectLst/>
                  <a:latin typeface="Arial"/>
                  <a:ea typeface="Calibri"/>
                  <a:cs typeface="Times New Roman"/>
                  <a:sym typeface="Wingdings 2"/>
                </a:rPr>
                <a:t>Custas Judiciais</a:t>
              </a: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pt-BR" sz="1000" b="1" dirty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Tabelas Processuais Unificadas (Movimentos 2o grau - CNJ</a:t>
              </a:r>
              <a:r>
                <a:rPr lang="pt-BR" sz="10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)</a:t>
              </a: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endParaRPr lang="pt-BR" sz="1000" b="1" dirty="0">
                <a:solidFill>
                  <a:srgbClr val="000080"/>
                </a:solidFill>
                <a:effectLst/>
                <a:latin typeface="Arial"/>
                <a:ea typeface="Calibri"/>
                <a:cs typeface="Times New Roman"/>
              </a:endParaRP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endPara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endParaRPr>
            </a:p>
          </p:txBody>
        </p:sp>
        <p:cxnSp>
          <p:nvCxnSpPr>
            <p:cNvPr id="40" name="Conector reto 39"/>
            <p:cNvCxnSpPr/>
            <p:nvPr/>
          </p:nvCxnSpPr>
          <p:spPr>
            <a:xfrm>
              <a:off x="4976189" y="3428960"/>
              <a:ext cx="0" cy="13553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/>
          <p:cNvGrpSpPr/>
          <p:nvPr/>
        </p:nvGrpSpPr>
        <p:grpSpPr>
          <a:xfrm>
            <a:off x="6091782" y="3068960"/>
            <a:ext cx="1292710" cy="424296"/>
            <a:chOff x="5818564" y="3072836"/>
            <a:chExt cx="1292710" cy="424296"/>
          </a:xfrm>
        </p:grpSpPr>
        <p:sp>
          <p:nvSpPr>
            <p:cNvPr id="33" name="Elipse 32"/>
            <p:cNvSpPr/>
            <p:nvPr/>
          </p:nvSpPr>
          <p:spPr>
            <a:xfrm>
              <a:off x="5818564" y="3072836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6" name="Conector reto 35"/>
            <p:cNvCxnSpPr>
              <a:stCxn id="33" idx="6"/>
            </p:cNvCxnSpPr>
            <p:nvPr/>
          </p:nvCxnSpPr>
          <p:spPr>
            <a:xfrm flipV="1">
              <a:off x="6178564" y="3248960"/>
              <a:ext cx="932710" cy="38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ixa de Texto 2"/>
            <p:cNvSpPr txBox="1">
              <a:spLocks noChangeArrowheads="1"/>
            </p:cNvSpPr>
            <p:nvPr/>
          </p:nvSpPr>
          <p:spPr bwMode="auto">
            <a:xfrm>
              <a:off x="6188292" y="3248960"/>
              <a:ext cx="922982" cy="24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lvl="0">
                <a:spcAft>
                  <a:spcPts val="0"/>
                </a:spcAft>
              </a:pPr>
              <a:r>
                <a:rPr lang="pt-BR" sz="1200" b="1" dirty="0" smtClean="0">
                  <a:solidFill>
                    <a:srgbClr val="0F243E"/>
                  </a:solidFill>
                  <a:effectLst/>
                  <a:latin typeface="Arial"/>
                  <a:ea typeface="Calibri"/>
                  <a:cs typeface="Times New Roman"/>
                </a:rPr>
                <a:t>Maio</a:t>
              </a:r>
              <a:endParaRPr lang="pt-BR" sz="1200" b="1" dirty="0">
                <a:effectLst/>
                <a:latin typeface="Arial"/>
                <a:ea typeface="Calibri"/>
                <a:cs typeface="Times New Roman"/>
              </a:endParaRPr>
            </a:p>
          </p:txBody>
        </p:sp>
      </p:grpSp>
      <p:sp>
        <p:nvSpPr>
          <p:cNvPr id="39" name="Caixa de Texto 2"/>
          <p:cNvSpPr txBox="1">
            <a:spLocks noChangeArrowheads="1"/>
          </p:cNvSpPr>
          <p:nvPr/>
        </p:nvSpPr>
        <p:spPr bwMode="auto">
          <a:xfrm>
            <a:off x="6344025" y="3597433"/>
            <a:ext cx="2080933" cy="33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  <a:sym typeface="Wingdings 2"/>
              </a:rPr>
              <a:t>Servidor Conectado</a:t>
            </a:r>
          </a:p>
          <a:p>
            <a:pPr marL="171450" lvl="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BNMP 2º grau</a:t>
            </a:r>
          </a:p>
          <a:p>
            <a:pPr>
              <a:spcAft>
                <a:spcPts val="0"/>
              </a:spcAft>
            </a:pPr>
            <a:endParaRPr lang="pt-BR" sz="1000" b="1" dirty="0" smtClean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pt-BR" sz="1000" b="1" dirty="0">
              <a:solidFill>
                <a:srgbClr val="00008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41" name="Conector reto 40"/>
          <p:cNvCxnSpPr>
            <a:endCxn id="33" idx="4"/>
          </p:cNvCxnSpPr>
          <p:nvPr/>
        </p:nvCxnSpPr>
        <p:spPr>
          <a:xfrm flipV="1">
            <a:off x="6271782" y="3428960"/>
            <a:ext cx="0" cy="50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 Same Side Corner Rectangle 42"/>
          <p:cNvSpPr/>
          <p:nvPr/>
        </p:nvSpPr>
        <p:spPr>
          <a:xfrm>
            <a:off x="108000" y="470922"/>
            <a:ext cx="8928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Linha do Tempo – Projetos iniciados em 2013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72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21634"/>
            <a:ext cx="4104000" cy="282567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21634"/>
            <a:ext cx="4104000" cy="282567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972852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Outubro de 2013</a:t>
            </a: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-7608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</a:t>
            </a:r>
            <a:r>
              <a:rPr lang="pt-BR" sz="1600" dirty="0" smtClean="0">
                <a:solidFill>
                  <a:schemeClr val="bg1"/>
                </a:solidFill>
              </a:rPr>
              <a:t>: Migração Sybase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1025082"/>
            <a:ext cx="8265704" cy="55897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940451367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3" name="Round Same Side Corner Rectangle 42"/>
          <p:cNvSpPr/>
          <p:nvPr/>
        </p:nvSpPr>
        <p:spPr>
          <a:xfrm>
            <a:off x="438460" y="770921"/>
            <a:ext cx="8265704" cy="254161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49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Manoel Heleno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  <a:ea typeface="Times New Roman"/>
                <a:cs typeface="Calibri" pitchFamily="34" charset="0"/>
              </a:rPr>
              <a:t>A ferramenta Data Link não está funcionando como desejado. </a:t>
            </a: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Provavelmente precisaremos de </a:t>
            </a:r>
            <a:r>
              <a:rPr lang="pt-BR" sz="1050" dirty="0">
                <a:solidFill>
                  <a:schemeClr val="tx1"/>
                </a:solidFill>
                <a:ea typeface="Times New Roman"/>
                <a:cs typeface="Calibri" pitchFamily="34" charset="0"/>
              </a:rPr>
              <a:t>suporte da Oracle</a:t>
            </a: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.</a:t>
            </a:r>
            <a:endParaRPr lang="pt-BR" sz="1050" dirty="0">
              <a:solidFill>
                <a:schemeClr val="tx1"/>
              </a:solidFill>
              <a:ea typeface="Times New Roman"/>
              <a:cs typeface="Calibri" pitchFamily="34" charset="0"/>
            </a:endParaRPr>
          </a:p>
          <a:p>
            <a:pPr marL="171450" indent="-171450" algn="just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Será necessário realizar um replanejamento para estimar as datas de entrega da 2ª Etapa do BI (2ª a 6ª entregas dos indicadores).</a:t>
            </a:r>
            <a:endParaRPr lang="pt-BR" sz="1050" dirty="0">
              <a:solidFill>
                <a:schemeClr val="tx1"/>
              </a:solidFill>
              <a:ea typeface="Times New Roman"/>
              <a:cs typeface="Calibri" pitchFamily="34" charset="0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419317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Levantamento de 5 Indicadores que irão compor a 1ª Etapa do BI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Set/12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1ª Entrega contendo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os 5 indicadores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Mai/13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85%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Treinamento dos usuários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N/D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Levantamento de novos Indicadores que irão compor a 2ª Etapa do BI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N/D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2ª Etapa</a:t>
                      </a:r>
                      <a:r>
                        <a:rPr lang="pt-BR" sz="1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do BI (contendo as demais e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ntregas contendo os demais indicadores)</a:t>
                      </a:r>
                      <a:endParaRPr lang="pt-BR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N/D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Foram construídos os </a:t>
            </a:r>
            <a:r>
              <a:rPr lang="pt-BR" sz="1050" dirty="0" err="1" smtClean="0">
                <a:solidFill>
                  <a:schemeClr val="dk1"/>
                </a:solidFill>
              </a:rPr>
              <a:t>dashboards</a:t>
            </a:r>
            <a:r>
              <a:rPr lang="pt-BR" sz="1050" dirty="0" smtClean="0">
                <a:solidFill>
                  <a:schemeClr val="dk1"/>
                </a:solidFill>
              </a:rPr>
              <a:t> com os indicadores da 1ª entrega. O próximo passo é a apresentação e a validação dos </a:t>
            </a:r>
            <a:r>
              <a:rPr lang="pt-BR" sz="1050" dirty="0" err="1" smtClean="0">
                <a:solidFill>
                  <a:schemeClr val="dk1"/>
                </a:solidFill>
              </a:rPr>
              <a:t>dashboards</a:t>
            </a:r>
            <a:r>
              <a:rPr lang="pt-BR" sz="1050" dirty="0" smtClean="0">
                <a:solidFill>
                  <a:schemeClr val="dk1"/>
                </a:solidFill>
              </a:rPr>
              <a:t> pelo gestor no negócio. 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b="1" dirty="0">
                <a:solidFill>
                  <a:schemeClr val="dk1"/>
                </a:solidFill>
              </a:rPr>
              <a:t>O desenvolvimento da solução foi </a:t>
            </a:r>
            <a:r>
              <a:rPr lang="pt-BR" sz="1050" b="1" dirty="0" err="1">
                <a:solidFill>
                  <a:schemeClr val="dk1"/>
                </a:solidFill>
              </a:rPr>
              <a:t>realizado,porém</a:t>
            </a:r>
            <a:r>
              <a:rPr lang="pt-BR" sz="1050" b="1" dirty="0">
                <a:solidFill>
                  <a:schemeClr val="dk1"/>
                </a:solidFill>
              </a:rPr>
              <a:t>, há problemas de performance ainda não solucionados e que </a:t>
            </a:r>
            <a:r>
              <a:rPr lang="pt-BR" sz="1050" b="1" dirty="0" err="1">
                <a:solidFill>
                  <a:schemeClr val="dk1"/>
                </a:solidFill>
              </a:rPr>
              <a:t>dependendem</a:t>
            </a:r>
            <a:r>
              <a:rPr lang="pt-BR" sz="1050" b="1" dirty="0">
                <a:solidFill>
                  <a:schemeClr val="dk1"/>
                </a:solidFill>
              </a:rPr>
              <a:t> do apoio da empresa contratada.</a:t>
            </a: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75%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Painel de Indicadores 1º Grau (BI)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468235680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7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Este projeto tem o objetivo de coletar dados do 1º Grau para gerar informações gerenciais para as inspeções da Corregedoria.</a:t>
            </a: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Paulo Emílio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gestor solicitou mudanças no projeto, ocasionando o replanejamento do projeto com a definição de um novo cronograma.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506659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Painel de Indicadores 2º Grau (BI)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1853287587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o objetivo dedados do 2º Grau para gerar informações gerenciais para responder as Metas do CNJ.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Arthur Cesar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Maria José (</a:t>
              </a: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DEA</a:t>
              </a: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)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002534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Validação do escopo</a:t>
                      </a:r>
                      <a:r>
                        <a:rPr lang="pt-BR" sz="1100" baseline="0" dirty="0" smtClean="0"/>
                        <a:t> do projeto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Planejamento</a:t>
                      </a:r>
                      <a:r>
                        <a:rPr lang="pt-BR" sz="1100" baseline="0" dirty="0" smtClean="0"/>
                        <a:t> do cronograma do projeto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Set/12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Entrega da 1ª</a:t>
                      </a:r>
                      <a:r>
                        <a:rPr lang="pt-BR" sz="1100" baseline="0" dirty="0" smtClean="0"/>
                        <a:t> fase do projeto (obras em execução)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Entrega da 2ª</a:t>
                      </a:r>
                      <a:r>
                        <a:rPr lang="pt-BR" sz="1100" baseline="0" dirty="0" smtClean="0"/>
                        <a:t> fase do projeto (obras em licitação)</a:t>
                      </a:r>
                      <a:endParaRPr lang="pt-B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sistema foi implantado.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Projeto concluído</a:t>
            </a: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Acompanhamento de Obras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4271423671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objetivo deste projeto é a construção de um sistema para acompanhamento das obras de engenharia do Tribunal de Justiça de Pernambuco, estejam elas em processo licitatório ou execução.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  <p:sp>
        <p:nvSpPr>
          <p:cNvPr id="39" name="Retângulo 38"/>
          <p:cNvSpPr/>
          <p:nvPr/>
        </p:nvSpPr>
        <p:spPr>
          <a:xfrm rot="18972169">
            <a:off x="874518" y="2560691"/>
            <a:ext cx="739497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Concluído</a:t>
            </a:r>
            <a:endParaRPr lang="pt-BR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Carlos Rocha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Des. Mauro Alencar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Não há.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474976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Proposta inicial das Diretrizes da PSI elaborada pelo NSI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Mai/12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Diretrizes da PSI Revisadas e Aprovadas pela SETIC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Jun/12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Diretrizes da PSI Revisadas/Aprovadas pelo CGTIC 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Diretrizes da PSI Aprovadas pelo T.Pleno e Publicada no </a:t>
                      </a:r>
                      <a:r>
                        <a:rPr lang="pt-BR" sz="1100" dirty="0" err="1" smtClean="0"/>
                        <a:t>DJe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Política Divulgada e Conscientização inicial realizada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Projeto finalizado.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Política de Segurança da Informação (Diretrizes)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759635822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como objetivos: Definir a Política de Segurança da Informação do Poder Judiciário de Pernambuco e atividades de divulgação e conscientização da PSI para os Servidores, Magistrados e Colaboradores do TJPE.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sp>
        <p:nvSpPr>
          <p:cNvPr id="39" name="Retângulo 38"/>
          <p:cNvSpPr/>
          <p:nvPr/>
        </p:nvSpPr>
        <p:spPr>
          <a:xfrm rot="18972169">
            <a:off x="874518" y="2497978"/>
            <a:ext cx="739497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Concluído</a:t>
            </a:r>
            <a:endParaRPr lang="pt-BR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Diego Madeira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Des. Mauro Alencar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Não há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68503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Planejamento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Ago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Materiais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Palestras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Campanha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já foi finalizado do ponto de vista de atividades de execução do projeto.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Iremos realizar uma reunião de lições aprendidas para finalizar o projeto.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99%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Campanha de Divulgação e Conscientização da PSI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1592228087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como objetivos: Divulgar a Política de Segurança da Informação do Poder Judiciário de Pernambuco para os Servidores, Magistrados e Colaboradores do TJPE.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sp>
        <p:nvSpPr>
          <p:cNvPr id="39" name="Retângulo 38"/>
          <p:cNvSpPr/>
          <p:nvPr/>
        </p:nvSpPr>
        <p:spPr>
          <a:xfrm rot="18972169">
            <a:off x="874518" y="2497978"/>
            <a:ext cx="739497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Concluído</a:t>
            </a:r>
            <a:endParaRPr lang="pt-BR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90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30791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Juliano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de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Assis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30791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Alessandra Bárbara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72951" y="321297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462129"/>
            <a:ext cx="4110920" cy="112547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/>
              </a:solidFill>
              <a:latin typeface="Arial (Corpo)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18" y="324035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370208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Planejamento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/2013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Revisão e Publicação da Norma de Certificados Digitais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Maio/2013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Documentação dos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Procedimentos para Certificados Digitais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Maio/2013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Divulgação e Conscientização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Junho/2013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758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Instrução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Normativa publicada. </a:t>
            </a:r>
            <a:endParaRPr lang="pt-BR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Arial (Corpo)"/>
            </a:endParaRPr>
          </a:p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Ainda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estão pendentes as documentações dos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processos.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Junho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70%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IMPLANTAÇÃO DA NORMA DE CERTIFICADOS DIGITAIS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79798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1008636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100" dirty="0">
                <a:solidFill>
                  <a:schemeClr val="tx1"/>
                </a:solidFill>
              </a:rPr>
              <a:t>Este projeto tem como objetivo implantar a Norma de Certificados Digitais</a:t>
            </a:r>
            <a:r>
              <a:rPr lang="pt-BR" sz="1100" dirty="0" smtClean="0">
                <a:solidFill>
                  <a:schemeClr val="tx1"/>
                </a:solidFill>
              </a:rPr>
              <a:t>. Este projeto faz parte da Política de Segurança da Informação do TJPE e apoiará fortemente o projeto de disponibilização dos ‘Certificados Digitais para </a:t>
            </a:r>
            <a:r>
              <a:rPr lang="pt-BR" sz="1100" dirty="0" err="1" smtClean="0">
                <a:solidFill>
                  <a:schemeClr val="tx1"/>
                </a:solidFill>
              </a:rPr>
              <a:t>para</a:t>
            </a:r>
            <a:r>
              <a:rPr lang="pt-BR" sz="1100" dirty="0" smtClean="0">
                <a:solidFill>
                  <a:schemeClr val="tx1"/>
                </a:solidFill>
              </a:rPr>
              <a:t> uso em Sistemas – </a:t>
            </a:r>
            <a:r>
              <a:rPr lang="pt-BR" sz="1100" dirty="0" err="1" smtClean="0">
                <a:solidFill>
                  <a:schemeClr val="tx1"/>
                </a:solidFill>
              </a:rPr>
              <a:t>Infojud</a:t>
            </a:r>
            <a:r>
              <a:rPr lang="pt-BR" sz="1100" dirty="0" smtClean="0">
                <a:solidFill>
                  <a:schemeClr val="tx1"/>
                </a:solidFill>
              </a:rPr>
              <a:t>, </a:t>
            </a:r>
            <a:r>
              <a:rPr lang="pt-BR" sz="1100" dirty="0" err="1" smtClean="0">
                <a:solidFill>
                  <a:schemeClr val="tx1"/>
                </a:solidFill>
              </a:rPr>
              <a:t>Renajud</a:t>
            </a:r>
            <a:r>
              <a:rPr lang="pt-BR" sz="1100" dirty="0" smtClean="0">
                <a:solidFill>
                  <a:schemeClr val="tx1"/>
                </a:solidFill>
              </a:rPr>
              <a:t>...)</a:t>
            </a:r>
            <a:endParaRPr lang="pt-BR" sz="1100" dirty="0">
              <a:solidFill>
                <a:schemeClr val="tx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116306102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5597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Diego Madeira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Alessandra Bárbara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A próxima fase do projeto dependerá fortemente de  realização de treinamento na ferramenta </a:t>
            </a:r>
            <a:r>
              <a:rPr lang="pt-BR" sz="1050" dirty="0" err="1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Risk</a:t>
            </a:r>
            <a:r>
              <a:rPr lang="pt-BR" sz="1050" dirty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 Manager, que deverá ser ministrado pela Modulo.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50" dirty="0" smtClean="0">
              <a:solidFill>
                <a:schemeClr val="dk1"/>
              </a:solidFill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808013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01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Coletar Dados.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Fev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02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Analisar Risco.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Jun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80%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03 -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Manter um Perfil de Risco.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Jun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45%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04 -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Avaliar 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Risco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Jun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05 -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Definir um portfólio de ações para o gerenciamento de risco.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Jul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Julho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40%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Gestão de Riscos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409640115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Identificar e quantificar os níveis de riscos, considerando as possíveis ameaças e vulnerabilidades, seus impactos para as atividades do TJPE e a probabilidade de sua ocorrência, devendo ainda recomendar ações de segurança que compreendam controles, políticas e procedimentos para tratamento e mitigação destes riscos.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28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Arthur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Oscar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50" dirty="0" smtClean="0">
              <a:solidFill>
                <a:schemeClr val="dk1"/>
              </a:solidFill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120644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Estão sendo estabelecidas as diretrizes para o projeto.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err="1" smtClean="0">
                <a:solidFill>
                  <a:schemeClr val="tx1"/>
                </a:solidFill>
              </a:rPr>
              <a:t>Nov</a:t>
            </a:r>
            <a:r>
              <a:rPr lang="pt-BR" sz="1200" dirty="0" smtClean="0">
                <a:solidFill>
                  <a:schemeClr val="tx1"/>
                </a:solidFill>
              </a:rPr>
              <a:t>/13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SERVIDOR CONECTADO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038553626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Estabelecer e disponibilizar os recursos necessários para o fornecimento de desktops, notebooks ou </a:t>
            </a:r>
            <a:r>
              <a:rPr lang="pt-BR" sz="1050" dirty="0" err="1" smtClean="0">
                <a:solidFill>
                  <a:schemeClr val="dk1"/>
                </a:solidFill>
              </a:rPr>
              <a:t>ultrabooks</a:t>
            </a:r>
            <a:r>
              <a:rPr lang="pt-BR" sz="1050" dirty="0" smtClean="0">
                <a:solidFill>
                  <a:schemeClr val="dk1"/>
                </a:solidFill>
              </a:rPr>
              <a:t> para servidores do TJPE.</a:t>
            </a: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28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7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Juliana Neiva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Maurício </a:t>
              </a:r>
              <a:r>
                <a:rPr lang="pt-BR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Brainer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Foi </a:t>
            </a:r>
            <a:r>
              <a:rPr lang="pt-BR" sz="1050" dirty="0">
                <a:solidFill>
                  <a:schemeClr val="dk1"/>
                </a:solidFill>
              </a:rPr>
              <a:t>necessário </a:t>
            </a:r>
            <a:r>
              <a:rPr lang="pt-BR" sz="1050" dirty="0" err="1">
                <a:solidFill>
                  <a:schemeClr val="dk1"/>
                </a:solidFill>
              </a:rPr>
              <a:t>replanejar</a:t>
            </a:r>
            <a:r>
              <a:rPr lang="pt-BR" sz="1050" dirty="0">
                <a:solidFill>
                  <a:schemeClr val="dk1"/>
                </a:solidFill>
              </a:rPr>
              <a:t> este projeto, previsto anteriormente para junho/13, adiando sua implantação para outubro/2013, para atender aos prazos da </a:t>
            </a:r>
            <a:r>
              <a:rPr lang="pt-BR" sz="1050" dirty="0" smtClean="0">
                <a:solidFill>
                  <a:schemeClr val="dk1"/>
                </a:solidFill>
              </a:rPr>
              <a:t>apresentação </a:t>
            </a:r>
            <a:r>
              <a:rPr lang="pt-BR" sz="1050" dirty="0">
                <a:solidFill>
                  <a:schemeClr val="dk1"/>
                </a:solidFill>
              </a:rPr>
              <a:t>das informações solicitadas  pelo CNJ em relação ao Justiça de Números.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As datas das fases de homologação e realização da migração podem ainda não ser definitivas. Ainda há necessidade de uma definição do gestores.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675633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Planejamento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Fev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Preparação do ambiente homologação (1º e 2º graus)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Maio/13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Disponibilização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do a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mbiente de homologação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Homologação dos sistemas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Realização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 Migração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Estão sendo estabelecidas as diretrizes para o projeto.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err="1" smtClean="0">
                <a:solidFill>
                  <a:schemeClr val="tx1"/>
                </a:solidFill>
              </a:rPr>
              <a:t>Nov</a:t>
            </a:r>
            <a:r>
              <a:rPr lang="pt-BR" sz="1200" dirty="0" smtClean="0">
                <a:solidFill>
                  <a:schemeClr val="tx1"/>
                </a:solidFill>
              </a:rPr>
              <a:t>/13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MIGRAÇÃO DO SYBASE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316445405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como objetivo realizar a migração do banco de dados </a:t>
            </a:r>
            <a:r>
              <a:rPr lang="pt-BR" sz="1050" dirty="0" err="1">
                <a:solidFill>
                  <a:schemeClr val="dk1"/>
                </a:solidFill>
              </a:rPr>
              <a:t>sybase</a:t>
            </a:r>
            <a:r>
              <a:rPr lang="pt-BR" sz="1050" dirty="0">
                <a:solidFill>
                  <a:schemeClr val="dk1"/>
                </a:solidFill>
              </a:rPr>
              <a:t> da versão ASE 12 para ASE 15.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28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3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4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7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7" name="Oval 16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grpSp>
        <p:nvGrpSpPr>
          <p:cNvPr id="67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9" name="Oval 161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3</a:t>
              </a:r>
            </a:p>
          </p:txBody>
        </p:sp>
      </p:grpSp>
      <p:sp>
        <p:nvSpPr>
          <p:cNvPr id="70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1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72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12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6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79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14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4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8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04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5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8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0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111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02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5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6" name="Group 18"/>
          <p:cNvGrpSpPr/>
          <p:nvPr/>
        </p:nvGrpSpPr>
        <p:grpSpPr>
          <a:xfrm>
            <a:off x="6371175" y="1923823"/>
            <a:ext cx="2314754" cy="291937"/>
            <a:chOff x="452926" y="1955660"/>
            <a:chExt cx="2074514" cy="317142"/>
          </a:xfrm>
        </p:grpSpPr>
        <p:sp>
          <p:nvSpPr>
            <p:cNvPr id="117" name="Round Same Side Corner Rectangle 14"/>
            <p:cNvSpPr/>
            <p:nvPr/>
          </p:nvSpPr>
          <p:spPr>
            <a:xfrm rot="16200000" flipV="1">
              <a:off x="1974624" y="1678215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Round Same Side Corner Rectangle 15"/>
            <p:cNvSpPr/>
            <p:nvPr/>
          </p:nvSpPr>
          <p:spPr>
            <a:xfrm rot="16200000">
              <a:off x="937367" y="1496760"/>
              <a:ext cx="249829" cy="1218711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9" name="TextBox 16"/>
            <p:cNvSpPr txBox="1"/>
            <p:nvPr/>
          </p:nvSpPr>
          <p:spPr>
            <a:xfrm>
              <a:off x="501241" y="1971888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50%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1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22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50%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6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27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0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1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2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33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4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5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7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38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9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0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1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2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sp>
        <p:nvSpPr>
          <p:cNvPr id="144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5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46" name="Chart 96"/>
          <p:cNvGraphicFramePr/>
          <p:nvPr>
            <p:extLst>
              <p:ext uri="{D42A27DB-BD31-4B8C-83A1-F6EECF244321}">
                <p14:modId xmlns:p14="http://schemas.microsoft.com/office/powerpoint/2010/main" val="825502827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7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4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56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57" name="Tabela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2282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5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Banco Nacional de Mandados</a:t>
                      </a:r>
                      <a:r>
                        <a:rPr lang="pt-BR" sz="105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Prisão</a:t>
                      </a:r>
                      <a:endParaRPr lang="pt-BR" sz="105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Jan/13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Processos Apensados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Jan/13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Pje – Corregedoria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Dez/12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Vitaliciamento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– 1ª. Etapa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Out/12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Protocolo Integrado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Out/12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Pré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-queixa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Sessão de Julgamento Eletrônica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Jun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/11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" name="Chart 96"/>
          <p:cNvGraphicFramePr/>
          <p:nvPr>
            <p:extLst>
              <p:ext uri="{D42A27DB-BD31-4B8C-83A1-F6EECF244321}">
                <p14:modId xmlns:p14="http://schemas.microsoft.com/office/powerpoint/2010/main" val="2214046835"/>
              </p:ext>
            </p:extLst>
          </p:nvPr>
        </p:nvGraphicFramePr>
        <p:xfrm>
          <a:off x="227620" y="3881674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130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Márcio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Rocha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Maurício </a:t>
              </a:r>
              <a:r>
                <a:rPr lang="pt-BR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Brainer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cumprimento do cronograma em definição depende da aquisição de novos servidores para as localidades.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130344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Planejamento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N/D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RMR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N/D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Polos ZM, Caruaru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 Garanhuns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N/D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Polos Ouricuri e Serra Talhada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N/D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está em fase de planejamento.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err="1" smtClean="0">
                <a:solidFill>
                  <a:schemeClr val="tx1"/>
                </a:solidFill>
              </a:rPr>
              <a:t>Nov</a:t>
            </a:r>
            <a:r>
              <a:rPr lang="pt-BR" sz="1200" dirty="0" smtClean="0">
                <a:solidFill>
                  <a:schemeClr val="tx1"/>
                </a:solidFill>
              </a:rPr>
              <a:t>/13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7%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TJPE OTIMIZADO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660689236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Este projeto tem como objetivo melhorar </a:t>
            </a:r>
            <a:r>
              <a:rPr lang="pt-BR" sz="1050" dirty="0">
                <a:solidFill>
                  <a:schemeClr val="dk1"/>
                </a:solidFill>
              </a:rPr>
              <a:t>os serviços de conexão e acesso prestados pela </a:t>
            </a:r>
            <a:r>
              <a:rPr lang="pt-BR" sz="1050" dirty="0" err="1" smtClean="0">
                <a:solidFill>
                  <a:schemeClr val="dk1"/>
                </a:solidFill>
              </a:rPr>
              <a:t>Setic</a:t>
            </a:r>
            <a:r>
              <a:rPr lang="pt-BR" sz="1050" dirty="0" smtClean="0">
                <a:solidFill>
                  <a:schemeClr val="dk1"/>
                </a:solidFill>
              </a:rPr>
              <a:t>, através </a:t>
            </a:r>
            <a:r>
              <a:rPr lang="pt-BR" sz="1050" smtClean="0">
                <a:solidFill>
                  <a:schemeClr val="dk1"/>
                </a:solidFill>
              </a:rPr>
              <a:t>da virtualização </a:t>
            </a:r>
            <a:r>
              <a:rPr lang="pt-BR" sz="1050" dirty="0" smtClean="0">
                <a:solidFill>
                  <a:schemeClr val="dk1"/>
                </a:solidFill>
              </a:rPr>
              <a:t>dos servidores das comarcas, com instalação </a:t>
            </a:r>
            <a:r>
              <a:rPr lang="pt-BR" sz="1050" smtClean="0">
                <a:solidFill>
                  <a:schemeClr val="dk1"/>
                </a:solidFill>
              </a:rPr>
              <a:t>de firewalls e controladores de domínios</a:t>
            </a:r>
            <a:r>
              <a:rPr lang="pt-BR" sz="1050" smtClean="0">
                <a:solidFill>
                  <a:schemeClr val="dk1"/>
                </a:solidFill>
              </a:rPr>
              <a:t>.</a:t>
            </a: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28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2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7" name="Oval 16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26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355756"/>
              </p:ext>
            </p:extLst>
          </p:nvPr>
        </p:nvGraphicFramePr>
        <p:xfrm>
          <a:off x="395535" y="1813962"/>
          <a:ext cx="8352929" cy="4073597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1"/>
                <a:gridCol w="677264"/>
                <a:gridCol w="1505032"/>
                <a:gridCol w="903021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BNMP 2º Grau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3,31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Presidência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Conhecer Virtual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3,23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Presidência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Mai/12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Consulta Processual CCMA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3,23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CCMA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Fev/11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de Leilão Eletrônico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2,92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Fórum Recife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Ago</a:t>
                      </a:r>
                      <a:r>
                        <a:rPr lang="pt-BR" sz="1600" dirty="0" smtClean="0"/>
                        <a:t>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Acompanham. de Medidas Sócio Educativas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2,92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Vara Infância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LOA Eletrônica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2,65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ASSEF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Fev/13</a:t>
                      </a: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Integração do </a:t>
                      </a:r>
                      <a:r>
                        <a:rPr lang="pt-BR" sz="1600" dirty="0" err="1" smtClean="0"/>
                        <a:t>Judwin</a:t>
                      </a:r>
                      <a:r>
                        <a:rPr lang="pt-BR" sz="1600" baseline="0" dirty="0" smtClean="0"/>
                        <a:t> 1º Grau com o CNACL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2,46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CICA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Ago/11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de Acolhimento e Adoção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2,38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CEJA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Out/12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Controle dos Imóveis Adquiridos por Estrangeiros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2,00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CNJ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Out/12</a:t>
                      </a: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Acompanhamento Processual</a:t>
                      </a:r>
                      <a:r>
                        <a:rPr lang="pt-BR" baseline="0" dirty="0" smtClean="0"/>
                        <a:t> CICA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CICA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Jan/11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00838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1705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768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35699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56" descr="Icon Magnifying Glass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86918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056" descr="Icon Magnifying Glass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50914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159"/>
          <p:cNvGrpSpPr>
            <a:grpSpLocks noChangeAspect="1"/>
          </p:cNvGrpSpPr>
          <p:nvPr/>
        </p:nvGrpSpPr>
        <p:grpSpPr bwMode="auto">
          <a:xfrm>
            <a:off x="4977921" y="6283193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29" name="Oval 16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3</a:t>
              </a:r>
              <a:endParaRPr lang="pt-BR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37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3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5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22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051588"/>
              </p:ext>
            </p:extLst>
          </p:nvPr>
        </p:nvGraphicFramePr>
        <p:xfrm>
          <a:off x="395536" y="1813962"/>
          <a:ext cx="8352927" cy="4073597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Controle de Liquidação</a:t>
                      </a:r>
                      <a:r>
                        <a:rPr lang="pt-BR" sz="1600" baseline="0" dirty="0" smtClean="0"/>
                        <a:t> de Penas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Out/11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Integração Processual OAB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Jul</a:t>
                      </a:r>
                      <a:r>
                        <a:rPr lang="pt-BR" sz="1600" dirty="0" smtClean="0"/>
                        <a:t>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Monitoramento de Penas e Medidas Alternativas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Nov</a:t>
                      </a:r>
                      <a:r>
                        <a:rPr lang="pt-BR" sz="1600" dirty="0" smtClean="0"/>
                        <a:t>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Transmissão Online</a:t>
                      </a:r>
                      <a:r>
                        <a:rPr lang="pt-BR" sz="1600" baseline="0" dirty="0" smtClean="0"/>
                        <a:t> de Sessões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Jun</a:t>
                      </a:r>
                      <a:r>
                        <a:rPr lang="pt-BR" sz="1600" dirty="0" smtClean="0"/>
                        <a:t>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Integração SICASE – Cartórios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Jurisprudência CEJ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Out/12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Produtividade</a:t>
                      </a:r>
                      <a:r>
                        <a:rPr lang="pt-BR" sz="1600" baseline="0" dirty="0" smtClean="0"/>
                        <a:t> dos Magistrados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Repercussão Geral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Jul</a:t>
                      </a:r>
                      <a:r>
                        <a:rPr lang="pt-BR" sz="1600" dirty="0" smtClean="0"/>
                        <a:t>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Transmissão</a:t>
                      </a:r>
                      <a:r>
                        <a:rPr lang="pt-BR" sz="1600" baseline="0" dirty="0" smtClean="0"/>
                        <a:t> de Palestras Online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Abr</a:t>
                      </a:r>
                      <a:r>
                        <a:rPr lang="pt-BR" sz="1600" dirty="0" smtClean="0"/>
                        <a:t>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Contagem</a:t>
                      </a:r>
                      <a:r>
                        <a:rPr lang="pt-BR" sz="1600" baseline="0" dirty="0" smtClean="0"/>
                        <a:t> Processual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Juizados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Fev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0" name="Group 159"/>
          <p:cNvGrpSpPr>
            <a:grpSpLocks noChangeAspect="1"/>
          </p:cNvGrpSpPr>
          <p:nvPr/>
        </p:nvGrpSpPr>
        <p:grpSpPr bwMode="auto">
          <a:xfrm>
            <a:off x="4977921" y="6283193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24" name="Oval 161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3</a:t>
              </a:r>
              <a:endParaRPr lang="pt-BR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37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3" name="Group 159"/>
          <p:cNvGrpSpPr>
            <a:grpSpLocks noChangeAspect="1"/>
          </p:cNvGrpSpPr>
          <p:nvPr/>
        </p:nvGrpSpPr>
        <p:grpSpPr bwMode="auto">
          <a:xfrm>
            <a:off x="4950064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5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22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441115"/>
              </p:ext>
            </p:extLst>
          </p:nvPr>
        </p:nvGraphicFramePr>
        <p:xfrm>
          <a:off x="395536" y="1813962"/>
          <a:ext cx="8352927" cy="4073597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Formulário Acompanhamento CAP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Abr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Lançamento de Sentenças Automáticas</a:t>
                      </a:r>
                      <a:r>
                        <a:rPr lang="pt-BR" sz="1600" baseline="0" dirty="0" smtClean="0"/>
                        <a:t> 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Fev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PJe</a:t>
                      </a:r>
                      <a:r>
                        <a:rPr lang="pt-BR" sz="1600" dirty="0" smtClean="0"/>
                        <a:t> Corregedoria – Servidores e Corte Especial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Corregedoria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PJe</a:t>
                      </a:r>
                      <a:r>
                        <a:rPr lang="pt-BR" sz="1600" dirty="0" smtClean="0"/>
                        <a:t> Executivos</a:t>
                      </a:r>
                      <a:r>
                        <a:rPr lang="pt-BR" sz="1600" baseline="0" dirty="0" smtClean="0"/>
                        <a:t> Fiscais Municipais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Comitê </a:t>
                      </a:r>
                      <a:r>
                        <a:rPr lang="pt-BR" sz="1600" smtClean="0"/>
                        <a:t>PJe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Abr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" name="Group 279"/>
          <p:cNvGrpSpPr>
            <a:grpSpLocks noChangeAspect="1"/>
          </p:cNvGrpSpPr>
          <p:nvPr/>
        </p:nvGrpSpPr>
        <p:grpSpPr bwMode="auto">
          <a:xfrm>
            <a:off x="4617881" y="6280857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3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2</a:t>
              </a:r>
              <a:endParaRPr lang="pt-BR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234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1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861154"/>
              </p:ext>
            </p:extLst>
          </p:nvPr>
        </p:nvGraphicFramePr>
        <p:xfrm>
          <a:off x="395536" y="1813962"/>
          <a:ext cx="8352927" cy="4073597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Substituição do SISPE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2,31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Aquisição de Sistema</a:t>
                      </a:r>
                      <a:r>
                        <a:rPr lang="pt-BR" sz="1600" baseline="0" dirty="0" smtClean="0"/>
                        <a:t> para o Centro de Saúde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2,31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do Serviço de Taxi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2,23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GCSG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da Transparência Passiva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Ouvidoria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Set/12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Novo Sistema de Ouvidoria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2,08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Ouvidoria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Out/12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Registro de Faltas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2,04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Banco de Talentos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1,96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Fev/11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para o Centro de Justiça</a:t>
                      </a:r>
                      <a:r>
                        <a:rPr lang="pt-BR" sz="1600" baseline="0" dirty="0" smtClean="0"/>
                        <a:t> Terapêutico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1,92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Pós Graduação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1,77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SGP - DDH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Nov/12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Folha</a:t>
                      </a:r>
                      <a:r>
                        <a:rPr lang="pt-BR" sz="1600" baseline="0" dirty="0" smtClean="0"/>
                        <a:t> de Pagamento dos Estagiários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1,46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r>
                        <a:rPr lang="pt-BR" sz="1600" baseline="0" dirty="0" smtClean="0"/>
                        <a:t> – DGP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62" y="22475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9695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5699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62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17008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14905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56" descr="Icon Magnifying Glass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0909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23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5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27" name="Oval 161">
              <a:hlinkClick r:id="rId1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pic>
        <p:nvPicPr>
          <p:cNvPr id="24" name="Picture 2056" descr="Icon Magnifying Glas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62" y="527195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056" descr="Icon Magnifying Glas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6612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1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820888"/>
              </p:ext>
            </p:extLst>
          </p:nvPr>
        </p:nvGraphicFramePr>
        <p:xfrm>
          <a:off x="395536" y="1813962"/>
          <a:ext cx="8352927" cy="4073597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Página da COPLAN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2,69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COPLAN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err="1" smtClean="0"/>
                        <a:t>Jul</a:t>
                      </a:r>
                      <a:r>
                        <a:rPr lang="pt-BR" sz="1600" dirty="0" smtClean="0"/>
                        <a:t>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Publicações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resenhas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2,00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SGP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Ago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768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1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190544"/>
              </p:ext>
            </p:extLst>
          </p:nvPr>
        </p:nvGraphicFramePr>
        <p:xfrm>
          <a:off x="395536" y="1813962"/>
          <a:ext cx="8352927" cy="4073597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dirty="0" smtClean="0"/>
                        <a:t>Rede de Dados Interior</a:t>
                      </a:r>
                      <a:endParaRPr lang="pt-BR" sz="1600" b="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2,08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4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196000"/>
              </p:ext>
            </p:extLst>
          </p:nvPr>
        </p:nvGraphicFramePr>
        <p:xfrm>
          <a:off x="395536" y="1813962"/>
          <a:ext cx="8352927" cy="4073597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Elaboração do PDTIC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2,38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Painel</a:t>
                      </a:r>
                      <a:r>
                        <a:rPr lang="pt-BR" sz="1600" baseline="0" dirty="0" smtClean="0"/>
                        <a:t> de Indicadores do 2º Grau (BI)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COPLAN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err="1" smtClean="0"/>
                        <a:t>Jun</a:t>
                      </a:r>
                      <a:r>
                        <a:rPr lang="pt-BR" sz="1600" dirty="0" smtClean="0"/>
                        <a:t>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err="1" smtClean="0">
                <a:solidFill>
                  <a:schemeClr val="bg1"/>
                </a:solidFill>
              </a:rPr>
              <a:t>Bnmp</a:t>
            </a:r>
            <a:r>
              <a:rPr sz="1600" smtClean="0">
                <a:solidFill>
                  <a:schemeClr val="bg1"/>
                </a:solidFill>
              </a:rPr>
              <a:t> 2º grau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Implantação do controle de expedição de mandados de prisão no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2º Grau, com armazenamento e envio das informações para o CNJ atendendo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à resolução 137/2011 daquele conselho.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86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Resolução 137/2011 do CNJ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CONHECER VIRTUAL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Desembargador Luiz Carlos Figueiredo</a:t>
                      </a: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Maio/2012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3,23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527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em questão tem por objetivo utilizar a videoconferência para facilitar o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primeiro contato entre um pretendente a uma adoção nacional ou internacional e uma criança residente em comarca do estado, resultando na propositura de ação de adoção.</a:t>
                      </a:r>
                      <a:endParaRPr lang="pt-BR" sz="1800" b="1" dirty="0" smtClean="0"/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34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Esse projeto contribui para a celeridade processual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587364"/>
              </p:ext>
            </p:extLst>
          </p:nvPr>
        </p:nvGraphicFramePr>
        <p:xfrm>
          <a:off x="611560" y="1772816"/>
          <a:ext cx="7992888" cy="222196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472608"/>
                <a:gridCol w="936104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Processo</a:t>
                      </a:r>
                      <a:r>
                        <a:rPr lang="pt-BR" baseline="0" dirty="0" smtClean="0"/>
                        <a:t> Judicial Eletrônico (</a:t>
                      </a:r>
                      <a:r>
                        <a:rPr lang="pt-BR" baseline="0" dirty="0" err="1" smtClean="0"/>
                        <a:t>PJe</a:t>
                      </a:r>
                      <a:r>
                        <a:rPr lang="pt-BR" baseline="0" dirty="0" smtClean="0"/>
                        <a:t>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err="1" smtClean="0"/>
                        <a:t>Pje</a:t>
                      </a:r>
                      <a:r>
                        <a:rPr lang="pt-BR" sz="1600" baseline="0" dirty="0" smtClean="0"/>
                        <a:t> - Juizados Cíveis da RMR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Susp</a:t>
                      </a:r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Pje</a:t>
                      </a:r>
                      <a:r>
                        <a:rPr lang="pt-BR" sz="1600" dirty="0" smtClean="0"/>
                        <a:t> - Juizados Criminais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Cancel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Pje</a:t>
                      </a:r>
                      <a:r>
                        <a:rPr lang="pt-BR" sz="1600" dirty="0" smtClean="0"/>
                        <a:t> - Colégio Recursal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Susp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25%</a:t>
                      </a:r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Pje</a:t>
                      </a:r>
                      <a:r>
                        <a:rPr lang="pt-BR" sz="1600" dirty="0" smtClean="0"/>
                        <a:t> – Migração Versão Descanso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Jun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80%</a:t>
                      </a:r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Pje</a:t>
                      </a:r>
                      <a:r>
                        <a:rPr lang="pt-BR" sz="1600" dirty="0" smtClean="0"/>
                        <a:t> – Corregedoria</a:t>
                      </a:r>
                      <a:r>
                        <a:rPr lang="pt-BR" sz="1600" baseline="0" dirty="0" smtClean="0"/>
                        <a:t>  2ª Fase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Susp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0%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214750"/>
              </p:ext>
            </p:extLst>
          </p:nvPr>
        </p:nvGraphicFramePr>
        <p:xfrm>
          <a:off x="7092280" y="209538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081485"/>
              </p:ext>
            </p:extLst>
          </p:nvPr>
        </p:nvGraphicFramePr>
        <p:xfrm>
          <a:off x="7092280" y="2453063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922123"/>
              </p:ext>
            </p:extLst>
          </p:nvPr>
        </p:nvGraphicFramePr>
        <p:xfrm>
          <a:off x="7092280" y="2819552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761481"/>
              </p:ext>
            </p:extLst>
          </p:nvPr>
        </p:nvGraphicFramePr>
        <p:xfrm>
          <a:off x="7092280" y="3180252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130162"/>
              </p:ext>
            </p:extLst>
          </p:nvPr>
        </p:nvGraphicFramePr>
        <p:xfrm>
          <a:off x="7146440" y="2196546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498033"/>
              </p:ext>
            </p:extLst>
          </p:nvPr>
        </p:nvGraphicFramePr>
        <p:xfrm>
          <a:off x="7146440" y="255131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337927"/>
              </p:ext>
            </p:extLst>
          </p:nvPr>
        </p:nvGraphicFramePr>
        <p:xfrm>
          <a:off x="7146440" y="2884427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87534"/>
              </p:ext>
            </p:extLst>
          </p:nvPr>
        </p:nvGraphicFramePr>
        <p:xfrm>
          <a:off x="7140707" y="326700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572131"/>
              </p:ext>
            </p:extLst>
          </p:nvPr>
        </p:nvGraphicFramePr>
        <p:xfrm>
          <a:off x="611560" y="4221088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Audiência Digital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Sistema de Gravação de Audiências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Abr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96%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494355"/>
              </p:ext>
            </p:extLst>
          </p:nvPr>
        </p:nvGraphicFramePr>
        <p:xfrm>
          <a:off x="7092280" y="454477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040409"/>
              </p:ext>
            </p:extLst>
          </p:nvPr>
        </p:nvGraphicFramePr>
        <p:xfrm>
          <a:off x="7146440" y="462672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65" name="Picture 2056" descr="Icon Magnifying Glas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68" y="223706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6" descr="Viewer fi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6440" y="182052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6" descr="Viewer fi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6440" y="426994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2056" descr="Icon Magnifying Glas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44" y="256490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44" y="292494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2056" descr="Icon Magnifying Glass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44" y="466723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051346"/>
              </p:ext>
            </p:extLst>
          </p:nvPr>
        </p:nvGraphicFramePr>
        <p:xfrm>
          <a:off x="611560" y="5136618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VEPA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540" baseline="0" dirty="0" smtClean="0"/>
                        <a:t>Controle de Frequência de Cumpridor de Penal Alternativa</a:t>
                      </a:r>
                      <a:endParaRPr lang="pt-BR" sz="154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Concl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9" name="Picture 2056" descr="Icon Magnifying Glass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55892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703854"/>
              </p:ext>
            </p:extLst>
          </p:nvPr>
        </p:nvGraphicFramePr>
        <p:xfrm>
          <a:off x="7092280" y="5456013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6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311169"/>
              </p:ext>
            </p:extLst>
          </p:nvPr>
        </p:nvGraphicFramePr>
        <p:xfrm>
          <a:off x="6768000" y="5544000"/>
          <a:ext cx="1296144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pSp>
        <p:nvGrpSpPr>
          <p:cNvPr id="7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3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4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6" name="Oval 161">
              <a:hlinkClick r:id="rId2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grpSp>
        <p:nvGrpSpPr>
          <p:cNvPr id="79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1" name="Oval 161">
              <a:hlinkClick r:id="rId21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3</a:t>
              </a:r>
            </a:p>
          </p:txBody>
        </p:sp>
      </p:grpSp>
      <p:grpSp>
        <p:nvGrpSpPr>
          <p:cNvPr id="84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6" name="Oval 281">
              <a:hlinkClick r:id="rId2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64" name="CaixaDeTexto 63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67" name="Picture 2056" descr="Icon Magnifying Glas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056" descr="Icon Magnifying Glass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330205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56" descr="Icon Magnifying Glass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370598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089708"/>
              </p:ext>
            </p:extLst>
          </p:nvPr>
        </p:nvGraphicFramePr>
        <p:xfrm>
          <a:off x="7092000" y="357273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4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410470"/>
              </p:ext>
            </p:extLst>
          </p:nvPr>
        </p:nvGraphicFramePr>
        <p:xfrm>
          <a:off x="7146440" y="366547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4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79227"/>
              </p:ext>
            </p:extLst>
          </p:nvPr>
        </p:nvGraphicFramePr>
        <p:xfrm>
          <a:off x="7146440" y="366547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Consulta Processual CCMA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Edson Dias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Fevereiro/2011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3,23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ferramenta de consulta dos procedimentos cadastrados nas Centrais e Câmaras de Conciliação, Mediação e Arbitragem, no site de Internet do Tribunal de Justiça de Pernambuco.</a:t>
                      </a:r>
                      <a:endParaRPr lang="pt-BR" sz="1800" b="1" dirty="0" smtClean="0"/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58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Acesso a informação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baseline="0" dirty="0" smtClean="0"/>
                        <a:t>Simples por se tratar de uma funcionalidade existente mas não disponível pela internet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SISTEMA DE LEILÃO ELETRÔNICO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do Foro – Dr. João Alberto</a:t>
                      </a: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2,92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527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tem por objetivo o desenvolvimento de ferramenta para gerenciamento dos participantes dos leilões eletrônicos realizados pelo PJPE, com o cadastramento e habilitação daqueles junto aos sites dos leiloeiros, além de manter o histórico das arrematações.</a:t>
                      </a:r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3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Acesso a informação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1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Acompanhamento de Medidas Sócio Educativas 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Dr.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Élio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Bráz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Janeiro/2011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2,92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400" b="0" dirty="0" smtClean="0"/>
                        <a:t>Alteração no sistema </a:t>
                      </a:r>
                      <a:r>
                        <a:rPr lang="pt-BR" sz="1400" b="0" dirty="0" err="1" smtClean="0"/>
                        <a:t>Judwin</a:t>
                      </a:r>
                      <a:r>
                        <a:rPr lang="pt-BR" sz="1400" b="0" dirty="0" smtClean="0"/>
                        <a:t> do 1º Grau, implementando na ferramenta de acompanhamento processual a possibilidade de: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400" b="0" dirty="0" smtClean="0"/>
                        <a:t>Lançamento dos movimentos realizadas pelos diversos núcleos existentes na 2ª Vara da Infância e Juventude.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400" b="0" dirty="0" smtClean="0"/>
                        <a:t>Relatórios para atender as necessidades de extração de informações dos núcleos citados.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400" b="0" dirty="0" smtClean="0"/>
                        <a:t>Controle de menores que estão em unidades de acolhimento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54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5958929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80979"/>
            <a:ext cx="8424862" cy="1584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52404"/>
          <a:ext cx="8424936" cy="16129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42505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84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428454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817391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428454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817391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428454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817391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428454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817391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428454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817391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428454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817391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428454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817391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Integração do </a:t>
            </a:r>
            <a:r>
              <a:rPr sz="1600" err="1" smtClean="0">
                <a:solidFill>
                  <a:schemeClr val="bg1"/>
                </a:solidFill>
              </a:rPr>
              <a:t>Judwin</a:t>
            </a:r>
            <a:r>
              <a:rPr sz="1600" smtClean="0">
                <a:solidFill>
                  <a:schemeClr val="bg1"/>
                </a:solidFill>
              </a:rPr>
              <a:t> 1º Grau com o CNACL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Teresa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Silgueiro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Agosto/2011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2,46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</a:t>
                      </a:r>
                      <a:r>
                        <a:rPr lang="pt-BR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serviços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o envio de informações do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1º Grau para o CNACL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(Cadastro Nacional de Adolescente em Conflito com a Lei)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800" b="1" dirty="0" smtClean="0"/>
                    </a:p>
                    <a:p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60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CONSULTA PROCESSUAL DO ADVOGADO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endParaRPr lang="pt-BR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2,42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serviço na web para que os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escritórios de advocacia possam buscar via aplicações próprias, informações dos processos de seus interesses. Tal serviço deverá funcionar para os sistemas </a:t>
                      </a:r>
                      <a:r>
                        <a:rPr lang="pt-BR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1º Grau, </a:t>
                      </a:r>
                      <a:r>
                        <a:rPr lang="pt-BR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2º Grau e </a:t>
                      </a:r>
                      <a:r>
                        <a:rPr lang="pt-BR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Pje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 paralelo deverá também ser corrigida a navegação da consulta processual no site do PJPE.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698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4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Controle de acolhimento e adoção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CEJA - Elizeth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Gayão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Senna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Outubro/2012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2,38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Criação de um sistema para controle e acompanhamento das crianças acolhidas e adotadas no estado de Pernambuco devendo constar : 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Integração com a base de dados do CNA e CNCA (Cadastro Nacional de Acolhidos e Cadastro nacional de Crianças Adotadas)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Cadastro de todas as crianças acolhidas e adotadas em todas as Comarcas do Estado de Pernambuco</a:t>
                      </a:r>
                    </a:p>
                    <a:p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74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PÁGINA DA COPLAN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COPLAN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Paulo Emílio 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2,69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pPr algn="just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Página de intranet para a COPLAN, com vistas à publicação interna de documentos relativos às áreas de: Gestão de Projetos e Gestão de Processos de Negócio do TJPE. </a:t>
                      </a:r>
                    </a:p>
                    <a:p>
                      <a:pPr algn="just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referida página deverá disponibilizar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á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 para a publicação de notícias e repositório de arquivos/documentos, preferencialmente administrável pelos próprios usuários da COPLAN.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Eficácia essencial para o alcance das diretrizes propostas pela Lei n° 12.527/11 (Lei de Acesso a Informações).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8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Substituição do SISPE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Norma Lyra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Desenvolver/Adquirir um  em substituição ao atual sistema SISPE.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8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Aquisição de Sistema para o Centro de Saúde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err="1" smtClean="0"/>
                        <a:t>Tarciana</a:t>
                      </a:r>
                      <a:r>
                        <a:rPr lang="pt-BR" b="0" dirty="0" smtClean="0"/>
                        <a:t> </a:t>
                      </a:r>
                      <a:r>
                        <a:rPr lang="pt-BR" b="0" dirty="0" err="1" smtClean="0"/>
                        <a:t>Chalegre</a:t>
                      </a:r>
                      <a:endParaRPr lang="pt-BR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Janeiro/2011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atendimento dessa solicitação irá permitir o agendamento de consultas pelos próprios usuários, através da internet, informatizando todo o processo, controle e o gerenciamento dos atendimentos realizados pelos profissionais do centro de saúde do TJPE, através da possibilidade de geração de relatórios gerenciais e estatísticos pelos gestores do Centro de Saúde acabando com a necessidade de controles manuais.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implantação do sistema possibilitará grande impacto na organização pois beneficiará diretamente servidores e seus dependentes.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CONTROLE DO SERVIÇO DE TÁXI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DIRIEST - Augusta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Tiné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Setembro/2012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2,23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se refere à necessidade de desenvolvimento de uma ferramenta para controle da distribuição e utilização do </a:t>
                      </a:r>
                      <a:r>
                        <a:rPr lang="pt-BR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Cred-Viagem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documento comprobatório da utilização do serviço de taxi (SERV-TAXI), contratada por este Poder.</a:t>
                      </a:r>
                    </a:p>
                    <a:p>
                      <a:endParaRPr lang="pt-BR" sz="14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Referida demanda é item exclusivo no Relatório de Auditoria nº 06/2012, realizado pela Controladoria Interna deste Tribunal.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O sistema não só ajudará no fluxo interno dos trabalhos,</a:t>
                      </a:r>
                      <a:r>
                        <a:rPr lang="pt-BR" sz="1600" b="0" baseline="0" dirty="0" smtClean="0"/>
                        <a:t> bem como evitar gastos desnecessários com táxi.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514664"/>
              </p:ext>
            </p:extLst>
          </p:nvPr>
        </p:nvGraphicFramePr>
        <p:xfrm>
          <a:off x="611560" y="1772816"/>
          <a:ext cx="7992888" cy="333294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1º Grau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Execução Fiscal Eletrônica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Susp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Painel de Chamadas de Audiências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Jun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Vitaliciamento</a:t>
                      </a:r>
                      <a:r>
                        <a:rPr lang="pt-BR" sz="1600" dirty="0" smtClean="0"/>
                        <a:t> - 2ª</a:t>
                      </a:r>
                      <a:r>
                        <a:rPr lang="pt-BR" sz="1600" baseline="0" dirty="0" smtClean="0"/>
                        <a:t> Fase</a:t>
                      </a:r>
                      <a:endParaRPr lang="pt-B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de Pagamento de Precatórios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Consulta Processual 1º</a:t>
                      </a:r>
                      <a:r>
                        <a:rPr lang="pt-BR" sz="1600" baseline="0" dirty="0" smtClean="0"/>
                        <a:t> Grau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96%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Certificados Digitais para uso de Sistemas</a:t>
                      </a:r>
                      <a:endParaRPr lang="pt-B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err="1" smtClean="0"/>
                        <a:t>Jun</a:t>
                      </a:r>
                      <a:r>
                        <a:rPr lang="pt-BR" sz="1600" dirty="0" smtClean="0"/>
                        <a:t>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Custas Judiciais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N/D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533361"/>
              </p:ext>
            </p:extLst>
          </p:nvPr>
        </p:nvGraphicFramePr>
        <p:xfrm>
          <a:off x="7092280" y="284205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452839"/>
              </p:ext>
            </p:extLst>
          </p:nvPr>
        </p:nvGraphicFramePr>
        <p:xfrm>
          <a:off x="7092280" y="2088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058931"/>
              </p:ext>
            </p:extLst>
          </p:nvPr>
        </p:nvGraphicFramePr>
        <p:xfrm>
          <a:off x="7092280" y="2466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80852"/>
              </p:ext>
            </p:extLst>
          </p:nvPr>
        </p:nvGraphicFramePr>
        <p:xfrm>
          <a:off x="7092280" y="292082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183180"/>
              </p:ext>
            </p:extLst>
          </p:nvPr>
        </p:nvGraphicFramePr>
        <p:xfrm>
          <a:off x="7092280" y="3564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821533"/>
              </p:ext>
            </p:extLst>
          </p:nvPr>
        </p:nvGraphicFramePr>
        <p:xfrm>
          <a:off x="7092280" y="319724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84273"/>
              </p:ext>
            </p:extLst>
          </p:nvPr>
        </p:nvGraphicFramePr>
        <p:xfrm>
          <a:off x="7092280" y="3942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196665"/>
              </p:ext>
            </p:extLst>
          </p:nvPr>
        </p:nvGraphicFramePr>
        <p:xfrm>
          <a:off x="7092280" y="331482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831329"/>
              </p:ext>
            </p:extLst>
          </p:nvPr>
        </p:nvGraphicFramePr>
        <p:xfrm>
          <a:off x="7137285" y="218520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448793"/>
              </p:ext>
            </p:extLst>
          </p:nvPr>
        </p:nvGraphicFramePr>
        <p:xfrm>
          <a:off x="7137285" y="2562346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188567"/>
              </p:ext>
            </p:extLst>
          </p:nvPr>
        </p:nvGraphicFramePr>
        <p:xfrm>
          <a:off x="7146440" y="365400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517685"/>
              </p:ext>
            </p:extLst>
          </p:nvPr>
        </p:nvGraphicFramePr>
        <p:xfrm>
          <a:off x="7128000" y="2934000"/>
          <a:ext cx="129644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259794"/>
              </p:ext>
            </p:extLst>
          </p:nvPr>
        </p:nvGraphicFramePr>
        <p:xfrm>
          <a:off x="7146440" y="327919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84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6168" y="22048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56" descr="Viewer fil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16440" y="184482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056" descr="Icon Magnifying Glass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6160" y="259962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056" descr="Icon Magnifying Glass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6192" y="295834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280">
              <a:hlinkClick r:id="rId2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9" name="Oval 281">
              <a:hlinkClick r:id="rId2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81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5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6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8" name="Oval 161">
              <a:hlinkClick r:id="rId21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3</a:t>
              </a:r>
            </a:p>
          </p:txBody>
        </p:sp>
      </p:grpSp>
      <p:grpSp>
        <p:nvGrpSpPr>
          <p:cNvPr id="90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00" name="Oval 281">
              <a:hlinkClick r:id="rId2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9" name="Picture 2056" descr="Icon Magnifying Glas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56" descr="Icon Magnifying Glass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6192" y="367974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056" descr="Icon Magnifying Glass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6192" y="331970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056" descr="Icon Magnifying Glass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6160" y="402936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056" descr="Icon Magnifying Glass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19418" y="44371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143622"/>
              </p:ext>
            </p:extLst>
          </p:nvPr>
        </p:nvGraphicFramePr>
        <p:xfrm>
          <a:off x="7092000" y="4320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5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10299"/>
              </p:ext>
            </p:extLst>
          </p:nvPr>
        </p:nvGraphicFramePr>
        <p:xfrm>
          <a:off x="7138087" y="402936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</p:spTree>
    <p:extLst>
      <p:ext uri="{BB962C8B-B14F-4D97-AF65-F5344CB8AC3E}">
        <p14:creationId xmlns:p14="http://schemas.microsoft.com/office/powerpoint/2010/main" val="3069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Controle da transparência passiva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Ouvidoria - Flávio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Japiassu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sistema de controle da transparência passiva, objeto da demanda, deverá gerenciar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cadastro do usuário solicitante, módulo de aprovação da solicitação, módulos de encaminhamento, consulta e acompanhamento da solicitação aprovada. Caberá, também, ao sistema o controle dos prazos legais, inclusive os prudenciais.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solicitação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está regulamentada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inciso XXXIII, do caput do art. 5º, no inciso II do § 3º do art. 37 e no § 2º dos art. 216 da Constituição Federal.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NOVO SISTEMA DE OUVIDORIA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Ouvidoria - Flávio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Japiassu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2,08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unidade demandante solicita a criação de um novo sistema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(web)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Ouvidoria, permitindo todo o gerenciamento e controle das solicitações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realizadas.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 novo sistema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da Ouvidoria permitirá retorno significativo para a organização e a sociedade, pois possibilitará o registro e acompanhamento de solicitações diretamente pelos usuários.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8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Sistema de Frequência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err="1" smtClean="0"/>
                        <a:t>Leovegildo</a:t>
                      </a:r>
                      <a:r>
                        <a:rPr lang="pt-BR" b="0" dirty="0" smtClean="0"/>
                        <a:t> Mota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Março/2011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2,04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Diretoria Geral do TJPE solicitou a SGP e a SETIC uma funcionalidade WEB para permitir o registro dos dias de ausência de servidores, a fim de evitar o pagamento indevido de salários aos e às pessoas que não estão mais a serviço do TJ e não tiveram o registro da sua situação atualizada pelos gestores de cada área.</a:t>
                      </a:r>
                      <a:endParaRPr lang="pt-BR" sz="1400" b="0" dirty="0" smtClean="0"/>
                    </a:p>
                    <a:p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solicitação possibilitará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atualização do corpo funcional do TJPE e inibirá pagamentos indevidos de dias trabalhados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Publicação de resenhas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de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Gestão Funcional 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Solange Cunha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Agosto/2012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2,00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refere-se à necessidade de desenvolvimento de uma ferramenta para publicação das resenhas da DGF-SGP. Entre os atos citados estão: férias, licença prêmio e licença médica, entre outros, que são digitados um a um em formulário padrão, para posterior envio ao DJE para publicação.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Esse atendimento possibilitará significativa melhoria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no fluxo de trabalho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BANCO DE TALENTOS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Suzana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Azoubel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Fevereiro/2011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1,96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920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gerência de seleção e acolhimento da SGP solicita o desenvolvimento de ferramenta para extração dos dados inseridos pelo sistema de cadastramento de nomeados e pelo último censo realizado, referente 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conhecimentos, projetos, talentos e habilidades que deverão ser migradas para o sistema Universal. Essa funcionalidade deverá possuir filtros que permitam ao usuário escolher diversos tipos de perfis de conhecimentos dos concursados. 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solicitação irá permitir a identificação prévia dos perfis dos servidores, possibilitando, quando possível, a sua mais adequada lotação.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SISTEMA PARA O CENTRO DE JUSTIÇA TERAPÊUTICO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1,92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endParaRPr lang="pt-BR" sz="14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CONTROLE PÓS-GRADUAÇÃO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de Desenvolvimento Humano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Luís Eduardo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1,77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refere-se a criação de sistema web para melhorar o gerenciamento e controle de inscrições e contratos nos cursos de pós-graduação oferecidos pelo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Tribunal de Justiça de Pernambuco aos funcionários efetivos através das empresas cadastradas na SGP.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Possibilitar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inscrições diretamente pelos servidores e o cadastramento de empresas interessadas através da internet.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SERVIÇOS E OBRAS DE ENGENHARIA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Geral -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Leovegildo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Mota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Agosto/2012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1,46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refere-se à necessidade de desenvolvimento de ferramenta web para acompanhamento dos serviços (reformas e manutenções) e obras (construções) de engenharia e arquitetura, com abrangência que compreende desde a solicitação inicial até a efetiva execução e entrega do objeto solicitado.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Demanda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possibilitará o acompanhamento on-line da execução de cada obra ou serviço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FOLHA DE PAGAMENTO DOS ESTAGIÁRIOS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SGP - Gerência de estágio - Consuelo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Março 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1,46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pPr algn="just"/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gerência de estágio da SGP solicita que a sua folha de pagamento seja realizada diretamente no sistema Universal RH. 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37469</TotalTime>
  <Words>11507</Words>
  <Application>Microsoft Office PowerPoint</Application>
  <PresentationFormat>Apresentação na tela (4:3)</PresentationFormat>
  <Paragraphs>2955</Paragraphs>
  <Slides>98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98</vt:i4>
      </vt:variant>
    </vt:vector>
  </HeadingPairs>
  <TitlesOfParts>
    <vt:vector size="99" baseType="lpstr">
      <vt:lpstr>Diseño predeterminado</vt:lpstr>
      <vt:lpstr>Portfólio de projetos de tic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Projeto: Pje - Juizados Cíveis da RMR</vt:lpstr>
      <vt:lpstr>Projeto: PJe - corregedoria – 2ª fase</vt:lpstr>
      <vt:lpstr>Projeto: Pje - Colégio Recursal</vt:lpstr>
      <vt:lpstr>Projeto: Pje – Migração Versão descanso</vt:lpstr>
      <vt:lpstr>Projeto: Sistema de Gravação de Audiências</vt:lpstr>
      <vt:lpstr>Projeto: Controle de Frequência de Cumpridor de Pena Alternativa  (VEPA)</vt:lpstr>
      <vt:lpstr>Projeto: Banco Nacional de Mandados de Prisão</vt:lpstr>
      <vt:lpstr>Projeto: Execução Fiscal Eletrônica</vt:lpstr>
      <vt:lpstr>Projeto: Painel de Chamadas de Audiências</vt:lpstr>
      <vt:lpstr>Projeto: Vitaliciamento – 2ª fase</vt:lpstr>
      <vt:lpstr>Projeto: gestão de pagamento de precatórios</vt:lpstr>
      <vt:lpstr>Projeto: gestão dA EXECUÇÃO PENAL</vt:lpstr>
      <vt:lpstr>ProjeTo: CERTIFICADOS DIGITAIS PARA USO DE SISTEMAS (infojud, RENAJUD...)</vt:lpstr>
      <vt:lpstr>Projeto: CUSTAS JUDICIAIS</vt:lpstr>
      <vt:lpstr>Projeto: Tabelas Unificadas 2º grau</vt:lpstr>
      <vt:lpstr>Projeto: Consulta Processual 1º Grau</vt:lpstr>
      <vt:lpstr>Projeto: Processos Apensados (Extinção de Barramentos)</vt:lpstr>
      <vt:lpstr>Projeto: Sessão de Julgamento Eletrônica</vt:lpstr>
      <vt:lpstr>Apresentação do PowerPoint</vt:lpstr>
      <vt:lpstr>Apresentação do PowerPoint</vt:lpstr>
      <vt:lpstr>Apresentação do PowerPoint</vt:lpstr>
      <vt:lpstr>Apresentação do PowerPoint</vt:lpstr>
      <vt:lpstr>Projeto: Digitalização das Pastas Funcionais</vt:lpstr>
      <vt:lpstr>Projeto: Arquivo Geral</vt:lpstr>
      <vt:lpstr>Projeto: Portal de Internet</vt:lpstr>
      <vt:lpstr>Projeto: JURISPRUDÊNCIA</vt:lpstr>
      <vt:lpstr>Projeto: Implantação da Plataforma do EAD (Moodle)</vt:lpstr>
      <vt:lpstr>Projeto: Modernização da Rede da Capital (Wireless)</vt:lpstr>
      <vt:lpstr>Apresentação do PowerPoint</vt:lpstr>
      <vt:lpstr>Apresentação do PowerPoint</vt:lpstr>
      <vt:lpstr>Apresentação do PowerPoint</vt:lpstr>
      <vt:lpstr>Projeto: Redundância de Instalações Físicas</vt:lpstr>
      <vt:lpstr>Projeto: Implantação do Service Manager</vt:lpstr>
      <vt:lpstr>Projeto: Implantação do Configuration Manager</vt:lpstr>
      <vt:lpstr>Projeto: Implantação do Operation Manager</vt:lpstr>
      <vt:lpstr>Projeto: Implantação do EPM-Microsoft</vt:lpstr>
      <vt:lpstr>Projeto: Uso Doméstico do Office</vt:lpstr>
      <vt:lpstr>Projeto: PADRONIZAÇÃO DAS ESTAÇÕES DE TRABALHO</vt:lpstr>
      <vt:lpstr>Projeto: Servidor Conectado</vt:lpstr>
      <vt:lpstr>Projeto: TJPE  Otimizado</vt:lpstr>
      <vt:lpstr>Projeto: Migração Sybase</vt:lpstr>
      <vt:lpstr>Projeto: Painel de Indicadores 1º Grau (BI)</vt:lpstr>
      <vt:lpstr>Projeto: Painel de Indicadores 2º Grau (BI)</vt:lpstr>
      <vt:lpstr>Projeto: Acompanhamento de Obras</vt:lpstr>
      <vt:lpstr>Projeto: Política de Segurança da Informação (Diretrizes)</vt:lpstr>
      <vt:lpstr>Projeto: Campanha de Divulgação e Conscientização da PSI</vt:lpstr>
      <vt:lpstr>Projeto: IMPLANTAÇÃO DA NORMA DE CERTIFICADOS DIGITAIS</vt:lpstr>
      <vt:lpstr>Projeto: Gestão de Riscos</vt:lpstr>
      <vt:lpstr>Projeto: SERVIDOR CONECTADO</vt:lpstr>
      <vt:lpstr>Projeto: MIGRAÇÃO DO SYBASE</vt:lpstr>
      <vt:lpstr>Projeto: TJPE OTIMIZADO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Bnmp 2º grau</vt:lpstr>
      <vt:lpstr>CONHECER VIRTUAL</vt:lpstr>
      <vt:lpstr>Consulta Processual CCMA</vt:lpstr>
      <vt:lpstr>SISTEMA DE LEILÃO ELETRÔNICO</vt:lpstr>
      <vt:lpstr>Acompanhamento de Medidas Sócio Educativas </vt:lpstr>
      <vt:lpstr>Integração do Judwin 1º Grau com o CNACL</vt:lpstr>
      <vt:lpstr>CONSULTA PROCESSUAL DO ADVOGADO</vt:lpstr>
      <vt:lpstr>Controle de acolhimento e adoção</vt:lpstr>
      <vt:lpstr>PÁGINA DA COPLAN</vt:lpstr>
      <vt:lpstr>Substituição do SISPE</vt:lpstr>
      <vt:lpstr>Aquisição de Sistema para o Centro de Saúde</vt:lpstr>
      <vt:lpstr>CONTROLE DO SERVIÇO DE TÁXI</vt:lpstr>
      <vt:lpstr>Controle da transparência passiva</vt:lpstr>
      <vt:lpstr>NOVO SISTEMA DE OUVIDORIA</vt:lpstr>
      <vt:lpstr>Sistema de Frequência</vt:lpstr>
      <vt:lpstr>Publicação de resenhas</vt:lpstr>
      <vt:lpstr>BANCO DE TALENTOS</vt:lpstr>
      <vt:lpstr>SISTEMA PARA O CENTRO DE JUSTIÇA TERAPÊUTICO</vt:lpstr>
      <vt:lpstr>CONTROLE PÓS-GRADUAÇÃO</vt:lpstr>
      <vt:lpstr>SERVIÇOS E OBRAS DE ENGENHARIA</vt:lpstr>
      <vt:lpstr>FOLHA DE PAGAMENTO DOS ESTAGIÁRIOS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vf</cp:lastModifiedBy>
  <cp:revision>1738</cp:revision>
  <cp:lastPrinted>2013-04-22T15:30:45Z</cp:lastPrinted>
  <dcterms:created xsi:type="dcterms:W3CDTF">2010-05-23T14:28:12Z</dcterms:created>
  <dcterms:modified xsi:type="dcterms:W3CDTF">2013-05-28T17:24:04Z</dcterms:modified>
</cp:coreProperties>
</file>