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45" r:id="rId3"/>
    <p:sldId id="363" r:id="rId4"/>
    <p:sldId id="365" r:id="rId5"/>
    <p:sldId id="373" r:id="rId6"/>
    <p:sldId id="364" r:id="rId7"/>
    <p:sldId id="349" r:id="rId8"/>
    <p:sldId id="370" r:id="rId9"/>
    <p:sldId id="350" r:id="rId10"/>
    <p:sldId id="351" r:id="rId11"/>
    <p:sldId id="352" r:id="rId12"/>
    <p:sldId id="353" r:id="rId13"/>
    <p:sldId id="369" r:id="rId14"/>
    <p:sldId id="374" r:id="rId15"/>
    <p:sldId id="375" r:id="rId16"/>
    <p:sldId id="362" r:id="rId17"/>
    <p:sldId id="371" r:id="rId18"/>
    <p:sldId id="372" r:id="rId19"/>
    <p:sldId id="376" r:id="rId20"/>
    <p:sldId id="377" r:id="rId21"/>
    <p:sldId id="378" r:id="rId22"/>
  </p:sldIdLst>
  <p:sldSz cx="9144000" cy="6858000" type="screen4x3"/>
  <p:notesSz cx="6807200" cy="9906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92D"/>
    <a:srgbClr val="FFCC00"/>
    <a:srgbClr val="FFCC66"/>
    <a:srgbClr val="7CBF33"/>
    <a:srgbClr val="CA351C"/>
    <a:srgbClr val="FF2F2F"/>
    <a:srgbClr val="000080"/>
    <a:srgbClr val="800040"/>
    <a:srgbClr val="660066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7" autoAdjust="0"/>
    <p:restoredTop sz="94675" autoAdjust="0"/>
  </p:normalViewPr>
  <p:slideViewPr>
    <p:cSldViewPr>
      <p:cViewPr>
        <p:scale>
          <a:sx n="75" d="100"/>
          <a:sy n="75" d="100"/>
        </p:scale>
        <p:origin x="-11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82" y="-96"/>
      </p:cViewPr>
      <p:guideLst>
        <p:guide orient="horz" pos="312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AD1D5-C30D-4090-86F4-A15DE463365D}" type="datetimeFigureOut">
              <a:rPr lang="pt-BR" smtClean="0"/>
              <a:pPr/>
              <a:t>22/5/2013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038" y="4705350"/>
            <a:ext cx="5445125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6038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BD7E-A009-44CB-9590-99ACDB44C6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39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ABD7E-A009-44CB-9590-99ACDB44C6C2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2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slide" Target="../slides/slide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slide" Target="../slides/sl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slide" Target="../slides/slide16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slide" Target="../slides/slide6.xml"/><Relationship Id="rId4" Type="http://schemas.openxmlformats.org/officeDocument/2006/relationships/slide" Target="../slides/slide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slide" Target="../slides/slide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16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slide" Target="../slides/slide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t="-82" b="1029"/>
          <a:stretch/>
        </p:blipFill>
        <p:spPr>
          <a:xfrm>
            <a:off x="-36512" y="1424608"/>
            <a:ext cx="9180512" cy="19323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861048"/>
            <a:ext cx="7772400" cy="1080120"/>
          </a:xfrm>
        </p:spPr>
        <p:txBody>
          <a:bodyPr/>
          <a:lstStyle>
            <a:lvl1pPr algn="ctr">
              <a:defRPr sz="3200"/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5301208"/>
            <a:ext cx="7920880" cy="1296144"/>
          </a:xfrm>
        </p:spPr>
        <p:txBody>
          <a:bodyPr/>
          <a:lstStyle>
            <a:lvl1pPr marL="0" indent="0" algn="ctr">
              <a:buNone/>
              <a:defRPr sz="2000" cap="all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pt-BR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40253" y="6525344"/>
            <a:ext cx="113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/>
              <a:t>© 2013, SETIC</a:t>
            </a:r>
            <a:endParaRPr lang="pt-BR" sz="1100" b="1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2" y="5085184"/>
            <a:ext cx="79928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m 1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2656"/>
            <a:ext cx="1956663" cy="753838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18972"/>
            <a:ext cx="3960440" cy="2566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Sistemas Judi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rredondar Retângulo em um Canto Diagonal 5"/>
          <p:cNvSpPr/>
          <p:nvPr userDrawn="1"/>
        </p:nvSpPr>
        <p:spPr>
          <a:xfrm>
            <a:off x="251520" y="404102"/>
            <a:ext cx="1514097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7" name="Arredondar Retângulo em um Canto Diagonal 6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8" name="Arredondar Retângulo em um Canto Diagonal 7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9" name="Arredondar Retângulo em um Canto Diagonal 8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0" name="Arredondar Retângulo em um Canto Diagonal 9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grpSp>
        <p:nvGrpSpPr>
          <p:cNvPr id="11" name="Grupo 27"/>
          <p:cNvGrpSpPr/>
          <p:nvPr userDrawn="1"/>
        </p:nvGrpSpPr>
        <p:grpSpPr>
          <a:xfrm>
            <a:off x="179512" y="1268760"/>
            <a:ext cx="8784976" cy="487447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12" name="Conector reto 1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aixaDeTexto 1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593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Sistemas Administr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12"/>
          <p:cNvGrpSpPr/>
          <p:nvPr userDrawn="1"/>
        </p:nvGrpSpPr>
        <p:grpSpPr>
          <a:xfrm>
            <a:off x="179512" y="1268760"/>
            <a:ext cx="8784976" cy="487447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395536" y="2204864"/>
              <a:ext cx="1728192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2111633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1">
            <a:hlinkClick r:id="" action="ppaction://noaction"/>
          </p:cNvPr>
          <p:cNvSpPr/>
          <p:nvPr userDrawn="1"/>
        </p:nvSpPr>
        <p:spPr>
          <a:xfrm>
            <a:off x="249591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7"/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16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9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Gestão do Conh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2" y="1283274"/>
            <a:ext cx="8784975" cy="4859964"/>
            <a:chOff x="179513" y="1283274"/>
            <a:chExt cx="8640960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5276275" y="1418743"/>
              <a:ext cx="3544198" cy="983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5288678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181492" y="1423661"/>
              <a:ext cx="3454404" cy="1475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3635896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8"/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5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6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7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65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Estrutura de 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3" y="1283274"/>
            <a:ext cx="8784975" cy="4859964"/>
            <a:chOff x="179513" y="1283274"/>
            <a:chExt cx="8640961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7020272" y="1418743"/>
              <a:ext cx="1800202" cy="4918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7020272" y="1297788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181492" y="1423661"/>
              <a:ext cx="5182596" cy="1475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5364088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9"/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6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7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8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Governanç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2" y="1283274"/>
            <a:ext cx="8784975" cy="4860000"/>
            <a:chOff x="179512" y="1283274"/>
            <a:chExt cx="8784975" cy="4882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2" y="1429302"/>
              <a:ext cx="2011" cy="473600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2" y="6165304"/>
              <a:ext cx="878497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964487" y="1419422"/>
              <a:ext cx="0" cy="474588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20"/>
            <p:cNvCxnSpPr/>
            <p:nvPr/>
          </p:nvCxnSpPr>
          <p:spPr>
            <a:xfrm flipV="1">
              <a:off x="8964487" y="1283274"/>
              <a:ext cx="0" cy="15066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7"/>
            <p:cNvCxnSpPr/>
            <p:nvPr/>
          </p:nvCxnSpPr>
          <p:spPr>
            <a:xfrm flipH="1">
              <a:off x="181525" y="1419422"/>
              <a:ext cx="6939963" cy="1976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20"/>
            <p:cNvCxnSpPr/>
            <p:nvPr/>
          </p:nvCxnSpPr>
          <p:spPr>
            <a:xfrm flipV="1">
              <a:off x="7129224" y="1283274"/>
              <a:ext cx="0" cy="15066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4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10"/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6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6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2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lhamento Dema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1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3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Demandante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26" name="Round Same Side Corner Rectangle 42"/>
          <p:cNvSpPr/>
          <p:nvPr userDrawn="1"/>
        </p:nvSpPr>
        <p:spPr>
          <a:xfrm>
            <a:off x="402456" y="934356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Contato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Rectangle 6"/>
          <p:cNvSpPr/>
          <p:nvPr userDrawn="1"/>
        </p:nvSpPr>
        <p:spPr>
          <a:xfrm>
            <a:off x="395536" y="1191643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28" name="Round Same Side Corner Rectangle 42"/>
          <p:cNvSpPr/>
          <p:nvPr userDrawn="1"/>
        </p:nvSpPr>
        <p:spPr>
          <a:xfrm>
            <a:off x="2596030" y="942490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da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Demanda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9" name="Rectangle 6"/>
          <p:cNvSpPr/>
          <p:nvPr userDrawn="1"/>
        </p:nvSpPr>
        <p:spPr>
          <a:xfrm>
            <a:off x="2589110" y="1199777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42"/>
          <p:cNvSpPr/>
          <p:nvPr userDrawn="1"/>
        </p:nvSpPr>
        <p:spPr>
          <a:xfrm>
            <a:off x="402688" y="1746938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Resumo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Executivo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2" name="Picture 2065" descr="Icon- Checklist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43" y="1790480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6"/>
          <p:cNvSpPr/>
          <p:nvPr userDrawn="1"/>
        </p:nvSpPr>
        <p:spPr>
          <a:xfrm>
            <a:off x="395768" y="1975778"/>
            <a:ext cx="8265704" cy="145322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5" name="Round Same Side Corner Rectangle 42"/>
          <p:cNvSpPr/>
          <p:nvPr userDrawn="1"/>
        </p:nvSpPr>
        <p:spPr>
          <a:xfrm>
            <a:off x="4829448" y="943224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Status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 userDrawn="1"/>
        </p:nvSpPr>
        <p:spPr>
          <a:xfrm>
            <a:off x="4822528" y="1200511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37" name="Imagem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58" y="966119"/>
            <a:ext cx="234000" cy="234000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8" y="943784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1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995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60A789-1223-48A4-977A-B005DAD0232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8665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3"/>
          </p:nvPr>
        </p:nvSpPr>
        <p:spPr>
          <a:xfrm>
            <a:off x="395288" y="981075"/>
            <a:ext cx="8497192" cy="5184775"/>
          </a:xfrm>
        </p:spPr>
        <p:txBody>
          <a:bodyPr/>
          <a:lstStyle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5795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435280" cy="50405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4"/>
          </p:nvPr>
        </p:nvSpPr>
        <p:spPr>
          <a:xfrm>
            <a:off x="394593" y="981075"/>
            <a:ext cx="8497887" cy="5184775"/>
          </a:xfrm>
        </p:spPr>
        <p:txBody>
          <a:bodyPr/>
          <a:lstStyle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095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ent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8" name="Espaço Reservado para Imagem 7"/>
          <p:cNvSpPr>
            <a:spLocks noGrp="1"/>
          </p:cNvSpPr>
          <p:nvPr>
            <p:ph type="pic" sz="quarter" idx="15"/>
          </p:nvPr>
        </p:nvSpPr>
        <p:spPr>
          <a:xfrm>
            <a:off x="394593" y="981075"/>
            <a:ext cx="8497887" cy="518477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435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Sistema Judi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edondar Retângulo em um Canto Diagonal 28"/>
          <p:cNvSpPr/>
          <p:nvPr userDrawn="1"/>
        </p:nvSpPr>
        <p:spPr>
          <a:xfrm>
            <a:off x="251520" y="404102"/>
            <a:ext cx="1514097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30" name="Arredondar Retângulo em um Canto Diagonal 29">
            <a:hlinkClick r:id="rId2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31" name="Arredondar Retângulo em um Canto Diagonal 30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33" name="Arredondar Retângulo em um Canto Diagonal 32">
            <a:hlinkClick r:id="rId3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34" name="Arredondar Retângulo em um Canto Diagonal 33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grpSp>
        <p:nvGrpSpPr>
          <p:cNvPr id="35" name="Grupo 27"/>
          <p:cNvGrpSpPr/>
          <p:nvPr userDrawn="1"/>
        </p:nvGrpSpPr>
        <p:grpSpPr>
          <a:xfrm>
            <a:off x="179512" y="1268760"/>
            <a:ext cx="8784976" cy="487447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42" name="Conector reto 4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2043" descr="Icon House">
            <a:hlinkClick r:id="rId4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aixaDeTexto 1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313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Sistema Administr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grpSp>
        <p:nvGrpSpPr>
          <p:cNvPr id="4" name="Group 12"/>
          <p:cNvGrpSpPr/>
          <p:nvPr userDrawn="1"/>
        </p:nvGrpSpPr>
        <p:grpSpPr>
          <a:xfrm>
            <a:off x="179512" y="1268760"/>
            <a:ext cx="8784976" cy="487447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395536" y="2204864"/>
              <a:ext cx="1728192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2111633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1">
            <a:hlinkClick r:id="rId2" action="ppaction://hlinksldjump"/>
          </p:cNvPr>
          <p:cNvSpPr/>
          <p:nvPr userDrawn="1"/>
        </p:nvSpPr>
        <p:spPr>
          <a:xfrm>
            <a:off x="249591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3" name="Arredondar Retângulo em um Canto Diagonal 7"/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14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5" name="Arredondar Retângulo em um Canto Diagonal 9">
            <a:hlinkClick r:id="rId3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6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4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109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Gestão do Conh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179512" y="1283274"/>
            <a:ext cx="8784975" cy="4859964"/>
            <a:chOff x="179513" y="1283274"/>
            <a:chExt cx="8640960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5276275" y="1418743"/>
              <a:ext cx="3544198" cy="983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5288678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181492" y="1423661"/>
              <a:ext cx="3454404" cy="1475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3635896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8"/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3" name="Arredondar Retângulo em um Canto Diagonal 9">
            <a:hlinkClick r:id="rId2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4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5" name="Arredondar Retângulo em um Canto Diagonal 1">
            <a:hlinkClick r:id="rId3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6" name="Arredondar Retângulo em um Canto Diagonal 15">
            <a:hlinkClick r:id="rId4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5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CaixaDeTexto 18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381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Estrutura de 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grpSp>
        <p:nvGrpSpPr>
          <p:cNvPr id="4" name="Grupo 3"/>
          <p:cNvGrpSpPr/>
          <p:nvPr userDrawn="1"/>
        </p:nvGrpSpPr>
        <p:grpSpPr>
          <a:xfrm>
            <a:off x="179513" y="1283274"/>
            <a:ext cx="8784975" cy="4859964"/>
            <a:chOff x="179513" y="1283274"/>
            <a:chExt cx="8640961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7020272" y="1418743"/>
              <a:ext cx="1800202" cy="4918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7020272" y="1297788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181492" y="1423661"/>
              <a:ext cx="5182596" cy="1475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5364088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3" name="Arredondar Retângulo em um Canto Diagonal 9"/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4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5" name="Arredondar Retângulo em um Canto Diagonal 1">
            <a:hlinkClick r:id="rId2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6" name="Arredondar Retângulo em um Canto Diagonal 15">
            <a:hlinkClick r:id="rId3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4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292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Governanç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179512" y="1283274"/>
            <a:ext cx="8784975" cy="4860000"/>
            <a:chOff x="179512" y="1283274"/>
            <a:chExt cx="8784975" cy="4882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" name="Conector reto 11"/>
            <p:cNvCxnSpPr/>
            <p:nvPr/>
          </p:nvCxnSpPr>
          <p:spPr>
            <a:xfrm flipH="1">
              <a:off x="179512" y="1429302"/>
              <a:ext cx="2011" cy="473600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13"/>
            <p:cNvCxnSpPr/>
            <p:nvPr/>
          </p:nvCxnSpPr>
          <p:spPr>
            <a:xfrm>
              <a:off x="179512" y="6165304"/>
              <a:ext cx="878497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5"/>
            <p:cNvCxnSpPr/>
            <p:nvPr/>
          </p:nvCxnSpPr>
          <p:spPr>
            <a:xfrm flipV="1">
              <a:off x="8964487" y="1419422"/>
              <a:ext cx="0" cy="474588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20"/>
            <p:cNvCxnSpPr/>
            <p:nvPr/>
          </p:nvCxnSpPr>
          <p:spPr>
            <a:xfrm flipV="1">
              <a:off x="8964487" y="1283274"/>
              <a:ext cx="0" cy="15066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181525" y="1419422"/>
              <a:ext cx="6939963" cy="1976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7129224" y="1283274"/>
              <a:ext cx="0" cy="15066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1" name="Arredondar Retângulo em um Canto Diagonal 9">
            <a:hlinkClick r:id="rId2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2" name="Arredondar Retângulo em um Canto Diagonal 10"/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3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4" name="Arredondar Retângulo em um Canto Diagonal 13">
            <a:hlinkClick r:id="rId3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5" name="Picture 2043" descr="Icon House">
            <a:hlinkClick r:id="rId4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CaixaDeTexto 1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535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 userDrawn="1"/>
        </p:nvSpPr>
        <p:spPr>
          <a:xfrm>
            <a:off x="0" y="6516000"/>
            <a:ext cx="9144000" cy="34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624"/>
            <a:ext cx="6923112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sz="2000" b="1" dirty="0"/>
          </a:p>
        </p:txBody>
      </p:sp>
      <p:sp>
        <p:nvSpPr>
          <p:cNvPr id="12" name="Retângulo 11"/>
          <p:cNvSpPr/>
          <p:nvPr userDrawn="1"/>
        </p:nvSpPr>
        <p:spPr>
          <a:xfrm>
            <a:off x="0" y="-9292"/>
            <a:ext cx="9144000" cy="7019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79" y="6523134"/>
            <a:ext cx="840975" cy="324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2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6" y="6532809"/>
            <a:ext cx="477752" cy="324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0" y="6525344"/>
            <a:ext cx="9144000" cy="3600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1200" dirty="0" smtClean="0">
                <a:solidFill>
                  <a:schemeClr val="bg1"/>
                </a:solidFill>
                <a:effectLst/>
              </a:rPr>
              <a:t>Abril/2</a:t>
            </a:r>
            <a:r>
              <a:rPr lang="pt-BR" sz="1200" baseline="0" dirty="0" smtClean="0">
                <a:solidFill>
                  <a:schemeClr val="bg1"/>
                </a:solidFill>
                <a:effectLst/>
              </a:rPr>
              <a:t>013</a:t>
            </a:r>
            <a:endParaRPr lang="pt-BR" sz="1200" dirty="0">
              <a:solidFill>
                <a:schemeClr val="bg1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6" r:id="rId3"/>
    <p:sldLayoutId id="2147483667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8" r:id="rId16"/>
    <p:sldLayoutId id="2147483669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pt-BR" sz="2000" b="1" cap="all" dirty="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Lucida Grande"/>
        <a:buChar char="▸"/>
        <a:defRPr lang="es-ES" sz="2800" b="1" dirty="0" smtClean="0">
          <a:solidFill>
            <a:schemeClr val="tx2"/>
          </a:solidFill>
          <a:latin typeface="+mj-lt"/>
          <a:ea typeface="+mj-ea"/>
          <a:cs typeface="+mj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Lucida Grande"/>
        <a:buChar char="▹"/>
        <a:defRPr lang="es-ES" sz="2400" b="1" dirty="0" smtClean="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79512" y="3861048"/>
            <a:ext cx="8784976" cy="1080120"/>
          </a:xfrm>
        </p:spPr>
        <p:txBody>
          <a:bodyPr/>
          <a:lstStyle/>
          <a:p>
            <a:r>
              <a:rPr lang="es-UY" dirty="0" smtClean="0"/>
              <a:t>COMITÊ GESTOR DE TIC</a:t>
            </a:r>
            <a:br>
              <a:rPr lang="es-UY" dirty="0" smtClean="0"/>
            </a:br>
            <a:r>
              <a:rPr lang="es-UY" dirty="0" smtClean="0"/>
              <a:t>(CGTIC)</a:t>
            </a:r>
            <a:endParaRPr lang="es-ES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t-BR" b="0" dirty="0"/>
          </a:p>
          <a:p>
            <a:r>
              <a:rPr lang="pt-BR" b="0" dirty="0" smtClean="0"/>
              <a:t>maio/2013</a:t>
            </a:r>
            <a:endParaRPr lang="pt-BR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Portfólio projetos</a:t>
            </a:r>
            <a:br>
              <a:rPr lang="pt-BR" dirty="0" smtClean="0"/>
            </a:br>
            <a:r>
              <a:rPr lang="pt-BR" dirty="0" smtClean="0"/>
              <a:t> de </a:t>
            </a:r>
            <a:r>
              <a:rPr lang="pt-BR" dirty="0" err="1" smtClean="0"/>
              <a:t>tic</a:t>
            </a:r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908720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2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Fatos relevantes</a:t>
            </a:r>
            <a:endParaRPr lang="pt-B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4158" y1="90761" x2="34158" y2="90761"/>
                        <a14:foregroundMark x1="37129" y1="87500" x2="37129" y2="87500"/>
                        <a14:foregroundMark x1="45050" y1="84239" x2="45050" y2="84239"/>
                        <a14:foregroundMark x1="52475" y1="82065" x2="52475" y2="82065"/>
                        <a14:foregroundMark x1="59406" y1="79891" x2="59406" y2="79891"/>
                        <a14:foregroundMark x1="69307" y1="77174" x2="69307" y2="77174"/>
                        <a14:foregroundMark x1="64851" y1="78261" x2="64851" y2="78261"/>
                        <a14:foregroundMark x1="64851" y1="82065" x2="64851" y2="82065"/>
                        <a14:foregroundMark x1="73762" y1="76087" x2="73762" y2="76087"/>
                        <a14:foregroundMark x1="79208" y1="79891" x2="79208" y2="79891"/>
                        <a14:foregroundMark x1="80693" y1="72826" x2="80693" y2="72826"/>
                        <a14:foregroundMark x1="82178" y1="78261" x2="82178" y2="78261"/>
                        <a14:foregroundMark x1="86139" y1="71196" x2="86139" y2="71196"/>
                        <a14:foregroundMark x1="85644" y1="74457" x2="85644" y2="74457"/>
                        <a14:foregroundMark x1="87129" y1="76630" x2="87129" y2="76630"/>
                        <a14:foregroundMark x1="89604" y1="76630" x2="89604" y2="76630"/>
                        <a14:foregroundMark x1="88614" y1="73913" x2="88614" y2="739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5816" y="1124744"/>
            <a:ext cx="3384376" cy="308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008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Incidente do </a:t>
            </a:r>
            <a:r>
              <a:rPr lang="pt-BR" dirty="0" err="1" smtClean="0">
                <a:solidFill>
                  <a:schemeClr val="bg1"/>
                </a:solidFill>
              </a:rPr>
              <a:t>pje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657" y="1124744"/>
            <a:ext cx="885800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791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49" y="692696"/>
            <a:ext cx="8194129" cy="575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3"/>
          <p:cNvSpPr txBox="1">
            <a:spLocks/>
          </p:cNvSpPr>
          <p:nvPr/>
        </p:nvSpPr>
        <p:spPr bwMode="auto">
          <a:xfrm>
            <a:off x="0" y="-27384"/>
            <a:ext cx="9143999" cy="7200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kern="0" dirty="0" smtClean="0">
                <a:solidFill>
                  <a:schemeClr val="bg1"/>
                </a:solidFill>
              </a:rPr>
              <a:t>Incidente do </a:t>
            </a:r>
            <a:r>
              <a:rPr lang="pt-BR" kern="0" dirty="0" err="1" smtClean="0">
                <a:solidFill>
                  <a:schemeClr val="bg1"/>
                </a:solidFill>
              </a:rPr>
              <a:t>pje</a:t>
            </a:r>
            <a:endParaRPr lang="pt-BR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847725"/>
            <a:ext cx="55149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0" y="-27384"/>
            <a:ext cx="9143999" cy="7200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kern="0" dirty="0" smtClean="0">
                <a:solidFill>
                  <a:schemeClr val="bg1"/>
                </a:solidFill>
              </a:rPr>
              <a:t>Incidente do </a:t>
            </a:r>
            <a:r>
              <a:rPr lang="pt-BR" kern="0" dirty="0" err="1" smtClean="0">
                <a:solidFill>
                  <a:schemeClr val="bg1"/>
                </a:solidFill>
              </a:rPr>
              <a:t>pje</a:t>
            </a:r>
            <a:endParaRPr lang="pt-BR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7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50405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Ações solucionadoras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/>
          <a:lstStyle/>
          <a:p>
            <a:r>
              <a:rPr lang="pt-BR" dirty="0" smtClean="0"/>
              <a:t>Solução imediata: implantação do processo de gestão de mudanças para o </a:t>
            </a:r>
            <a:r>
              <a:rPr lang="pt-BR" dirty="0" err="1" smtClean="0"/>
              <a:t>Pje</a:t>
            </a:r>
            <a:endParaRPr lang="pt-BR" dirty="0" smtClean="0"/>
          </a:p>
          <a:p>
            <a:pPr lvl="1"/>
            <a:r>
              <a:rPr lang="pt-BR" dirty="0" smtClean="0"/>
              <a:t>Política de Gestão de Mudanças</a:t>
            </a:r>
          </a:p>
          <a:p>
            <a:pPr lvl="1"/>
            <a:r>
              <a:rPr lang="pt-BR" dirty="0" smtClean="0"/>
              <a:t>Definição do Processo</a:t>
            </a:r>
          </a:p>
          <a:p>
            <a:pPr lvl="1"/>
            <a:r>
              <a:rPr lang="pt-BR" dirty="0" smtClean="0"/>
              <a:t>Definição dos Procedimentos e Implantação</a:t>
            </a:r>
          </a:p>
          <a:p>
            <a:endParaRPr lang="pt-BR" dirty="0" smtClean="0"/>
          </a:p>
          <a:p>
            <a:r>
              <a:rPr lang="pt-BR" dirty="0" smtClean="0"/>
              <a:t>Solução Definitiva: expansão para todos os serviços críticos</a:t>
            </a:r>
          </a:p>
          <a:p>
            <a:pPr lvl="1"/>
            <a:endParaRPr lang="pt-BR" dirty="0"/>
          </a:p>
        </p:txBody>
      </p:sp>
      <p:sp>
        <p:nvSpPr>
          <p:cNvPr id="4" name="AutoShape 2" descr="data:image/jpeg;base64,/9j/4AAQSkZJRgABAQAAAQABAAD/2wCEAAkGBhQQERUUEhMQFBUVFRcVFhUUFRUWFRQUFxgYFRUUFBcXHyYeFxolGRcXHy8gIycpLCwsFh8xNTAqNSYrLCkBCQoKDgwOFw8PGiwfHBwpKSwpLCkuKSwsLCkpKTQpKSksLDUpLCwsKSkpKSwsKSkpLCksLCkpKS4pNSw0KSkqKf/AABEIALIBHAMBIgACEQEDEQH/xAAbAAACAwEBAQAAAAAAAAAAAAAABAIDBQEHBv/EAEoQAAECAgUGCAsHBAEDBQAAAAEAAgMRBBITITFBUWGRktEFIjJSU2Kh0gYUFRYzQlRxcoGTBxcjsbLB4SRDc/DxNIKiY2SElML/xAAZAQEBAQEBAQAAAAAAAAAAAAAAAQIDBAX/xAAkEQEAAgIBBAEFAQAAAAAAAAAAARECEiEDEzFBUSJhodHwwf/aAAwDAQACEQMRAD8Az2/Z/FcGvDKAWBgbUc93FLgHAvLGg1pZzMzN67F8AXynZcFtzG1jSxGM7jmvzr0yg+CbzCZ/WPAc1rqtlCN5aMbrzK6ehWHwNJEvHHyOSwgy/Sum7nGEQ8lpfgA5wAaODYbwQ55EeLIjMGkSaCr/ADAeTOx4N9wi0m+d69Q8x/8A3R/+vA7qn5mu9sf9CD3U3NXmUP7P3Svg8HE5DaxgADM4AY5joVL/ALOogJ/D4OkQJC1j3EE3zxvmBLQF6oPA53tj/oQe6g+B7vbH/Qg91NzV5W77O4knCy4OExIG2pHFOcTGK593UQOuhcHSkQQYsczwvJlcbjhLFeqeZrvbH/Qg91A8DXe2P+hB7qbGrx6kfZdHe8uD6EwHBrHvqtuldNujtUfuopHTUX6ju6vYvMx3tj/oQe6pDwNd7Y/6EHupsurxp32TUnJGou27uqP3T0np6Ltu7q9n8zXe2P8AoQe6ueZjvbH/AEIPdTY1eMfdPSemou2/uoP2T0npqLtv7q9n8zXe2P8AoQe6jzMd7Y/6EHupsavGD9lFJ6ei7bu6pw/smpM5WtGJ+N/dXsnmY72x/wBCD3V0eBz/AG2J9CD3U2NXkA+yOk9JR9p/dUh9kdI59H2391eweakT22J9GFuXfNWJ7bE+jC3JsavHT9kVI6Sj7T+6q3fZDSulo+0/ur2bzVie2xPowty4fBR/tsT6MLcmxq8X+6KldLRtp/dUz9kVK6Wj7T+6vZPNKJ7dF+jC3IHgk/22L9GFuTY1eM/dFSulo20/uqf3R0npKPtP7q9j80n+2xfowtyB4JxPbYv0YW5NjV4590VJ6Sj7T+6uH7IaV0tH2n91ey+akT22J9GFuR5pxPbYn0YW5NjV4ufsgpXS0baf3V37o6V0lG2n91ezeaT/AG2L9GFuR5pP9ui/Rhbld01eM/dHSukou0/urv3R0rpKLtP7q9l80ont0X6MLuo80n+2xfowtybyaQ8ZH2R0rpKLtP7ql90lK6Si7T+6vZPNJ/tsX6MLcjzTie3RfowtybyaQ8hoP2XUuFEa9sWjTbORD3gi6UwSw3r6PyDTq9avR5SlUtHVMJVpFhM8uK+7803+3RfowtyPNN/t0X6MLcpOVrGNPg6P4PU5uL4T+KW8aKcolWkIVzlg8O+DVLtBWdBcaovMRzji7LUC9Z803+3RPowtyqpHgGXkF9LjEyuIhwRdsrERjE26z1M5jWZ4N0qmR4cKj2EARgWNritVIAhgtkSQBM3TM/cUu3hem3zocp8nji650gc8yBmlWvlJbnBtGa+DDnO6HDwcR6gzFNeTWdfbfvUZfLjhymC59CcDKVZr6zS8h5kG4ym1omSBxryFZD4XphgvJocorWsqttGye9061wvAaZGUySHSmCCvpPJrOvtv3o8ms6+2/eqPnXcKUuo1woknWpY6GYjSbIASiNdMNEznJlpwURwtTCwHxKTjO62aS0hodM3AEEktF+IvkL19J5NZ19t+9KcIsZBaHWdIiTcARDL3EY8YithvQY8HhulOLf6J9UuaC4xAKoLpPMnNBNW/31SRcWzspfCVKAdZ0as4Ry1szJroAlViTrYkmWYSJkZSMm8Kty0XhAXuBueTdgZVr5q+jR2RiWth0qFLjB8QRGwyBK4knSRLQUGiVxdo1EY9odJ4n139l+Ct8ms6+2/egpQrvJrOvtv3o8ms6+2/egpQrvJrOvtv3qmmUVkOG59WM+q0mqxzy90vVaJ3koBCyn8KsBA8V4QIympEuxEuVfeFbRozYxcGw6VCq8YPiWjYbgJYknC/smg0ELtHobHtDpPExgXv3q3yazr7b96ClCnFoLGgmUQyBMg95JlkAneVi+V2VZ+KcIzlOrVfP3cpEa6FlDhVkv8ApeEJ5qj/AM6yZghrg14bHaHOqGHEL2vnzmif+gaEDiFcODWdfbfvR5NZ19t+9FUoXKZRWw2FwZFeRIVWPdWMyBldknP5LKHCjCR/S0+/GbYgq5st6DWQs2BT2RHBggU5ta6sWxGhhPOJN2ea0KJRGumDWJaZVg98ndtxzjOgkhXeTWdfbfvR5NZ19t+9BShXeTWdfbfvR5NZ19t+9AjGY8kSuAzS40888ijUiTcc85C6Tcl2laHk1nX2370eTWdfbfvUCjYE2FrpnPPLIE5PcmIT5taTlbNdfRWsHFnfPEk5DnUaNyGfCFRVwbCrQofGc38OHyZX8QZwpUaUVrXsjRHNdeDdePm1c4MP4DZgkWUOYGJFQXJfwUEqJAF9zSL5zxOMyTP5qB80b/1Ymtu5dFFJ/uxNbdyXpLhXNecsmMp5cMuCnQq9XJjdWnOWSemS4R1vq1pqlD4jqxDbd9UyJDoYAMgZXjMRrXC+JzaRtwl2jxXNtjVrOETkty8Rlwms4xaQJ30kzn/bgOlf8Wa7LJd8eYiWD1u4EVrdoJDZl0MiZwFwTFJoZJYDEiSJvBIvkCZYJWkRi+GwlrmOtIfFfKYNbLVuT0dzwWni3F2BPNOKmU6yuMWk6ikCdrFu0t3JaHHa7+7G+YHdT8R02E52n8l87Co0fJEgyulOG6YGblSNyo1qzeli9ndUmNBMhFiz+XdSECjxi7lwpAgH8JwJEgbjW0pmhUWK17a74bhI8lhaSffMiWN0kDniZ6SLrbuR4meki627kyhAt4meki627kvSKGS5jTEiSJJldfITGT5rRVEXlsx9b3YZUEPEz0kXW3cu+JnpIutu5MoQLeJnpIutu5HiZ6SLrbuTKECviZ6SLrbuVEKhkvebSISJAYXCQJGGUrRVEDlPxxGPwjBBDxM9JF1t3LviZ6SLrbuTKEC3iZ6SLrbuR4meki627kyhAhSqMQwm1ij5jKZZArGUCqJCJEAGAm3crKZyDjkwxxCvQLeJnpIutu5HiZ6SLrbuTKEC3iZ6SLrbuR4meki627kyhAt4meki627keJnpIutu5MoQKPglovc52PKldccwUKN6NnwhX0rDX+RS9G9Gz4Qgr4NE4DcT+Cy4GRP4eQ5DpUfB6jOhUaCyIKrmtIIuuxOQkdqnwV6FhmRKFD/QEcF03xiFDitJAeCQJtddeMQJFBdSuDREdWrxW3Skx0hjOZGdVQ+B6rgbakGRnIvu9xuvGhO1Dzj2bl2oec7s3JQzYPAhZOrGj3mZrFrjOQGLmnIArfJr+miaofdTlmec7s3LtQ849m5EokOCiSK0R7gDORqgTGBuAwVtMxbh636TgmLM853ZuS1LYZt4zvWyDmnRcs5eJWF7GzYBnbLsVELg+qOUT8gFbDYao4xwGbN7kgykxXNrh0JrSZCub8ZCchK85FcfBMnIUPjOE8JdoVwh6VlsixZuIiUc57zdIXzuVsGkRLRrXlvGBILOrKYMxpV5S2mhV1Dzndm5ReZZXf8AjuUmaVcl43pGYet78MirZSg7Bzuz5HC8aVKK012cZ3rZBmzyuUjKMvC1RpChUPOd2bkVDzndm5aRNChUPOd2bkVDzndm5BNLwOXEwxH6RirKh5zuzcqYLDWfxnYjIOaNF6BpChUPOd2blyoec7s3ILELPpnCkKCQ2JHYwnAOc0GWe/JPKnA0849m5FqUKbyDhkx94V6VpbDUPGdkyA5RoV9Q853ZuRE0KFQ853ZuRUPOd2bkE0KFQ853ZuRUPOd2bkE0KFQ853ZuRUPOd2bkFdKwHz/IpejejZ8IV9IbIYk44y5pzKijejZ8IQQ4KeBBaTgIUMn3BgKX8FnTolHycQ3TrSxy5VfwU6UFpvuhQzdjyBhJL+Cg/pKPIEcU3FpYcTi03goNtCEIBCEIBL0gTcz3uyy9U5MqYS8fls95/SUAYBAkHuwzN3LGdCc6BCqh7pE1mhsN07zJxES64jJnX0BCSPA8Mmcjffc5wE/cCsxEYkzMvnzRIjQZQYsy2RqwaKA4HFjurebjitZrXWkEEmdR8yQ0HBuIFw+SZ8jQ8ztt+9WUfg1jDNovzkkmXzWpm4pOVtk7nnU3claZAddxpjK0gAO0Ei9aCopdFEQSJcJEHiuLTMaQueXTiYpuMiMWJakVZtq3F0hMHKwAzB05M2i28RmNLi7iudM1RLJkAml6JwQ015vjekcPSP0Ziq43BYt4bbSPdDf/AHHzMzn/ANwCnSxmIufZl8NxCzInB4rGTo5uJ9K4AVrrtObMu0Wh2ZmLR2avFc6U8cV1ZaSEvbu5o2v4R4w7mja/hWgws8kmKWhxbOZmKpNwYBcQZYpmHSJmRErjK8HD/lLM/wCoPwu/KGoL/FXdLE1Q+6jxV3SxNUPuplCD4qPEfQXlkYvjupMWrDiSYDFJbxaPEEwGhoaQCbpG+8yP03AlDdBo8OG8zcxgaZXgEDAHKBgNAVXCHBsNz2ktE3vk4zN4LHAz+QGpXQ+B4TS0hpFW8cd/bff81Ih0y6k5RS+mcg/LLLKMqvS9N5BwyY35QmFXMIQhAIQhAIQhBRSsB8/yKWovo2fCEzSsB8/yKWovo2fCEEeB2zhMvPo4WHwBNuhXi92XLoSfBbpQAZgSgwzM4DiYnC5VeDEcxKLAc51YlpJdWrzxvrTM9ZQallpdrXbLS7WpoQQstLtaLLS7WpoQQstLtaojQ+My9+Jy9U4ppLx+WzDE/pOCC2y0u1ostLtamhBCy0u1ostLtamhBCy0u1rhhaXa1YuFAnQYfLvd6R2VVxYf9Qy93o3ZdOVX0D1/8jv2VVLhutmObUJqubJxI0zEv3WMPDWXlbU45vPJGXSVTEpMnFrWxXkSnVLZCd4HGIyXrtaJXN0Lkj1nZz1VmUCFSXRIxfEhwzaABsNtdpZV4jiXyIeWymMLrl1hiWgY7uij7UPvKHjUiKzIrQSBMlpEyZCdUki+QmkRSqQGiYjkzd/ag6KoLa+GN6I0KNUY4xZ8eGSx0JjTfEZxXFpMiM4mtRyzNx7azIfHF7sHZfcq2w/x8X8l2X/HguNMSuLoWDvWd1eqp0WG4xXOdUErpNJOIab5i7ALEtm7LS7Wu2Wl2tTQoEqZDvh3u9IMvVcmbLS7WqaZjD/yD9Lk0gWpcPiG9+TA6QrrLS7WqqbyDhkx94TCCFlpdrRZaXa1NCCFlpdrRZaXa1NCCFlpdrRZaXa1NCBakMlK8nHH4SqKL6NnwhM0rJ8/0lLUX0bPhCCPA8rJk5eihfoCcawNqhoAAnICQAuyAJPgdosmTl6OF+gKyg0lsZjIgbVDpkA1SRiL6pIyZCgdrIrLlmMw1IsxmGpB2sisuWYzDUizGYakHayoju4zPef0nUrrMZhqVEaGKzLhidHqnJlQMVkVlyzGYakWYzDUg7WRWXLMZhqRZjMNSDtZcLkWYzDUuGGMw1BAvQTy/wDI79lOK7js/wC78s+RV0GGOPcPSOye5SiwxXZcPWzZs2VYw8NZeXSRXOHJH5lURKJNxc17mkynKoQZXA8YGRlmVzoYrm4ckZNJWZDixInIAMgCfRtALhMATaSblvavEWxNezZorumibMLuKJocyK0R7gCDI2YBIMxOq0HG/FUmFHzN1w+4qojorZF4AEwJizMpmQMqoumQpPVyiLnGfx+2eP62ow8ce53/AOVOA7jv94/SNaWoknVCQJlhOAyhpTECGK77hiMx9UZMit3y1BisisuWYzDUizGYakUtTDfD/wAg/S5NVkpTIYnDuHpBkHNemrMZhqQU0x3EPy05RkV9ZL0yGKhuGTMMoyq+zGYakHayKy5ZjMNSLMZhqQdrIrLlmMw1IsxmGpB2sisuWYzDUizGYakFVJOHz/SUtRfRs+EJiktAlIDL+kpei+jZ8IQQ4LfKCDddChm/C5mVLeCTZUOj4cg4SlicJXJnggiyZMTnChZJ+oE0wNZVa1tVonINYQBdkAFyBlCha6HbJRa6HbJQTQoWuh2yUWuh2yUE1RH5bMMTk6p1Ky10O2SqY0TjMudich5pxQMoULXQ7ZKLXQ7ZKCaFC10O2Si10O2SgmuFRtdDtkrlrodslAtRA7jyLfSOxBObSuxQ6uy9nreqc3vRQonLud6R2QqUWJx2XP8AWyHNlWNIa2QcHVze3kj1TnOlYtCozyIjmxItYVJMY5jWu4gkDWaZHOdC3HROObnckZDnKzfJ7hyXFtwE22jZgYTAunJSY1yiYiZ8/wCfdnKZlTUjgAfjOyzMaEDeBNp4kpAz3qqkUWJZzdEjAiIziufDe1wrsxqtF055Qbk2aHE6WJtRNyhEob/We9wBBkS8iYvGIljnVyz4n6Z/H7Z5kxQGxJQ+ND5HMdmb10zAZErP48LEf23c0ddY8OPSmgSgQptEh+OZSunjD0K19MpQLqsJhmRKcaU7hks7lmOpEREN6y2akXnw/pu76KkXnw/pu76xzwhSujh4iX42Lb6x9HiLtai/hGlAmUOERMyNtKYmZEioZXSV7kFNOOx9aFWcwi0wDCDyH5S4rQWPCjuc1picVwM6ocHAG8DjVRO7RlV/jB557NyndhaNU3kHDJjflCvWa6NMSL3dm5RiUl3quPZuVjqRKU1EKijxptE6xMr7irLXQ7ZK6ImhQtdDtkotdDtkoJoULXQ7ZKLXQ7ZKCulZPn+kpai+jZ8IV9IfOWOXEEZDnVFF9Gz4R+6CHBLpQmmU5Qod2fiYI4Dp7o8CFEeGhzp1g3AEEiQvObOu8EeibLooX6AlvBQ/0kCfNP5nWg20IQgEIQgEvH5bMMT+k4JhURuWzHE5OqdSC9CEIBCEIBcK6hArQfX/AMjlKMOOzD1s+bIh9AY4kkGZxkXD8il4vBzK7Lnet6zs2edyC6IOOfhH5lJOpAMR7TGEOrVkPw5msJ1jXBuyXZirX0Blc3Hkj1n5zpWRB4IgwojwHNhziWptKry8vE3SdFmQJzubIBbhnJpVm5KTccL4HdVEekAASjh83NFU2RnN4aQKoBnelxQ4YEhSYcpzHEo2jReblU6iQ2mYiQnkvh1WhkEEEPaawLBOchf7km6lOPlX4ZviWAbChGMS69rYjWPDargHtmRW41XKmPBmLGdB/qGsY+cw1rw8hshy5YOnPOnKU8B0ixjrspYD/wCXuXaKWmcmsa7MKpMs/FXzuPjl6jtHZNxxuA/fFVDgi709I2xuStNp7oREqt4OL2swyCsqYXDr3EDiCcv7sI45pYr0Y5xEOUxNtN3BcyTbUi8zkHgAaAJYJ0NCwjwy+rPiYTlawudVx/3MtARXc46huWu7CaydqhRiASPuKUtXc46huRXcfWOoblO7BrJmh8hvuCuVNE5DfcFcukeECEIVAhCEC9MFw+L9iq2Dit937lWUz1fi/YqtpuHu/cqhTg+OGwmCYDnQodWeUiGMi7wFRHQKPChvvcxsnFsy2tfOqXGcpm6aXhNnDgjPCZhjyMiUL3AXwKVPKA5pl85oPpLfQ7Ui30O1L52s6U7GlYylNswJTLscMimGksc6pHBBkGEis4TArAZryf8AtQb9vodqRb6HalhUGEYgNdkaGQRc4zncDMaJmXyTPiA5z9aI1LfQ7Uq4jplpkbiT2ELP8QHOfrR4gOc/Wg1LfQ7Ui30O1LL8QHOfrVUWjBpF7jOeJOT3INm30O1It9DtSx4dFrTlkuvc7MD+6qpQEICuZTnLjPOAmcEotu2+h2pFvodqWRDohcARlAN7ng35wo+L8arfOcuU7LelFtm30O1KuI6bmmRun2iSQ8n6e129L0djXktBMx1nYYTuNyUW1Isy6YGSV+vJ71EtccjfmCUnEoVUTn2u3qqzGnadvVRoVDzWav4UXQjLBo+SRsxp2nb0WY07Tt6Bx9FrXloPvAP7LkOiVeS1o9wA/IJSzGnadvRZjTtO3rl2cWt5OPotbFoOS8A3ZsFFtAAwYwe5oyYZErZDTtO3oshp2nb07WJvJrxISlUbLNIe/MrbN3+/8JCyGnadvRZDTtO3p2sTeT1m7/f+F2zP+/8ACQsxp2nb0WY07Tt6drE3lrwX1WgSNwU7fQ7UsWyGnadvRZDTtO3rpSW2rfQ7Ui30O1LFshp2nb0WQ07Tt6UW2rfQ7UuGlgYz1LKg0OuSAcL73O3pakU5kCMyCXuESJKoA2I4OmSLnYXYnMCrEWkzTVpdKrCTCKwIMjknOUwL1Jhm1vu/cpaPR3NEy7EgXEzyyvTcMcVvwhRWbAMmQP8AEzLL1M+RIQ4Ljym0gSF39UyUzKeH+3FaUDhOFDY1jnQiWNDTNwBNUVZgETlcroHCUKISGWLiMQ1wJAz4KLTKZBMR/GFIhi81hSWynO7itOGEven6YJwyGkk3Sk8NdiL6xyyvnoTtoOjZ2bkWg6NnZuQYFi8CVWKf/lAgm6cwfnqVjoTiS4iMCTgKSAA24zAF0rzdoW3aDo2dm5FoOjZ2bkGdBpT+KDDEpyLjFa4tAwJyuKctBnGsK20HRs7NyLQdGzs3JYqtBnGsKikuBLZEHH9k5aDo2dm5AijmN1jclpTNbSC0kSOM7gTkAye5UU1wiYsrXEXh105YXaFtW/Ubr/hFv1G6xuVtKZcGl1WgScJCUpOMpaSJlAikkuvxBwOQALUtuo3WNyLfqN1jcllM2JTHeqL9M0nBh1HuiNhtDnCU6z5G+eGAW9b9Ruv+EW/Ubr/hLhaZYpLnXOAGGE888qmtG36jdf8ACLbqN1/wllM5C0bfqN1/wi36jdf8JZTOQtG36jdf8It+o3X/AAllM5CeiUxrWlzmtDQCSSbgBeSbknC8I4Dmh1aEAZyrODZyMjiM6J9kUK7y7Bv40EyEzJ4MhnMhcuDwggSnWgm6tc4EyzylNLWlSFd5egX8aBd127keXIN3Gg8YTBriRyXGUvkllKUK3y/AkDXgSOHHbfkzaU5b9Ruv+EspnImtG36jdf8AChFprWibmtA9/wDCWUy48eIwgwqhz1q0j7i3BJRmRHurvg0d0RtSo42l1Uk33XSnkxyr6BlOaTINYTIOlP1XTqnDAyKVPhDBAaTVFacrnTMiW4Vc4VtKKQ6VGe6UQQ6uM215zyTrD39i2mclvwhUM4RYQ1wDJPIDTPEnAC7QdSuMYn1Rr/hZapLxVnMZshBozW8lrRkuAFyEIrlVFVCFAVUVUIQFVFVCEBVRVQhAVUVUIQFVFVCEBVRVQhAVUVUIQBaiSEIOSRJCEBUBuIBBuIzg4hRo9BhhoaIcMAC4BrQB7hJCFfTPtN1GZdxGY5hpXXUVgvDGTz1QhCNIRKFDJbOHDPGPqjMVMURnMZk9UIQoAUNnMZshcqoQgKq5UBmCARmIQhUFQCQAAAuAAuAGAAXbFuNVs8ZyE53XoQqCrLD/AHBRDQhC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data:image/jpeg;base64,/9j/4AAQSkZJRgABAQAAAQABAAD/2wCEAAkGBhQQERUUEhMQFBUVFRcVFhUUFRUWFRQUFxgYFRUUFBcXHyYeFxolGRcXHy8gIycpLCwsFh8xNTAqNSYrLCkBCQoKDgwOFw8PGiwfHBwpKSwpLCkuKSwsLCkpKTQpKSksLDUpLCwsKSkpKSwsKSkpLCksLCkpKS4pNSw0KSkqKf/AABEIALIBHAMBIgACEQEDEQH/xAAbAAACAwEBAQAAAAAAAAAAAAAABAIDBQEHBv/EAEoQAAECAgUGCAsHBAEDBQAAAAEAAgMRBBITITFBUWGRktEFIjJSU2Kh0gYUFRYzQlRxcoGTBxcjsbLB4SRDc/DxNIKiY2SElML/xAAZAQEBAQEBAQAAAAAAAAAAAAAAAQIDBAX/xAAkEQEAAgIBBAEFAQAAAAAAAAAAARECEiEDEzFBUSJhodHwwf/aAAwDAQACEQMRAD8Az2/Z/FcGvDKAWBgbUc93FLgHAvLGg1pZzMzN67F8AXynZcFtzG1jSxGM7jmvzr0yg+CbzCZ/WPAc1rqtlCN5aMbrzK6ehWHwNJEvHHyOSwgy/Sum7nGEQ8lpfgA5wAaODYbwQ55EeLIjMGkSaCr/ADAeTOx4N9wi0m+d69Q8x/8A3R/+vA7qn5mu9sf9CD3U3NXmUP7P3Svg8HE5DaxgADM4AY5joVL/ALOogJ/D4OkQJC1j3EE3zxvmBLQF6oPA53tj/oQe6g+B7vbH/Qg91NzV5W77O4knCy4OExIG2pHFOcTGK593UQOuhcHSkQQYsczwvJlcbjhLFeqeZrvbH/Qg91A8DXe2P+hB7qbGrx6kfZdHe8uD6EwHBrHvqtuldNujtUfuopHTUX6ju6vYvMx3tj/oQe6pDwNd7Y/6EHupsurxp32TUnJGou27uqP3T0np6Ltu7q9n8zXe2P8AoQe6ueZjvbH/AEIPdTY1eMfdPSemou2/uoP2T0npqLtv7q9n8zXe2P8AoQe6jzMd7Y/6EHupsavGD9lFJ6ei7bu6pw/smpM5WtGJ+N/dXsnmY72x/wBCD3V0eBz/AG2J9CD3U2NXkA+yOk9JR9p/dUh9kdI59H2391eweakT22J9GFuXfNWJ7bE+jC3JsavHT9kVI6Sj7T+6q3fZDSulo+0/ur2bzVie2xPowty4fBR/tsT6MLcmxq8X+6KldLRtp/dUz9kVK6Wj7T+6vZPNKJ7dF+jC3IHgk/22L9GFuTY1eM/dFSulo20/uqf3R0npKPtP7q9j80n+2xfowtyB4JxPbYv0YW5NjV4590VJ6Sj7T+6uH7IaV0tH2n91ey+akT22J9GFuR5pxPbYn0YW5NjV4ufsgpXS0baf3V37o6V0lG2n91ezeaT/AG2L9GFuR5pP9ui/Rhbld01eM/dHSukou0/urv3R0rpKLtP7q9l80ont0X6MLuo80n+2xfowtybyaQ8ZH2R0rpKLtP7ql90lK6Si7T+6vZPNJ/tsX6MLcjzTie3RfowtybyaQ8hoP2XUuFEa9sWjTbORD3gi6UwSw3r6PyDTq9avR5SlUtHVMJVpFhM8uK+7803+3RfowtyPNN/t0X6MLcpOVrGNPg6P4PU5uL4T+KW8aKcolWkIVzlg8O+DVLtBWdBcaovMRzji7LUC9Z803+3RPowtyqpHgGXkF9LjEyuIhwRdsrERjE26z1M5jWZ4N0qmR4cKj2EARgWNritVIAhgtkSQBM3TM/cUu3hem3zocp8nji650gc8yBmlWvlJbnBtGa+DDnO6HDwcR6gzFNeTWdfbfvUZfLjhymC59CcDKVZr6zS8h5kG4ym1omSBxryFZD4XphgvJocorWsqttGye9061wvAaZGUySHSmCCvpPJrOvtv3o8ms6+2/eqPnXcKUuo1woknWpY6GYjSbIASiNdMNEznJlpwURwtTCwHxKTjO62aS0hodM3AEEktF+IvkL19J5NZ19t+9KcIsZBaHWdIiTcARDL3EY8YithvQY8HhulOLf6J9UuaC4xAKoLpPMnNBNW/31SRcWzspfCVKAdZ0as4Ry1szJroAlViTrYkmWYSJkZSMm8Kty0XhAXuBueTdgZVr5q+jR2RiWth0qFLjB8QRGwyBK4knSRLQUGiVxdo1EY9odJ4n139l+Ct8ms6+2/egpQrvJrOvtv3o8ms6+2/egpQrvJrOvtv3qmmUVkOG59WM+q0mqxzy90vVaJ3koBCyn8KsBA8V4QIympEuxEuVfeFbRozYxcGw6VCq8YPiWjYbgJYknC/smg0ELtHobHtDpPExgXv3q3yazr7b96ClCnFoLGgmUQyBMg95JlkAneVi+V2VZ+KcIzlOrVfP3cpEa6FlDhVkv8ApeEJ5qj/AM6yZghrg14bHaHOqGHEL2vnzmif+gaEDiFcODWdfbfvR5NZ19t+9FUoXKZRWw2FwZFeRIVWPdWMyBldknP5LKHCjCR/S0+/GbYgq5st6DWQs2BT2RHBggU5ta6sWxGhhPOJN2ea0KJRGumDWJaZVg98ndtxzjOgkhXeTWdfbfvR5NZ19t+9BShXeTWdfbfvR5NZ19t+9AjGY8kSuAzS40888ijUiTcc85C6Tcl2laHk1nX2370eTWdfbfvUCjYE2FrpnPPLIE5PcmIT5taTlbNdfRWsHFnfPEk5DnUaNyGfCFRVwbCrQofGc38OHyZX8QZwpUaUVrXsjRHNdeDdePm1c4MP4DZgkWUOYGJFQXJfwUEqJAF9zSL5zxOMyTP5qB80b/1Ymtu5dFFJ/uxNbdyXpLhXNecsmMp5cMuCnQq9XJjdWnOWSemS4R1vq1pqlD4jqxDbd9UyJDoYAMgZXjMRrXC+JzaRtwl2jxXNtjVrOETkty8Rlwms4xaQJ30kzn/bgOlf8Wa7LJd8eYiWD1u4EVrdoJDZl0MiZwFwTFJoZJYDEiSJvBIvkCZYJWkRi+GwlrmOtIfFfKYNbLVuT0dzwWni3F2BPNOKmU6yuMWk6ikCdrFu0t3JaHHa7+7G+YHdT8R02E52n8l87Co0fJEgyulOG6YGblSNyo1qzeli9ndUmNBMhFiz+XdSECjxi7lwpAgH8JwJEgbjW0pmhUWK17a74bhI8lhaSffMiWN0kDniZ6SLrbuR4meki627kyhAt4meki627kvSKGS5jTEiSJJldfITGT5rRVEXlsx9b3YZUEPEz0kXW3cu+JnpIutu5MoQLeJnpIutu5HiZ6SLrbuTKECviZ6SLrbuVEKhkvebSISJAYXCQJGGUrRVEDlPxxGPwjBBDxM9JF1t3LviZ6SLrbuTKEC3iZ6SLrbuR4meki627kyhAhSqMQwm1ij5jKZZArGUCqJCJEAGAm3crKZyDjkwxxCvQLeJnpIutu5HiZ6SLrbuTKEC3iZ6SLrbuR4meki627kyhAt4meki627keJnpIutu5MoQKPglovc52PKldccwUKN6NnwhX0rDX+RS9G9Gz4Qgr4NE4DcT+Cy4GRP4eQ5DpUfB6jOhUaCyIKrmtIIuuxOQkdqnwV6FhmRKFD/QEcF03xiFDitJAeCQJtddeMQJFBdSuDREdWrxW3Skx0hjOZGdVQ+B6rgbakGRnIvu9xuvGhO1Dzj2bl2oec7s3JQzYPAhZOrGj3mZrFrjOQGLmnIArfJr+miaofdTlmec7s3LtQ849m5EokOCiSK0R7gDORqgTGBuAwVtMxbh636TgmLM853ZuS1LYZt4zvWyDmnRcs5eJWF7GzYBnbLsVELg+qOUT8gFbDYao4xwGbN7kgykxXNrh0JrSZCub8ZCchK85FcfBMnIUPjOE8JdoVwh6VlsixZuIiUc57zdIXzuVsGkRLRrXlvGBILOrKYMxpV5S2mhV1Dzndm5ReZZXf8AjuUmaVcl43pGYet78MirZSg7Bzuz5HC8aVKK012cZ3rZBmzyuUjKMvC1RpChUPOd2bkVDzndm5aRNChUPOd2bkVDzndm5BNLwOXEwxH6RirKh5zuzcqYLDWfxnYjIOaNF6BpChUPOd2blyoec7s3ILELPpnCkKCQ2JHYwnAOc0GWe/JPKnA0849m5FqUKbyDhkx94V6VpbDUPGdkyA5RoV9Q853ZuRE0KFQ853ZuRUPOd2bkE0KFQ853ZuRUPOd2bkE0KFQ853ZuRUPOd2bkFdKwHz/IpejejZ8IV9IbIYk44y5pzKijejZ8IQQ4KeBBaTgIUMn3BgKX8FnTolHycQ3TrSxy5VfwU6UFpvuhQzdjyBhJL+Cg/pKPIEcU3FpYcTi03goNtCEIBCEIBL0gTcz3uyy9U5MqYS8fls95/SUAYBAkHuwzN3LGdCc6BCqh7pE1mhsN07zJxES64jJnX0BCSPA8Mmcjffc5wE/cCsxEYkzMvnzRIjQZQYsy2RqwaKA4HFjurebjitZrXWkEEmdR8yQ0HBuIFw+SZ8jQ8ztt+9WUfg1jDNovzkkmXzWpm4pOVtk7nnU3claZAddxpjK0gAO0Ei9aCopdFEQSJcJEHiuLTMaQueXTiYpuMiMWJakVZtq3F0hMHKwAzB05M2i28RmNLi7iudM1RLJkAml6JwQ015vjekcPSP0Ziq43BYt4bbSPdDf/AHHzMzn/ANwCnSxmIufZl8NxCzInB4rGTo5uJ9K4AVrrtObMu0Wh2ZmLR2avFc6U8cV1ZaSEvbu5o2v4R4w7mja/hWgws8kmKWhxbOZmKpNwYBcQZYpmHSJmRErjK8HD/lLM/wCoPwu/KGoL/FXdLE1Q+6jxV3SxNUPuplCD4qPEfQXlkYvjupMWrDiSYDFJbxaPEEwGhoaQCbpG+8yP03AlDdBo8OG8zcxgaZXgEDAHKBgNAVXCHBsNz2ktE3vk4zN4LHAz+QGpXQ+B4TS0hpFW8cd/bff81Ih0y6k5RS+mcg/LLLKMqvS9N5BwyY35QmFXMIQhAIQhAIQhBRSsB8/yKWovo2fCEzSsB8/yKWovo2fCEEeB2zhMvPo4WHwBNuhXi92XLoSfBbpQAZgSgwzM4DiYnC5VeDEcxKLAc51YlpJdWrzxvrTM9ZQallpdrXbLS7WpoQQstLtaLLS7WpoQQstLtaojQ+My9+Jy9U4ppLx+WzDE/pOCC2y0u1ostLtamhBCy0u1ostLtamhBCy0u1rhhaXa1YuFAnQYfLvd6R2VVxYf9Qy93o3ZdOVX0D1/8jv2VVLhutmObUJqubJxI0zEv3WMPDWXlbU45vPJGXSVTEpMnFrWxXkSnVLZCd4HGIyXrtaJXN0Lkj1nZz1VmUCFSXRIxfEhwzaABsNtdpZV4jiXyIeWymMLrl1hiWgY7uij7UPvKHjUiKzIrQSBMlpEyZCdUki+QmkRSqQGiYjkzd/ag6KoLa+GN6I0KNUY4xZ8eGSx0JjTfEZxXFpMiM4mtRyzNx7azIfHF7sHZfcq2w/x8X8l2X/HguNMSuLoWDvWd1eqp0WG4xXOdUErpNJOIab5i7ALEtm7LS7Wu2Wl2tTQoEqZDvh3u9IMvVcmbLS7WqaZjD/yD9Lk0gWpcPiG9+TA6QrrLS7WqqbyDhkx94TCCFlpdrRZaXa1NCCFlpdrRZaXa1NCCFlpdrRZaXa1NCBakMlK8nHH4SqKL6NnwhM0rJ8/0lLUX0bPhCCPA8rJk5eihfoCcawNqhoAAnICQAuyAJPgdosmTl6OF+gKyg0lsZjIgbVDpkA1SRiL6pIyZCgdrIrLlmMw1IsxmGpB2sisuWYzDUizGYakHayoju4zPef0nUrrMZhqVEaGKzLhidHqnJlQMVkVlyzGYakWYzDUg7WRWXLMZhqRZjMNSDtZcLkWYzDUuGGMw1BAvQTy/wDI79lOK7js/wC78s+RV0GGOPcPSOye5SiwxXZcPWzZs2VYw8NZeXSRXOHJH5lURKJNxc17mkynKoQZXA8YGRlmVzoYrm4ckZNJWZDixInIAMgCfRtALhMATaSblvavEWxNezZorumibMLuKJocyK0R7gCDI2YBIMxOq0HG/FUmFHzN1w+4qojorZF4AEwJizMpmQMqoumQpPVyiLnGfx+2eP62ow8ce53/AOVOA7jv94/SNaWoknVCQJlhOAyhpTECGK77hiMx9UZMit3y1BisisuWYzDUizGYakUtTDfD/wAg/S5NVkpTIYnDuHpBkHNemrMZhqQU0x3EPy05RkV9ZL0yGKhuGTMMoyq+zGYakHayKy5ZjMNSLMZhqQdrIrLlmMw1IsxmGpB2sisuWYzDUizGYakFVJOHz/SUtRfRs+EJiktAlIDL+kpei+jZ8IQQ4LfKCDddChm/C5mVLeCTZUOj4cg4SlicJXJnggiyZMTnChZJ+oE0wNZVa1tVonINYQBdkAFyBlCha6HbJRa6HbJQTQoWuh2yUWuh2yUE1RH5bMMTk6p1Ky10O2SqY0TjMudich5pxQMoULXQ7ZKLXQ7ZKCaFC10O2Si10O2SgmuFRtdDtkrlrodslAtRA7jyLfSOxBObSuxQ6uy9nreqc3vRQonLud6R2QqUWJx2XP8AWyHNlWNIa2QcHVze3kj1TnOlYtCozyIjmxItYVJMY5jWu4gkDWaZHOdC3HROObnckZDnKzfJ7hyXFtwE22jZgYTAunJSY1yiYiZ8/wCfdnKZlTUjgAfjOyzMaEDeBNp4kpAz3qqkUWJZzdEjAiIziufDe1wrsxqtF055Qbk2aHE6WJtRNyhEob/We9wBBkS8iYvGIljnVyz4n6Z/H7Z5kxQGxJQ+ND5HMdmb10zAZErP48LEf23c0ddY8OPSmgSgQptEh+OZSunjD0K19MpQLqsJhmRKcaU7hks7lmOpEREN6y2akXnw/pu76KkXnw/pu76xzwhSujh4iX42Lb6x9HiLtai/hGlAmUOERMyNtKYmZEioZXSV7kFNOOx9aFWcwi0wDCDyH5S4rQWPCjuc1picVwM6ocHAG8DjVRO7RlV/jB557NyndhaNU3kHDJjflCvWa6NMSL3dm5RiUl3quPZuVjqRKU1EKijxptE6xMr7irLXQ7ZK6ImhQtdDtkotdDtkoJoULXQ7ZKLXQ7ZKCulZPn+kpai+jZ8IV9IfOWOXEEZDnVFF9Gz4R+6CHBLpQmmU5Qod2fiYI4Dp7o8CFEeGhzp1g3AEEiQvObOu8EeibLooX6AlvBQ/0kCfNP5nWg20IQgEIQgEvH5bMMT+k4JhURuWzHE5OqdSC9CEIBCEIBcK6hArQfX/AMjlKMOOzD1s+bIh9AY4kkGZxkXD8il4vBzK7Lnet6zs2edyC6IOOfhH5lJOpAMR7TGEOrVkPw5msJ1jXBuyXZirX0Blc3Hkj1n5zpWRB4IgwojwHNhziWptKry8vE3SdFmQJzubIBbhnJpVm5KTccL4HdVEekAASjh83NFU2RnN4aQKoBnelxQ4YEhSYcpzHEo2jReblU6iQ2mYiQnkvh1WhkEEEPaawLBOchf7km6lOPlX4ZviWAbChGMS69rYjWPDargHtmRW41XKmPBmLGdB/qGsY+cw1rw8hshy5YOnPOnKU8B0ixjrspYD/wCXuXaKWmcmsa7MKpMs/FXzuPjl6jtHZNxxuA/fFVDgi709I2xuStNp7oREqt4OL2swyCsqYXDr3EDiCcv7sI45pYr0Y5xEOUxNtN3BcyTbUi8zkHgAaAJYJ0NCwjwy+rPiYTlawudVx/3MtARXc46huWu7CaydqhRiASPuKUtXc46huRXcfWOoblO7BrJmh8hvuCuVNE5DfcFcukeECEIVAhCEC9MFw+L9iq2Dit937lWUz1fi/YqtpuHu/cqhTg+OGwmCYDnQodWeUiGMi7wFRHQKPChvvcxsnFsy2tfOqXGcpm6aXhNnDgjPCZhjyMiUL3AXwKVPKA5pl85oPpLfQ7Ui30O1L52s6U7GlYylNswJTLscMimGksc6pHBBkGEis4TArAZryf8AtQb9vodqRb6HalhUGEYgNdkaGQRc4zncDMaJmXyTPiA5z9aI1LfQ7Uq4jplpkbiT2ELP8QHOfrR4gOc/Wg1LfQ7Ui30O1LL8QHOfrVUWjBpF7jOeJOT3INm30O1It9DtSx4dFrTlkuvc7MD+6qpQEICuZTnLjPOAmcEotu2+h2pFvodqWRDohcARlAN7ng35wo+L8arfOcuU7LelFtm30O1KuI6bmmRun2iSQ8n6e129L0djXktBMx1nYYTuNyUW1Isy6YGSV+vJ71EtccjfmCUnEoVUTn2u3qqzGnadvVRoVDzWav4UXQjLBo+SRsxp2nb0WY07Tt6Bx9FrXloPvAP7LkOiVeS1o9wA/IJSzGnadvRZjTtO3rl2cWt5OPotbFoOS8A3ZsFFtAAwYwe5oyYZErZDTtO3oshp2nb07WJvJrxISlUbLNIe/MrbN3+/8JCyGnadvRZDTtO3p2sTeT1m7/f+F2zP+/8ACQsxp2nb0WY07Tt6drE3lrwX1WgSNwU7fQ7UsWyGnadvRZDTtO3rpSW2rfQ7Ui30O1LFshp2nb0WQ07Tt6UW2rfQ7UuGlgYz1LKg0OuSAcL73O3pakU5kCMyCXuESJKoA2I4OmSLnYXYnMCrEWkzTVpdKrCTCKwIMjknOUwL1Jhm1vu/cpaPR3NEy7EgXEzyyvTcMcVvwhRWbAMmQP8AEzLL1M+RIQ4Ljym0gSF39UyUzKeH+3FaUDhOFDY1jnQiWNDTNwBNUVZgETlcroHCUKISGWLiMQ1wJAz4KLTKZBMR/GFIhi81hSWynO7itOGEven6YJwyGkk3Sk8NdiL6xyyvnoTtoOjZ2bkWg6NnZuQYFi8CVWKf/lAgm6cwfnqVjoTiS4iMCTgKSAA24zAF0rzdoW3aDo2dm5FoOjZ2bkGdBpT+KDDEpyLjFa4tAwJyuKctBnGsK20HRs7NyLQdGzs3JYqtBnGsKikuBLZEHH9k5aDo2dm5AijmN1jclpTNbSC0kSOM7gTkAye5UU1wiYsrXEXh105YXaFtW/Ubr/hFv1G6xuVtKZcGl1WgScJCUpOMpaSJlAikkuvxBwOQALUtuo3WNyLfqN1jcllM2JTHeqL9M0nBh1HuiNhtDnCU6z5G+eGAW9b9Ruv+EW/Ubr/hLhaZYpLnXOAGGE888qmtG36jdf8ACLbqN1/wllM5C0bfqN1/wi36jdf8JZTOQtG36jdf8It+o3X/AAllM5CeiUxrWlzmtDQCSSbgBeSbknC8I4Dmh1aEAZyrODZyMjiM6J9kUK7y7Bv40EyEzJ4MhnMhcuDwggSnWgm6tc4EyzylNLWlSFd5egX8aBd127keXIN3Gg8YTBriRyXGUvkllKUK3y/AkDXgSOHHbfkzaU5b9Ruv+EspnImtG36jdf8AChFprWibmtA9/wDCWUy48eIwgwqhz1q0j7i3BJRmRHurvg0d0RtSo42l1Uk33XSnkxyr6BlOaTINYTIOlP1XTqnDAyKVPhDBAaTVFacrnTMiW4Vc4VtKKQ6VGe6UQQ6uM215zyTrD39i2mclvwhUM4RYQ1wDJPIDTPEnAC7QdSuMYn1Rr/hZapLxVnMZshBozW8lrRkuAFyEIrlVFVCFAVUVUIQFVFVCEBVRVQhAVUVUIQFVFVCEBVRVQhAVUVUIQBaiSEIOSRJCEBUBuIBBuIzg4hRo9BhhoaIcMAC4BrQB7hJCFfTPtN1GZdxGY5hpXXUVgvDGTz1QhCNIRKFDJbOHDPGPqjMVMURnMZk9UIQoAUNnMZshcqoQgKq5UBmCARmIQhUFQCQAAAuAAuAGAAXbFuNVs8ZyE53XoQqCrLD/AHBRDQhCg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data:image/jpeg;base64,/9j/4AAQSkZJRgABAQAAAQABAAD/2wCEAAkGBhQQERUUEhMQFBUVFRcVFhUUFRUWFRQUFxgYFRUUFBcXHyYeFxolGRcXHy8gIycpLCwsFh8xNTAqNSYrLCkBCQoKDgwOFw8PGiwfHBwpKSwpLCkuKSwsLCkpKTQpKSksLDUpLCwsKSkpKSwsKSkpLCksLCkpKS4pNSw0KSkqKf/AABEIALIBHAMBIgACEQEDEQH/xAAbAAACAwEBAQAAAAAAAAAAAAAABAIDBQEHBv/EAEoQAAECAgUGCAsHBAEDBQAAAAEAAgMRBBITITFBUWGRktEFIjJSU2Kh0gYUFRYzQlRxcoGTBxcjsbLB4SRDc/DxNIKiY2SElML/xAAZAQEBAQEBAQAAAAAAAAAAAAAAAQIDBAX/xAAkEQEAAgIBBAEFAQAAAAAAAAAAARECEiEDEzFBUSJhodHwwf/aAAwDAQACEQMRAD8Az2/Z/FcGvDKAWBgbUc93FLgHAvLGg1pZzMzN67F8AXynZcFtzG1jSxGM7jmvzr0yg+CbzCZ/WPAc1rqtlCN5aMbrzK6ehWHwNJEvHHyOSwgy/Sum7nGEQ8lpfgA5wAaODYbwQ55EeLIjMGkSaCr/ADAeTOx4N9wi0m+d69Q8x/8A3R/+vA7qn5mu9sf9CD3U3NXmUP7P3Svg8HE5DaxgADM4AY5joVL/ALOogJ/D4OkQJC1j3EE3zxvmBLQF6oPA53tj/oQe6g+B7vbH/Qg91NzV5W77O4knCy4OExIG2pHFOcTGK593UQOuhcHSkQQYsczwvJlcbjhLFeqeZrvbH/Qg91A8DXe2P+hB7qbGrx6kfZdHe8uD6EwHBrHvqtuldNujtUfuopHTUX6ju6vYvMx3tj/oQe6pDwNd7Y/6EHupsurxp32TUnJGou27uqP3T0np6Ltu7q9n8zXe2P8AoQe6ueZjvbH/AEIPdTY1eMfdPSemou2/uoP2T0npqLtv7q9n8zXe2P8AoQe6jzMd7Y/6EHupsavGD9lFJ6ei7bu6pw/smpM5WtGJ+N/dXsnmY72x/wBCD3V0eBz/AG2J9CD3U2NXkA+yOk9JR9p/dUh9kdI59H2391eweakT22J9GFuXfNWJ7bE+jC3JsavHT9kVI6Sj7T+6q3fZDSulo+0/ur2bzVie2xPowty4fBR/tsT6MLcmxq8X+6KldLRtp/dUz9kVK6Wj7T+6vZPNKJ7dF+jC3IHgk/22L9GFuTY1eM/dFSulo20/uqf3R0npKPtP7q9j80n+2xfowtyB4JxPbYv0YW5NjV4590VJ6Sj7T+6uH7IaV0tH2n91ey+akT22J9GFuR5pxPbYn0YW5NjV4ufsgpXS0baf3V37o6V0lG2n91ezeaT/AG2L9GFuR5pP9ui/Rhbld01eM/dHSukou0/urv3R0rpKLtP7q9l80ont0X6MLuo80n+2xfowtybyaQ8ZH2R0rpKLtP7ql90lK6Si7T+6vZPNJ/tsX6MLcjzTie3RfowtybyaQ8hoP2XUuFEa9sWjTbORD3gi6UwSw3r6PyDTq9avR5SlUtHVMJVpFhM8uK+7803+3RfowtyPNN/t0X6MLcpOVrGNPg6P4PU5uL4T+KW8aKcolWkIVzlg8O+DVLtBWdBcaovMRzji7LUC9Z803+3RPowtyqpHgGXkF9LjEyuIhwRdsrERjE26z1M5jWZ4N0qmR4cKj2EARgWNritVIAhgtkSQBM3TM/cUu3hem3zocp8nji650gc8yBmlWvlJbnBtGa+DDnO6HDwcR6gzFNeTWdfbfvUZfLjhymC59CcDKVZr6zS8h5kG4ym1omSBxryFZD4XphgvJocorWsqttGye9061wvAaZGUySHSmCCvpPJrOvtv3o8ms6+2/eqPnXcKUuo1woknWpY6GYjSbIASiNdMNEznJlpwURwtTCwHxKTjO62aS0hodM3AEEktF+IvkL19J5NZ19t+9KcIsZBaHWdIiTcARDL3EY8YithvQY8HhulOLf6J9UuaC4xAKoLpPMnNBNW/31SRcWzspfCVKAdZ0as4Ry1szJroAlViTrYkmWYSJkZSMm8Kty0XhAXuBueTdgZVr5q+jR2RiWth0qFLjB8QRGwyBK4knSRLQUGiVxdo1EY9odJ4n139l+Ct8ms6+2/egpQrvJrOvtv3o8ms6+2/egpQrvJrOvtv3qmmUVkOG59WM+q0mqxzy90vVaJ3koBCyn8KsBA8V4QIympEuxEuVfeFbRozYxcGw6VCq8YPiWjYbgJYknC/smg0ELtHobHtDpPExgXv3q3yazr7b96ClCnFoLGgmUQyBMg95JlkAneVi+V2VZ+KcIzlOrVfP3cpEa6FlDhVkv8ApeEJ5qj/AM6yZghrg14bHaHOqGHEL2vnzmif+gaEDiFcODWdfbfvR5NZ19t+9FUoXKZRWw2FwZFeRIVWPdWMyBldknP5LKHCjCR/S0+/GbYgq5st6DWQs2BT2RHBggU5ta6sWxGhhPOJN2ea0KJRGumDWJaZVg98ndtxzjOgkhXeTWdfbfvR5NZ19t+9BShXeTWdfbfvR5NZ19t+9AjGY8kSuAzS40888ijUiTcc85C6Tcl2laHk1nX2370eTWdfbfvUCjYE2FrpnPPLIE5PcmIT5taTlbNdfRWsHFnfPEk5DnUaNyGfCFRVwbCrQofGc38OHyZX8QZwpUaUVrXsjRHNdeDdePm1c4MP4DZgkWUOYGJFQXJfwUEqJAF9zSL5zxOMyTP5qB80b/1Ymtu5dFFJ/uxNbdyXpLhXNecsmMp5cMuCnQq9XJjdWnOWSemS4R1vq1pqlD4jqxDbd9UyJDoYAMgZXjMRrXC+JzaRtwl2jxXNtjVrOETkty8Rlwms4xaQJ30kzn/bgOlf8Wa7LJd8eYiWD1u4EVrdoJDZl0MiZwFwTFJoZJYDEiSJvBIvkCZYJWkRi+GwlrmOtIfFfKYNbLVuT0dzwWni3F2BPNOKmU6yuMWk6ikCdrFu0t3JaHHa7+7G+YHdT8R02E52n8l87Co0fJEgyulOG6YGblSNyo1qzeli9ndUmNBMhFiz+XdSECjxi7lwpAgH8JwJEgbjW0pmhUWK17a74bhI8lhaSffMiWN0kDniZ6SLrbuR4meki627kyhAt4meki627kvSKGS5jTEiSJJldfITGT5rRVEXlsx9b3YZUEPEz0kXW3cu+JnpIutu5MoQLeJnpIutu5HiZ6SLrbuTKECviZ6SLrbuVEKhkvebSISJAYXCQJGGUrRVEDlPxxGPwjBBDxM9JF1t3LviZ6SLrbuTKEC3iZ6SLrbuR4meki627kyhAhSqMQwm1ij5jKZZArGUCqJCJEAGAm3crKZyDjkwxxCvQLeJnpIutu5HiZ6SLrbuTKEC3iZ6SLrbuR4meki627kyhAt4meki627keJnpIutu5MoQKPglovc52PKldccwUKN6NnwhX0rDX+RS9G9Gz4Qgr4NE4DcT+Cy4GRP4eQ5DpUfB6jOhUaCyIKrmtIIuuxOQkdqnwV6FhmRKFD/QEcF03xiFDitJAeCQJtddeMQJFBdSuDREdWrxW3Skx0hjOZGdVQ+B6rgbakGRnIvu9xuvGhO1Dzj2bl2oec7s3JQzYPAhZOrGj3mZrFrjOQGLmnIArfJr+miaofdTlmec7s3LtQ849m5EokOCiSK0R7gDORqgTGBuAwVtMxbh636TgmLM853ZuS1LYZt4zvWyDmnRcs5eJWF7GzYBnbLsVELg+qOUT8gFbDYao4xwGbN7kgykxXNrh0JrSZCub8ZCchK85FcfBMnIUPjOE8JdoVwh6VlsixZuIiUc57zdIXzuVsGkRLRrXlvGBILOrKYMxpV5S2mhV1Dzndm5ReZZXf8AjuUmaVcl43pGYet78MirZSg7Bzuz5HC8aVKK012cZ3rZBmzyuUjKMvC1RpChUPOd2bkVDzndm5aRNChUPOd2bkVDzndm5BNLwOXEwxH6RirKh5zuzcqYLDWfxnYjIOaNF6BpChUPOd2blyoec7s3ILELPpnCkKCQ2JHYwnAOc0GWe/JPKnA0849m5FqUKbyDhkx94V6VpbDUPGdkyA5RoV9Q853ZuRE0KFQ853ZuRUPOd2bkE0KFQ853ZuRUPOd2bkE0KFQ853ZuRUPOd2bkFdKwHz/IpejejZ8IV9IbIYk44y5pzKijejZ8IQQ4KeBBaTgIUMn3BgKX8FnTolHycQ3TrSxy5VfwU6UFpvuhQzdjyBhJL+Cg/pKPIEcU3FpYcTi03goNtCEIBCEIBL0gTcz3uyy9U5MqYS8fls95/SUAYBAkHuwzN3LGdCc6BCqh7pE1mhsN07zJxES64jJnX0BCSPA8Mmcjffc5wE/cCsxEYkzMvnzRIjQZQYsy2RqwaKA4HFjurebjitZrXWkEEmdR8yQ0HBuIFw+SZ8jQ8ztt+9WUfg1jDNovzkkmXzWpm4pOVtk7nnU3claZAddxpjK0gAO0Ei9aCopdFEQSJcJEHiuLTMaQueXTiYpuMiMWJakVZtq3F0hMHKwAzB05M2i28RmNLi7iudM1RLJkAml6JwQ015vjekcPSP0Ziq43BYt4bbSPdDf/AHHzMzn/ANwCnSxmIufZl8NxCzInB4rGTo5uJ9K4AVrrtObMu0Wh2ZmLR2avFc6U8cV1ZaSEvbu5o2v4R4w7mja/hWgws8kmKWhxbOZmKpNwYBcQZYpmHSJmRErjK8HD/lLM/wCoPwu/KGoL/FXdLE1Q+6jxV3SxNUPuplCD4qPEfQXlkYvjupMWrDiSYDFJbxaPEEwGhoaQCbpG+8yP03AlDdBo8OG8zcxgaZXgEDAHKBgNAVXCHBsNz2ktE3vk4zN4LHAz+QGpXQ+B4TS0hpFW8cd/bff81Ih0y6k5RS+mcg/LLLKMqvS9N5BwyY35QmFXMIQhAIQhAIQhBRSsB8/yKWovo2fCEzSsB8/yKWovo2fCEEeB2zhMvPo4WHwBNuhXi92XLoSfBbpQAZgSgwzM4DiYnC5VeDEcxKLAc51YlpJdWrzxvrTM9ZQallpdrXbLS7WpoQQstLtaLLS7WpoQQstLtaojQ+My9+Jy9U4ppLx+WzDE/pOCC2y0u1ostLtamhBCy0u1ostLtamhBCy0u1rhhaXa1YuFAnQYfLvd6R2VVxYf9Qy93o3ZdOVX0D1/8jv2VVLhutmObUJqubJxI0zEv3WMPDWXlbU45vPJGXSVTEpMnFrWxXkSnVLZCd4HGIyXrtaJXN0Lkj1nZz1VmUCFSXRIxfEhwzaABsNtdpZV4jiXyIeWymMLrl1hiWgY7uij7UPvKHjUiKzIrQSBMlpEyZCdUki+QmkRSqQGiYjkzd/ag6KoLa+GN6I0KNUY4xZ8eGSx0JjTfEZxXFpMiM4mtRyzNx7azIfHF7sHZfcq2w/x8X8l2X/HguNMSuLoWDvWd1eqp0WG4xXOdUErpNJOIab5i7ALEtm7LS7Wu2Wl2tTQoEqZDvh3u9IMvVcmbLS7WqaZjD/yD9Lk0gWpcPiG9+TA6QrrLS7WqqbyDhkx94TCCFlpdrRZaXa1NCCFlpdrRZaXa1NCCFlpdrRZaXa1NCBakMlK8nHH4SqKL6NnwhM0rJ8/0lLUX0bPhCCPA8rJk5eihfoCcawNqhoAAnICQAuyAJPgdosmTl6OF+gKyg0lsZjIgbVDpkA1SRiL6pIyZCgdrIrLlmMw1IsxmGpB2sisuWYzDUizGYakHayoju4zPef0nUrrMZhqVEaGKzLhidHqnJlQMVkVlyzGYakWYzDUg7WRWXLMZhqRZjMNSDtZcLkWYzDUuGGMw1BAvQTy/wDI79lOK7js/wC78s+RV0GGOPcPSOye5SiwxXZcPWzZs2VYw8NZeXSRXOHJH5lURKJNxc17mkynKoQZXA8YGRlmVzoYrm4ckZNJWZDixInIAMgCfRtALhMATaSblvavEWxNezZorumibMLuKJocyK0R7gCDI2YBIMxOq0HG/FUmFHzN1w+4qojorZF4AEwJizMpmQMqoumQpPVyiLnGfx+2eP62ow8ce53/AOVOA7jv94/SNaWoknVCQJlhOAyhpTECGK77hiMx9UZMit3y1BisisuWYzDUizGYakUtTDfD/wAg/S5NVkpTIYnDuHpBkHNemrMZhqQU0x3EPy05RkV9ZL0yGKhuGTMMoyq+zGYakHayKy5ZjMNSLMZhqQdrIrLlmMw1IsxmGpB2sisuWYzDUizGYakFVJOHz/SUtRfRs+EJiktAlIDL+kpei+jZ8IQQ4LfKCDddChm/C5mVLeCTZUOj4cg4SlicJXJnggiyZMTnChZJ+oE0wNZVa1tVonINYQBdkAFyBlCha6HbJRa6HbJQTQoWuh2yUWuh2yUE1RH5bMMTk6p1Ky10O2SqY0TjMudich5pxQMoULXQ7ZKLXQ7ZKCaFC10O2Si10O2SgmuFRtdDtkrlrodslAtRA7jyLfSOxBObSuxQ6uy9nreqc3vRQonLud6R2QqUWJx2XP8AWyHNlWNIa2QcHVze3kj1TnOlYtCozyIjmxItYVJMY5jWu4gkDWaZHOdC3HROObnckZDnKzfJ7hyXFtwE22jZgYTAunJSY1yiYiZ8/wCfdnKZlTUjgAfjOyzMaEDeBNp4kpAz3qqkUWJZzdEjAiIziufDe1wrsxqtF055Qbk2aHE6WJtRNyhEob/We9wBBkS8iYvGIljnVyz4n6Z/H7Z5kxQGxJQ+ND5HMdmb10zAZErP48LEf23c0ddY8OPSmgSgQptEh+OZSunjD0K19MpQLqsJhmRKcaU7hks7lmOpEREN6y2akXnw/pu76KkXnw/pu76xzwhSujh4iX42Lb6x9HiLtai/hGlAmUOERMyNtKYmZEioZXSV7kFNOOx9aFWcwi0wDCDyH5S4rQWPCjuc1picVwM6ocHAG8DjVRO7RlV/jB557NyndhaNU3kHDJjflCvWa6NMSL3dm5RiUl3quPZuVjqRKU1EKijxptE6xMr7irLXQ7ZK6ImhQtdDtkotdDtkoJoULXQ7ZKLXQ7ZKCulZPn+kpai+jZ8IV9IfOWOXEEZDnVFF9Gz4R+6CHBLpQmmU5Qod2fiYI4Dp7o8CFEeGhzp1g3AEEiQvObOu8EeibLooX6AlvBQ/0kCfNP5nWg20IQgEIQgEvH5bMMT+k4JhURuWzHE5OqdSC9CEIBCEIBcK6hArQfX/AMjlKMOOzD1s+bIh9AY4kkGZxkXD8il4vBzK7Lnet6zs2edyC6IOOfhH5lJOpAMR7TGEOrVkPw5msJ1jXBuyXZirX0Blc3Hkj1n5zpWRB4IgwojwHNhziWptKry8vE3SdFmQJzubIBbhnJpVm5KTccL4HdVEekAASjh83NFU2RnN4aQKoBnelxQ4YEhSYcpzHEo2jReblU6iQ2mYiQnkvh1WhkEEEPaawLBOchf7km6lOPlX4ZviWAbChGMS69rYjWPDargHtmRW41XKmPBmLGdB/qGsY+cw1rw8hshy5YOnPOnKU8B0ixjrspYD/wCXuXaKWmcmsa7MKpMs/FXzuPjl6jtHZNxxuA/fFVDgi709I2xuStNp7oREqt4OL2swyCsqYXDr3EDiCcv7sI45pYr0Y5xEOUxNtN3BcyTbUi8zkHgAaAJYJ0NCwjwy+rPiYTlawudVx/3MtARXc46huWu7CaydqhRiASPuKUtXc46huRXcfWOoblO7BrJmh8hvuCuVNE5DfcFcukeECEIVAhCEC9MFw+L9iq2Dit937lWUz1fi/YqtpuHu/cqhTg+OGwmCYDnQodWeUiGMi7wFRHQKPChvvcxsnFsy2tfOqXGcpm6aXhNnDgjPCZhjyMiUL3AXwKVPKA5pl85oPpLfQ7Ui30O1L52s6U7GlYylNswJTLscMimGksc6pHBBkGEis4TArAZryf8AtQb9vodqRb6HalhUGEYgNdkaGQRc4zncDMaJmXyTPiA5z9aI1LfQ7Uq4jplpkbiT2ELP8QHOfrR4gOc/Wg1LfQ7Ui30O1LL8QHOfrVUWjBpF7jOeJOT3INm30O1It9DtSx4dFrTlkuvc7MD+6qpQEICuZTnLjPOAmcEotu2+h2pFvodqWRDohcARlAN7ng35wo+L8arfOcuU7LelFtm30O1KuI6bmmRun2iSQ8n6e129L0djXktBMx1nYYTuNyUW1Isy6YGSV+vJ71EtccjfmCUnEoVUTn2u3qqzGnadvVRoVDzWav4UXQjLBo+SRsxp2nb0WY07Tt6Bx9FrXloPvAP7LkOiVeS1o9wA/IJSzGnadvRZjTtO3rl2cWt5OPotbFoOS8A3ZsFFtAAwYwe5oyYZErZDTtO3oshp2nb07WJvJrxISlUbLNIe/MrbN3+/8JCyGnadvRZDTtO3p2sTeT1m7/f+F2zP+/8ACQsxp2nb0WY07Tt6drE3lrwX1WgSNwU7fQ7UsWyGnadvRZDTtO3rpSW2rfQ7Ui30O1LFshp2nb0WQ07Tt6UW2rfQ7UuGlgYz1LKg0OuSAcL73O3pakU5kCMyCXuESJKoA2I4OmSLnYXYnMCrEWkzTVpdKrCTCKwIMjknOUwL1Jhm1vu/cpaPR3NEy7EgXEzyyvTcMcVvwhRWbAMmQP8AEzLL1M+RIQ4Ljym0gSF39UyUzKeH+3FaUDhOFDY1jnQiWNDTNwBNUVZgETlcroHCUKISGWLiMQ1wJAz4KLTKZBMR/GFIhi81hSWynO7itOGEven6YJwyGkk3Sk8NdiL6xyyvnoTtoOjZ2bkWg6NnZuQYFi8CVWKf/lAgm6cwfnqVjoTiS4iMCTgKSAA24zAF0rzdoW3aDo2dm5FoOjZ2bkGdBpT+KDDEpyLjFa4tAwJyuKctBnGsK20HRs7NyLQdGzs3JYqtBnGsKikuBLZEHH9k5aDo2dm5AijmN1jclpTNbSC0kSOM7gTkAye5UU1wiYsrXEXh105YXaFtW/Ubr/hFv1G6xuVtKZcGl1WgScJCUpOMpaSJlAikkuvxBwOQALUtuo3WNyLfqN1jcllM2JTHeqL9M0nBh1HuiNhtDnCU6z5G+eGAW9b9Ruv+EW/Ubr/hLhaZYpLnXOAGGE888qmtG36jdf8ACLbqN1/wllM5C0bfqN1/wi36jdf8JZTOQtG36jdf8It+o3X/AAllM5CeiUxrWlzmtDQCSSbgBeSbknC8I4Dmh1aEAZyrODZyMjiM6J9kUK7y7Bv40EyEzJ4MhnMhcuDwggSnWgm6tc4EyzylNLWlSFd5egX8aBd127keXIN3Gg8YTBriRyXGUvkllKUK3y/AkDXgSOHHbfkzaU5b9Ruv+EspnImtG36jdf8AChFprWibmtA9/wDCWUy48eIwgwqhz1q0j7i3BJRmRHurvg0d0RtSo42l1Uk33XSnkxyr6BlOaTINYTIOlP1XTqnDAyKVPhDBAaTVFacrnTMiW4Vc4VtKKQ6VGe6UQQ6uM215zyTrD39i2mclvwhUM4RYQ1wDJPIDTPEnAC7QdSuMYn1Rr/hZapLxVnMZshBozW8lrRkuAFyEIrlVFVCFAVUVUIQFVFVCEBVRVQhAVUVUIQFVFVCEBVRVQhAVUVUIQBaiSEIOSRJCEBUBuIBBuIzg4hRo9BhhoaIcMAC4BrQB7hJCFfTPtN1GZdxGY5hpXXUVgvDGTz1QhCNIRKFDJbOHDPGPqjMVMURnMZk9UIQoAUNnMZshcqoQgKq5UBmCARmIQhUFQCQAAAuAAuAGAAXbFuNVs8ZyE53XoQqCrLD/AHBRDQhCg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data:image/jpeg;base64,/9j/4AAQSkZJRgABAQAAAQABAAD/2wCEAAkGBhQQERUUEhMQFBUVFRcVFhUUFRUWFRQUFxgYFRUUFBcXHyYeFxolGRcXHy8gIycpLCwsFh8xNTAqNSYrLCkBCQoKDgwOFw8PGiwfHBwpKSwpLCkuKSwsLCkpKTQpKSksLDUpLCwsKSkpKSwsKSkpLCksLCkpKS4pNSw0KSkqKf/AABEIALIBHAMBIgACEQEDEQH/xAAbAAACAwEBAQAAAAAAAAAAAAAABAIDBQEHBv/EAEoQAAECAgUGCAsHBAEDBQAAAAEAAgMRBBITITFBUWGRktEFIjJSU2Kh0gYUFRYzQlRxcoGTBxcjsbLB4SRDc/DxNIKiY2SElML/xAAZAQEBAQEBAQAAAAAAAAAAAAAAAQIDBAX/xAAkEQEAAgIBBAEFAQAAAAAAAAAAARECEiEDEzFBUSJhodHwwf/aAAwDAQACEQMRAD8Az2/Z/FcGvDKAWBgbUc93FLgHAvLGg1pZzMzN67F8AXynZcFtzG1jSxGM7jmvzr0yg+CbzCZ/WPAc1rqtlCN5aMbrzK6ehWHwNJEvHHyOSwgy/Sum7nGEQ8lpfgA5wAaODYbwQ55EeLIjMGkSaCr/ADAeTOx4N9wi0m+d69Q8x/8A3R/+vA7qn5mu9sf9CD3U3NXmUP7P3Svg8HE5DaxgADM4AY5joVL/ALOogJ/D4OkQJC1j3EE3zxvmBLQF6oPA53tj/oQe6g+B7vbH/Qg91NzV5W77O4knCy4OExIG2pHFOcTGK593UQOuhcHSkQQYsczwvJlcbjhLFeqeZrvbH/Qg91A8DXe2P+hB7qbGrx6kfZdHe8uD6EwHBrHvqtuldNujtUfuopHTUX6ju6vYvMx3tj/oQe6pDwNd7Y/6EHupsurxp32TUnJGou27uqP3T0np6Ltu7q9n8zXe2P8AoQe6ueZjvbH/AEIPdTY1eMfdPSemou2/uoP2T0npqLtv7q9n8zXe2P8AoQe6jzMd7Y/6EHupsavGD9lFJ6ei7bu6pw/smpM5WtGJ+N/dXsnmY72x/wBCD3V0eBz/AG2J9CD3U2NXkA+yOk9JR9p/dUh9kdI59H2391eweakT22J9GFuXfNWJ7bE+jC3JsavHT9kVI6Sj7T+6q3fZDSulo+0/ur2bzVie2xPowty4fBR/tsT6MLcmxq8X+6KldLRtp/dUz9kVK6Wj7T+6vZPNKJ7dF+jC3IHgk/22L9GFuTY1eM/dFSulo20/uqf3R0npKPtP7q9j80n+2xfowtyB4JxPbYv0YW5NjV4590VJ6Sj7T+6uH7IaV0tH2n91ey+akT22J9GFuR5pxPbYn0YW5NjV4ufsgpXS0baf3V37o6V0lG2n91ezeaT/AG2L9GFuR5pP9ui/Rhbld01eM/dHSukou0/urv3R0rpKLtP7q9l80ont0X6MLuo80n+2xfowtybyaQ8ZH2R0rpKLtP7ql90lK6Si7T+6vZPNJ/tsX6MLcjzTie3RfowtybyaQ8hoP2XUuFEa9sWjTbORD3gi6UwSw3r6PyDTq9avR5SlUtHVMJVpFhM8uK+7803+3RfowtyPNN/t0X6MLcpOVrGNPg6P4PU5uL4T+KW8aKcolWkIVzlg8O+DVLtBWdBcaovMRzji7LUC9Z803+3RPowtyqpHgGXkF9LjEyuIhwRdsrERjE26z1M5jWZ4N0qmR4cKj2EARgWNritVIAhgtkSQBM3TM/cUu3hem3zocp8nji650gc8yBmlWvlJbnBtGa+DDnO6HDwcR6gzFNeTWdfbfvUZfLjhymC59CcDKVZr6zS8h5kG4ym1omSBxryFZD4XphgvJocorWsqttGye9061wvAaZGUySHSmCCvpPJrOvtv3o8ms6+2/eqPnXcKUuo1woknWpY6GYjSbIASiNdMNEznJlpwURwtTCwHxKTjO62aS0hodM3AEEktF+IvkL19J5NZ19t+9KcIsZBaHWdIiTcARDL3EY8YithvQY8HhulOLf6J9UuaC4xAKoLpPMnNBNW/31SRcWzspfCVKAdZ0as4Ry1szJroAlViTrYkmWYSJkZSMm8Kty0XhAXuBueTdgZVr5q+jR2RiWth0qFLjB8QRGwyBK4knSRLQUGiVxdo1EY9odJ4n139l+Ct8ms6+2/egpQrvJrOvtv3o8ms6+2/egpQrvJrOvtv3qmmUVkOG59WM+q0mqxzy90vVaJ3koBCyn8KsBA8V4QIympEuxEuVfeFbRozYxcGw6VCq8YPiWjYbgJYknC/smg0ELtHobHtDpPExgXv3q3yazr7b96ClCnFoLGgmUQyBMg95JlkAneVi+V2VZ+KcIzlOrVfP3cpEa6FlDhVkv8ApeEJ5qj/AM6yZghrg14bHaHOqGHEL2vnzmif+gaEDiFcODWdfbfvR5NZ19t+9FUoXKZRWw2FwZFeRIVWPdWMyBldknP5LKHCjCR/S0+/GbYgq5st6DWQs2BT2RHBggU5ta6sWxGhhPOJN2ea0KJRGumDWJaZVg98ndtxzjOgkhXeTWdfbfvR5NZ19t+9BShXeTWdfbfvR5NZ19t+9AjGY8kSuAzS40888ijUiTcc85C6Tcl2laHk1nX2370eTWdfbfvUCjYE2FrpnPPLIE5PcmIT5taTlbNdfRWsHFnfPEk5DnUaNyGfCFRVwbCrQofGc38OHyZX8QZwpUaUVrXsjRHNdeDdePm1c4MP4DZgkWUOYGJFQXJfwUEqJAF9zSL5zxOMyTP5qB80b/1Ymtu5dFFJ/uxNbdyXpLhXNecsmMp5cMuCnQq9XJjdWnOWSemS4R1vq1pqlD4jqxDbd9UyJDoYAMgZXjMRrXC+JzaRtwl2jxXNtjVrOETkty8Rlwms4xaQJ30kzn/bgOlf8Wa7LJd8eYiWD1u4EVrdoJDZl0MiZwFwTFJoZJYDEiSJvBIvkCZYJWkRi+GwlrmOtIfFfKYNbLVuT0dzwWni3F2BPNOKmU6yuMWk6ikCdrFu0t3JaHHa7+7G+YHdT8R02E52n8l87Co0fJEgyulOG6YGblSNyo1qzeli9ndUmNBMhFiz+XdSECjxi7lwpAgH8JwJEgbjW0pmhUWK17a74bhI8lhaSffMiWN0kDniZ6SLrbuR4meki627kyhAt4meki627kvSKGS5jTEiSJJldfITGT5rRVEXlsx9b3YZUEPEz0kXW3cu+JnpIutu5MoQLeJnpIutu5HiZ6SLrbuTKECviZ6SLrbuVEKhkvebSISJAYXCQJGGUrRVEDlPxxGPwjBBDxM9JF1t3LviZ6SLrbuTKEC3iZ6SLrbuR4meki627kyhAhSqMQwm1ij5jKZZArGUCqJCJEAGAm3crKZyDjkwxxCvQLeJnpIutu5HiZ6SLrbuTKEC3iZ6SLrbuR4meki627kyhAt4meki627keJnpIutu5MoQKPglovc52PKldccwUKN6NnwhX0rDX+RS9G9Gz4Qgr4NE4DcT+Cy4GRP4eQ5DpUfB6jOhUaCyIKrmtIIuuxOQkdqnwV6FhmRKFD/QEcF03xiFDitJAeCQJtddeMQJFBdSuDREdWrxW3Skx0hjOZGdVQ+B6rgbakGRnIvu9xuvGhO1Dzj2bl2oec7s3JQzYPAhZOrGj3mZrFrjOQGLmnIArfJr+miaofdTlmec7s3LtQ849m5EokOCiSK0R7gDORqgTGBuAwVtMxbh636TgmLM853ZuS1LYZt4zvWyDmnRcs5eJWF7GzYBnbLsVELg+qOUT8gFbDYao4xwGbN7kgykxXNrh0JrSZCub8ZCchK85FcfBMnIUPjOE8JdoVwh6VlsixZuIiUc57zdIXzuVsGkRLRrXlvGBILOrKYMxpV5S2mhV1Dzndm5ReZZXf8AjuUmaVcl43pGYet78MirZSg7Bzuz5HC8aVKK012cZ3rZBmzyuUjKMvC1RpChUPOd2bkVDzndm5aRNChUPOd2bkVDzndm5BNLwOXEwxH6RirKh5zuzcqYLDWfxnYjIOaNF6BpChUPOd2blyoec7s3ILELPpnCkKCQ2JHYwnAOc0GWe/JPKnA0849m5FqUKbyDhkx94V6VpbDUPGdkyA5RoV9Q853ZuRE0KFQ853ZuRUPOd2bkE0KFQ853ZuRUPOd2bkE0KFQ853ZuRUPOd2bkFdKwHz/IpejejZ8IV9IbIYk44y5pzKijejZ8IQQ4KeBBaTgIUMn3BgKX8FnTolHycQ3TrSxy5VfwU6UFpvuhQzdjyBhJL+Cg/pKPIEcU3FpYcTi03goNtCEIBCEIBL0gTcz3uyy9U5MqYS8fls95/SUAYBAkHuwzN3LGdCc6BCqh7pE1mhsN07zJxES64jJnX0BCSPA8Mmcjffc5wE/cCsxEYkzMvnzRIjQZQYsy2RqwaKA4HFjurebjitZrXWkEEmdR8yQ0HBuIFw+SZ8jQ8ztt+9WUfg1jDNovzkkmXzWpm4pOVtk7nnU3claZAddxpjK0gAO0Ei9aCopdFEQSJcJEHiuLTMaQueXTiYpuMiMWJakVZtq3F0hMHKwAzB05M2i28RmNLi7iudM1RLJkAml6JwQ015vjekcPSP0Ziq43BYt4bbSPdDf/AHHzMzn/ANwCnSxmIufZl8NxCzInB4rGTo5uJ9K4AVrrtObMu0Wh2ZmLR2avFc6U8cV1ZaSEvbu5o2v4R4w7mja/hWgws8kmKWhxbOZmKpNwYBcQZYpmHSJmRErjK8HD/lLM/wCoPwu/KGoL/FXdLE1Q+6jxV3SxNUPuplCD4qPEfQXlkYvjupMWrDiSYDFJbxaPEEwGhoaQCbpG+8yP03AlDdBo8OG8zcxgaZXgEDAHKBgNAVXCHBsNz2ktE3vk4zN4LHAz+QGpXQ+B4TS0hpFW8cd/bff81Ih0y6k5RS+mcg/LLLKMqvS9N5BwyY35QmFXMIQhAIQhAIQhBRSsB8/yKWovo2fCEzSsB8/yKWovo2fCEEeB2zhMvPo4WHwBNuhXi92XLoSfBbpQAZgSgwzM4DiYnC5VeDEcxKLAc51YlpJdWrzxvrTM9ZQallpdrXbLS7WpoQQstLtaLLS7WpoQQstLtaojQ+My9+Jy9U4ppLx+WzDE/pOCC2y0u1ostLtamhBCy0u1ostLtamhBCy0u1rhhaXa1YuFAnQYfLvd6R2VVxYf9Qy93o3ZdOVX0D1/8jv2VVLhutmObUJqubJxI0zEv3WMPDWXlbU45vPJGXSVTEpMnFrWxXkSnVLZCd4HGIyXrtaJXN0Lkj1nZz1VmUCFSXRIxfEhwzaABsNtdpZV4jiXyIeWymMLrl1hiWgY7uij7UPvKHjUiKzIrQSBMlpEyZCdUki+QmkRSqQGiYjkzd/ag6KoLa+GN6I0KNUY4xZ8eGSx0JjTfEZxXFpMiM4mtRyzNx7azIfHF7sHZfcq2w/x8X8l2X/HguNMSuLoWDvWd1eqp0WG4xXOdUErpNJOIab5i7ALEtm7LS7Wu2Wl2tTQoEqZDvh3u9IMvVcmbLS7WqaZjD/yD9Lk0gWpcPiG9+TA6QrrLS7WqqbyDhkx94TCCFlpdrRZaXa1NCCFlpdrRZaXa1NCCFlpdrRZaXa1NCBakMlK8nHH4SqKL6NnwhM0rJ8/0lLUX0bPhCCPA8rJk5eihfoCcawNqhoAAnICQAuyAJPgdosmTl6OF+gKyg0lsZjIgbVDpkA1SRiL6pIyZCgdrIrLlmMw1IsxmGpB2sisuWYzDUizGYakHayoju4zPef0nUrrMZhqVEaGKzLhidHqnJlQMVkVlyzGYakWYzDUg7WRWXLMZhqRZjMNSDtZcLkWYzDUuGGMw1BAvQTy/wDI79lOK7js/wC78s+RV0GGOPcPSOye5SiwxXZcPWzZs2VYw8NZeXSRXOHJH5lURKJNxc17mkynKoQZXA8YGRlmVzoYrm4ckZNJWZDixInIAMgCfRtALhMATaSblvavEWxNezZorumibMLuKJocyK0R7gCDI2YBIMxOq0HG/FUmFHzN1w+4qojorZF4AEwJizMpmQMqoumQpPVyiLnGfx+2eP62ow8ce53/AOVOA7jv94/SNaWoknVCQJlhOAyhpTECGK77hiMx9UZMit3y1BisisuWYzDUizGYakUtTDfD/wAg/S5NVkpTIYnDuHpBkHNemrMZhqQU0x3EPy05RkV9ZL0yGKhuGTMMoyq+zGYakHayKy5ZjMNSLMZhqQdrIrLlmMw1IsxmGpB2sisuWYzDUizGYakFVJOHz/SUtRfRs+EJiktAlIDL+kpei+jZ8IQQ4LfKCDddChm/C5mVLeCTZUOj4cg4SlicJXJnggiyZMTnChZJ+oE0wNZVa1tVonINYQBdkAFyBlCha6HbJRa6HbJQTQoWuh2yUWuh2yUE1RH5bMMTk6p1Ky10O2SqY0TjMudich5pxQMoULXQ7ZKLXQ7ZKCaFC10O2Si10O2SgmuFRtdDtkrlrodslAtRA7jyLfSOxBObSuxQ6uy9nreqc3vRQonLud6R2QqUWJx2XP8AWyHNlWNIa2QcHVze3kj1TnOlYtCozyIjmxItYVJMY5jWu4gkDWaZHOdC3HROObnckZDnKzfJ7hyXFtwE22jZgYTAunJSY1yiYiZ8/wCfdnKZlTUjgAfjOyzMaEDeBNp4kpAz3qqkUWJZzdEjAiIziufDe1wrsxqtF055Qbk2aHE6WJtRNyhEob/We9wBBkS8iYvGIljnVyz4n6Z/H7Z5kxQGxJQ+ND5HMdmb10zAZErP48LEf23c0ddY8OPSmgSgQptEh+OZSunjD0K19MpQLqsJhmRKcaU7hks7lmOpEREN6y2akXnw/pu76KkXnw/pu76xzwhSujh4iX42Lb6x9HiLtai/hGlAmUOERMyNtKYmZEioZXSV7kFNOOx9aFWcwi0wDCDyH5S4rQWPCjuc1picVwM6ocHAG8DjVRO7RlV/jB557NyndhaNU3kHDJjflCvWa6NMSL3dm5RiUl3quPZuVjqRKU1EKijxptE6xMr7irLXQ7ZK6ImhQtdDtkotdDtkoJoULXQ7ZKLXQ7ZKCulZPn+kpai+jZ8IV9IfOWOXEEZDnVFF9Gz4R+6CHBLpQmmU5Qod2fiYI4Dp7o8CFEeGhzp1g3AEEiQvObOu8EeibLooX6AlvBQ/0kCfNP5nWg20IQgEIQgEvH5bMMT+k4JhURuWzHE5OqdSC9CEIBCEIBcK6hArQfX/AMjlKMOOzD1s+bIh9AY4kkGZxkXD8il4vBzK7Lnet6zs2edyC6IOOfhH5lJOpAMR7TGEOrVkPw5msJ1jXBuyXZirX0Blc3Hkj1n5zpWRB4IgwojwHNhziWptKry8vE3SdFmQJzubIBbhnJpVm5KTccL4HdVEekAASjh83NFU2RnN4aQKoBnelxQ4YEhSYcpzHEo2jReblU6iQ2mYiQnkvh1WhkEEEPaawLBOchf7km6lOPlX4ZviWAbChGMS69rYjWPDargHtmRW41XKmPBmLGdB/qGsY+cw1rw8hshy5YOnPOnKU8B0ixjrspYD/wCXuXaKWmcmsa7MKpMs/FXzuPjl6jtHZNxxuA/fFVDgi709I2xuStNp7oREqt4OL2swyCsqYXDr3EDiCcv7sI45pYr0Y5xEOUxNtN3BcyTbUi8zkHgAaAJYJ0NCwjwy+rPiYTlawudVx/3MtARXc46huWu7CaydqhRiASPuKUtXc46huRXcfWOoblO7BrJmh8hvuCuVNE5DfcFcukeECEIVAhCEC9MFw+L9iq2Dit937lWUz1fi/YqtpuHu/cqhTg+OGwmCYDnQodWeUiGMi7wFRHQKPChvvcxsnFsy2tfOqXGcpm6aXhNnDgjPCZhjyMiUL3AXwKVPKA5pl85oPpLfQ7Ui30O1L52s6U7GlYylNswJTLscMimGksc6pHBBkGEis4TArAZryf8AtQb9vodqRb6HalhUGEYgNdkaGQRc4zncDMaJmXyTPiA5z9aI1LfQ7Uq4jplpkbiT2ELP8QHOfrR4gOc/Wg1LfQ7Ui30O1LL8QHOfrVUWjBpF7jOeJOT3INm30O1It9DtSx4dFrTlkuvc7MD+6qpQEICuZTnLjPOAmcEotu2+h2pFvodqWRDohcARlAN7ng35wo+L8arfOcuU7LelFtm30O1KuI6bmmRun2iSQ8n6e129L0djXktBMx1nYYTuNyUW1Isy6YGSV+vJ71EtccjfmCUnEoVUTn2u3qqzGnadvVRoVDzWav4UXQjLBo+SRsxp2nb0WY07Tt6Bx9FrXloPvAP7LkOiVeS1o9wA/IJSzGnadvRZjTtO3rl2cWt5OPotbFoOS8A3ZsFFtAAwYwe5oyYZErZDTtO3oshp2nb07WJvJrxISlUbLNIe/MrbN3+/8JCyGnadvRZDTtO3p2sTeT1m7/f+F2zP+/8ACQsxp2nb0WY07Tt6drE3lrwX1WgSNwU7fQ7UsWyGnadvRZDTtO3rpSW2rfQ7Ui30O1LFshp2nb0WQ07Tt6UW2rfQ7UuGlgYz1LKg0OuSAcL73O3pakU5kCMyCXuESJKoA2I4OmSLnYXYnMCrEWkzTVpdKrCTCKwIMjknOUwL1Jhm1vu/cpaPR3NEy7EgXEzyyvTcMcVvwhRWbAMmQP8AEzLL1M+RIQ4Ljym0gSF39UyUzKeH+3FaUDhOFDY1jnQiWNDTNwBNUVZgETlcroHCUKISGWLiMQ1wJAz4KLTKZBMR/GFIhi81hSWynO7itOGEven6YJwyGkk3Sk8NdiL6xyyvnoTtoOjZ2bkWg6NnZuQYFi8CVWKf/lAgm6cwfnqVjoTiS4iMCTgKSAA24zAF0rzdoW3aDo2dm5FoOjZ2bkGdBpT+KDDEpyLjFa4tAwJyuKctBnGsK20HRs7NyLQdGzs3JYqtBnGsKikuBLZEHH9k5aDo2dm5AijmN1jclpTNbSC0kSOM7gTkAye5UU1wiYsrXEXh105YXaFtW/Ubr/hFv1G6xuVtKZcGl1WgScJCUpOMpaSJlAikkuvxBwOQALUtuo3WNyLfqN1jcllM2JTHeqL9M0nBh1HuiNhtDnCU6z5G+eGAW9b9Ruv+EW/Ubr/hLhaZYpLnXOAGGE888qmtG36jdf8ACLbqN1/wllM5C0bfqN1/wi36jdf8JZTOQtG36jdf8It+o3X/AAllM5CeiUxrWlzmtDQCSSbgBeSbknC8I4Dmh1aEAZyrODZyMjiM6J9kUK7y7Bv40EyEzJ4MhnMhcuDwggSnWgm6tc4EyzylNLWlSFd5egX8aBd127keXIN3Gg8YTBriRyXGUvkllKUK3y/AkDXgSOHHbfkzaU5b9Ruv+EspnImtG36jdf8AChFprWibmtA9/wDCWUy48eIwgwqhz1q0j7i3BJRmRHurvg0d0RtSo42l1Uk33XSnkxyr6BlOaTINYTIOlP1XTqnDAyKVPhDBAaTVFacrnTMiW4Vc4VtKKQ6VGe6UQQ6uM215zyTrD39i2mclvwhUM4RYQ1wDJPIDTPEnAC7QdSuMYn1Rr/hZapLxVnMZshBozW8lrRkuAFyEIrlVFVCFAVUVUIQFVFVCEBVRVQhAVUVUIQFVFVCEBVRVQhAVUVUIQBaiSEIOSRJCEBUBuIBBuIzg4hRo9BhhoaIcMAC4BrQB7hJCFfTPtN1GZdxGY5hpXXUVgvDGTz1QhCNIRKFDJbOHDPGPqjMVMURnMZk9UIQoAUNnMZshcqoQgKq5UBmCARmIQhUFQCQAAAuAAuAGAAXbFuNVs8ZyE53XoQqCrLD/AHBRDQhCg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95" y="4865962"/>
            <a:ext cx="2302885" cy="144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5" descr="Checkm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307" y="2209011"/>
            <a:ext cx="283885" cy="28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5" descr="Checkm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2649612"/>
            <a:ext cx="283885" cy="28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54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7385"/>
            <a:ext cx="9144000" cy="744463"/>
          </a:xfrm>
        </p:spPr>
        <p:txBody>
          <a:bodyPr/>
          <a:lstStyle/>
          <a:p>
            <a:pPr algn="ctr"/>
            <a:r>
              <a:rPr lang="pt-BR" sz="1800" dirty="0" smtClean="0">
                <a:solidFill>
                  <a:schemeClr val="bg1"/>
                </a:solidFill>
              </a:rPr>
              <a:t>Lançamento da norma de uso institucional de certificados digitais</a:t>
            </a:r>
            <a:endParaRPr lang="pt-BR" sz="1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38" y="717079"/>
            <a:ext cx="5476875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images.laranja.com/images/_product/744/743650/token-usb-72k-aladdin-8c12ae852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5" b="89691" l="9804" r="89461">
                        <a14:backgroundMark x1="59314" y1="68385" x2="59314" y2="68385"/>
                        <a14:backgroundMark x1="51716" y1="71821" x2="51716" y2="71821"/>
                        <a14:backgroundMark x1="77451" y1="41237" x2="77451" y2="41237"/>
                        <a14:backgroundMark x1="81127" y1="30584" x2="81127" y2="30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05" y="3318108"/>
            <a:ext cx="1856820" cy="1324351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8713" y1="75904" x2="88713" y2="75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256" y="5013176"/>
            <a:ext cx="1368230" cy="8995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3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9512" y="5085184"/>
            <a:ext cx="8856984" cy="12961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9000"/>
                </a:schemeClr>
              </a:gs>
              <a:gs pos="80000">
                <a:schemeClr val="accent1">
                  <a:shade val="93000"/>
                  <a:satMod val="130000"/>
                  <a:alpha val="29000"/>
                </a:schemeClr>
              </a:gs>
              <a:gs pos="100000">
                <a:schemeClr val="accent1">
                  <a:shade val="94000"/>
                  <a:satMod val="135000"/>
                  <a:alpha val="2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79512" y="3645024"/>
            <a:ext cx="8856984" cy="12961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9000"/>
                </a:schemeClr>
              </a:gs>
              <a:gs pos="80000">
                <a:schemeClr val="accent1">
                  <a:shade val="93000"/>
                  <a:satMod val="130000"/>
                  <a:alpha val="29000"/>
                </a:schemeClr>
              </a:gs>
              <a:gs pos="100000">
                <a:schemeClr val="accent1">
                  <a:shade val="94000"/>
                  <a:satMod val="135000"/>
                  <a:alpha val="2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07504" y="2132856"/>
            <a:ext cx="8928992" cy="1368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9000"/>
                </a:schemeClr>
              </a:gs>
              <a:gs pos="80000">
                <a:schemeClr val="accent1">
                  <a:shade val="93000"/>
                  <a:satMod val="130000"/>
                  <a:alpha val="29000"/>
                </a:schemeClr>
              </a:gs>
              <a:gs pos="100000">
                <a:schemeClr val="accent1">
                  <a:shade val="94000"/>
                  <a:satMod val="135000"/>
                  <a:alpha val="2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435280" cy="648072"/>
          </a:xfrm>
        </p:spPr>
        <p:txBody>
          <a:bodyPr/>
          <a:lstStyle/>
          <a:p>
            <a:r>
              <a:rPr lang="en-US" sz="2000" dirty="0" err="1" smtClean="0"/>
              <a:t>Projeto</a:t>
            </a:r>
            <a:r>
              <a:rPr lang="en-US" sz="2000" dirty="0" smtClean="0"/>
              <a:t> de </a:t>
            </a:r>
            <a:r>
              <a:rPr lang="en-US" sz="2000" dirty="0" err="1" smtClean="0"/>
              <a:t>certificados</a:t>
            </a:r>
            <a:r>
              <a:rPr lang="en-US" sz="2000" dirty="0" smtClean="0"/>
              <a:t> </a:t>
            </a:r>
            <a:r>
              <a:rPr lang="en-US" sz="2000" dirty="0" err="1" smtClean="0"/>
              <a:t>digitais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uso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sistemas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4405" y="2207587"/>
            <a:ext cx="7443939" cy="1581453"/>
          </a:xfrm>
        </p:spPr>
        <p:txBody>
          <a:bodyPr/>
          <a:lstStyle/>
          <a:p>
            <a:pPr algn="just"/>
            <a:r>
              <a:rPr lang="pt-BR" sz="2400" b="0" dirty="0"/>
              <a:t>Crescentes solicitações a Receita Federal</a:t>
            </a:r>
          </a:p>
          <a:p>
            <a:pPr algn="just"/>
            <a:r>
              <a:rPr lang="pt-BR" sz="2400" b="0" dirty="0"/>
              <a:t>Pelo menos </a:t>
            </a:r>
            <a:r>
              <a:rPr lang="en-US" sz="2400" b="0" dirty="0"/>
              <a:t>3.000 </a:t>
            </a:r>
            <a:r>
              <a:rPr lang="en-US" sz="2400" b="0" dirty="0" err="1"/>
              <a:t>Ofícios</a:t>
            </a:r>
            <a:r>
              <a:rPr lang="en-US" sz="2400" b="0" dirty="0"/>
              <a:t> </a:t>
            </a:r>
            <a:r>
              <a:rPr lang="en-US" sz="2400" b="0" dirty="0" err="1" smtClean="0"/>
              <a:t>pendentes</a:t>
            </a:r>
            <a:endParaRPr lang="en-US" sz="2400" b="0" dirty="0" smtClean="0"/>
          </a:p>
          <a:p>
            <a:pPr algn="just"/>
            <a:r>
              <a:rPr lang="en-US" sz="2400" b="0" dirty="0" smtClean="0"/>
              <a:t>INFOJUD: </a:t>
            </a:r>
            <a:r>
              <a:rPr lang="en-US" sz="2400" b="0" dirty="0" err="1" smtClean="0"/>
              <a:t>parceria</a:t>
            </a:r>
            <a:r>
              <a:rPr lang="en-US" sz="2400" b="0" dirty="0" smtClean="0"/>
              <a:t> CNJ e </a:t>
            </a:r>
            <a:r>
              <a:rPr lang="en-US" sz="2400" b="0" dirty="0" err="1" smtClean="0"/>
              <a:t>Receita</a:t>
            </a:r>
            <a:r>
              <a:rPr lang="en-US" sz="2400" b="0" dirty="0" smtClean="0"/>
              <a:t> Federal</a:t>
            </a:r>
            <a:endParaRPr lang="en-US" sz="2400" b="0" dirty="0"/>
          </a:p>
          <a:p>
            <a:pPr algn="just"/>
            <a:endParaRPr lang="en-US" sz="2400" b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830" y="3719754"/>
            <a:ext cx="2246650" cy="1149405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179512" y="5157192"/>
            <a:ext cx="651723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Lucida Grande"/>
              <a:buChar char="▸"/>
              <a:defRPr lang="es-E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Lucida Grande"/>
              <a:buChar char="▹"/>
              <a:defRPr lang="es-ES" sz="2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/>
            <a:r>
              <a:rPr lang="en-US" sz="2400" b="0" dirty="0" err="1" smtClean="0"/>
              <a:t>Projeto</a:t>
            </a:r>
            <a:r>
              <a:rPr lang="en-US" sz="2400" b="0" dirty="0" smtClean="0"/>
              <a:t> da </a:t>
            </a:r>
            <a:r>
              <a:rPr lang="en-US" sz="2400" b="0" dirty="0" err="1" smtClean="0"/>
              <a:t>Corregedoria</a:t>
            </a:r>
            <a:endParaRPr lang="en-US" sz="2400" b="0" u="sng" dirty="0"/>
          </a:p>
          <a:p>
            <a:pPr algn="just"/>
            <a:r>
              <a:rPr lang="pt-BR" sz="2400" b="0" dirty="0" smtClean="0"/>
              <a:t>Pesquisa </a:t>
            </a:r>
            <a:r>
              <a:rPr lang="pt-BR" sz="2400" b="0" dirty="0"/>
              <a:t>de titularidade, </a:t>
            </a:r>
            <a:r>
              <a:rPr lang="pt-BR" sz="2400" b="0" dirty="0" smtClean="0"/>
              <a:t>para localização </a:t>
            </a:r>
            <a:r>
              <a:rPr lang="pt-BR" sz="2400" b="0" dirty="0"/>
              <a:t>de bens </a:t>
            </a:r>
            <a:r>
              <a:rPr lang="pt-BR" sz="2400" b="0" dirty="0" smtClean="0"/>
              <a:t>imóveis</a:t>
            </a:r>
            <a:endParaRPr lang="en-US" sz="2400" b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144" y="5201856"/>
            <a:ext cx="2176330" cy="1113600"/>
          </a:xfrm>
          <a:prstGeom prst="rect">
            <a:avLst/>
          </a:prstGeom>
        </p:spPr>
      </p:pic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179512" y="3719755"/>
            <a:ext cx="7443939" cy="158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Lucida Grande"/>
              <a:buChar char="▸"/>
              <a:defRPr lang="es-E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Lucida Grande"/>
              <a:buChar char="▹"/>
              <a:defRPr lang="es-ES" sz="2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/>
            <a:r>
              <a:rPr lang="pt-BR" sz="2400" b="0" kern="0" dirty="0"/>
              <a:t>Obrigatoriedade </a:t>
            </a:r>
            <a:r>
              <a:rPr lang="pt-BR" sz="2400" b="0" kern="0" dirty="0" smtClean="0"/>
              <a:t>dos </a:t>
            </a:r>
            <a:r>
              <a:rPr lang="pt-BR" sz="2400" b="0" kern="0" dirty="0"/>
              <a:t>Certificados </a:t>
            </a:r>
            <a:r>
              <a:rPr lang="pt-BR" sz="2400" b="0" kern="0" dirty="0" smtClean="0"/>
              <a:t>Digitais</a:t>
            </a:r>
          </a:p>
          <a:p>
            <a:pPr marL="0" indent="0" algn="just">
              <a:buNone/>
            </a:pPr>
            <a:r>
              <a:rPr lang="pt-BR" sz="2400" b="0" kern="0" dirty="0" smtClean="0"/>
              <a:t>para </a:t>
            </a:r>
            <a:r>
              <a:rPr lang="pt-BR" sz="2400" b="0" kern="0" dirty="0"/>
              <a:t>Acesso ao RENAJUD, </a:t>
            </a:r>
            <a:r>
              <a:rPr lang="pt-BR" sz="2400" b="0" kern="0" dirty="0" smtClean="0"/>
              <a:t>desde 01 de abril</a:t>
            </a:r>
            <a:endParaRPr lang="en-US" sz="2400" b="0" kern="0" dirty="0" smtClean="0"/>
          </a:p>
          <a:p>
            <a:pPr algn="just"/>
            <a:endParaRPr lang="en-US" sz="2400" b="0" kern="0" dirty="0"/>
          </a:p>
        </p:txBody>
      </p:sp>
      <p:sp>
        <p:nvSpPr>
          <p:cNvPr id="16" name="Rounded Rectangle 11"/>
          <p:cNvSpPr/>
          <p:nvPr/>
        </p:nvSpPr>
        <p:spPr>
          <a:xfrm>
            <a:off x="107504" y="764704"/>
            <a:ext cx="8928992" cy="12241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9000"/>
                </a:schemeClr>
              </a:gs>
              <a:gs pos="80000">
                <a:schemeClr val="accent1">
                  <a:shade val="93000"/>
                  <a:satMod val="130000"/>
                  <a:alpha val="29000"/>
                </a:schemeClr>
              </a:gs>
              <a:gs pos="100000">
                <a:schemeClr val="accent1">
                  <a:shade val="94000"/>
                  <a:satMod val="135000"/>
                  <a:alpha val="2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Atualmente, o TJPE dispõe de 05 Sistemas que requerem Certificação Digital: Malote Digital, </a:t>
            </a:r>
            <a:r>
              <a:rPr lang="pt-BR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DJe</a:t>
            </a:r>
            <a:r>
              <a:rPr lang="pt-BR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pt-BR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PJe</a:t>
            </a:r>
            <a:r>
              <a:rPr lang="pt-BR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TJPE Conectado e Antecedentes Criminais. </a:t>
            </a:r>
            <a:endParaRPr lang="en-US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Picture 4" descr="http://cgj.tjsc.jus.br/infojud/imagens/infoju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79" y="2497770"/>
            <a:ext cx="2102287" cy="64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96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94593" y="1196752"/>
            <a:ext cx="8497887" cy="5184775"/>
          </a:xfrm>
        </p:spPr>
        <p:txBody>
          <a:bodyPr/>
          <a:lstStyle/>
          <a:p>
            <a:r>
              <a:rPr lang="en-US" dirty="0"/>
              <a:t>ATIVIDADES</a:t>
            </a:r>
          </a:p>
          <a:p>
            <a:pPr lvl="1">
              <a:buSzPct val="100000"/>
            </a:pPr>
            <a:r>
              <a:rPr lang="en-US" b="0" dirty="0" err="1">
                <a:solidFill>
                  <a:schemeClr val="tx1"/>
                </a:solidFill>
              </a:rPr>
              <a:t>Emissão</a:t>
            </a:r>
            <a:r>
              <a:rPr lang="en-US" b="0" dirty="0">
                <a:solidFill>
                  <a:schemeClr val="tx1"/>
                </a:solidFill>
              </a:rPr>
              <a:t> dos </a:t>
            </a:r>
            <a:r>
              <a:rPr lang="en-US" b="0" dirty="0" err="1" smtClean="0">
                <a:solidFill>
                  <a:schemeClr val="tx1"/>
                </a:solidFill>
              </a:rPr>
              <a:t>Certificados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para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Magistrados</a:t>
            </a:r>
            <a:r>
              <a:rPr lang="en-US" b="0" dirty="0" smtClean="0">
                <a:solidFill>
                  <a:schemeClr val="tx1"/>
                </a:solidFill>
              </a:rPr>
              <a:t> e </a:t>
            </a:r>
            <a:r>
              <a:rPr lang="en-US" b="0" dirty="0" err="1" smtClean="0">
                <a:solidFill>
                  <a:schemeClr val="tx1"/>
                </a:solidFill>
              </a:rPr>
              <a:t>Assessores</a:t>
            </a:r>
            <a:r>
              <a:rPr lang="en-US" b="0" dirty="0" smtClean="0">
                <a:solidFill>
                  <a:schemeClr val="tx1"/>
                </a:solidFill>
              </a:rPr>
              <a:t> (882 </a:t>
            </a:r>
            <a:r>
              <a:rPr lang="en-US" b="0" dirty="0" err="1" smtClean="0">
                <a:solidFill>
                  <a:schemeClr val="tx1"/>
                </a:solidFill>
              </a:rPr>
              <a:t>certificados</a:t>
            </a:r>
            <a:r>
              <a:rPr lang="en-US" b="0" dirty="0" smtClean="0">
                <a:solidFill>
                  <a:schemeClr val="tx1"/>
                </a:solidFill>
              </a:rPr>
              <a:t>)</a:t>
            </a:r>
            <a:endParaRPr lang="en-US" b="0" dirty="0">
              <a:solidFill>
                <a:schemeClr val="tx1"/>
              </a:solidFill>
            </a:endParaRPr>
          </a:p>
          <a:p>
            <a:pPr lvl="1">
              <a:buSzPct val="100000"/>
            </a:pPr>
            <a:r>
              <a:rPr lang="en-US" b="0" dirty="0" err="1">
                <a:solidFill>
                  <a:schemeClr val="tx1"/>
                </a:solidFill>
              </a:rPr>
              <a:t>Pesquisa</a:t>
            </a:r>
            <a:r>
              <a:rPr lang="en-US" b="0" dirty="0">
                <a:solidFill>
                  <a:schemeClr val="tx1"/>
                </a:solidFill>
              </a:rPr>
              <a:t> de </a:t>
            </a:r>
            <a:r>
              <a:rPr lang="en-US" b="0" dirty="0" err="1">
                <a:solidFill>
                  <a:schemeClr val="tx1"/>
                </a:solidFill>
              </a:rPr>
              <a:t>Conscientização</a:t>
            </a:r>
            <a:r>
              <a:rPr lang="en-US" b="0" dirty="0">
                <a:solidFill>
                  <a:schemeClr val="tx1"/>
                </a:solidFill>
              </a:rPr>
              <a:t> de </a:t>
            </a:r>
          </a:p>
          <a:p>
            <a:pPr marL="457200" lvl="1" indent="0">
              <a:buSzPct val="100000"/>
              <a:buNone/>
            </a:pPr>
            <a:r>
              <a:rPr lang="en-US" b="0" dirty="0">
                <a:solidFill>
                  <a:schemeClr val="tx1"/>
                </a:solidFill>
              </a:rPr>
              <a:t>   </a:t>
            </a:r>
            <a:r>
              <a:rPr lang="en-US" b="0" dirty="0" err="1">
                <a:solidFill>
                  <a:schemeClr val="tx1"/>
                </a:solidFill>
              </a:rPr>
              <a:t>Segurança</a:t>
            </a:r>
            <a:r>
              <a:rPr lang="en-US" b="0" dirty="0">
                <a:solidFill>
                  <a:schemeClr val="tx1"/>
                </a:solidFill>
              </a:rPr>
              <a:t> da </a:t>
            </a:r>
            <a:r>
              <a:rPr lang="en-US" b="0" dirty="0" err="1">
                <a:solidFill>
                  <a:schemeClr val="tx1"/>
                </a:solidFill>
              </a:rPr>
              <a:t>Informação</a:t>
            </a:r>
            <a:endParaRPr lang="en-US" b="0" dirty="0">
              <a:solidFill>
                <a:schemeClr val="tx1"/>
              </a:solidFill>
            </a:endParaRPr>
          </a:p>
          <a:p>
            <a:pPr lvl="1">
              <a:buSzPct val="100000"/>
            </a:pPr>
            <a:r>
              <a:rPr lang="en-US" b="0" dirty="0" err="1">
                <a:solidFill>
                  <a:schemeClr val="tx1"/>
                </a:solidFill>
              </a:rPr>
              <a:t>Configuração</a:t>
            </a:r>
            <a:r>
              <a:rPr lang="en-US" b="0" dirty="0">
                <a:solidFill>
                  <a:schemeClr val="tx1"/>
                </a:solidFill>
              </a:rPr>
              <a:t> dos Notebooks</a:t>
            </a:r>
          </a:p>
          <a:p>
            <a:r>
              <a:rPr lang="en-US" dirty="0" smtClean="0"/>
              <a:t>TREINAMENTOS</a:t>
            </a:r>
            <a:endParaRPr lang="en-US" dirty="0"/>
          </a:p>
          <a:p>
            <a:pPr lvl="1">
              <a:buSzPct val="100000"/>
            </a:pPr>
            <a:r>
              <a:rPr lang="en-US" b="0" dirty="0" err="1" smtClean="0">
                <a:solidFill>
                  <a:schemeClr val="tx1"/>
                </a:solidFill>
              </a:rPr>
              <a:t>Certificação</a:t>
            </a:r>
            <a:r>
              <a:rPr lang="en-US" b="0" dirty="0" smtClean="0">
                <a:solidFill>
                  <a:schemeClr val="tx1"/>
                </a:solidFill>
              </a:rPr>
              <a:t> Digital e </a:t>
            </a:r>
            <a:r>
              <a:rPr lang="en-US" b="0" dirty="0" err="1" smtClean="0">
                <a:solidFill>
                  <a:schemeClr val="tx1"/>
                </a:solidFill>
              </a:rPr>
              <a:t>Segurança</a:t>
            </a:r>
            <a:r>
              <a:rPr lang="en-US" b="0" dirty="0" smtClean="0">
                <a:solidFill>
                  <a:schemeClr val="tx1"/>
                </a:solidFill>
              </a:rPr>
              <a:t> da </a:t>
            </a:r>
          </a:p>
          <a:p>
            <a:pPr marL="457200" lvl="1" indent="0">
              <a:buSzPct val="100000"/>
              <a:buNone/>
            </a:pPr>
            <a:r>
              <a:rPr lang="en-US" b="0" dirty="0">
                <a:solidFill>
                  <a:schemeClr val="tx1"/>
                </a:solidFill>
              </a:rPr>
              <a:t>	</a:t>
            </a:r>
            <a:r>
              <a:rPr lang="en-US" b="0" dirty="0" err="1" smtClean="0">
                <a:solidFill>
                  <a:schemeClr val="tx1"/>
                </a:solidFill>
              </a:rPr>
              <a:t>Informação</a:t>
            </a:r>
            <a:endParaRPr lang="en-US" b="0" dirty="0">
              <a:solidFill>
                <a:schemeClr val="tx1"/>
              </a:solidFill>
            </a:endParaRPr>
          </a:p>
          <a:p>
            <a:pPr lvl="1">
              <a:buSzPct val="100000"/>
            </a:pPr>
            <a:r>
              <a:rPr lang="en-US" b="0" dirty="0" smtClean="0">
                <a:solidFill>
                  <a:schemeClr val="tx1"/>
                </a:solidFill>
              </a:rPr>
              <a:t>INFOJUD</a:t>
            </a:r>
          </a:p>
          <a:p>
            <a:pPr lvl="1">
              <a:buSzPct val="100000"/>
            </a:pPr>
            <a:r>
              <a:rPr lang="en-US" b="0" dirty="0" err="1" smtClean="0">
                <a:solidFill>
                  <a:schemeClr val="tx1"/>
                </a:solidFill>
              </a:rPr>
              <a:t>Penhora</a:t>
            </a:r>
            <a:r>
              <a:rPr lang="en-US" b="0" dirty="0" smtClean="0">
                <a:solidFill>
                  <a:schemeClr val="tx1"/>
                </a:solidFill>
              </a:rPr>
              <a:t> On-line</a:t>
            </a:r>
          </a:p>
          <a:p>
            <a:pPr lvl="1">
              <a:buSzPct val="100000"/>
            </a:pPr>
            <a:r>
              <a:rPr lang="en-US" b="0" dirty="0" smtClean="0">
                <a:solidFill>
                  <a:schemeClr val="tx1"/>
                </a:solidFill>
              </a:rPr>
              <a:t>RENAJUD</a:t>
            </a:r>
          </a:p>
          <a:p>
            <a:pPr lvl="1">
              <a:buFont typeface="Wingdings" charset="2"/>
              <a:buChar char="ü"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435280" cy="648072"/>
          </a:xfrm>
        </p:spPr>
        <p:txBody>
          <a:bodyPr/>
          <a:lstStyle/>
          <a:p>
            <a:r>
              <a:rPr lang="en-US" sz="2000" dirty="0" err="1" smtClean="0"/>
              <a:t>Projeto</a:t>
            </a:r>
            <a:r>
              <a:rPr lang="en-US" sz="2000" dirty="0" smtClean="0"/>
              <a:t> de </a:t>
            </a:r>
            <a:r>
              <a:rPr lang="en-US" sz="2000" dirty="0" err="1" smtClean="0"/>
              <a:t>certificados</a:t>
            </a:r>
            <a:r>
              <a:rPr lang="en-US" sz="2000" dirty="0" smtClean="0"/>
              <a:t> </a:t>
            </a:r>
            <a:r>
              <a:rPr lang="en-US" sz="2000" dirty="0" err="1" smtClean="0"/>
              <a:t>digitais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uso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sistemas</a:t>
            </a:r>
            <a:endParaRPr lang="en-US" sz="2000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2245294"/>
            <a:ext cx="2771615" cy="392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203848" y="7647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 20 de maio a 21 de Junho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072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DELIBERAÇÕES</a:t>
            </a:r>
            <a:endParaRPr lang="pt-B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4158" y1="90761" x2="34158" y2="90761"/>
                        <a14:foregroundMark x1="37129" y1="87500" x2="37129" y2="87500"/>
                        <a14:foregroundMark x1="45050" y1="84239" x2="45050" y2="84239"/>
                        <a14:foregroundMark x1="52475" y1="82065" x2="52475" y2="82065"/>
                        <a14:foregroundMark x1="59406" y1="79891" x2="59406" y2="79891"/>
                        <a14:foregroundMark x1="69307" y1="77174" x2="69307" y2="77174"/>
                        <a14:foregroundMark x1="64851" y1="78261" x2="64851" y2="78261"/>
                        <a14:foregroundMark x1="64851" y1="82065" x2="64851" y2="82065"/>
                        <a14:foregroundMark x1="73762" y1="76087" x2="73762" y2="76087"/>
                        <a14:foregroundMark x1="79208" y1="79891" x2="79208" y2="79891"/>
                        <a14:foregroundMark x1="80693" y1="72826" x2="80693" y2="72826"/>
                        <a14:foregroundMark x1="82178" y1="78261" x2="82178" y2="78261"/>
                        <a14:foregroundMark x1="86139" y1="71196" x2="86139" y2="71196"/>
                        <a14:foregroundMark x1="85644" y1="74457" x2="85644" y2="74457"/>
                        <a14:foregroundMark x1="87129" y1="76630" x2="87129" y2="76630"/>
                        <a14:foregroundMark x1="89604" y1="76630" x2="89604" y2="76630"/>
                        <a14:foregroundMark x1="88614" y1="73913" x2="88614" y2="739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5816" y="1124744"/>
            <a:ext cx="3384376" cy="308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pt-BR" dirty="0"/>
              <a:t>Gravação de Audiência</a:t>
            </a:r>
            <a:endParaRPr lang="pt-BR" dirty="0" smtClean="0"/>
          </a:p>
          <a:p>
            <a:pPr lvl="0">
              <a:lnSpc>
                <a:spcPct val="150000"/>
              </a:lnSpc>
            </a:pPr>
            <a:r>
              <a:rPr lang="pt-BR" dirty="0" smtClean="0"/>
              <a:t>Pendências </a:t>
            </a:r>
            <a:r>
              <a:rPr lang="pt-BR" dirty="0"/>
              <a:t>da última reunião</a:t>
            </a:r>
          </a:p>
          <a:p>
            <a:pPr lvl="0">
              <a:lnSpc>
                <a:spcPct val="150000"/>
              </a:lnSpc>
            </a:pPr>
            <a:r>
              <a:rPr lang="pt-BR" dirty="0" smtClean="0"/>
              <a:t>Portfólio </a:t>
            </a:r>
            <a:r>
              <a:rPr lang="pt-BR" dirty="0"/>
              <a:t>de Projetos </a:t>
            </a:r>
            <a:r>
              <a:rPr lang="pt-BR" dirty="0" smtClean="0"/>
              <a:t>TIC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Fatos </a:t>
            </a:r>
            <a:r>
              <a:rPr lang="pt-BR" dirty="0"/>
              <a:t>Relevantes</a:t>
            </a:r>
          </a:p>
          <a:p>
            <a:pPr marL="57150" indent="0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6934E88D-C318-4F07-AA21-E226073DA8ED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06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50405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Deliberação de segurança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/>
          <a:lstStyle/>
          <a:p>
            <a:r>
              <a:rPr lang="pt-BR" sz="2400" dirty="0" smtClean="0"/>
              <a:t>Solicitação de Servidora Inativa para acesso aos seus contatos e </a:t>
            </a:r>
            <a:r>
              <a:rPr lang="pt-BR" sz="2400" dirty="0" err="1" smtClean="0"/>
              <a:t>emails</a:t>
            </a:r>
            <a:r>
              <a:rPr lang="pt-BR" sz="2400" dirty="0" smtClean="0"/>
              <a:t>.</a:t>
            </a:r>
          </a:p>
          <a:p>
            <a:endParaRPr lang="pt-BR" sz="2400" dirty="0" smtClean="0"/>
          </a:p>
          <a:p>
            <a:pPr lvl="1"/>
            <a:r>
              <a:rPr lang="pt-BR" sz="2000" i="1" dirty="0" smtClean="0"/>
              <a:t>Política de Segurança da Informação </a:t>
            </a:r>
            <a:r>
              <a:rPr lang="pt-BR" sz="2000" dirty="0"/>
              <a:t>(RESOLUÇÃO Nº 349, de 04 de março de 2013) </a:t>
            </a:r>
            <a:endParaRPr lang="pt-BR" sz="2000" i="1" dirty="0" smtClean="0"/>
          </a:p>
          <a:p>
            <a:pPr lvl="2"/>
            <a:r>
              <a:rPr lang="pt-BR" sz="2000" i="1" dirty="0" smtClean="0"/>
              <a:t>Art</a:t>
            </a:r>
            <a:r>
              <a:rPr lang="pt-BR" sz="2000" i="1" dirty="0"/>
              <a:t>. 53 Casos omissos ou esclarecimentos da PSI, normas e procedimentos correlatos são de exclusiva responsabilidade do CGTIC e passíveis de aprovação pela Presidência do TJPE, conforme o </a:t>
            </a:r>
            <a:r>
              <a:rPr lang="pt-BR" sz="2000" i="1" dirty="0" smtClean="0"/>
              <a:t>caso.</a:t>
            </a:r>
          </a:p>
          <a:p>
            <a:pPr marL="457200" lvl="1" indent="0">
              <a:buNone/>
            </a:pPr>
            <a:endParaRPr lang="pt-BR" sz="2000" dirty="0" smtClean="0"/>
          </a:p>
          <a:p>
            <a:pPr lvl="2"/>
            <a:r>
              <a:rPr lang="pt-BR" sz="2000" i="1" dirty="0" smtClean="0"/>
              <a:t>Reafirma que </a:t>
            </a:r>
            <a:r>
              <a:rPr lang="pt-BR" sz="2000" i="1" dirty="0"/>
              <a:t>pessoas não autorizadas não podem ter acesso às informações existentes no ambiente do TJPE. </a:t>
            </a:r>
            <a:endParaRPr lang="pt-BR" sz="2000" i="1" dirty="0" smtClean="0"/>
          </a:p>
          <a:p>
            <a:pPr marL="0" indent="0">
              <a:buNone/>
            </a:pPr>
            <a:endParaRPr lang="pt-BR" sz="2400" i="1" dirty="0" smtClean="0"/>
          </a:p>
          <a:p>
            <a:pPr lvl="1"/>
            <a:endParaRPr lang="pt-BR" sz="2000" dirty="0"/>
          </a:p>
        </p:txBody>
      </p:sp>
      <p:sp>
        <p:nvSpPr>
          <p:cNvPr id="4" name="AutoShape 2" descr="data:image/jpeg;base64,/9j/4AAQSkZJRgABAQAAAQABAAD/2wCEAAkGBhQQERUUEhMQFBUVFRcVFhUUFRUWFRQUFxgYFRUUFBcXHyYeFxolGRcXHy8gIycpLCwsFh8xNTAqNSYrLCkBCQoKDgwOFw8PGiwfHBwpKSwpLCkuKSwsLCkpKTQpKSksLDUpLCwsKSkpKSwsKSkpLCksLCkpKS4pNSw0KSkqKf/AABEIALIBHAMBIgACEQEDEQH/xAAbAAACAwEBAQAAAAAAAAAAAAAABAIDBQEHBv/EAEoQAAECAgUGCAsHBAEDBQAAAAEAAgMRBBITITFBUWGRktEFIjJSU2Kh0gYUFRYzQlRxcoGTBxcjsbLB4SRDc/DxNIKiY2SElML/xAAZAQEBAQEBAQAAAAAAAAAAAAAAAQIDBAX/xAAkEQEAAgIBBAEFAQAAAAAAAAAAARECEiEDEzFBUSJhodHwwf/aAAwDAQACEQMRAD8Az2/Z/FcGvDKAWBgbUc93FLgHAvLGg1pZzMzN67F8AXynZcFtzG1jSxGM7jmvzr0yg+CbzCZ/WPAc1rqtlCN5aMbrzK6ehWHwNJEvHHyOSwgy/Sum7nGEQ8lpfgA5wAaODYbwQ55EeLIjMGkSaCr/ADAeTOx4N9wi0m+d69Q8x/8A3R/+vA7qn5mu9sf9CD3U3NXmUP7P3Svg8HE5DaxgADM4AY5joVL/ALOogJ/D4OkQJC1j3EE3zxvmBLQF6oPA53tj/oQe6g+B7vbH/Qg91NzV5W77O4knCy4OExIG2pHFOcTGK593UQOuhcHSkQQYsczwvJlcbjhLFeqeZrvbH/Qg91A8DXe2P+hB7qbGrx6kfZdHe8uD6EwHBrHvqtuldNujtUfuopHTUX6ju6vYvMx3tj/oQe6pDwNd7Y/6EHupsurxp32TUnJGou27uqP3T0np6Ltu7q9n8zXe2P8AoQe6ueZjvbH/AEIPdTY1eMfdPSemou2/uoP2T0npqLtv7q9n8zXe2P8AoQe6jzMd7Y/6EHupsavGD9lFJ6ei7bu6pw/smpM5WtGJ+N/dXsnmY72x/wBCD3V0eBz/AG2J9CD3U2NXkA+yOk9JR9p/dUh9kdI59H2391eweakT22J9GFuXfNWJ7bE+jC3JsavHT9kVI6Sj7T+6q3fZDSulo+0/ur2bzVie2xPowty4fBR/tsT6MLcmxq8X+6KldLRtp/dUz9kVK6Wj7T+6vZPNKJ7dF+jC3IHgk/22L9GFuTY1eM/dFSulo20/uqf3R0npKPtP7q9j80n+2xfowtyB4JxPbYv0YW5NjV4590VJ6Sj7T+6uH7IaV0tH2n91ey+akT22J9GFuR5pxPbYn0YW5NjV4ufsgpXS0baf3V37o6V0lG2n91ezeaT/AG2L9GFuR5pP9ui/Rhbld01eM/dHSukou0/urv3R0rpKLtP7q9l80ont0X6MLuo80n+2xfowtybyaQ8ZH2R0rpKLtP7ql90lK6Si7T+6vZPNJ/tsX6MLcjzTie3RfowtybyaQ8hoP2XUuFEa9sWjTbORD3gi6UwSw3r6PyDTq9avR5SlUtHVMJVpFhM8uK+7803+3RfowtyPNN/t0X6MLcpOVrGNPg6P4PU5uL4T+KW8aKcolWkIVzlg8O+DVLtBWdBcaovMRzji7LUC9Z803+3RPowtyqpHgGXkF9LjEyuIhwRdsrERjE26z1M5jWZ4N0qmR4cKj2EARgWNritVIAhgtkSQBM3TM/cUu3hem3zocp8nji650gc8yBmlWvlJbnBtGa+DDnO6HDwcR6gzFNeTWdfbfvUZfLjhymC59CcDKVZr6zS8h5kG4ym1omSBxryFZD4XphgvJocorWsqttGye9061wvAaZGUySHSmCCvpPJrOvtv3o8ms6+2/eqPnXcKUuo1woknWpY6GYjSbIASiNdMNEznJlpwURwtTCwHxKTjO62aS0hodM3AEEktF+IvkL19J5NZ19t+9KcIsZBaHWdIiTcARDL3EY8YithvQY8HhulOLf6J9UuaC4xAKoLpPMnNBNW/31SRcWzspfCVKAdZ0as4Ry1szJroAlViTrYkmWYSJkZSMm8Kty0XhAXuBueTdgZVr5q+jR2RiWth0qFLjB8QRGwyBK4knSRLQUGiVxdo1EY9odJ4n139l+Ct8ms6+2/egpQrvJrOvtv3o8ms6+2/egpQrvJrOvtv3qmmUVkOG59WM+q0mqxzy90vVaJ3koBCyn8KsBA8V4QIympEuxEuVfeFbRozYxcGw6VCq8YPiWjYbgJYknC/smg0ELtHobHtDpPExgXv3q3yazr7b96ClCnFoLGgmUQyBMg95JlkAneVi+V2VZ+KcIzlOrVfP3cpEa6FlDhVkv8ApeEJ5qj/AM6yZghrg14bHaHOqGHEL2vnzmif+gaEDiFcODWdfbfvR5NZ19t+9FUoXKZRWw2FwZFeRIVWPdWMyBldknP5LKHCjCR/S0+/GbYgq5st6DWQs2BT2RHBggU5ta6sWxGhhPOJN2ea0KJRGumDWJaZVg98ndtxzjOgkhXeTWdfbfvR5NZ19t+9BShXeTWdfbfvR5NZ19t+9AjGY8kSuAzS40888ijUiTcc85C6Tcl2laHk1nX2370eTWdfbfvUCjYE2FrpnPPLIE5PcmIT5taTlbNdfRWsHFnfPEk5DnUaNyGfCFRVwbCrQofGc38OHyZX8QZwpUaUVrXsjRHNdeDdePm1c4MP4DZgkWUOYGJFQXJfwUEqJAF9zSL5zxOMyTP5qB80b/1Ymtu5dFFJ/uxNbdyXpLhXNecsmMp5cMuCnQq9XJjdWnOWSemS4R1vq1pqlD4jqxDbd9UyJDoYAMgZXjMRrXC+JzaRtwl2jxXNtjVrOETkty8Rlwms4xaQJ30kzn/bgOlf8Wa7LJd8eYiWD1u4EVrdoJDZl0MiZwFwTFJoZJYDEiSJvBIvkCZYJWkRi+GwlrmOtIfFfKYNbLVuT0dzwWni3F2BPNOKmU6yuMWk6ikCdrFu0t3JaHHa7+7G+YHdT8R02E52n8l87Co0fJEgyulOG6YGblSNyo1qzeli9ndUmNBMhFiz+XdSECjxi7lwpAgH8JwJEgbjW0pmhUWK17a74bhI8lhaSffMiWN0kDniZ6SLrbuR4meki627kyhAt4meki627kvSKGS5jTEiSJJldfITGT5rRVEXlsx9b3YZUEPEz0kXW3cu+JnpIutu5MoQLeJnpIutu5HiZ6SLrbuTKECviZ6SLrbuVEKhkvebSISJAYXCQJGGUrRVEDlPxxGPwjBBDxM9JF1t3LviZ6SLrbuTKEC3iZ6SLrbuR4meki627kyhAhSqMQwm1ij5jKZZArGUCqJCJEAGAm3crKZyDjkwxxCvQLeJnpIutu5HiZ6SLrbuTKEC3iZ6SLrbuR4meki627kyhAt4meki627keJnpIutu5MoQKPglovc52PKldccwUKN6NnwhX0rDX+RS9G9Gz4Qgr4NE4DcT+Cy4GRP4eQ5DpUfB6jOhUaCyIKrmtIIuuxOQkdqnwV6FhmRKFD/QEcF03xiFDitJAeCQJtddeMQJFBdSuDREdWrxW3Skx0hjOZGdVQ+B6rgbakGRnIvu9xuvGhO1Dzj2bl2oec7s3JQzYPAhZOrGj3mZrFrjOQGLmnIArfJr+miaofdTlmec7s3LtQ849m5EokOCiSK0R7gDORqgTGBuAwVtMxbh636TgmLM853ZuS1LYZt4zvWyDmnRcs5eJWF7GzYBnbLsVELg+qOUT8gFbDYao4xwGbN7kgykxXNrh0JrSZCub8ZCchK85FcfBMnIUPjOE8JdoVwh6VlsixZuIiUc57zdIXzuVsGkRLRrXlvGBILOrKYMxpV5S2mhV1Dzndm5ReZZXf8AjuUmaVcl43pGYet78MirZSg7Bzuz5HC8aVKK012cZ3rZBmzyuUjKMvC1RpChUPOd2bkVDzndm5aRNChUPOd2bkVDzndm5BNLwOXEwxH6RirKh5zuzcqYLDWfxnYjIOaNF6BpChUPOd2blyoec7s3ILELPpnCkKCQ2JHYwnAOc0GWe/JPKnA0849m5FqUKbyDhkx94V6VpbDUPGdkyA5RoV9Q853ZuRE0KFQ853ZuRUPOd2bkE0KFQ853ZuRUPOd2bkE0KFQ853ZuRUPOd2bkFdKwHz/IpejejZ8IV9IbIYk44y5pzKijejZ8IQQ4KeBBaTgIUMn3BgKX8FnTolHycQ3TrSxy5VfwU6UFpvuhQzdjyBhJL+Cg/pKPIEcU3FpYcTi03goNtCEIBCEIBL0gTcz3uyy9U5MqYS8fls95/SUAYBAkHuwzN3LGdCc6BCqh7pE1mhsN07zJxES64jJnX0BCSPA8Mmcjffc5wE/cCsxEYkzMvnzRIjQZQYsy2RqwaKA4HFjurebjitZrXWkEEmdR8yQ0HBuIFw+SZ8jQ8ztt+9WUfg1jDNovzkkmXzWpm4pOVtk7nnU3claZAddxpjK0gAO0Ei9aCopdFEQSJcJEHiuLTMaQueXTiYpuMiMWJakVZtq3F0hMHKwAzB05M2i28RmNLi7iudM1RLJkAml6JwQ015vjekcPSP0Ziq43BYt4bbSPdDf/AHHzMzn/ANwCnSxmIufZl8NxCzInB4rGTo5uJ9K4AVrrtObMu0Wh2ZmLR2avFc6U8cV1ZaSEvbu5o2v4R4w7mja/hWgws8kmKWhxbOZmKpNwYBcQZYpmHSJmRErjK8HD/lLM/wCoPwu/KGoL/FXdLE1Q+6jxV3SxNUPuplCD4qPEfQXlkYvjupMWrDiSYDFJbxaPEEwGhoaQCbpG+8yP03AlDdBo8OG8zcxgaZXgEDAHKBgNAVXCHBsNz2ktE3vk4zN4LHAz+QGpXQ+B4TS0hpFW8cd/bff81Ih0y6k5RS+mcg/LLLKMqvS9N5BwyY35QmFXMIQhAIQhAIQhBRSsB8/yKWovo2fCEzSsB8/yKWovo2fCEEeB2zhMvPo4WHwBNuhXi92XLoSfBbpQAZgSgwzM4DiYnC5VeDEcxKLAc51YlpJdWrzxvrTM9ZQallpdrXbLS7WpoQQstLtaLLS7WpoQQstLtaojQ+My9+Jy9U4ppLx+WzDE/pOCC2y0u1ostLtamhBCy0u1ostLtamhBCy0u1rhhaXa1YuFAnQYfLvd6R2VVxYf9Qy93o3ZdOVX0D1/8jv2VVLhutmObUJqubJxI0zEv3WMPDWXlbU45vPJGXSVTEpMnFrWxXkSnVLZCd4HGIyXrtaJXN0Lkj1nZz1VmUCFSXRIxfEhwzaABsNtdpZV4jiXyIeWymMLrl1hiWgY7uij7UPvKHjUiKzIrQSBMlpEyZCdUki+QmkRSqQGiYjkzd/ag6KoLa+GN6I0KNUY4xZ8eGSx0JjTfEZxXFpMiM4mtRyzNx7azIfHF7sHZfcq2w/x8X8l2X/HguNMSuLoWDvWd1eqp0WG4xXOdUErpNJOIab5i7ALEtm7LS7Wu2Wl2tTQoEqZDvh3u9IMvVcmbLS7WqaZjD/yD9Lk0gWpcPiG9+TA6QrrLS7WqqbyDhkx94TCCFlpdrRZaXa1NCCFlpdrRZaXa1NCCFlpdrRZaXa1NCBakMlK8nHH4SqKL6NnwhM0rJ8/0lLUX0bPhCCPA8rJk5eihfoCcawNqhoAAnICQAuyAJPgdosmTl6OF+gKyg0lsZjIgbVDpkA1SRiL6pIyZCgdrIrLlmMw1IsxmGpB2sisuWYzDUizGYakHayoju4zPef0nUrrMZhqVEaGKzLhidHqnJlQMVkVlyzGYakWYzDUg7WRWXLMZhqRZjMNSDtZcLkWYzDUuGGMw1BAvQTy/wDI79lOK7js/wC78s+RV0GGOPcPSOye5SiwxXZcPWzZs2VYw8NZeXSRXOHJH5lURKJNxc17mkynKoQZXA8YGRlmVzoYrm4ckZNJWZDixInIAMgCfRtALhMATaSblvavEWxNezZorumibMLuKJocyK0R7gCDI2YBIMxOq0HG/FUmFHzN1w+4qojorZF4AEwJizMpmQMqoumQpPVyiLnGfx+2eP62ow8ce53/AOVOA7jv94/SNaWoknVCQJlhOAyhpTECGK77hiMx9UZMit3y1BisisuWYzDUizGYakUtTDfD/wAg/S5NVkpTIYnDuHpBkHNemrMZhqQU0x3EPy05RkV9ZL0yGKhuGTMMoyq+zGYakHayKy5ZjMNSLMZhqQdrIrLlmMw1IsxmGpB2sisuWYzDUizGYakFVJOHz/SUtRfRs+EJiktAlIDL+kpei+jZ8IQQ4LfKCDddChm/C5mVLeCTZUOj4cg4SlicJXJnggiyZMTnChZJ+oE0wNZVa1tVonINYQBdkAFyBlCha6HbJRa6HbJQTQoWuh2yUWuh2yUE1RH5bMMTk6p1Ky10O2SqY0TjMudich5pxQMoULXQ7ZKLXQ7ZKCaFC10O2Si10O2SgmuFRtdDtkrlrodslAtRA7jyLfSOxBObSuxQ6uy9nreqc3vRQonLud6R2QqUWJx2XP8AWyHNlWNIa2QcHVze3kj1TnOlYtCozyIjmxItYVJMY5jWu4gkDWaZHOdC3HROObnckZDnKzfJ7hyXFtwE22jZgYTAunJSY1yiYiZ8/wCfdnKZlTUjgAfjOyzMaEDeBNp4kpAz3qqkUWJZzdEjAiIziufDe1wrsxqtF055Qbk2aHE6WJtRNyhEob/We9wBBkS8iYvGIljnVyz4n6Z/H7Z5kxQGxJQ+ND5HMdmb10zAZErP48LEf23c0ddY8OPSmgSgQptEh+OZSunjD0K19MpQLqsJhmRKcaU7hks7lmOpEREN6y2akXnw/pu76KkXnw/pu76xzwhSujh4iX42Lb6x9HiLtai/hGlAmUOERMyNtKYmZEioZXSV7kFNOOx9aFWcwi0wDCDyH5S4rQWPCjuc1picVwM6ocHAG8DjVRO7RlV/jB557NyndhaNU3kHDJjflCvWa6NMSL3dm5RiUl3quPZuVjqRKU1EKijxptE6xMr7irLXQ7ZK6ImhQtdDtkotdDtkoJoULXQ7ZKLXQ7ZKCulZPn+kpai+jZ8IV9IfOWOXEEZDnVFF9Gz4R+6CHBLpQmmU5Qod2fiYI4Dp7o8CFEeGhzp1g3AEEiQvObOu8EeibLooX6AlvBQ/0kCfNP5nWg20IQgEIQgEvH5bMMT+k4JhURuWzHE5OqdSC9CEIBCEIBcK6hArQfX/AMjlKMOOzD1s+bIh9AY4kkGZxkXD8il4vBzK7Lnet6zs2edyC6IOOfhH5lJOpAMR7TGEOrVkPw5msJ1jXBuyXZirX0Blc3Hkj1n5zpWRB4IgwojwHNhziWptKry8vE3SdFmQJzubIBbhnJpVm5KTccL4HdVEekAASjh83NFU2RnN4aQKoBnelxQ4YEhSYcpzHEo2jReblU6iQ2mYiQnkvh1WhkEEEPaawLBOchf7km6lOPlX4ZviWAbChGMS69rYjWPDargHtmRW41XKmPBmLGdB/qGsY+cw1rw8hshy5YOnPOnKU8B0ixjrspYD/wCXuXaKWmcmsa7MKpMs/FXzuPjl6jtHZNxxuA/fFVDgi709I2xuStNp7oREqt4OL2swyCsqYXDr3EDiCcv7sI45pYr0Y5xEOUxNtN3BcyTbUi8zkHgAaAJYJ0NCwjwy+rPiYTlawudVx/3MtARXc46huWu7CaydqhRiASPuKUtXc46huRXcfWOoblO7BrJmh8hvuCuVNE5DfcFcukeECEIVAhCEC9MFw+L9iq2Dit937lWUz1fi/YqtpuHu/cqhTg+OGwmCYDnQodWeUiGMi7wFRHQKPChvvcxsnFsy2tfOqXGcpm6aXhNnDgjPCZhjyMiUL3AXwKVPKA5pl85oPpLfQ7Ui30O1L52s6U7GlYylNswJTLscMimGksc6pHBBkGEis4TArAZryf8AtQb9vodqRb6HalhUGEYgNdkaGQRc4zncDMaJmXyTPiA5z9aI1LfQ7Uq4jplpkbiT2ELP8QHOfrR4gOc/Wg1LfQ7Ui30O1LL8QHOfrVUWjBpF7jOeJOT3INm30O1It9DtSx4dFrTlkuvc7MD+6qpQEICuZTnLjPOAmcEotu2+h2pFvodqWRDohcARlAN7ng35wo+L8arfOcuU7LelFtm30O1KuI6bmmRun2iSQ8n6e129L0djXktBMx1nYYTuNyUW1Isy6YGSV+vJ71EtccjfmCUnEoVUTn2u3qqzGnadvVRoVDzWav4UXQjLBo+SRsxp2nb0WY07Tt6Bx9FrXloPvAP7LkOiVeS1o9wA/IJSzGnadvRZjTtO3rl2cWt5OPotbFoOS8A3ZsFFtAAwYwe5oyYZErZDTtO3oshp2nb07WJvJrxISlUbLNIe/MrbN3+/8JCyGnadvRZDTtO3p2sTeT1m7/f+F2zP+/8ACQsxp2nb0WY07Tt6drE3lrwX1WgSNwU7fQ7UsWyGnadvRZDTtO3rpSW2rfQ7Ui30O1LFshp2nb0WQ07Tt6UW2rfQ7UuGlgYz1LKg0OuSAcL73O3pakU5kCMyCXuESJKoA2I4OmSLnYXYnMCrEWkzTVpdKrCTCKwIMjknOUwL1Jhm1vu/cpaPR3NEy7EgXEzyyvTcMcVvwhRWbAMmQP8AEzLL1M+RIQ4Ljym0gSF39UyUzKeH+3FaUDhOFDY1jnQiWNDTNwBNUVZgETlcroHCUKISGWLiMQ1wJAz4KLTKZBMR/GFIhi81hSWynO7itOGEven6YJwyGkk3Sk8NdiL6xyyvnoTtoOjZ2bkWg6NnZuQYFi8CVWKf/lAgm6cwfnqVjoTiS4iMCTgKSAA24zAF0rzdoW3aDo2dm5FoOjZ2bkGdBpT+KDDEpyLjFa4tAwJyuKctBnGsK20HRs7NyLQdGzs3JYqtBnGsKikuBLZEHH9k5aDo2dm5AijmN1jclpTNbSC0kSOM7gTkAye5UU1wiYsrXEXh105YXaFtW/Ubr/hFv1G6xuVtKZcGl1WgScJCUpOMpaSJlAikkuvxBwOQALUtuo3WNyLfqN1jcllM2JTHeqL9M0nBh1HuiNhtDnCU6z5G+eGAW9b9Ruv+EW/Ubr/hLhaZYpLnXOAGGE888qmtG36jdf8ACLbqN1/wllM5C0bfqN1/wi36jdf8JZTOQtG36jdf8It+o3X/AAllM5CeiUxrWlzmtDQCSSbgBeSbknC8I4Dmh1aEAZyrODZyMjiM6J9kUK7y7Bv40EyEzJ4MhnMhcuDwggSnWgm6tc4EyzylNLWlSFd5egX8aBd127keXIN3Gg8YTBriRyXGUvkllKUK3y/AkDXgSOHHbfkzaU5b9Ruv+EspnImtG36jdf8AChFprWibmtA9/wDCWUy48eIwgwqhz1q0j7i3BJRmRHurvg0d0RtSo42l1Uk33XSnkxyr6BlOaTINYTIOlP1XTqnDAyKVPhDBAaTVFacrnTMiW4Vc4VtKKQ6VGe6UQQ6uM215zyTrD39i2mclvwhUM4RYQ1wDJPIDTPEnAC7QdSuMYn1Rr/hZapLxVnMZshBozW8lrRkuAFyEIrlVFVCFAVUVUIQFVFVCEBVRVQhAVUVUIQFVFVCEBVRVQhAVUVUIQBaiSEIOSRJCEBUBuIBBuIzg4hRo9BhhoaIcMAC4BrQB7hJCFfTPtN1GZdxGY5hpXXUVgvDGTz1QhCNIRKFDJbOHDPGPqjMVMURnMZk9UIQoAUNnMZshcqoQgKq5UBmCARmIQhUFQCQAAAuAAuAGAAXbFuNVs8ZyE53XoQqCrLD/AHBRDQhC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data:image/jpeg;base64,/9j/4AAQSkZJRgABAQAAAQABAAD/2wCEAAkGBhQQERUUEhMQFBUVFRcVFhUUFRUWFRQUFxgYFRUUFBcXHyYeFxolGRcXHy8gIycpLCwsFh8xNTAqNSYrLCkBCQoKDgwOFw8PGiwfHBwpKSwpLCkuKSwsLCkpKTQpKSksLDUpLCwsKSkpKSwsKSkpLCksLCkpKS4pNSw0KSkqKf/AABEIALIBHAMBIgACEQEDEQH/xAAbAAACAwEBAQAAAAAAAAAAAAAABAIDBQEHBv/EAEoQAAECAgUGCAsHBAEDBQAAAAEAAgMRBBITITFBUWGRktEFIjJSU2Kh0gYUFRYzQlRxcoGTBxcjsbLB4SRDc/DxNIKiY2SElML/xAAZAQEBAQEBAQAAAAAAAAAAAAAAAQIDBAX/xAAkEQEAAgIBBAEFAQAAAAAAAAAAARECEiEDEzFBUSJhodHwwf/aAAwDAQACEQMRAD8Az2/Z/FcGvDKAWBgbUc93FLgHAvLGg1pZzMzN67F8AXynZcFtzG1jSxGM7jmvzr0yg+CbzCZ/WPAc1rqtlCN5aMbrzK6ehWHwNJEvHHyOSwgy/Sum7nGEQ8lpfgA5wAaODYbwQ55EeLIjMGkSaCr/ADAeTOx4N9wi0m+d69Q8x/8A3R/+vA7qn5mu9sf9CD3U3NXmUP7P3Svg8HE5DaxgADM4AY5joVL/ALOogJ/D4OkQJC1j3EE3zxvmBLQF6oPA53tj/oQe6g+B7vbH/Qg91NzV5W77O4knCy4OExIG2pHFOcTGK593UQOuhcHSkQQYsczwvJlcbjhLFeqeZrvbH/Qg91A8DXe2P+hB7qbGrx6kfZdHe8uD6EwHBrHvqtuldNujtUfuopHTUX6ju6vYvMx3tj/oQe6pDwNd7Y/6EHupsurxp32TUnJGou27uqP3T0np6Ltu7q9n8zXe2P8AoQe6ueZjvbH/AEIPdTY1eMfdPSemou2/uoP2T0npqLtv7q9n8zXe2P8AoQe6jzMd7Y/6EHupsavGD9lFJ6ei7bu6pw/smpM5WtGJ+N/dXsnmY72x/wBCD3V0eBz/AG2J9CD3U2NXkA+yOk9JR9p/dUh9kdI59H2391eweakT22J9GFuXfNWJ7bE+jC3JsavHT9kVI6Sj7T+6q3fZDSulo+0/ur2bzVie2xPowty4fBR/tsT6MLcmxq8X+6KldLRtp/dUz9kVK6Wj7T+6vZPNKJ7dF+jC3IHgk/22L9GFuTY1eM/dFSulo20/uqf3R0npKPtP7q9j80n+2xfowtyB4JxPbYv0YW5NjV4590VJ6Sj7T+6uH7IaV0tH2n91ey+akT22J9GFuR5pxPbYn0YW5NjV4ufsgpXS0baf3V37o6V0lG2n91ezeaT/AG2L9GFuR5pP9ui/Rhbld01eM/dHSukou0/urv3R0rpKLtP7q9l80ont0X6MLuo80n+2xfowtybyaQ8ZH2R0rpKLtP7ql90lK6Si7T+6vZPNJ/tsX6MLcjzTie3RfowtybyaQ8hoP2XUuFEa9sWjTbORD3gi6UwSw3r6PyDTq9avR5SlUtHVMJVpFhM8uK+7803+3RfowtyPNN/t0X6MLcpOVrGNPg6P4PU5uL4T+KW8aKcolWkIVzlg8O+DVLtBWdBcaovMRzji7LUC9Z803+3RPowtyqpHgGXkF9LjEyuIhwRdsrERjE26z1M5jWZ4N0qmR4cKj2EARgWNritVIAhgtkSQBM3TM/cUu3hem3zocp8nji650gc8yBmlWvlJbnBtGa+DDnO6HDwcR6gzFNeTWdfbfvUZfLjhymC59CcDKVZr6zS8h5kG4ym1omSBxryFZD4XphgvJocorWsqttGye9061wvAaZGUySHSmCCvpPJrOvtv3o8ms6+2/eqPnXcKUuo1woknWpY6GYjSbIASiNdMNEznJlpwURwtTCwHxKTjO62aS0hodM3AEEktF+IvkL19J5NZ19t+9KcIsZBaHWdIiTcARDL3EY8YithvQY8HhulOLf6J9UuaC4xAKoLpPMnNBNW/31SRcWzspfCVKAdZ0as4Ry1szJroAlViTrYkmWYSJkZSMm8Kty0XhAXuBueTdgZVr5q+jR2RiWth0qFLjB8QRGwyBK4knSRLQUGiVxdo1EY9odJ4n139l+Ct8ms6+2/egpQrvJrOvtv3o8ms6+2/egpQrvJrOvtv3qmmUVkOG59WM+q0mqxzy90vVaJ3koBCyn8KsBA8V4QIympEuxEuVfeFbRozYxcGw6VCq8YPiWjYbgJYknC/smg0ELtHobHtDpPExgXv3q3yazr7b96ClCnFoLGgmUQyBMg95JlkAneVi+V2VZ+KcIzlOrVfP3cpEa6FlDhVkv8ApeEJ5qj/AM6yZghrg14bHaHOqGHEL2vnzmif+gaEDiFcODWdfbfvR5NZ19t+9FUoXKZRWw2FwZFeRIVWPdWMyBldknP5LKHCjCR/S0+/GbYgq5st6DWQs2BT2RHBggU5ta6sWxGhhPOJN2ea0KJRGumDWJaZVg98ndtxzjOgkhXeTWdfbfvR5NZ19t+9BShXeTWdfbfvR5NZ19t+9AjGY8kSuAzS40888ijUiTcc85C6Tcl2laHk1nX2370eTWdfbfvUCjYE2FrpnPPLIE5PcmIT5taTlbNdfRWsHFnfPEk5DnUaNyGfCFRVwbCrQofGc38OHyZX8QZwpUaUVrXsjRHNdeDdePm1c4MP4DZgkWUOYGJFQXJfwUEqJAF9zSL5zxOMyTP5qB80b/1Ymtu5dFFJ/uxNbdyXpLhXNecsmMp5cMuCnQq9XJjdWnOWSemS4R1vq1pqlD4jqxDbd9UyJDoYAMgZXjMRrXC+JzaRtwl2jxXNtjVrOETkty8Rlwms4xaQJ30kzn/bgOlf8Wa7LJd8eYiWD1u4EVrdoJDZl0MiZwFwTFJoZJYDEiSJvBIvkCZYJWkRi+GwlrmOtIfFfKYNbLVuT0dzwWni3F2BPNOKmU6yuMWk6ikCdrFu0t3JaHHa7+7G+YHdT8R02E52n8l87Co0fJEgyulOG6YGblSNyo1qzeli9ndUmNBMhFiz+XdSECjxi7lwpAgH8JwJEgbjW0pmhUWK17a74bhI8lhaSffMiWN0kDniZ6SLrbuR4meki627kyhAt4meki627kvSKGS5jTEiSJJldfITGT5rRVEXlsx9b3YZUEPEz0kXW3cu+JnpIutu5MoQLeJnpIutu5HiZ6SLrbuTKECviZ6SLrbuVEKhkvebSISJAYXCQJGGUrRVEDlPxxGPwjBBDxM9JF1t3LviZ6SLrbuTKEC3iZ6SLrbuR4meki627kyhAhSqMQwm1ij5jKZZArGUCqJCJEAGAm3crKZyDjkwxxCvQLeJnpIutu5HiZ6SLrbuTKEC3iZ6SLrbuR4meki627kyhAt4meki627keJnpIutu5MoQKPglovc52PKldccwUKN6NnwhX0rDX+RS9G9Gz4Qgr4NE4DcT+Cy4GRP4eQ5DpUfB6jOhUaCyIKrmtIIuuxOQkdqnwV6FhmRKFD/QEcF03xiFDitJAeCQJtddeMQJFBdSuDREdWrxW3Skx0hjOZGdVQ+B6rgbakGRnIvu9xuvGhO1Dzj2bl2oec7s3JQzYPAhZOrGj3mZrFrjOQGLmnIArfJr+miaofdTlmec7s3LtQ849m5EokOCiSK0R7gDORqgTGBuAwVtMxbh636TgmLM853ZuS1LYZt4zvWyDmnRcs5eJWF7GzYBnbLsVELg+qOUT8gFbDYao4xwGbN7kgykxXNrh0JrSZCub8ZCchK85FcfBMnIUPjOE8JdoVwh6VlsixZuIiUc57zdIXzuVsGkRLRrXlvGBILOrKYMxpV5S2mhV1Dzndm5ReZZXf8AjuUmaVcl43pGYet78MirZSg7Bzuz5HC8aVKK012cZ3rZBmzyuUjKMvC1RpChUPOd2bkVDzndm5aRNChUPOd2bkVDzndm5BNLwOXEwxH6RirKh5zuzcqYLDWfxnYjIOaNF6BpChUPOd2blyoec7s3ILELPpnCkKCQ2JHYwnAOc0GWe/JPKnA0849m5FqUKbyDhkx94V6VpbDUPGdkyA5RoV9Q853ZuRE0KFQ853ZuRUPOd2bkE0KFQ853ZuRUPOd2bkE0KFQ853ZuRUPOd2bkFdKwHz/IpejejZ8IV9IbIYk44y5pzKijejZ8IQQ4KeBBaTgIUMn3BgKX8FnTolHycQ3TrSxy5VfwU6UFpvuhQzdjyBhJL+Cg/pKPIEcU3FpYcTi03goNtCEIBCEIBL0gTcz3uyy9U5MqYS8fls95/SUAYBAkHuwzN3LGdCc6BCqh7pE1mhsN07zJxES64jJnX0BCSPA8Mmcjffc5wE/cCsxEYkzMvnzRIjQZQYsy2RqwaKA4HFjurebjitZrXWkEEmdR8yQ0HBuIFw+SZ8jQ8ztt+9WUfg1jDNovzkkmXzWpm4pOVtk7nnU3claZAddxpjK0gAO0Ei9aCopdFEQSJcJEHiuLTMaQueXTiYpuMiMWJakVZtq3F0hMHKwAzB05M2i28RmNLi7iudM1RLJkAml6JwQ015vjekcPSP0Ziq43BYt4bbSPdDf/AHHzMzn/ANwCnSxmIufZl8NxCzInB4rGTo5uJ9K4AVrrtObMu0Wh2ZmLR2avFc6U8cV1ZaSEvbu5o2v4R4w7mja/hWgws8kmKWhxbOZmKpNwYBcQZYpmHSJmRErjK8HD/lLM/wCoPwu/KGoL/FXdLE1Q+6jxV3SxNUPuplCD4qPEfQXlkYvjupMWrDiSYDFJbxaPEEwGhoaQCbpG+8yP03AlDdBo8OG8zcxgaZXgEDAHKBgNAVXCHBsNz2ktE3vk4zN4LHAz+QGpXQ+B4TS0hpFW8cd/bff81Ih0y6k5RS+mcg/LLLKMqvS9N5BwyY35QmFXMIQhAIQhAIQhBRSsB8/yKWovo2fCEzSsB8/yKWovo2fCEEeB2zhMvPo4WHwBNuhXi92XLoSfBbpQAZgSgwzM4DiYnC5VeDEcxKLAc51YlpJdWrzxvrTM9ZQallpdrXbLS7WpoQQstLtaLLS7WpoQQstLtaojQ+My9+Jy9U4ppLx+WzDE/pOCC2y0u1ostLtamhBCy0u1ostLtamhBCy0u1rhhaXa1YuFAnQYfLvd6R2VVxYf9Qy93o3ZdOVX0D1/8jv2VVLhutmObUJqubJxI0zEv3WMPDWXlbU45vPJGXSVTEpMnFrWxXkSnVLZCd4HGIyXrtaJXN0Lkj1nZz1VmUCFSXRIxfEhwzaABsNtdpZV4jiXyIeWymMLrl1hiWgY7uij7UPvKHjUiKzIrQSBMlpEyZCdUki+QmkRSqQGiYjkzd/ag6KoLa+GN6I0KNUY4xZ8eGSx0JjTfEZxXFpMiM4mtRyzNx7azIfHF7sHZfcq2w/x8X8l2X/HguNMSuLoWDvWd1eqp0WG4xXOdUErpNJOIab5i7ALEtm7LS7Wu2Wl2tTQoEqZDvh3u9IMvVcmbLS7WqaZjD/yD9Lk0gWpcPiG9+TA6QrrLS7WqqbyDhkx94TCCFlpdrRZaXa1NCCFlpdrRZaXa1NCCFlpdrRZaXa1NCBakMlK8nHH4SqKL6NnwhM0rJ8/0lLUX0bPhCCPA8rJk5eihfoCcawNqhoAAnICQAuyAJPgdosmTl6OF+gKyg0lsZjIgbVDpkA1SRiL6pIyZCgdrIrLlmMw1IsxmGpB2sisuWYzDUizGYakHayoju4zPef0nUrrMZhqVEaGKzLhidHqnJlQMVkVlyzGYakWYzDUg7WRWXLMZhqRZjMNSDtZcLkWYzDUuGGMw1BAvQTy/wDI79lOK7js/wC78s+RV0GGOPcPSOye5SiwxXZcPWzZs2VYw8NZeXSRXOHJH5lURKJNxc17mkynKoQZXA8YGRlmVzoYrm4ckZNJWZDixInIAMgCfRtALhMATaSblvavEWxNezZorumibMLuKJocyK0R7gCDI2YBIMxOq0HG/FUmFHzN1w+4qojorZF4AEwJizMpmQMqoumQpPVyiLnGfx+2eP62ow8ce53/AOVOA7jv94/SNaWoknVCQJlhOAyhpTECGK77hiMx9UZMit3y1BisisuWYzDUizGYakUtTDfD/wAg/S5NVkpTIYnDuHpBkHNemrMZhqQU0x3EPy05RkV9ZL0yGKhuGTMMoyq+zGYakHayKy5ZjMNSLMZhqQdrIrLlmMw1IsxmGpB2sisuWYzDUizGYakFVJOHz/SUtRfRs+EJiktAlIDL+kpei+jZ8IQQ4LfKCDddChm/C5mVLeCTZUOj4cg4SlicJXJnggiyZMTnChZJ+oE0wNZVa1tVonINYQBdkAFyBlCha6HbJRa6HbJQTQoWuh2yUWuh2yUE1RH5bMMTk6p1Ky10O2SqY0TjMudich5pxQMoULXQ7ZKLXQ7ZKCaFC10O2Si10O2SgmuFRtdDtkrlrodslAtRA7jyLfSOxBObSuxQ6uy9nreqc3vRQonLud6R2QqUWJx2XP8AWyHNlWNIa2QcHVze3kj1TnOlYtCozyIjmxItYVJMY5jWu4gkDWaZHOdC3HROObnckZDnKzfJ7hyXFtwE22jZgYTAunJSY1yiYiZ8/wCfdnKZlTUjgAfjOyzMaEDeBNp4kpAz3qqkUWJZzdEjAiIziufDe1wrsxqtF055Qbk2aHE6WJtRNyhEob/We9wBBkS8iYvGIljnVyz4n6Z/H7Z5kxQGxJQ+ND5HMdmb10zAZErP48LEf23c0ddY8OPSmgSgQptEh+OZSunjD0K19MpQLqsJhmRKcaU7hks7lmOpEREN6y2akXnw/pu76KkXnw/pu76xzwhSujh4iX42Lb6x9HiLtai/hGlAmUOERMyNtKYmZEioZXSV7kFNOOx9aFWcwi0wDCDyH5S4rQWPCjuc1picVwM6ocHAG8DjVRO7RlV/jB557NyndhaNU3kHDJjflCvWa6NMSL3dm5RiUl3quPZuVjqRKU1EKijxptE6xMr7irLXQ7ZK6ImhQtdDtkotdDtkoJoULXQ7ZKLXQ7ZKCulZPn+kpai+jZ8IV9IfOWOXEEZDnVFF9Gz4R+6CHBLpQmmU5Qod2fiYI4Dp7o8CFEeGhzp1g3AEEiQvObOu8EeibLooX6AlvBQ/0kCfNP5nWg20IQgEIQgEvH5bMMT+k4JhURuWzHE5OqdSC9CEIBCEIBcK6hArQfX/AMjlKMOOzD1s+bIh9AY4kkGZxkXD8il4vBzK7Lnet6zs2edyC6IOOfhH5lJOpAMR7TGEOrVkPw5msJ1jXBuyXZirX0Blc3Hkj1n5zpWRB4IgwojwHNhziWptKry8vE3SdFmQJzubIBbhnJpVm5KTccL4HdVEekAASjh83NFU2RnN4aQKoBnelxQ4YEhSYcpzHEo2jReblU6iQ2mYiQnkvh1WhkEEEPaawLBOchf7km6lOPlX4ZviWAbChGMS69rYjWPDargHtmRW41XKmPBmLGdB/qGsY+cw1rw8hshy5YOnPOnKU8B0ixjrspYD/wCXuXaKWmcmsa7MKpMs/FXzuPjl6jtHZNxxuA/fFVDgi709I2xuStNp7oREqt4OL2swyCsqYXDr3EDiCcv7sI45pYr0Y5xEOUxNtN3BcyTbUi8zkHgAaAJYJ0NCwjwy+rPiYTlawudVx/3MtARXc46huWu7CaydqhRiASPuKUtXc46huRXcfWOoblO7BrJmh8hvuCuVNE5DfcFcukeECEIVAhCEC9MFw+L9iq2Dit937lWUz1fi/YqtpuHu/cqhTg+OGwmCYDnQodWeUiGMi7wFRHQKPChvvcxsnFsy2tfOqXGcpm6aXhNnDgjPCZhjyMiUL3AXwKVPKA5pl85oPpLfQ7Ui30O1L52s6U7GlYylNswJTLscMimGksc6pHBBkGEis4TArAZryf8AtQb9vodqRb6HalhUGEYgNdkaGQRc4zncDMaJmXyTPiA5z9aI1LfQ7Uq4jplpkbiT2ELP8QHOfrR4gOc/Wg1LfQ7Ui30O1LL8QHOfrVUWjBpF7jOeJOT3INm30O1It9DtSx4dFrTlkuvc7MD+6qpQEICuZTnLjPOAmcEotu2+h2pFvodqWRDohcARlAN7ng35wo+L8arfOcuU7LelFtm30O1KuI6bmmRun2iSQ8n6e129L0djXktBMx1nYYTuNyUW1Isy6YGSV+vJ71EtccjfmCUnEoVUTn2u3qqzGnadvVRoVDzWav4UXQjLBo+SRsxp2nb0WY07Tt6Bx9FrXloPvAP7LkOiVeS1o9wA/IJSzGnadvRZjTtO3rl2cWt5OPotbFoOS8A3ZsFFtAAwYwe5oyYZErZDTtO3oshp2nb07WJvJrxISlUbLNIe/MrbN3+/8JCyGnadvRZDTtO3p2sTeT1m7/f+F2zP+/8ACQsxp2nb0WY07Tt6drE3lrwX1WgSNwU7fQ7UsWyGnadvRZDTtO3rpSW2rfQ7Ui30O1LFshp2nb0WQ07Tt6UW2rfQ7UuGlgYz1LKg0OuSAcL73O3pakU5kCMyCXuESJKoA2I4OmSLnYXYnMCrEWkzTVpdKrCTCKwIMjknOUwL1Jhm1vu/cpaPR3NEy7EgXEzyyvTcMcVvwhRWbAMmQP8AEzLL1M+RIQ4Ljym0gSF39UyUzKeH+3FaUDhOFDY1jnQiWNDTNwBNUVZgETlcroHCUKISGWLiMQ1wJAz4KLTKZBMR/GFIhi81hSWynO7itOGEven6YJwyGkk3Sk8NdiL6xyyvnoTtoOjZ2bkWg6NnZuQYFi8CVWKf/lAgm6cwfnqVjoTiS4iMCTgKSAA24zAF0rzdoW3aDo2dm5FoOjZ2bkGdBpT+KDDEpyLjFa4tAwJyuKctBnGsK20HRs7NyLQdGzs3JYqtBnGsKikuBLZEHH9k5aDo2dm5AijmN1jclpTNbSC0kSOM7gTkAye5UU1wiYsrXEXh105YXaFtW/Ubr/hFv1G6xuVtKZcGl1WgScJCUpOMpaSJlAikkuvxBwOQALUtuo3WNyLfqN1jcllM2JTHeqL9M0nBh1HuiNhtDnCU6z5G+eGAW9b9Ruv+EW/Ubr/hLhaZYpLnXOAGGE888qmtG36jdf8ACLbqN1/wllM5C0bfqN1/wi36jdf8JZTOQtG36jdf8It+o3X/AAllM5CeiUxrWlzmtDQCSSbgBeSbknC8I4Dmh1aEAZyrODZyMjiM6J9kUK7y7Bv40EyEzJ4MhnMhcuDwggSnWgm6tc4EyzylNLWlSFd5egX8aBd127keXIN3Gg8YTBriRyXGUvkllKUK3y/AkDXgSOHHbfkzaU5b9Ruv+EspnImtG36jdf8AChFprWibmtA9/wDCWUy48eIwgwqhz1q0j7i3BJRmRHurvg0d0RtSo42l1Uk33XSnkxyr6BlOaTINYTIOlP1XTqnDAyKVPhDBAaTVFacrnTMiW4Vc4VtKKQ6VGe6UQQ6uM215zyTrD39i2mclvwhUM4RYQ1wDJPIDTPEnAC7QdSuMYn1Rr/hZapLxVnMZshBozW8lrRkuAFyEIrlVFVCFAVUVUIQFVFVCEBVRVQhAVUVUIQFVFVCEBVRVQhAVUVUIQBaiSEIOSRJCEBUBuIBBuIzg4hRo9BhhoaIcMAC4BrQB7hJCFfTPtN1GZdxGY5hpXXUVgvDGTz1QhCNIRKFDJbOHDPGPqjMVMURnMZk9UIQoAUNnMZshcqoQgKq5UBmCARmIQhUFQCQAAAuAAuAGAAXbFuNVs8ZyE53XoQqCrLD/AHBRDQhCg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data:image/jpeg;base64,/9j/4AAQSkZJRgABAQAAAQABAAD/2wCEAAkGBhQQERUUEhMQFBUVFRcVFhUUFRUWFRQUFxgYFRUUFBcXHyYeFxolGRcXHy8gIycpLCwsFh8xNTAqNSYrLCkBCQoKDgwOFw8PGiwfHBwpKSwpLCkuKSwsLCkpKTQpKSksLDUpLCwsKSkpKSwsKSkpLCksLCkpKS4pNSw0KSkqKf/AABEIALIBHAMBIgACEQEDEQH/xAAbAAACAwEBAQAAAAAAAAAAAAAABAIDBQEHBv/EAEoQAAECAgUGCAsHBAEDBQAAAAEAAgMRBBITITFBUWGRktEFIjJSU2Kh0gYUFRYzQlRxcoGTBxcjsbLB4SRDc/DxNIKiY2SElML/xAAZAQEBAQEBAQAAAAAAAAAAAAAAAQIDBAX/xAAkEQEAAgIBBAEFAQAAAAAAAAAAARECEiEDEzFBUSJhodHwwf/aAAwDAQACEQMRAD8Az2/Z/FcGvDKAWBgbUc93FLgHAvLGg1pZzMzN67F8AXynZcFtzG1jSxGM7jmvzr0yg+CbzCZ/WPAc1rqtlCN5aMbrzK6ehWHwNJEvHHyOSwgy/Sum7nGEQ8lpfgA5wAaODYbwQ55EeLIjMGkSaCr/ADAeTOx4N9wi0m+d69Q8x/8A3R/+vA7qn5mu9sf9CD3U3NXmUP7P3Svg8HE5DaxgADM4AY5joVL/ALOogJ/D4OkQJC1j3EE3zxvmBLQF6oPA53tj/oQe6g+B7vbH/Qg91NzV5W77O4knCy4OExIG2pHFOcTGK593UQOuhcHSkQQYsczwvJlcbjhLFeqeZrvbH/Qg91A8DXe2P+hB7qbGrx6kfZdHe8uD6EwHBrHvqtuldNujtUfuopHTUX6ju6vYvMx3tj/oQe6pDwNd7Y/6EHupsurxp32TUnJGou27uqP3T0np6Ltu7q9n8zXe2P8AoQe6ueZjvbH/AEIPdTY1eMfdPSemou2/uoP2T0npqLtv7q9n8zXe2P8AoQe6jzMd7Y/6EHupsavGD9lFJ6ei7bu6pw/smpM5WtGJ+N/dXsnmY72x/wBCD3V0eBz/AG2J9CD3U2NXkA+yOk9JR9p/dUh9kdI59H2391eweakT22J9GFuXfNWJ7bE+jC3JsavHT9kVI6Sj7T+6q3fZDSulo+0/ur2bzVie2xPowty4fBR/tsT6MLcmxq8X+6KldLRtp/dUz9kVK6Wj7T+6vZPNKJ7dF+jC3IHgk/22L9GFuTY1eM/dFSulo20/uqf3R0npKPtP7q9j80n+2xfowtyB4JxPbYv0YW5NjV4590VJ6Sj7T+6uH7IaV0tH2n91ey+akT22J9GFuR5pxPbYn0YW5NjV4ufsgpXS0baf3V37o6V0lG2n91ezeaT/AG2L9GFuR5pP9ui/Rhbld01eM/dHSukou0/urv3R0rpKLtP7q9l80ont0X6MLuo80n+2xfowtybyaQ8ZH2R0rpKLtP7ql90lK6Si7T+6vZPNJ/tsX6MLcjzTie3RfowtybyaQ8hoP2XUuFEa9sWjTbORD3gi6UwSw3r6PyDTq9avR5SlUtHVMJVpFhM8uK+7803+3RfowtyPNN/t0X6MLcpOVrGNPg6P4PU5uL4T+KW8aKcolWkIVzlg8O+DVLtBWdBcaovMRzji7LUC9Z803+3RPowtyqpHgGXkF9LjEyuIhwRdsrERjE26z1M5jWZ4N0qmR4cKj2EARgWNritVIAhgtkSQBM3TM/cUu3hem3zocp8nji650gc8yBmlWvlJbnBtGa+DDnO6HDwcR6gzFNeTWdfbfvUZfLjhymC59CcDKVZr6zS8h5kG4ym1omSBxryFZD4XphgvJocorWsqttGye9061wvAaZGUySHSmCCvpPJrOvtv3o8ms6+2/eqPnXcKUuo1woknWpY6GYjSbIASiNdMNEznJlpwURwtTCwHxKTjO62aS0hodM3AEEktF+IvkL19J5NZ19t+9KcIsZBaHWdIiTcARDL3EY8YithvQY8HhulOLf6J9UuaC4xAKoLpPMnNBNW/31SRcWzspfCVKAdZ0as4Ry1szJroAlViTrYkmWYSJkZSMm8Kty0XhAXuBueTdgZVr5q+jR2RiWth0qFLjB8QRGwyBK4knSRLQUGiVxdo1EY9odJ4n139l+Ct8ms6+2/egpQrvJrOvtv3o8ms6+2/egpQrvJrOvtv3qmmUVkOG59WM+q0mqxzy90vVaJ3koBCyn8KsBA8V4QIympEuxEuVfeFbRozYxcGw6VCq8YPiWjYbgJYknC/smg0ELtHobHtDpPExgXv3q3yazr7b96ClCnFoLGgmUQyBMg95JlkAneVi+V2VZ+KcIzlOrVfP3cpEa6FlDhVkv8ApeEJ5qj/AM6yZghrg14bHaHOqGHEL2vnzmif+gaEDiFcODWdfbfvR5NZ19t+9FUoXKZRWw2FwZFeRIVWPdWMyBldknP5LKHCjCR/S0+/GbYgq5st6DWQs2BT2RHBggU5ta6sWxGhhPOJN2ea0KJRGumDWJaZVg98ndtxzjOgkhXeTWdfbfvR5NZ19t+9BShXeTWdfbfvR5NZ19t+9AjGY8kSuAzS40888ijUiTcc85C6Tcl2laHk1nX2370eTWdfbfvUCjYE2FrpnPPLIE5PcmIT5taTlbNdfRWsHFnfPEk5DnUaNyGfCFRVwbCrQofGc38OHyZX8QZwpUaUVrXsjRHNdeDdePm1c4MP4DZgkWUOYGJFQXJfwUEqJAF9zSL5zxOMyTP5qB80b/1Ymtu5dFFJ/uxNbdyXpLhXNecsmMp5cMuCnQq9XJjdWnOWSemS4R1vq1pqlD4jqxDbd9UyJDoYAMgZXjMRrXC+JzaRtwl2jxXNtjVrOETkty8Rlwms4xaQJ30kzn/bgOlf8Wa7LJd8eYiWD1u4EVrdoJDZl0MiZwFwTFJoZJYDEiSJvBIvkCZYJWkRi+GwlrmOtIfFfKYNbLVuT0dzwWni3F2BPNOKmU6yuMWk6ikCdrFu0t3JaHHa7+7G+YHdT8R02E52n8l87Co0fJEgyulOG6YGblSNyo1qzeli9ndUmNBMhFiz+XdSECjxi7lwpAgH8JwJEgbjW0pmhUWK17a74bhI8lhaSffMiWN0kDniZ6SLrbuR4meki627kyhAt4meki627kvSKGS5jTEiSJJldfITGT5rRVEXlsx9b3YZUEPEz0kXW3cu+JnpIutu5MoQLeJnpIutu5HiZ6SLrbuTKECviZ6SLrbuVEKhkvebSISJAYXCQJGGUrRVEDlPxxGPwjBBDxM9JF1t3LviZ6SLrbuTKEC3iZ6SLrbuR4meki627kyhAhSqMQwm1ij5jKZZArGUCqJCJEAGAm3crKZyDjkwxxCvQLeJnpIutu5HiZ6SLrbuTKEC3iZ6SLrbuR4meki627kyhAt4meki627keJnpIutu5MoQKPglovc52PKldccwUKN6NnwhX0rDX+RS9G9Gz4Qgr4NE4DcT+Cy4GRP4eQ5DpUfB6jOhUaCyIKrmtIIuuxOQkdqnwV6FhmRKFD/QEcF03xiFDitJAeCQJtddeMQJFBdSuDREdWrxW3Skx0hjOZGdVQ+B6rgbakGRnIvu9xuvGhO1Dzj2bl2oec7s3JQzYPAhZOrGj3mZrFrjOQGLmnIArfJr+miaofdTlmec7s3LtQ849m5EokOCiSK0R7gDORqgTGBuAwVtMxbh636TgmLM853ZuS1LYZt4zvWyDmnRcs5eJWF7GzYBnbLsVELg+qOUT8gFbDYao4xwGbN7kgykxXNrh0JrSZCub8ZCchK85FcfBMnIUPjOE8JdoVwh6VlsixZuIiUc57zdIXzuVsGkRLRrXlvGBILOrKYMxpV5S2mhV1Dzndm5ReZZXf8AjuUmaVcl43pGYet78MirZSg7Bzuz5HC8aVKK012cZ3rZBmzyuUjKMvC1RpChUPOd2bkVDzndm5aRNChUPOd2bkVDzndm5BNLwOXEwxH6RirKh5zuzcqYLDWfxnYjIOaNF6BpChUPOd2blyoec7s3ILELPpnCkKCQ2JHYwnAOc0GWe/JPKnA0849m5FqUKbyDhkx94V6VpbDUPGdkyA5RoV9Q853ZuRE0KFQ853ZuRUPOd2bkE0KFQ853ZuRUPOd2bkE0KFQ853ZuRUPOd2bkFdKwHz/IpejejZ8IV9IbIYk44y5pzKijejZ8IQQ4KeBBaTgIUMn3BgKX8FnTolHycQ3TrSxy5VfwU6UFpvuhQzdjyBhJL+Cg/pKPIEcU3FpYcTi03goNtCEIBCEIBL0gTcz3uyy9U5MqYS8fls95/SUAYBAkHuwzN3LGdCc6BCqh7pE1mhsN07zJxES64jJnX0BCSPA8Mmcjffc5wE/cCsxEYkzMvnzRIjQZQYsy2RqwaKA4HFjurebjitZrXWkEEmdR8yQ0HBuIFw+SZ8jQ8ztt+9WUfg1jDNovzkkmXzWpm4pOVtk7nnU3claZAddxpjK0gAO0Ei9aCopdFEQSJcJEHiuLTMaQueXTiYpuMiMWJakVZtq3F0hMHKwAzB05M2i28RmNLi7iudM1RLJkAml6JwQ015vjekcPSP0Ziq43BYt4bbSPdDf/AHHzMzn/ANwCnSxmIufZl8NxCzInB4rGTo5uJ9K4AVrrtObMu0Wh2ZmLR2avFc6U8cV1ZaSEvbu5o2v4R4w7mja/hWgws8kmKWhxbOZmKpNwYBcQZYpmHSJmRErjK8HD/lLM/wCoPwu/KGoL/FXdLE1Q+6jxV3SxNUPuplCD4qPEfQXlkYvjupMWrDiSYDFJbxaPEEwGhoaQCbpG+8yP03AlDdBo8OG8zcxgaZXgEDAHKBgNAVXCHBsNz2ktE3vk4zN4LHAz+QGpXQ+B4TS0hpFW8cd/bff81Ih0y6k5RS+mcg/LLLKMqvS9N5BwyY35QmFXMIQhAIQhAIQhBRSsB8/yKWovo2fCEzSsB8/yKWovo2fCEEeB2zhMvPo4WHwBNuhXi92XLoSfBbpQAZgSgwzM4DiYnC5VeDEcxKLAc51YlpJdWrzxvrTM9ZQallpdrXbLS7WpoQQstLtaLLS7WpoQQstLtaojQ+My9+Jy9U4ppLx+WzDE/pOCC2y0u1ostLtamhBCy0u1ostLtamhBCy0u1rhhaXa1YuFAnQYfLvd6R2VVxYf9Qy93o3ZdOVX0D1/8jv2VVLhutmObUJqubJxI0zEv3WMPDWXlbU45vPJGXSVTEpMnFrWxXkSnVLZCd4HGIyXrtaJXN0Lkj1nZz1VmUCFSXRIxfEhwzaABsNtdpZV4jiXyIeWymMLrl1hiWgY7uij7UPvKHjUiKzIrQSBMlpEyZCdUki+QmkRSqQGiYjkzd/ag6KoLa+GN6I0KNUY4xZ8eGSx0JjTfEZxXFpMiM4mtRyzNx7azIfHF7sHZfcq2w/x8X8l2X/HguNMSuLoWDvWd1eqp0WG4xXOdUErpNJOIab5i7ALEtm7LS7Wu2Wl2tTQoEqZDvh3u9IMvVcmbLS7WqaZjD/yD9Lk0gWpcPiG9+TA6QrrLS7WqqbyDhkx94TCCFlpdrRZaXa1NCCFlpdrRZaXa1NCCFlpdrRZaXa1NCBakMlK8nHH4SqKL6NnwhM0rJ8/0lLUX0bPhCCPA8rJk5eihfoCcawNqhoAAnICQAuyAJPgdosmTl6OF+gKyg0lsZjIgbVDpkA1SRiL6pIyZCgdrIrLlmMw1IsxmGpB2sisuWYzDUizGYakHayoju4zPef0nUrrMZhqVEaGKzLhidHqnJlQMVkVlyzGYakWYzDUg7WRWXLMZhqRZjMNSDtZcLkWYzDUuGGMw1BAvQTy/wDI79lOK7js/wC78s+RV0GGOPcPSOye5SiwxXZcPWzZs2VYw8NZeXSRXOHJH5lURKJNxc17mkynKoQZXA8YGRlmVzoYrm4ckZNJWZDixInIAMgCfRtALhMATaSblvavEWxNezZorumibMLuKJocyK0R7gCDI2YBIMxOq0HG/FUmFHzN1w+4qojorZF4AEwJizMpmQMqoumQpPVyiLnGfx+2eP62ow8ce53/AOVOA7jv94/SNaWoknVCQJlhOAyhpTECGK77hiMx9UZMit3y1BisisuWYzDUizGYakUtTDfD/wAg/S5NVkpTIYnDuHpBkHNemrMZhqQU0x3EPy05RkV9ZL0yGKhuGTMMoyq+zGYakHayKy5ZjMNSLMZhqQdrIrLlmMw1IsxmGpB2sisuWYzDUizGYakFVJOHz/SUtRfRs+EJiktAlIDL+kpei+jZ8IQQ4LfKCDddChm/C5mVLeCTZUOj4cg4SlicJXJnggiyZMTnChZJ+oE0wNZVa1tVonINYQBdkAFyBlCha6HbJRa6HbJQTQoWuh2yUWuh2yUE1RH5bMMTk6p1Ky10O2SqY0TjMudich5pxQMoULXQ7ZKLXQ7ZKCaFC10O2Si10O2SgmuFRtdDtkrlrodslAtRA7jyLfSOxBObSuxQ6uy9nreqc3vRQonLud6R2QqUWJx2XP8AWyHNlWNIa2QcHVze3kj1TnOlYtCozyIjmxItYVJMY5jWu4gkDWaZHOdC3HROObnckZDnKzfJ7hyXFtwE22jZgYTAunJSY1yiYiZ8/wCfdnKZlTUjgAfjOyzMaEDeBNp4kpAz3qqkUWJZzdEjAiIziufDe1wrsxqtF055Qbk2aHE6WJtRNyhEob/We9wBBkS8iYvGIljnVyz4n6Z/H7Z5kxQGxJQ+ND5HMdmb10zAZErP48LEf23c0ddY8OPSmgSgQptEh+OZSunjD0K19MpQLqsJhmRKcaU7hks7lmOpEREN6y2akXnw/pu76KkXnw/pu76xzwhSujh4iX42Lb6x9HiLtai/hGlAmUOERMyNtKYmZEioZXSV7kFNOOx9aFWcwi0wDCDyH5S4rQWPCjuc1picVwM6ocHAG8DjVRO7RlV/jB557NyndhaNU3kHDJjflCvWa6NMSL3dm5RiUl3quPZuVjqRKU1EKijxptE6xMr7irLXQ7ZK6ImhQtdDtkotdDtkoJoULXQ7ZKLXQ7ZKCulZPn+kpai+jZ8IV9IfOWOXEEZDnVFF9Gz4R+6CHBLpQmmU5Qod2fiYI4Dp7o8CFEeGhzp1g3AEEiQvObOu8EeibLooX6AlvBQ/0kCfNP5nWg20IQgEIQgEvH5bMMT+k4JhURuWzHE5OqdSC9CEIBCEIBcK6hArQfX/AMjlKMOOzD1s+bIh9AY4kkGZxkXD8il4vBzK7Lnet6zs2edyC6IOOfhH5lJOpAMR7TGEOrVkPw5msJ1jXBuyXZirX0Blc3Hkj1n5zpWRB4IgwojwHNhziWptKry8vE3SdFmQJzubIBbhnJpVm5KTccL4HdVEekAASjh83NFU2RnN4aQKoBnelxQ4YEhSYcpzHEo2jReblU6iQ2mYiQnkvh1WhkEEEPaawLBOchf7km6lOPlX4ZviWAbChGMS69rYjWPDargHtmRW41XKmPBmLGdB/qGsY+cw1rw8hshy5YOnPOnKU8B0ixjrspYD/wCXuXaKWmcmsa7MKpMs/FXzuPjl6jtHZNxxuA/fFVDgi709I2xuStNp7oREqt4OL2swyCsqYXDr3EDiCcv7sI45pYr0Y5xEOUxNtN3BcyTbUi8zkHgAaAJYJ0NCwjwy+rPiYTlawudVx/3MtARXc46huWu7CaydqhRiASPuKUtXc46huRXcfWOoblO7BrJmh8hvuCuVNE5DfcFcukeECEIVAhCEC9MFw+L9iq2Dit937lWUz1fi/YqtpuHu/cqhTg+OGwmCYDnQodWeUiGMi7wFRHQKPChvvcxsnFsy2tfOqXGcpm6aXhNnDgjPCZhjyMiUL3AXwKVPKA5pl85oPpLfQ7Ui30O1L52s6U7GlYylNswJTLscMimGksc6pHBBkGEis4TArAZryf8AtQb9vodqRb6HalhUGEYgNdkaGQRc4zncDMaJmXyTPiA5z9aI1LfQ7Uq4jplpkbiT2ELP8QHOfrR4gOc/Wg1LfQ7Ui30O1LL8QHOfrVUWjBpF7jOeJOT3INm30O1It9DtSx4dFrTlkuvc7MD+6qpQEICuZTnLjPOAmcEotu2+h2pFvodqWRDohcARlAN7ng35wo+L8arfOcuU7LelFtm30O1KuI6bmmRun2iSQ8n6e129L0djXktBMx1nYYTuNyUW1Isy6YGSV+vJ71EtccjfmCUnEoVUTn2u3qqzGnadvVRoVDzWav4UXQjLBo+SRsxp2nb0WY07Tt6Bx9FrXloPvAP7LkOiVeS1o9wA/IJSzGnadvRZjTtO3rl2cWt5OPotbFoOS8A3ZsFFtAAwYwe5oyYZErZDTtO3oshp2nb07WJvJrxISlUbLNIe/MrbN3+/8JCyGnadvRZDTtO3p2sTeT1m7/f+F2zP+/8ACQsxp2nb0WY07Tt6drE3lrwX1WgSNwU7fQ7UsWyGnadvRZDTtO3rpSW2rfQ7Ui30O1LFshp2nb0WQ07Tt6UW2rfQ7UuGlgYz1LKg0OuSAcL73O3pakU5kCMyCXuESJKoA2I4OmSLnYXYnMCrEWkzTVpdKrCTCKwIMjknOUwL1Jhm1vu/cpaPR3NEy7EgXEzyyvTcMcVvwhRWbAMmQP8AEzLL1M+RIQ4Ljym0gSF39UyUzKeH+3FaUDhOFDY1jnQiWNDTNwBNUVZgETlcroHCUKISGWLiMQ1wJAz4KLTKZBMR/GFIhi81hSWynO7itOGEven6YJwyGkk3Sk8NdiL6xyyvnoTtoOjZ2bkWg6NnZuQYFi8CVWKf/lAgm6cwfnqVjoTiS4iMCTgKSAA24zAF0rzdoW3aDo2dm5FoOjZ2bkGdBpT+KDDEpyLjFa4tAwJyuKctBnGsK20HRs7NyLQdGzs3JYqtBnGsKikuBLZEHH9k5aDo2dm5AijmN1jclpTNbSC0kSOM7gTkAye5UU1wiYsrXEXh105YXaFtW/Ubr/hFv1G6xuVtKZcGl1WgScJCUpOMpaSJlAikkuvxBwOQALUtuo3WNyLfqN1jcllM2JTHeqL9M0nBh1HuiNhtDnCU6z5G+eGAW9b9Ruv+EW/Ubr/hLhaZYpLnXOAGGE888qmtG36jdf8ACLbqN1/wllM5C0bfqN1/wi36jdf8JZTOQtG36jdf8It+o3X/AAllM5CeiUxrWlzmtDQCSSbgBeSbknC8I4Dmh1aEAZyrODZyMjiM6J9kUK7y7Bv40EyEzJ4MhnMhcuDwggSnWgm6tc4EyzylNLWlSFd5egX8aBd127keXIN3Gg8YTBriRyXGUvkllKUK3y/AkDXgSOHHbfkzaU5b9Ruv+EspnImtG36jdf8AChFprWibmtA9/wDCWUy48eIwgwqhz1q0j7i3BJRmRHurvg0d0RtSo42l1Uk33XSnkxyr6BlOaTINYTIOlP1XTqnDAyKVPhDBAaTVFacrnTMiW4Vc4VtKKQ6VGe6UQQ6uM215zyTrD39i2mclvwhUM4RYQ1wDJPIDTPEnAC7QdSuMYn1Rr/hZapLxVnMZshBozW8lrRkuAFyEIrlVFVCFAVUVUIQFVFVCEBVRVQhAVUVUIQFVFVCEBVRVQhAVUVUIQBaiSEIOSRJCEBUBuIBBuIzg4hRo9BhhoaIcMAC4BrQB7hJCFfTPtN1GZdxGY5hpXXUVgvDGTz1QhCNIRKFDJbOHDPGPqjMVMURnMZk9UIQoAUNnMZshcqoQgKq5UBmCARmIQhUFQCQAAAuAAuAGAAXbFuNVs8ZyE53XoQqCrLD/AHBRDQhCg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data:image/jpeg;base64,/9j/4AAQSkZJRgABAQAAAQABAAD/2wCEAAkGBhQQERUUEhMQFBUVFRcVFhUUFRUWFRQUFxgYFRUUFBcXHyYeFxolGRcXHy8gIycpLCwsFh8xNTAqNSYrLCkBCQoKDgwOFw8PGiwfHBwpKSwpLCkuKSwsLCkpKTQpKSksLDUpLCwsKSkpKSwsKSkpLCksLCkpKS4pNSw0KSkqKf/AABEIALIBHAMBIgACEQEDEQH/xAAbAAACAwEBAQAAAAAAAAAAAAAABAIDBQEHBv/EAEoQAAECAgUGCAsHBAEDBQAAAAEAAgMRBBITITFBUWGRktEFIjJSU2Kh0gYUFRYzQlRxcoGTBxcjsbLB4SRDc/DxNIKiY2SElML/xAAZAQEBAQEBAQAAAAAAAAAAAAAAAQIDBAX/xAAkEQEAAgIBBAEFAQAAAAAAAAAAARECEiEDEzFBUSJhodHwwf/aAAwDAQACEQMRAD8Az2/Z/FcGvDKAWBgbUc93FLgHAvLGg1pZzMzN67F8AXynZcFtzG1jSxGM7jmvzr0yg+CbzCZ/WPAc1rqtlCN5aMbrzK6ehWHwNJEvHHyOSwgy/Sum7nGEQ8lpfgA5wAaODYbwQ55EeLIjMGkSaCr/ADAeTOx4N9wi0m+d69Q8x/8A3R/+vA7qn5mu9sf9CD3U3NXmUP7P3Svg8HE5DaxgADM4AY5joVL/ALOogJ/D4OkQJC1j3EE3zxvmBLQF6oPA53tj/oQe6g+B7vbH/Qg91NzV5W77O4knCy4OExIG2pHFOcTGK593UQOuhcHSkQQYsczwvJlcbjhLFeqeZrvbH/Qg91A8DXe2P+hB7qbGrx6kfZdHe8uD6EwHBrHvqtuldNujtUfuopHTUX6ju6vYvMx3tj/oQe6pDwNd7Y/6EHupsurxp32TUnJGou27uqP3T0np6Ltu7q9n8zXe2P8AoQe6ueZjvbH/AEIPdTY1eMfdPSemou2/uoP2T0npqLtv7q9n8zXe2P8AoQe6jzMd7Y/6EHupsavGD9lFJ6ei7bu6pw/smpM5WtGJ+N/dXsnmY72x/wBCD3V0eBz/AG2J9CD3U2NXkA+yOk9JR9p/dUh9kdI59H2391eweakT22J9GFuXfNWJ7bE+jC3JsavHT9kVI6Sj7T+6q3fZDSulo+0/ur2bzVie2xPowty4fBR/tsT6MLcmxq8X+6KldLRtp/dUz9kVK6Wj7T+6vZPNKJ7dF+jC3IHgk/22L9GFuTY1eM/dFSulo20/uqf3R0npKPtP7q9j80n+2xfowtyB4JxPbYv0YW5NjV4590VJ6Sj7T+6uH7IaV0tH2n91ey+akT22J9GFuR5pxPbYn0YW5NjV4ufsgpXS0baf3V37o6V0lG2n91ezeaT/AG2L9GFuR5pP9ui/Rhbld01eM/dHSukou0/urv3R0rpKLtP7q9l80ont0X6MLuo80n+2xfowtybyaQ8ZH2R0rpKLtP7ql90lK6Si7T+6vZPNJ/tsX6MLcjzTie3RfowtybyaQ8hoP2XUuFEa9sWjTbORD3gi6UwSw3r6PyDTq9avR5SlUtHVMJVpFhM8uK+7803+3RfowtyPNN/t0X6MLcpOVrGNPg6P4PU5uL4T+KW8aKcolWkIVzlg8O+DVLtBWdBcaovMRzji7LUC9Z803+3RPowtyqpHgGXkF9LjEyuIhwRdsrERjE26z1M5jWZ4N0qmR4cKj2EARgWNritVIAhgtkSQBM3TM/cUu3hem3zocp8nji650gc8yBmlWvlJbnBtGa+DDnO6HDwcR6gzFNeTWdfbfvUZfLjhymC59CcDKVZr6zS8h5kG4ym1omSBxryFZD4XphgvJocorWsqttGye9061wvAaZGUySHSmCCvpPJrOvtv3o8ms6+2/eqPnXcKUuo1woknWpY6GYjSbIASiNdMNEznJlpwURwtTCwHxKTjO62aS0hodM3AEEktF+IvkL19J5NZ19t+9KcIsZBaHWdIiTcARDL3EY8YithvQY8HhulOLf6J9UuaC4xAKoLpPMnNBNW/31SRcWzspfCVKAdZ0as4Ry1szJroAlViTrYkmWYSJkZSMm8Kty0XhAXuBueTdgZVr5q+jR2RiWth0qFLjB8QRGwyBK4knSRLQUGiVxdo1EY9odJ4n139l+Ct8ms6+2/egpQrvJrOvtv3o8ms6+2/egpQrvJrOvtv3qmmUVkOG59WM+q0mqxzy90vVaJ3koBCyn8KsBA8V4QIympEuxEuVfeFbRozYxcGw6VCq8YPiWjYbgJYknC/smg0ELtHobHtDpPExgXv3q3yazr7b96ClCnFoLGgmUQyBMg95JlkAneVi+V2VZ+KcIzlOrVfP3cpEa6FlDhVkv8ApeEJ5qj/AM6yZghrg14bHaHOqGHEL2vnzmif+gaEDiFcODWdfbfvR5NZ19t+9FUoXKZRWw2FwZFeRIVWPdWMyBldknP5LKHCjCR/S0+/GbYgq5st6DWQs2BT2RHBggU5ta6sWxGhhPOJN2ea0KJRGumDWJaZVg98ndtxzjOgkhXeTWdfbfvR5NZ19t+9BShXeTWdfbfvR5NZ19t+9AjGY8kSuAzS40888ijUiTcc85C6Tcl2laHk1nX2370eTWdfbfvUCjYE2FrpnPPLIE5PcmIT5taTlbNdfRWsHFnfPEk5DnUaNyGfCFRVwbCrQofGc38OHyZX8QZwpUaUVrXsjRHNdeDdePm1c4MP4DZgkWUOYGJFQXJfwUEqJAF9zSL5zxOMyTP5qB80b/1Ymtu5dFFJ/uxNbdyXpLhXNecsmMp5cMuCnQq9XJjdWnOWSemS4R1vq1pqlD4jqxDbd9UyJDoYAMgZXjMRrXC+JzaRtwl2jxXNtjVrOETkty8Rlwms4xaQJ30kzn/bgOlf8Wa7LJd8eYiWD1u4EVrdoJDZl0MiZwFwTFJoZJYDEiSJvBIvkCZYJWkRi+GwlrmOtIfFfKYNbLVuT0dzwWni3F2BPNOKmU6yuMWk6ikCdrFu0t3JaHHa7+7G+YHdT8R02E52n8l87Co0fJEgyulOG6YGblSNyo1qzeli9ndUmNBMhFiz+XdSECjxi7lwpAgH8JwJEgbjW0pmhUWK17a74bhI8lhaSffMiWN0kDniZ6SLrbuR4meki627kyhAt4meki627kvSKGS5jTEiSJJldfITGT5rRVEXlsx9b3YZUEPEz0kXW3cu+JnpIutu5MoQLeJnpIutu5HiZ6SLrbuTKECviZ6SLrbuVEKhkvebSISJAYXCQJGGUrRVEDlPxxGPwjBBDxM9JF1t3LviZ6SLrbuTKEC3iZ6SLrbuR4meki627kyhAhSqMQwm1ij5jKZZArGUCqJCJEAGAm3crKZyDjkwxxCvQLeJnpIutu5HiZ6SLrbuTKEC3iZ6SLrbuR4meki627kyhAt4meki627keJnpIutu5MoQKPglovc52PKldccwUKN6NnwhX0rDX+RS9G9Gz4Qgr4NE4DcT+Cy4GRP4eQ5DpUfB6jOhUaCyIKrmtIIuuxOQkdqnwV6FhmRKFD/QEcF03xiFDitJAeCQJtddeMQJFBdSuDREdWrxW3Skx0hjOZGdVQ+B6rgbakGRnIvu9xuvGhO1Dzj2bl2oec7s3JQzYPAhZOrGj3mZrFrjOQGLmnIArfJr+miaofdTlmec7s3LtQ849m5EokOCiSK0R7gDORqgTGBuAwVtMxbh636TgmLM853ZuS1LYZt4zvWyDmnRcs5eJWF7GzYBnbLsVELg+qOUT8gFbDYao4xwGbN7kgykxXNrh0JrSZCub8ZCchK85FcfBMnIUPjOE8JdoVwh6VlsixZuIiUc57zdIXzuVsGkRLRrXlvGBILOrKYMxpV5S2mhV1Dzndm5ReZZXf8AjuUmaVcl43pGYet78MirZSg7Bzuz5HC8aVKK012cZ3rZBmzyuUjKMvC1RpChUPOd2bkVDzndm5aRNChUPOd2bkVDzndm5BNLwOXEwxH6RirKh5zuzcqYLDWfxnYjIOaNF6BpChUPOd2blyoec7s3ILELPpnCkKCQ2JHYwnAOc0GWe/JPKnA0849m5FqUKbyDhkx94V6VpbDUPGdkyA5RoV9Q853ZuRE0KFQ853ZuRUPOd2bkE0KFQ853ZuRUPOd2bkE0KFQ853ZuRUPOd2bkFdKwHz/IpejejZ8IV9IbIYk44y5pzKijejZ8IQQ4KeBBaTgIUMn3BgKX8FnTolHycQ3TrSxy5VfwU6UFpvuhQzdjyBhJL+Cg/pKPIEcU3FpYcTi03goNtCEIBCEIBL0gTcz3uyy9U5MqYS8fls95/SUAYBAkHuwzN3LGdCc6BCqh7pE1mhsN07zJxES64jJnX0BCSPA8Mmcjffc5wE/cCsxEYkzMvnzRIjQZQYsy2RqwaKA4HFjurebjitZrXWkEEmdR8yQ0HBuIFw+SZ8jQ8ztt+9WUfg1jDNovzkkmXzWpm4pOVtk7nnU3claZAddxpjK0gAO0Ei9aCopdFEQSJcJEHiuLTMaQueXTiYpuMiMWJakVZtq3F0hMHKwAzB05M2i28RmNLi7iudM1RLJkAml6JwQ015vjekcPSP0Ziq43BYt4bbSPdDf/AHHzMzn/ANwCnSxmIufZl8NxCzInB4rGTo5uJ9K4AVrrtObMu0Wh2ZmLR2avFc6U8cV1ZaSEvbu5o2v4R4w7mja/hWgws8kmKWhxbOZmKpNwYBcQZYpmHSJmRErjK8HD/lLM/wCoPwu/KGoL/FXdLE1Q+6jxV3SxNUPuplCD4qPEfQXlkYvjupMWrDiSYDFJbxaPEEwGhoaQCbpG+8yP03AlDdBo8OG8zcxgaZXgEDAHKBgNAVXCHBsNz2ktE3vk4zN4LHAz+QGpXQ+B4TS0hpFW8cd/bff81Ih0y6k5RS+mcg/LLLKMqvS9N5BwyY35QmFXMIQhAIQhAIQhBRSsB8/yKWovo2fCEzSsB8/yKWovo2fCEEeB2zhMvPo4WHwBNuhXi92XLoSfBbpQAZgSgwzM4DiYnC5VeDEcxKLAc51YlpJdWrzxvrTM9ZQallpdrXbLS7WpoQQstLtaLLS7WpoQQstLtaojQ+My9+Jy9U4ppLx+WzDE/pOCC2y0u1ostLtamhBCy0u1ostLtamhBCy0u1rhhaXa1YuFAnQYfLvd6R2VVxYf9Qy93o3ZdOVX0D1/8jv2VVLhutmObUJqubJxI0zEv3WMPDWXlbU45vPJGXSVTEpMnFrWxXkSnVLZCd4HGIyXrtaJXN0Lkj1nZz1VmUCFSXRIxfEhwzaABsNtdpZV4jiXyIeWymMLrl1hiWgY7uij7UPvKHjUiKzIrQSBMlpEyZCdUki+QmkRSqQGiYjkzd/ag6KoLa+GN6I0KNUY4xZ8eGSx0JjTfEZxXFpMiM4mtRyzNx7azIfHF7sHZfcq2w/x8X8l2X/HguNMSuLoWDvWd1eqp0WG4xXOdUErpNJOIab5i7ALEtm7LS7Wu2Wl2tTQoEqZDvh3u9IMvVcmbLS7WqaZjD/yD9Lk0gWpcPiG9+TA6QrrLS7WqqbyDhkx94TCCFlpdrRZaXa1NCCFlpdrRZaXa1NCCFlpdrRZaXa1NCBakMlK8nHH4SqKL6NnwhM0rJ8/0lLUX0bPhCCPA8rJk5eihfoCcawNqhoAAnICQAuyAJPgdosmTl6OF+gKyg0lsZjIgbVDpkA1SRiL6pIyZCgdrIrLlmMw1IsxmGpB2sisuWYzDUizGYakHayoju4zPef0nUrrMZhqVEaGKzLhidHqnJlQMVkVlyzGYakWYzDUg7WRWXLMZhqRZjMNSDtZcLkWYzDUuGGMw1BAvQTy/wDI79lOK7js/wC78s+RV0GGOPcPSOye5SiwxXZcPWzZs2VYw8NZeXSRXOHJH5lURKJNxc17mkynKoQZXA8YGRlmVzoYrm4ckZNJWZDixInIAMgCfRtALhMATaSblvavEWxNezZorumibMLuKJocyK0R7gCDI2YBIMxOq0HG/FUmFHzN1w+4qojorZF4AEwJizMpmQMqoumQpPVyiLnGfx+2eP62ow8ce53/AOVOA7jv94/SNaWoknVCQJlhOAyhpTECGK77hiMx9UZMit3y1BisisuWYzDUizGYakUtTDfD/wAg/S5NVkpTIYnDuHpBkHNemrMZhqQU0x3EPy05RkV9ZL0yGKhuGTMMoyq+zGYakHayKy5ZjMNSLMZhqQdrIrLlmMw1IsxmGpB2sisuWYzDUizGYakFVJOHz/SUtRfRs+EJiktAlIDL+kpei+jZ8IQQ4LfKCDddChm/C5mVLeCTZUOj4cg4SlicJXJnggiyZMTnChZJ+oE0wNZVa1tVonINYQBdkAFyBlCha6HbJRa6HbJQTQoWuh2yUWuh2yUE1RH5bMMTk6p1Ky10O2SqY0TjMudich5pxQMoULXQ7ZKLXQ7ZKCaFC10O2Si10O2SgmuFRtdDtkrlrodslAtRA7jyLfSOxBObSuxQ6uy9nreqc3vRQonLud6R2QqUWJx2XP8AWyHNlWNIa2QcHVze3kj1TnOlYtCozyIjmxItYVJMY5jWu4gkDWaZHOdC3HROObnckZDnKzfJ7hyXFtwE22jZgYTAunJSY1yiYiZ8/wCfdnKZlTUjgAfjOyzMaEDeBNp4kpAz3qqkUWJZzdEjAiIziufDe1wrsxqtF055Qbk2aHE6WJtRNyhEob/We9wBBkS8iYvGIljnVyz4n6Z/H7Z5kxQGxJQ+ND5HMdmb10zAZErP48LEf23c0ddY8OPSmgSgQptEh+OZSunjD0K19MpQLqsJhmRKcaU7hks7lmOpEREN6y2akXnw/pu76KkXnw/pu76xzwhSujh4iX42Lb6x9HiLtai/hGlAmUOERMyNtKYmZEioZXSV7kFNOOx9aFWcwi0wDCDyH5S4rQWPCjuc1picVwM6ocHAG8DjVRO7RlV/jB557NyndhaNU3kHDJjflCvWa6NMSL3dm5RiUl3quPZuVjqRKU1EKijxptE6xMr7irLXQ7ZK6ImhQtdDtkotdDtkoJoULXQ7ZKLXQ7ZKCulZPn+kpai+jZ8IV9IfOWOXEEZDnVFF9Gz4R+6CHBLpQmmU5Qod2fiYI4Dp7o8CFEeGhzp1g3AEEiQvObOu8EeibLooX6AlvBQ/0kCfNP5nWg20IQgEIQgEvH5bMMT+k4JhURuWzHE5OqdSC9CEIBCEIBcK6hArQfX/AMjlKMOOzD1s+bIh9AY4kkGZxkXD8il4vBzK7Lnet6zs2edyC6IOOfhH5lJOpAMR7TGEOrVkPw5msJ1jXBuyXZirX0Blc3Hkj1n5zpWRB4IgwojwHNhziWptKry8vE3SdFmQJzubIBbhnJpVm5KTccL4HdVEekAASjh83NFU2RnN4aQKoBnelxQ4YEhSYcpzHEo2jReblU6iQ2mYiQnkvh1WhkEEEPaawLBOchf7km6lOPlX4ZviWAbChGMS69rYjWPDargHtmRW41XKmPBmLGdB/qGsY+cw1rw8hshy5YOnPOnKU8B0ixjrspYD/wCXuXaKWmcmsa7MKpMs/FXzuPjl6jtHZNxxuA/fFVDgi709I2xuStNp7oREqt4OL2swyCsqYXDr3EDiCcv7sI45pYr0Y5xEOUxNtN3BcyTbUi8zkHgAaAJYJ0NCwjwy+rPiYTlawudVx/3MtARXc46huWu7CaydqhRiASPuKUtXc46huRXcfWOoblO7BrJmh8hvuCuVNE5DfcFcukeECEIVAhCEC9MFw+L9iq2Dit937lWUz1fi/YqtpuHu/cqhTg+OGwmCYDnQodWeUiGMi7wFRHQKPChvvcxsnFsy2tfOqXGcpm6aXhNnDgjPCZhjyMiUL3AXwKVPKA5pl85oPpLfQ7Ui30O1L52s6U7GlYylNswJTLscMimGksc6pHBBkGEis4TArAZryf8AtQb9vodqRb6HalhUGEYgNdkaGQRc4zncDMaJmXyTPiA5z9aI1LfQ7Uq4jplpkbiT2ELP8QHOfrR4gOc/Wg1LfQ7Ui30O1LL8QHOfrVUWjBpF7jOeJOT3INm30O1It9DtSx4dFrTlkuvc7MD+6qpQEICuZTnLjPOAmcEotu2+h2pFvodqWRDohcARlAN7ng35wo+L8arfOcuU7LelFtm30O1KuI6bmmRun2iSQ8n6e129L0djXktBMx1nYYTuNyUW1Isy6YGSV+vJ71EtccjfmCUnEoVUTn2u3qqzGnadvVRoVDzWav4UXQjLBo+SRsxp2nb0WY07Tt6Bx9FrXloPvAP7LkOiVeS1o9wA/IJSzGnadvRZjTtO3rl2cWt5OPotbFoOS8A3ZsFFtAAwYwe5oyYZErZDTtO3oshp2nb07WJvJrxISlUbLNIe/MrbN3+/8JCyGnadvRZDTtO3p2sTeT1m7/f+F2zP+/8ACQsxp2nb0WY07Tt6drE3lrwX1WgSNwU7fQ7UsWyGnadvRZDTtO3rpSW2rfQ7Ui30O1LFshp2nb0WQ07Tt6UW2rfQ7UuGlgYz1LKg0OuSAcL73O3pakU5kCMyCXuESJKoA2I4OmSLnYXYnMCrEWkzTVpdKrCTCKwIMjknOUwL1Jhm1vu/cpaPR3NEy7EgXEzyyvTcMcVvwhRWbAMmQP8AEzLL1M+RIQ4Ljym0gSF39UyUzKeH+3FaUDhOFDY1jnQiWNDTNwBNUVZgETlcroHCUKISGWLiMQ1wJAz4KLTKZBMR/GFIhi81hSWynO7itOGEven6YJwyGkk3Sk8NdiL6xyyvnoTtoOjZ2bkWg6NnZuQYFi8CVWKf/lAgm6cwfnqVjoTiS4iMCTgKSAA24zAF0rzdoW3aDo2dm5FoOjZ2bkGdBpT+KDDEpyLjFa4tAwJyuKctBnGsK20HRs7NyLQdGzs3JYqtBnGsKikuBLZEHH9k5aDo2dm5AijmN1jclpTNbSC0kSOM7gTkAye5UU1wiYsrXEXh105YXaFtW/Ubr/hFv1G6xuVtKZcGl1WgScJCUpOMpaSJlAikkuvxBwOQALUtuo3WNyLfqN1jcllM2JTHeqL9M0nBh1HuiNhtDnCU6z5G+eGAW9b9Ruv+EW/Ubr/hLhaZYpLnXOAGGE888qmtG36jdf8ACLbqN1/wllM5C0bfqN1/wi36jdf8JZTOQtG36jdf8It+o3X/AAllM5CeiUxrWlzmtDQCSSbgBeSbknC8I4Dmh1aEAZyrODZyMjiM6J9kUK7y7Bv40EyEzJ4MhnMhcuDwggSnWgm6tc4EyzylNLWlSFd5egX8aBd127keXIN3Gg8YTBriRyXGUvkllKUK3y/AkDXgSOHHbfkzaU5b9Ruv+EspnImtG36jdf8AChFprWibmtA9/wDCWUy48eIwgwqhz1q0j7i3BJRmRHurvg0d0RtSo42l1Uk33XSnkxyr6BlOaTINYTIOlP1XTqnDAyKVPhDBAaTVFacrnTMiW4Vc4VtKKQ6VGe6UQQ6uM215zyTrD39i2mclvwhUM4RYQ1wDJPIDTPEnAC7QdSuMYn1Rr/hZapLxVnMZshBozW8lrRkuAFyEIrlVFVCFAVUVUIQFVFVCEBVRVQhAVUVUIQFVFVCEBVRVQhAVUVUIQBaiSEIOSRJCEBUBuIBBuIzg4hRo9BhhoaIcMAC4BrQB7hJCFfTPtN1GZdxGY5hpXXUVgvDGTz1QhCNIRKFDJbOHDPGPqjMVMURnMZk9UIQoAUNnMZshcqoQgKq5UBmCARmIQhUFQCQAAAuAAuAGAAXbFuNVs8ZyE53XoQqCrLD/AHBRDQhCg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33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50405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Deliberação de segurança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/>
          <a:lstStyle/>
          <a:p>
            <a:r>
              <a:rPr lang="pt-BR" dirty="0" smtClean="0"/>
              <a:t>Deliberação</a:t>
            </a:r>
          </a:p>
          <a:p>
            <a:endParaRPr lang="pt-BR" dirty="0" smtClean="0"/>
          </a:p>
          <a:p>
            <a:pPr lvl="1" algn="just"/>
            <a:r>
              <a:rPr lang="pt-BR" i="1" dirty="0"/>
              <a:t>Solicitação realizada antes da publicação da Política de </a:t>
            </a:r>
            <a:r>
              <a:rPr lang="pt-BR" i="1" dirty="0" smtClean="0"/>
              <a:t>Segurança – pode ser utilizada a PSI?</a:t>
            </a:r>
            <a:endParaRPr lang="pt-BR" dirty="0"/>
          </a:p>
          <a:p>
            <a:pPr lvl="2" algn="just"/>
            <a:r>
              <a:rPr lang="pt-BR" sz="2000" dirty="0" smtClean="0"/>
              <a:t>RESOLUÇÃO </a:t>
            </a:r>
            <a:r>
              <a:rPr lang="pt-BR" sz="2000" dirty="0"/>
              <a:t>Nº 277, DE 22 DE DEZEMBRO DE 2009, </a:t>
            </a:r>
            <a:r>
              <a:rPr lang="pt-BR" sz="2000" dirty="0" smtClean="0"/>
              <a:t>define que o </a:t>
            </a:r>
            <a:r>
              <a:rPr lang="pt-BR" sz="2000" dirty="0" err="1" smtClean="0"/>
              <a:t>email</a:t>
            </a:r>
            <a:r>
              <a:rPr lang="pt-BR" sz="2000" dirty="0" smtClean="0"/>
              <a:t> institucional é </a:t>
            </a:r>
            <a:r>
              <a:rPr lang="pt-BR" sz="2000" dirty="0"/>
              <a:t>a ferramenta é de comunicação institucional. A mesma resolução também trata do cancelamento de cadastro de e-mail nos casos de desligamento</a:t>
            </a:r>
            <a:r>
              <a:rPr lang="pt-BR" sz="2000" dirty="0" smtClean="0"/>
              <a:t>.</a:t>
            </a:r>
          </a:p>
          <a:p>
            <a:pPr lvl="1" algn="just"/>
            <a:r>
              <a:rPr lang="pt-BR" i="1" dirty="0"/>
              <a:t>A informação pode ser liberada?</a:t>
            </a:r>
          </a:p>
          <a:p>
            <a:pPr lvl="1"/>
            <a:endParaRPr lang="pt-BR" dirty="0"/>
          </a:p>
        </p:txBody>
      </p:sp>
      <p:sp>
        <p:nvSpPr>
          <p:cNvPr id="4" name="AutoShape 2" descr="data:image/jpeg;base64,/9j/4AAQSkZJRgABAQAAAQABAAD/2wCEAAkGBhQQERUUEhMQFBUVFRcVFhUUFRUWFRQUFxgYFRUUFBcXHyYeFxolGRcXHy8gIycpLCwsFh8xNTAqNSYrLCkBCQoKDgwOFw8PGiwfHBwpKSwpLCkuKSwsLCkpKTQpKSksLDUpLCwsKSkpKSwsKSkpLCksLCkpKS4pNSw0KSkqKf/AABEIALIBHAMBIgACEQEDEQH/xAAbAAACAwEBAQAAAAAAAAAAAAAABAIDBQEHBv/EAEoQAAECAgUGCAsHBAEDBQAAAAEAAgMRBBITITFBUWGRktEFIjJSU2Kh0gYUFRYzQlRxcoGTBxcjsbLB4SRDc/DxNIKiY2SElML/xAAZAQEBAQEBAQAAAAAAAAAAAAAAAQIDBAX/xAAkEQEAAgIBBAEFAQAAAAAAAAAAARECEiEDEzFBUSJhodHwwf/aAAwDAQACEQMRAD8Az2/Z/FcGvDKAWBgbUc93FLgHAvLGg1pZzMzN67F8AXynZcFtzG1jSxGM7jmvzr0yg+CbzCZ/WPAc1rqtlCN5aMbrzK6ehWHwNJEvHHyOSwgy/Sum7nGEQ8lpfgA5wAaODYbwQ55EeLIjMGkSaCr/ADAeTOx4N9wi0m+d69Q8x/8A3R/+vA7qn5mu9sf9CD3U3NXmUP7P3Svg8HE5DaxgADM4AY5joVL/ALOogJ/D4OkQJC1j3EE3zxvmBLQF6oPA53tj/oQe6g+B7vbH/Qg91NzV5W77O4knCy4OExIG2pHFOcTGK593UQOuhcHSkQQYsczwvJlcbjhLFeqeZrvbH/Qg91A8DXe2P+hB7qbGrx6kfZdHe8uD6EwHBrHvqtuldNujtUfuopHTUX6ju6vYvMx3tj/oQe6pDwNd7Y/6EHupsurxp32TUnJGou27uqP3T0np6Ltu7q9n8zXe2P8AoQe6ueZjvbH/AEIPdTY1eMfdPSemou2/uoP2T0npqLtv7q9n8zXe2P8AoQe6jzMd7Y/6EHupsavGD9lFJ6ei7bu6pw/smpM5WtGJ+N/dXsnmY72x/wBCD3V0eBz/AG2J9CD3U2NXkA+yOk9JR9p/dUh9kdI59H2391eweakT22J9GFuXfNWJ7bE+jC3JsavHT9kVI6Sj7T+6q3fZDSulo+0/ur2bzVie2xPowty4fBR/tsT6MLcmxq8X+6KldLRtp/dUz9kVK6Wj7T+6vZPNKJ7dF+jC3IHgk/22L9GFuTY1eM/dFSulo20/uqf3R0npKPtP7q9j80n+2xfowtyB4JxPbYv0YW5NjV4590VJ6Sj7T+6uH7IaV0tH2n91ey+akT22J9GFuR5pxPbYn0YW5NjV4ufsgpXS0baf3V37o6V0lG2n91ezeaT/AG2L9GFuR5pP9ui/Rhbld01eM/dHSukou0/urv3R0rpKLtP7q9l80ont0X6MLuo80n+2xfowtybyaQ8ZH2R0rpKLtP7ql90lK6Si7T+6vZPNJ/tsX6MLcjzTie3RfowtybyaQ8hoP2XUuFEa9sWjTbORD3gi6UwSw3r6PyDTq9avR5SlUtHVMJVpFhM8uK+7803+3RfowtyPNN/t0X6MLcpOVrGNPg6P4PU5uL4T+KW8aKcolWkIVzlg8O+DVLtBWdBcaovMRzji7LUC9Z803+3RPowtyqpHgGXkF9LjEyuIhwRdsrERjE26z1M5jWZ4N0qmR4cKj2EARgWNritVIAhgtkSQBM3TM/cUu3hem3zocp8nji650gc8yBmlWvlJbnBtGa+DDnO6HDwcR6gzFNeTWdfbfvUZfLjhymC59CcDKVZr6zS8h5kG4ym1omSBxryFZD4XphgvJocorWsqttGye9061wvAaZGUySHSmCCvpPJrOvtv3o8ms6+2/eqPnXcKUuo1woknWpY6GYjSbIASiNdMNEznJlpwURwtTCwHxKTjO62aS0hodM3AEEktF+IvkL19J5NZ19t+9KcIsZBaHWdIiTcARDL3EY8YithvQY8HhulOLf6J9UuaC4xAKoLpPMnNBNW/31SRcWzspfCVKAdZ0as4Ry1szJroAlViTrYkmWYSJkZSMm8Kty0XhAXuBueTdgZVr5q+jR2RiWth0qFLjB8QRGwyBK4knSRLQUGiVxdo1EY9odJ4n139l+Ct8ms6+2/egpQrvJrOvtv3o8ms6+2/egpQrvJrOvtv3qmmUVkOG59WM+q0mqxzy90vVaJ3koBCyn8KsBA8V4QIympEuxEuVfeFbRozYxcGw6VCq8YPiWjYbgJYknC/smg0ELtHobHtDpPExgXv3q3yazr7b96ClCnFoLGgmUQyBMg95JlkAneVi+V2VZ+KcIzlOrVfP3cpEa6FlDhVkv8ApeEJ5qj/AM6yZghrg14bHaHOqGHEL2vnzmif+gaEDiFcODWdfbfvR5NZ19t+9FUoXKZRWw2FwZFeRIVWPdWMyBldknP5LKHCjCR/S0+/GbYgq5st6DWQs2BT2RHBggU5ta6sWxGhhPOJN2ea0KJRGumDWJaZVg98ndtxzjOgkhXeTWdfbfvR5NZ19t+9BShXeTWdfbfvR5NZ19t+9AjGY8kSuAzS40888ijUiTcc85C6Tcl2laHk1nX2370eTWdfbfvUCjYE2FrpnPPLIE5PcmIT5taTlbNdfRWsHFnfPEk5DnUaNyGfCFRVwbCrQofGc38OHyZX8QZwpUaUVrXsjRHNdeDdePm1c4MP4DZgkWUOYGJFQXJfwUEqJAF9zSL5zxOMyTP5qB80b/1Ymtu5dFFJ/uxNbdyXpLhXNecsmMp5cMuCnQq9XJjdWnOWSemS4R1vq1pqlD4jqxDbd9UyJDoYAMgZXjMRrXC+JzaRtwl2jxXNtjVrOETkty8Rlwms4xaQJ30kzn/bgOlf8Wa7LJd8eYiWD1u4EVrdoJDZl0MiZwFwTFJoZJYDEiSJvBIvkCZYJWkRi+GwlrmOtIfFfKYNbLVuT0dzwWni3F2BPNOKmU6yuMWk6ikCdrFu0t3JaHHa7+7G+YHdT8R02E52n8l87Co0fJEgyulOG6YGblSNyo1qzeli9ndUmNBMhFiz+XdSECjxi7lwpAgH8JwJEgbjW0pmhUWK17a74bhI8lhaSffMiWN0kDniZ6SLrbuR4meki627kyhAt4meki627kvSKGS5jTEiSJJldfITGT5rRVEXlsx9b3YZUEPEz0kXW3cu+JnpIutu5MoQLeJnpIutu5HiZ6SLrbuTKECviZ6SLrbuVEKhkvebSISJAYXCQJGGUrRVEDlPxxGPwjBBDxM9JF1t3LviZ6SLrbuTKEC3iZ6SLrbuR4meki627kyhAhSqMQwm1ij5jKZZArGUCqJCJEAGAm3crKZyDjkwxxCvQLeJnpIutu5HiZ6SLrbuTKEC3iZ6SLrbuR4meki627kyhAt4meki627keJnpIutu5MoQKPglovc52PKldccwUKN6NnwhX0rDX+RS9G9Gz4Qgr4NE4DcT+Cy4GRP4eQ5DpUfB6jOhUaCyIKrmtIIuuxOQkdqnwV6FhmRKFD/QEcF03xiFDitJAeCQJtddeMQJFBdSuDREdWrxW3Skx0hjOZGdVQ+B6rgbakGRnIvu9xuvGhO1Dzj2bl2oec7s3JQzYPAhZOrGj3mZrFrjOQGLmnIArfJr+miaofdTlmec7s3LtQ849m5EokOCiSK0R7gDORqgTGBuAwVtMxbh636TgmLM853ZuS1LYZt4zvWyDmnRcs5eJWF7GzYBnbLsVELg+qOUT8gFbDYao4xwGbN7kgykxXNrh0JrSZCub8ZCchK85FcfBMnIUPjOE8JdoVwh6VlsixZuIiUc57zdIXzuVsGkRLRrXlvGBILOrKYMxpV5S2mhV1Dzndm5ReZZXf8AjuUmaVcl43pGYet78MirZSg7Bzuz5HC8aVKK012cZ3rZBmzyuUjKMvC1RpChUPOd2bkVDzndm5aRNChUPOd2bkVDzndm5BNLwOXEwxH6RirKh5zuzcqYLDWfxnYjIOaNF6BpChUPOd2blyoec7s3ILELPpnCkKCQ2JHYwnAOc0GWe/JPKnA0849m5FqUKbyDhkx94V6VpbDUPGdkyA5RoV9Q853ZuRE0KFQ853ZuRUPOd2bkE0KFQ853ZuRUPOd2bkE0KFQ853ZuRUPOd2bkFdKwHz/IpejejZ8IV9IbIYk44y5pzKijejZ8IQQ4KeBBaTgIUMn3BgKX8FnTolHycQ3TrSxy5VfwU6UFpvuhQzdjyBhJL+Cg/pKPIEcU3FpYcTi03goNtCEIBCEIBL0gTcz3uyy9U5MqYS8fls95/SUAYBAkHuwzN3LGdCc6BCqh7pE1mhsN07zJxES64jJnX0BCSPA8Mmcjffc5wE/cCsxEYkzMvnzRIjQZQYsy2RqwaKA4HFjurebjitZrXWkEEmdR8yQ0HBuIFw+SZ8jQ8ztt+9WUfg1jDNovzkkmXzWpm4pOVtk7nnU3claZAddxpjK0gAO0Ei9aCopdFEQSJcJEHiuLTMaQueXTiYpuMiMWJakVZtq3F0hMHKwAzB05M2i28RmNLi7iudM1RLJkAml6JwQ015vjekcPSP0Ziq43BYt4bbSPdDf/AHHzMzn/ANwCnSxmIufZl8NxCzInB4rGTo5uJ9K4AVrrtObMu0Wh2ZmLR2avFc6U8cV1ZaSEvbu5o2v4R4w7mja/hWgws8kmKWhxbOZmKpNwYBcQZYpmHSJmRErjK8HD/lLM/wCoPwu/KGoL/FXdLE1Q+6jxV3SxNUPuplCD4qPEfQXlkYvjupMWrDiSYDFJbxaPEEwGhoaQCbpG+8yP03AlDdBo8OG8zcxgaZXgEDAHKBgNAVXCHBsNz2ktE3vk4zN4LHAz+QGpXQ+B4TS0hpFW8cd/bff81Ih0y6k5RS+mcg/LLLKMqvS9N5BwyY35QmFXMIQhAIQhAIQhBRSsB8/yKWovo2fCEzSsB8/yKWovo2fCEEeB2zhMvPo4WHwBNuhXi92XLoSfBbpQAZgSgwzM4DiYnC5VeDEcxKLAc51YlpJdWrzxvrTM9ZQallpdrXbLS7WpoQQstLtaLLS7WpoQQstLtaojQ+My9+Jy9U4ppLx+WzDE/pOCC2y0u1ostLtamhBCy0u1ostLtamhBCy0u1rhhaXa1YuFAnQYfLvd6R2VVxYf9Qy93o3ZdOVX0D1/8jv2VVLhutmObUJqubJxI0zEv3WMPDWXlbU45vPJGXSVTEpMnFrWxXkSnVLZCd4HGIyXrtaJXN0Lkj1nZz1VmUCFSXRIxfEhwzaABsNtdpZV4jiXyIeWymMLrl1hiWgY7uij7UPvKHjUiKzIrQSBMlpEyZCdUki+QmkRSqQGiYjkzd/ag6KoLa+GN6I0KNUY4xZ8eGSx0JjTfEZxXFpMiM4mtRyzNx7azIfHF7sHZfcq2w/x8X8l2X/HguNMSuLoWDvWd1eqp0WG4xXOdUErpNJOIab5i7ALEtm7LS7Wu2Wl2tTQoEqZDvh3u9IMvVcmbLS7WqaZjD/yD9Lk0gWpcPiG9+TA6QrrLS7WqqbyDhkx94TCCFlpdrRZaXa1NCCFlpdrRZaXa1NCCFlpdrRZaXa1NCBakMlK8nHH4SqKL6NnwhM0rJ8/0lLUX0bPhCCPA8rJk5eihfoCcawNqhoAAnICQAuyAJPgdosmTl6OF+gKyg0lsZjIgbVDpkA1SRiL6pIyZCgdrIrLlmMw1IsxmGpB2sisuWYzDUizGYakHayoju4zPef0nUrrMZhqVEaGKzLhidHqnJlQMVkVlyzGYakWYzDUg7WRWXLMZhqRZjMNSDtZcLkWYzDUuGGMw1BAvQTy/wDI79lOK7js/wC78s+RV0GGOPcPSOye5SiwxXZcPWzZs2VYw8NZeXSRXOHJH5lURKJNxc17mkynKoQZXA8YGRlmVzoYrm4ckZNJWZDixInIAMgCfRtALhMATaSblvavEWxNezZorumibMLuKJocyK0R7gCDI2YBIMxOq0HG/FUmFHzN1w+4qojorZF4AEwJizMpmQMqoumQpPVyiLnGfx+2eP62ow8ce53/AOVOA7jv94/SNaWoknVCQJlhOAyhpTECGK77hiMx9UZMit3y1BisisuWYzDUizGYakUtTDfD/wAg/S5NVkpTIYnDuHpBkHNemrMZhqQU0x3EPy05RkV9ZL0yGKhuGTMMoyq+zGYakHayKy5ZjMNSLMZhqQdrIrLlmMw1IsxmGpB2sisuWYzDUizGYakFVJOHz/SUtRfRs+EJiktAlIDL+kpei+jZ8IQQ4LfKCDddChm/C5mVLeCTZUOj4cg4SlicJXJnggiyZMTnChZJ+oE0wNZVa1tVonINYQBdkAFyBlCha6HbJRa6HbJQTQoWuh2yUWuh2yUE1RH5bMMTk6p1Ky10O2SqY0TjMudich5pxQMoULXQ7ZKLXQ7ZKCaFC10O2Si10O2SgmuFRtdDtkrlrodslAtRA7jyLfSOxBObSuxQ6uy9nreqc3vRQonLud6R2QqUWJx2XP8AWyHNlWNIa2QcHVze3kj1TnOlYtCozyIjmxItYVJMY5jWu4gkDWaZHOdC3HROObnckZDnKzfJ7hyXFtwE22jZgYTAunJSY1yiYiZ8/wCfdnKZlTUjgAfjOyzMaEDeBNp4kpAz3qqkUWJZzdEjAiIziufDe1wrsxqtF055Qbk2aHE6WJtRNyhEob/We9wBBkS8iYvGIljnVyz4n6Z/H7Z5kxQGxJQ+ND5HMdmb10zAZErP48LEf23c0ddY8OPSmgSgQptEh+OZSunjD0K19MpQLqsJhmRKcaU7hks7lmOpEREN6y2akXnw/pu76KkXnw/pu76xzwhSujh4iX42Lb6x9HiLtai/hGlAmUOERMyNtKYmZEioZXSV7kFNOOx9aFWcwi0wDCDyH5S4rQWPCjuc1picVwM6ocHAG8DjVRO7RlV/jB557NyndhaNU3kHDJjflCvWa6NMSL3dm5RiUl3quPZuVjqRKU1EKijxptE6xMr7irLXQ7ZK6ImhQtdDtkotdDtkoJoULXQ7ZKLXQ7ZKCulZPn+kpai+jZ8IV9IfOWOXEEZDnVFF9Gz4R+6CHBLpQmmU5Qod2fiYI4Dp7o8CFEeGhzp1g3AEEiQvObOu8EeibLooX6AlvBQ/0kCfNP5nWg20IQgEIQgEvH5bMMT+k4JhURuWzHE5OqdSC9CEIBCEIBcK6hArQfX/AMjlKMOOzD1s+bIh9AY4kkGZxkXD8il4vBzK7Lnet6zs2edyC6IOOfhH5lJOpAMR7TGEOrVkPw5msJ1jXBuyXZirX0Blc3Hkj1n5zpWRB4IgwojwHNhziWptKry8vE3SdFmQJzubIBbhnJpVm5KTccL4HdVEekAASjh83NFU2RnN4aQKoBnelxQ4YEhSYcpzHEo2jReblU6iQ2mYiQnkvh1WhkEEEPaawLBOchf7km6lOPlX4ZviWAbChGMS69rYjWPDargHtmRW41XKmPBmLGdB/qGsY+cw1rw8hshy5YOnPOnKU8B0ixjrspYD/wCXuXaKWmcmsa7MKpMs/FXzuPjl6jtHZNxxuA/fFVDgi709I2xuStNp7oREqt4OL2swyCsqYXDr3EDiCcv7sI45pYr0Y5xEOUxNtN3BcyTbUi8zkHgAaAJYJ0NCwjwy+rPiYTlawudVx/3MtARXc46huWu7CaydqhRiASPuKUtXc46huRXcfWOoblO7BrJmh8hvuCuVNE5DfcFcukeECEIVAhCEC9MFw+L9iq2Dit937lWUz1fi/YqtpuHu/cqhTg+OGwmCYDnQodWeUiGMi7wFRHQKPChvvcxsnFsy2tfOqXGcpm6aXhNnDgjPCZhjyMiUL3AXwKVPKA5pl85oPpLfQ7Ui30O1L52s6U7GlYylNswJTLscMimGksc6pHBBkGEis4TArAZryf8AtQb9vodqRb6HalhUGEYgNdkaGQRc4zncDMaJmXyTPiA5z9aI1LfQ7Uq4jplpkbiT2ELP8QHOfrR4gOc/Wg1LfQ7Ui30O1LL8QHOfrVUWjBpF7jOeJOT3INm30O1It9DtSx4dFrTlkuvc7MD+6qpQEICuZTnLjPOAmcEotu2+h2pFvodqWRDohcARlAN7ng35wo+L8arfOcuU7LelFtm30O1KuI6bmmRun2iSQ8n6e129L0djXktBMx1nYYTuNyUW1Isy6YGSV+vJ71EtccjfmCUnEoVUTn2u3qqzGnadvVRoVDzWav4UXQjLBo+SRsxp2nb0WY07Tt6Bx9FrXloPvAP7LkOiVeS1o9wA/IJSzGnadvRZjTtO3rl2cWt5OPotbFoOS8A3ZsFFtAAwYwe5oyYZErZDTtO3oshp2nb07WJvJrxISlUbLNIe/MrbN3+/8JCyGnadvRZDTtO3p2sTeT1m7/f+F2zP+/8ACQsxp2nb0WY07Tt6drE3lrwX1WgSNwU7fQ7UsWyGnadvRZDTtO3rpSW2rfQ7Ui30O1LFshp2nb0WQ07Tt6UW2rfQ7UuGlgYz1LKg0OuSAcL73O3pakU5kCMyCXuESJKoA2I4OmSLnYXYnMCrEWkzTVpdKrCTCKwIMjknOUwL1Jhm1vu/cpaPR3NEy7EgXEzyyvTcMcVvwhRWbAMmQP8AEzLL1M+RIQ4Ljym0gSF39UyUzKeH+3FaUDhOFDY1jnQiWNDTNwBNUVZgETlcroHCUKISGWLiMQ1wJAz4KLTKZBMR/GFIhi81hSWynO7itOGEven6YJwyGkk3Sk8NdiL6xyyvnoTtoOjZ2bkWg6NnZuQYFi8CVWKf/lAgm6cwfnqVjoTiS4iMCTgKSAA24zAF0rzdoW3aDo2dm5FoOjZ2bkGdBpT+KDDEpyLjFa4tAwJyuKctBnGsK20HRs7NyLQdGzs3JYqtBnGsKikuBLZEHH9k5aDo2dm5AijmN1jclpTNbSC0kSOM7gTkAye5UU1wiYsrXEXh105YXaFtW/Ubr/hFv1G6xuVtKZcGl1WgScJCUpOMpaSJlAikkuvxBwOQALUtuo3WNyLfqN1jcllM2JTHeqL9M0nBh1HuiNhtDnCU6z5G+eGAW9b9Ruv+EW/Ubr/hLhaZYpLnXOAGGE888qmtG36jdf8ACLbqN1/wllM5C0bfqN1/wi36jdf8JZTOQtG36jdf8It+o3X/AAllM5CeiUxrWlzmtDQCSSbgBeSbknC8I4Dmh1aEAZyrODZyMjiM6J9kUK7y7Bv40EyEzJ4MhnMhcuDwggSnWgm6tc4EyzylNLWlSFd5egX8aBd127keXIN3Gg8YTBriRyXGUvkllKUK3y/AkDXgSOHHbfkzaU5b9Ruv+EspnImtG36jdf8AChFprWibmtA9/wDCWUy48eIwgwqhz1q0j7i3BJRmRHurvg0d0RtSo42l1Uk33XSnkxyr6BlOaTINYTIOlP1XTqnDAyKVPhDBAaTVFacrnTMiW4Vc4VtKKQ6VGe6UQQ6uM215zyTrD39i2mclvwhUM4RYQ1wDJPIDTPEnAC7QdSuMYn1Rr/hZapLxVnMZshBozW8lrRkuAFyEIrlVFVCFAVUVUIQFVFVCEBVRVQhAVUVUIQFVFVCEBVRVQhAVUVUIQBaiSEIOSRJCEBUBuIBBuIzg4hRo9BhhoaIcMAC4BrQB7hJCFfTPtN1GZdxGY5hpXXUVgvDGTz1QhCNIRKFDJbOHDPGPqjMVMURnMZk9UIQoAUNnMZshcqoQgKq5UBmCARmIQhUFQCQAAAuAAuAGAAXbFuNVs8ZyE53XoQqCrLD/AHBRDQhC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data:image/jpeg;base64,/9j/4AAQSkZJRgABAQAAAQABAAD/2wCEAAkGBhQQERUUEhMQFBUVFRcVFhUUFRUWFRQUFxgYFRUUFBcXHyYeFxolGRcXHy8gIycpLCwsFh8xNTAqNSYrLCkBCQoKDgwOFw8PGiwfHBwpKSwpLCkuKSwsLCkpKTQpKSksLDUpLCwsKSkpKSwsKSkpLCksLCkpKS4pNSw0KSkqKf/AABEIALIBHAMBIgACEQEDEQH/xAAbAAACAwEBAQAAAAAAAAAAAAAABAIDBQEHBv/EAEoQAAECAgUGCAsHBAEDBQAAAAEAAgMRBBITITFBUWGRktEFIjJSU2Kh0gYUFRYzQlRxcoGTBxcjsbLB4SRDc/DxNIKiY2SElML/xAAZAQEBAQEBAQAAAAAAAAAAAAAAAQIDBAX/xAAkEQEAAgIBBAEFAQAAAAAAAAAAARECEiEDEzFBUSJhodHwwf/aAAwDAQACEQMRAD8Az2/Z/FcGvDKAWBgbUc93FLgHAvLGg1pZzMzN67F8AXynZcFtzG1jSxGM7jmvzr0yg+CbzCZ/WPAc1rqtlCN5aMbrzK6ehWHwNJEvHHyOSwgy/Sum7nGEQ8lpfgA5wAaODYbwQ55EeLIjMGkSaCr/ADAeTOx4N9wi0m+d69Q8x/8A3R/+vA7qn5mu9sf9CD3U3NXmUP7P3Svg8HE5DaxgADM4AY5joVL/ALOogJ/D4OkQJC1j3EE3zxvmBLQF6oPA53tj/oQe6g+B7vbH/Qg91NzV5W77O4knCy4OExIG2pHFOcTGK593UQOuhcHSkQQYsczwvJlcbjhLFeqeZrvbH/Qg91A8DXe2P+hB7qbGrx6kfZdHe8uD6EwHBrHvqtuldNujtUfuopHTUX6ju6vYvMx3tj/oQe6pDwNd7Y/6EHupsurxp32TUnJGou27uqP3T0np6Ltu7q9n8zXe2P8AoQe6ueZjvbH/AEIPdTY1eMfdPSemou2/uoP2T0npqLtv7q9n8zXe2P8AoQe6jzMd7Y/6EHupsavGD9lFJ6ei7bu6pw/smpM5WtGJ+N/dXsnmY72x/wBCD3V0eBz/AG2J9CD3U2NXkA+yOk9JR9p/dUh9kdI59H2391eweakT22J9GFuXfNWJ7bE+jC3JsavHT9kVI6Sj7T+6q3fZDSulo+0/ur2bzVie2xPowty4fBR/tsT6MLcmxq8X+6KldLRtp/dUz9kVK6Wj7T+6vZPNKJ7dF+jC3IHgk/22L9GFuTY1eM/dFSulo20/uqf3R0npKPtP7q9j80n+2xfowtyB4JxPbYv0YW5NjV4590VJ6Sj7T+6uH7IaV0tH2n91ey+akT22J9GFuR5pxPbYn0YW5NjV4ufsgpXS0baf3V37o6V0lG2n91ezeaT/AG2L9GFuR5pP9ui/Rhbld01eM/dHSukou0/urv3R0rpKLtP7q9l80ont0X6MLuo80n+2xfowtybyaQ8ZH2R0rpKLtP7ql90lK6Si7T+6vZPNJ/tsX6MLcjzTie3RfowtybyaQ8hoP2XUuFEa9sWjTbORD3gi6UwSw3r6PyDTq9avR5SlUtHVMJVpFhM8uK+7803+3RfowtyPNN/t0X6MLcpOVrGNPg6P4PU5uL4T+KW8aKcolWkIVzlg8O+DVLtBWdBcaovMRzji7LUC9Z803+3RPowtyqpHgGXkF9LjEyuIhwRdsrERjE26z1M5jWZ4N0qmR4cKj2EARgWNritVIAhgtkSQBM3TM/cUu3hem3zocp8nji650gc8yBmlWvlJbnBtGa+DDnO6HDwcR6gzFNeTWdfbfvUZfLjhymC59CcDKVZr6zS8h5kG4ym1omSBxryFZD4XphgvJocorWsqttGye9061wvAaZGUySHSmCCvpPJrOvtv3o8ms6+2/eqPnXcKUuo1woknWpY6GYjSbIASiNdMNEznJlpwURwtTCwHxKTjO62aS0hodM3AEEktF+IvkL19J5NZ19t+9KcIsZBaHWdIiTcARDL3EY8YithvQY8HhulOLf6J9UuaC4xAKoLpPMnNBNW/31SRcWzspfCVKAdZ0as4Ry1szJroAlViTrYkmWYSJkZSMm8Kty0XhAXuBueTdgZVr5q+jR2RiWth0qFLjB8QRGwyBK4knSRLQUGiVxdo1EY9odJ4n139l+Ct8ms6+2/egpQrvJrOvtv3o8ms6+2/egpQrvJrOvtv3qmmUVkOG59WM+q0mqxzy90vVaJ3koBCyn8KsBA8V4QIympEuxEuVfeFbRozYxcGw6VCq8YPiWjYbgJYknC/smg0ELtHobHtDpPExgXv3q3yazr7b96ClCnFoLGgmUQyBMg95JlkAneVi+V2VZ+KcIzlOrVfP3cpEa6FlDhVkv8ApeEJ5qj/AM6yZghrg14bHaHOqGHEL2vnzmif+gaEDiFcODWdfbfvR5NZ19t+9FUoXKZRWw2FwZFeRIVWPdWMyBldknP5LKHCjCR/S0+/GbYgq5st6DWQs2BT2RHBggU5ta6sWxGhhPOJN2ea0KJRGumDWJaZVg98ndtxzjOgkhXeTWdfbfvR5NZ19t+9BShXeTWdfbfvR5NZ19t+9AjGY8kSuAzS40888ijUiTcc85C6Tcl2laHk1nX2370eTWdfbfvUCjYE2FrpnPPLIE5PcmIT5taTlbNdfRWsHFnfPEk5DnUaNyGfCFRVwbCrQofGc38OHyZX8QZwpUaUVrXsjRHNdeDdePm1c4MP4DZgkWUOYGJFQXJfwUEqJAF9zSL5zxOMyTP5qB80b/1Ymtu5dFFJ/uxNbdyXpLhXNecsmMp5cMuCnQq9XJjdWnOWSemS4R1vq1pqlD4jqxDbd9UyJDoYAMgZXjMRrXC+JzaRtwl2jxXNtjVrOETkty8Rlwms4xaQJ30kzn/bgOlf8Wa7LJd8eYiWD1u4EVrdoJDZl0MiZwFwTFJoZJYDEiSJvBIvkCZYJWkRi+GwlrmOtIfFfKYNbLVuT0dzwWni3F2BPNOKmU6yuMWk6ikCdrFu0t3JaHHa7+7G+YHdT8R02E52n8l87Co0fJEgyulOG6YGblSNyo1qzeli9ndUmNBMhFiz+XdSECjxi7lwpAgH8JwJEgbjW0pmhUWK17a74bhI8lhaSffMiWN0kDniZ6SLrbuR4meki627kyhAt4meki627kvSKGS5jTEiSJJldfITGT5rRVEXlsx9b3YZUEPEz0kXW3cu+JnpIutu5MoQLeJnpIutu5HiZ6SLrbuTKECviZ6SLrbuVEKhkvebSISJAYXCQJGGUrRVEDlPxxGPwjBBDxM9JF1t3LviZ6SLrbuTKEC3iZ6SLrbuR4meki627kyhAhSqMQwm1ij5jKZZArGUCqJCJEAGAm3crKZyDjkwxxCvQLeJnpIutu5HiZ6SLrbuTKEC3iZ6SLrbuR4meki627kyhAt4meki627keJnpIutu5MoQKPglovc52PKldccwUKN6NnwhX0rDX+RS9G9Gz4Qgr4NE4DcT+Cy4GRP4eQ5DpUfB6jOhUaCyIKrmtIIuuxOQkdqnwV6FhmRKFD/QEcF03xiFDitJAeCQJtddeMQJFBdSuDREdWrxW3Skx0hjOZGdVQ+B6rgbakGRnIvu9xuvGhO1Dzj2bl2oec7s3JQzYPAhZOrGj3mZrFrjOQGLmnIArfJr+miaofdTlmec7s3LtQ849m5EokOCiSK0R7gDORqgTGBuAwVtMxbh636TgmLM853ZuS1LYZt4zvWyDmnRcs5eJWF7GzYBnbLsVELg+qOUT8gFbDYao4xwGbN7kgykxXNrh0JrSZCub8ZCchK85FcfBMnIUPjOE8JdoVwh6VlsixZuIiUc57zdIXzuVsGkRLRrXlvGBILOrKYMxpV5S2mhV1Dzndm5ReZZXf8AjuUmaVcl43pGYet78MirZSg7Bzuz5HC8aVKK012cZ3rZBmzyuUjKMvC1RpChUPOd2bkVDzndm5aRNChUPOd2bkVDzndm5BNLwOXEwxH6RirKh5zuzcqYLDWfxnYjIOaNF6BpChUPOd2blyoec7s3ILELPpnCkKCQ2JHYwnAOc0GWe/JPKnA0849m5FqUKbyDhkx94V6VpbDUPGdkyA5RoV9Q853ZuRE0KFQ853ZuRUPOd2bkE0KFQ853ZuRUPOd2bkE0KFQ853ZuRUPOd2bkFdKwHz/IpejejZ8IV9IbIYk44y5pzKijejZ8IQQ4KeBBaTgIUMn3BgKX8FnTolHycQ3TrSxy5VfwU6UFpvuhQzdjyBhJL+Cg/pKPIEcU3FpYcTi03goNtCEIBCEIBL0gTcz3uyy9U5MqYS8fls95/SUAYBAkHuwzN3LGdCc6BCqh7pE1mhsN07zJxES64jJnX0BCSPA8Mmcjffc5wE/cCsxEYkzMvnzRIjQZQYsy2RqwaKA4HFjurebjitZrXWkEEmdR8yQ0HBuIFw+SZ8jQ8ztt+9WUfg1jDNovzkkmXzWpm4pOVtk7nnU3claZAddxpjK0gAO0Ei9aCopdFEQSJcJEHiuLTMaQueXTiYpuMiMWJakVZtq3F0hMHKwAzB05M2i28RmNLi7iudM1RLJkAml6JwQ015vjekcPSP0Ziq43BYt4bbSPdDf/AHHzMzn/ANwCnSxmIufZl8NxCzInB4rGTo5uJ9K4AVrrtObMu0Wh2ZmLR2avFc6U8cV1ZaSEvbu5o2v4R4w7mja/hWgws8kmKWhxbOZmKpNwYBcQZYpmHSJmRErjK8HD/lLM/wCoPwu/KGoL/FXdLE1Q+6jxV3SxNUPuplCD4qPEfQXlkYvjupMWrDiSYDFJbxaPEEwGhoaQCbpG+8yP03AlDdBo8OG8zcxgaZXgEDAHKBgNAVXCHBsNz2ktE3vk4zN4LHAz+QGpXQ+B4TS0hpFW8cd/bff81Ih0y6k5RS+mcg/LLLKMqvS9N5BwyY35QmFXMIQhAIQhAIQhBRSsB8/yKWovo2fCEzSsB8/yKWovo2fCEEeB2zhMvPo4WHwBNuhXi92XLoSfBbpQAZgSgwzM4DiYnC5VeDEcxKLAc51YlpJdWrzxvrTM9ZQallpdrXbLS7WpoQQstLtaLLS7WpoQQstLtaojQ+My9+Jy9U4ppLx+WzDE/pOCC2y0u1ostLtamhBCy0u1ostLtamhBCy0u1rhhaXa1YuFAnQYfLvd6R2VVxYf9Qy93o3ZdOVX0D1/8jv2VVLhutmObUJqubJxI0zEv3WMPDWXlbU45vPJGXSVTEpMnFrWxXkSnVLZCd4HGIyXrtaJXN0Lkj1nZz1VmUCFSXRIxfEhwzaABsNtdpZV4jiXyIeWymMLrl1hiWgY7uij7UPvKHjUiKzIrQSBMlpEyZCdUki+QmkRSqQGiYjkzd/ag6KoLa+GN6I0KNUY4xZ8eGSx0JjTfEZxXFpMiM4mtRyzNx7azIfHF7sHZfcq2w/x8X8l2X/HguNMSuLoWDvWd1eqp0WG4xXOdUErpNJOIab5i7ALEtm7LS7Wu2Wl2tTQoEqZDvh3u9IMvVcmbLS7WqaZjD/yD9Lk0gWpcPiG9+TA6QrrLS7WqqbyDhkx94TCCFlpdrRZaXa1NCCFlpdrRZaXa1NCCFlpdrRZaXa1NCBakMlK8nHH4SqKL6NnwhM0rJ8/0lLUX0bPhCCPA8rJk5eihfoCcawNqhoAAnICQAuyAJPgdosmTl6OF+gKyg0lsZjIgbVDpkA1SRiL6pIyZCgdrIrLlmMw1IsxmGpB2sisuWYzDUizGYakHayoju4zPef0nUrrMZhqVEaGKzLhidHqnJlQMVkVlyzGYakWYzDUg7WRWXLMZhqRZjMNSDtZcLkWYzDUuGGMw1BAvQTy/wDI79lOK7js/wC78s+RV0GGOPcPSOye5SiwxXZcPWzZs2VYw8NZeXSRXOHJH5lURKJNxc17mkynKoQZXA8YGRlmVzoYrm4ckZNJWZDixInIAMgCfRtALhMATaSblvavEWxNezZorumibMLuKJocyK0R7gCDI2YBIMxOq0HG/FUmFHzN1w+4qojorZF4AEwJizMpmQMqoumQpPVyiLnGfx+2eP62ow8ce53/AOVOA7jv94/SNaWoknVCQJlhOAyhpTECGK77hiMx9UZMit3y1BisisuWYzDUizGYakUtTDfD/wAg/S5NVkpTIYnDuHpBkHNemrMZhqQU0x3EPy05RkV9ZL0yGKhuGTMMoyq+zGYakHayKy5ZjMNSLMZhqQdrIrLlmMw1IsxmGpB2sisuWYzDUizGYakFVJOHz/SUtRfRs+EJiktAlIDL+kpei+jZ8IQQ4LfKCDddChm/C5mVLeCTZUOj4cg4SlicJXJnggiyZMTnChZJ+oE0wNZVa1tVonINYQBdkAFyBlCha6HbJRa6HbJQTQoWuh2yUWuh2yUE1RH5bMMTk6p1Ky10O2SqY0TjMudich5pxQMoULXQ7ZKLXQ7ZKCaFC10O2Si10O2SgmuFRtdDtkrlrodslAtRA7jyLfSOxBObSuxQ6uy9nreqc3vRQonLud6R2QqUWJx2XP8AWyHNlWNIa2QcHVze3kj1TnOlYtCozyIjmxItYVJMY5jWu4gkDWaZHOdC3HROObnckZDnKzfJ7hyXFtwE22jZgYTAunJSY1yiYiZ8/wCfdnKZlTUjgAfjOyzMaEDeBNp4kpAz3qqkUWJZzdEjAiIziufDe1wrsxqtF055Qbk2aHE6WJtRNyhEob/We9wBBkS8iYvGIljnVyz4n6Z/H7Z5kxQGxJQ+ND5HMdmb10zAZErP48LEf23c0ddY8OPSmgSgQptEh+OZSunjD0K19MpQLqsJhmRKcaU7hks7lmOpEREN6y2akXnw/pu76KkXnw/pu76xzwhSujh4iX42Lb6x9HiLtai/hGlAmUOERMyNtKYmZEioZXSV7kFNOOx9aFWcwi0wDCDyH5S4rQWPCjuc1picVwM6ocHAG8DjVRO7RlV/jB557NyndhaNU3kHDJjflCvWa6NMSL3dm5RiUl3quPZuVjqRKU1EKijxptE6xMr7irLXQ7ZK6ImhQtdDtkotdDtkoJoULXQ7ZKLXQ7ZKCulZPn+kpai+jZ8IV9IfOWOXEEZDnVFF9Gz4R+6CHBLpQmmU5Qod2fiYI4Dp7o8CFEeGhzp1g3AEEiQvObOu8EeibLooX6AlvBQ/0kCfNP5nWg20IQgEIQgEvH5bMMT+k4JhURuWzHE5OqdSC9CEIBCEIBcK6hArQfX/AMjlKMOOzD1s+bIh9AY4kkGZxkXD8il4vBzK7Lnet6zs2edyC6IOOfhH5lJOpAMR7TGEOrVkPw5msJ1jXBuyXZirX0Blc3Hkj1n5zpWRB4IgwojwHNhziWptKry8vE3SdFmQJzubIBbhnJpVm5KTccL4HdVEekAASjh83NFU2RnN4aQKoBnelxQ4YEhSYcpzHEo2jReblU6iQ2mYiQnkvh1WhkEEEPaawLBOchf7km6lOPlX4ZviWAbChGMS69rYjWPDargHtmRW41XKmPBmLGdB/qGsY+cw1rw8hshy5YOnPOnKU8B0ixjrspYD/wCXuXaKWmcmsa7MKpMs/FXzuPjl6jtHZNxxuA/fFVDgi709I2xuStNp7oREqt4OL2swyCsqYXDr3EDiCcv7sI45pYr0Y5xEOUxNtN3BcyTbUi8zkHgAaAJYJ0NCwjwy+rPiYTlawudVx/3MtARXc46huWu7CaydqhRiASPuKUtXc46huRXcfWOoblO7BrJmh8hvuCuVNE5DfcFcukeECEIVAhCEC9MFw+L9iq2Dit937lWUz1fi/YqtpuHu/cqhTg+OGwmCYDnQodWeUiGMi7wFRHQKPChvvcxsnFsy2tfOqXGcpm6aXhNnDgjPCZhjyMiUL3AXwKVPKA5pl85oPpLfQ7Ui30O1L52s6U7GlYylNswJTLscMimGksc6pHBBkGEis4TArAZryf8AtQb9vodqRb6HalhUGEYgNdkaGQRc4zncDMaJmXyTPiA5z9aI1LfQ7Uq4jplpkbiT2ELP8QHOfrR4gOc/Wg1LfQ7Ui30O1LL8QHOfrVUWjBpF7jOeJOT3INm30O1It9DtSx4dFrTlkuvc7MD+6qpQEICuZTnLjPOAmcEotu2+h2pFvodqWRDohcARlAN7ng35wo+L8arfOcuU7LelFtm30O1KuI6bmmRun2iSQ8n6e129L0djXktBMx1nYYTuNyUW1Isy6YGSV+vJ71EtccjfmCUnEoVUTn2u3qqzGnadvVRoVDzWav4UXQjLBo+SRsxp2nb0WY07Tt6Bx9FrXloPvAP7LkOiVeS1o9wA/IJSzGnadvRZjTtO3rl2cWt5OPotbFoOS8A3ZsFFtAAwYwe5oyYZErZDTtO3oshp2nb07WJvJrxISlUbLNIe/MrbN3+/8JCyGnadvRZDTtO3p2sTeT1m7/f+F2zP+/8ACQsxp2nb0WY07Tt6drE3lrwX1WgSNwU7fQ7UsWyGnadvRZDTtO3rpSW2rfQ7Ui30O1LFshp2nb0WQ07Tt6UW2rfQ7UuGlgYz1LKg0OuSAcL73O3pakU5kCMyCXuESJKoA2I4OmSLnYXYnMCrEWkzTVpdKrCTCKwIMjknOUwL1Jhm1vu/cpaPR3NEy7EgXEzyyvTcMcVvwhRWbAMmQP8AEzLL1M+RIQ4Ljym0gSF39UyUzKeH+3FaUDhOFDY1jnQiWNDTNwBNUVZgETlcroHCUKISGWLiMQ1wJAz4KLTKZBMR/GFIhi81hSWynO7itOGEven6YJwyGkk3Sk8NdiL6xyyvnoTtoOjZ2bkWg6NnZuQYFi8CVWKf/lAgm6cwfnqVjoTiS4iMCTgKSAA24zAF0rzdoW3aDo2dm5FoOjZ2bkGdBpT+KDDEpyLjFa4tAwJyuKctBnGsK20HRs7NyLQdGzs3JYqtBnGsKikuBLZEHH9k5aDo2dm5AijmN1jclpTNbSC0kSOM7gTkAye5UU1wiYsrXEXh105YXaFtW/Ubr/hFv1G6xuVtKZcGl1WgScJCUpOMpaSJlAikkuvxBwOQALUtuo3WNyLfqN1jcllM2JTHeqL9M0nBh1HuiNhtDnCU6z5G+eGAW9b9Ruv+EW/Ubr/hLhaZYpLnXOAGGE888qmtG36jdf8ACLbqN1/wllM5C0bfqN1/wi36jdf8JZTOQtG36jdf8It+o3X/AAllM5CeiUxrWlzmtDQCSSbgBeSbknC8I4Dmh1aEAZyrODZyMjiM6J9kUK7y7Bv40EyEzJ4MhnMhcuDwggSnWgm6tc4EyzylNLWlSFd5egX8aBd127keXIN3Gg8YTBriRyXGUvkllKUK3y/AkDXgSOHHbfkzaU5b9Ruv+EspnImtG36jdf8AChFprWibmtA9/wDCWUy48eIwgwqhz1q0j7i3BJRmRHurvg0d0RtSo42l1Uk33XSnkxyr6BlOaTINYTIOlP1XTqnDAyKVPhDBAaTVFacrnTMiW4Vc4VtKKQ6VGe6UQQ6uM215zyTrD39i2mclvwhUM4RYQ1wDJPIDTPEnAC7QdSuMYn1Rr/hZapLxVnMZshBozW8lrRkuAFyEIrlVFVCFAVUVUIQFVFVCEBVRVQhAVUVUIQFVFVCEBVRVQhAVUVUIQBaiSEIOSRJCEBUBuIBBuIzg4hRo9BhhoaIcMAC4BrQB7hJCFfTPtN1GZdxGY5hpXXUVgvDGTz1QhCNIRKFDJbOHDPGPqjMVMURnMZk9UIQoAUNnMZshcqoQgKq5UBmCARmIQhUFQCQAAAuAAuAGAAXbFuNVs8ZyE53XoQqCrLD/AHBRDQhCg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data:image/jpeg;base64,/9j/4AAQSkZJRgABAQAAAQABAAD/2wCEAAkGBhQQERUUEhMQFBUVFRcVFhUUFRUWFRQUFxgYFRUUFBcXHyYeFxolGRcXHy8gIycpLCwsFh8xNTAqNSYrLCkBCQoKDgwOFw8PGiwfHBwpKSwpLCkuKSwsLCkpKTQpKSksLDUpLCwsKSkpKSwsKSkpLCksLCkpKS4pNSw0KSkqKf/AABEIALIBHAMBIgACEQEDEQH/xAAbAAACAwEBAQAAAAAAAAAAAAAABAIDBQEHBv/EAEoQAAECAgUGCAsHBAEDBQAAAAEAAgMRBBITITFBUWGRktEFIjJSU2Kh0gYUFRYzQlRxcoGTBxcjsbLB4SRDc/DxNIKiY2SElML/xAAZAQEBAQEBAQAAAAAAAAAAAAAAAQIDBAX/xAAkEQEAAgIBBAEFAQAAAAAAAAAAARECEiEDEzFBUSJhodHwwf/aAAwDAQACEQMRAD8Az2/Z/FcGvDKAWBgbUc93FLgHAvLGg1pZzMzN67F8AXynZcFtzG1jSxGM7jmvzr0yg+CbzCZ/WPAc1rqtlCN5aMbrzK6ehWHwNJEvHHyOSwgy/Sum7nGEQ8lpfgA5wAaODYbwQ55EeLIjMGkSaCr/ADAeTOx4N9wi0m+d69Q8x/8A3R/+vA7qn5mu9sf9CD3U3NXmUP7P3Svg8HE5DaxgADM4AY5joVL/ALOogJ/D4OkQJC1j3EE3zxvmBLQF6oPA53tj/oQe6g+B7vbH/Qg91NzV5W77O4knCy4OExIG2pHFOcTGK593UQOuhcHSkQQYsczwvJlcbjhLFeqeZrvbH/Qg91A8DXe2P+hB7qbGrx6kfZdHe8uD6EwHBrHvqtuldNujtUfuopHTUX6ju6vYvMx3tj/oQe6pDwNd7Y/6EHupsurxp32TUnJGou27uqP3T0np6Ltu7q9n8zXe2P8AoQe6ueZjvbH/AEIPdTY1eMfdPSemou2/uoP2T0npqLtv7q9n8zXe2P8AoQe6jzMd7Y/6EHupsavGD9lFJ6ei7bu6pw/smpM5WtGJ+N/dXsnmY72x/wBCD3V0eBz/AG2J9CD3U2NXkA+yOk9JR9p/dUh9kdI59H2391eweakT22J9GFuXfNWJ7bE+jC3JsavHT9kVI6Sj7T+6q3fZDSulo+0/ur2bzVie2xPowty4fBR/tsT6MLcmxq8X+6KldLRtp/dUz9kVK6Wj7T+6vZPNKJ7dF+jC3IHgk/22L9GFuTY1eM/dFSulo20/uqf3R0npKPtP7q9j80n+2xfowtyB4JxPbYv0YW5NjV4590VJ6Sj7T+6uH7IaV0tH2n91ey+akT22J9GFuR5pxPbYn0YW5NjV4ufsgpXS0baf3V37o6V0lG2n91ezeaT/AG2L9GFuR5pP9ui/Rhbld01eM/dHSukou0/urv3R0rpKLtP7q9l80ont0X6MLuo80n+2xfowtybyaQ8ZH2R0rpKLtP7ql90lK6Si7T+6vZPNJ/tsX6MLcjzTie3RfowtybyaQ8hoP2XUuFEa9sWjTbORD3gi6UwSw3r6PyDTq9avR5SlUtHVMJVpFhM8uK+7803+3RfowtyPNN/t0X6MLcpOVrGNPg6P4PU5uL4T+KW8aKcolWkIVzlg8O+DVLtBWdBcaovMRzji7LUC9Z803+3RPowtyqpHgGXkF9LjEyuIhwRdsrERjE26z1M5jWZ4N0qmR4cKj2EARgWNritVIAhgtkSQBM3TM/cUu3hem3zocp8nji650gc8yBmlWvlJbnBtGa+DDnO6HDwcR6gzFNeTWdfbfvUZfLjhymC59CcDKVZr6zS8h5kG4ym1omSBxryFZD4XphgvJocorWsqttGye9061wvAaZGUySHSmCCvpPJrOvtv3o8ms6+2/eqPnXcKUuo1woknWpY6GYjSbIASiNdMNEznJlpwURwtTCwHxKTjO62aS0hodM3AEEktF+IvkL19J5NZ19t+9KcIsZBaHWdIiTcARDL3EY8YithvQY8HhulOLf6J9UuaC4xAKoLpPMnNBNW/31SRcWzspfCVKAdZ0as4Ry1szJroAlViTrYkmWYSJkZSMm8Kty0XhAXuBueTdgZVr5q+jR2RiWth0qFLjB8QRGwyBK4knSRLQUGiVxdo1EY9odJ4n139l+Ct8ms6+2/egpQrvJrOvtv3o8ms6+2/egpQrvJrOvtv3qmmUVkOG59WM+q0mqxzy90vVaJ3koBCyn8KsBA8V4QIympEuxEuVfeFbRozYxcGw6VCq8YPiWjYbgJYknC/smg0ELtHobHtDpPExgXv3q3yazr7b96ClCnFoLGgmUQyBMg95JlkAneVi+V2VZ+KcIzlOrVfP3cpEa6FlDhVkv8ApeEJ5qj/AM6yZghrg14bHaHOqGHEL2vnzmif+gaEDiFcODWdfbfvR5NZ19t+9FUoXKZRWw2FwZFeRIVWPdWMyBldknP5LKHCjCR/S0+/GbYgq5st6DWQs2BT2RHBggU5ta6sWxGhhPOJN2ea0KJRGumDWJaZVg98ndtxzjOgkhXeTWdfbfvR5NZ19t+9BShXeTWdfbfvR5NZ19t+9AjGY8kSuAzS40888ijUiTcc85C6Tcl2laHk1nX2370eTWdfbfvUCjYE2FrpnPPLIE5PcmIT5taTlbNdfRWsHFnfPEk5DnUaNyGfCFRVwbCrQofGc38OHyZX8QZwpUaUVrXsjRHNdeDdePm1c4MP4DZgkWUOYGJFQXJfwUEqJAF9zSL5zxOMyTP5qB80b/1Ymtu5dFFJ/uxNbdyXpLhXNecsmMp5cMuCnQq9XJjdWnOWSemS4R1vq1pqlD4jqxDbd9UyJDoYAMgZXjMRrXC+JzaRtwl2jxXNtjVrOETkty8Rlwms4xaQJ30kzn/bgOlf8Wa7LJd8eYiWD1u4EVrdoJDZl0MiZwFwTFJoZJYDEiSJvBIvkCZYJWkRi+GwlrmOtIfFfKYNbLVuT0dzwWni3F2BPNOKmU6yuMWk6ikCdrFu0t3JaHHa7+7G+YHdT8R02E52n8l87Co0fJEgyulOG6YGblSNyo1qzeli9ndUmNBMhFiz+XdSECjxi7lwpAgH8JwJEgbjW0pmhUWK17a74bhI8lhaSffMiWN0kDniZ6SLrbuR4meki627kyhAt4meki627kvSKGS5jTEiSJJldfITGT5rRVEXlsx9b3YZUEPEz0kXW3cu+JnpIutu5MoQLeJnpIutu5HiZ6SLrbuTKECviZ6SLrbuVEKhkvebSISJAYXCQJGGUrRVEDlPxxGPwjBBDxM9JF1t3LviZ6SLrbuTKEC3iZ6SLrbuR4meki627kyhAhSqMQwm1ij5jKZZArGUCqJCJEAGAm3crKZyDjkwxxCvQLeJnpIutu5HiZ6SLrbuTKEC3iZ6SLrbuR4meki627kyhAt4meki627keJnpIutu5MoQKPglovc52PKldccwUKN6NnwhX0rDX+RS9G9Gz4Qgr4NE4DcT+Cy4GRP4eQ5DpUfB6jOhUaCyIKrmtIIuuxOQkdqnwV6FhmRKFD/QEcF03xiFDitJAeCQJtddeMQJFBdSuDREdWrxW3Skx0hjOZGdVQ+B6rgbakGRnIvu9xuvGhO1Dzj2bl2oec7s3JQzYPAhZOrGj3mZrFrjOQGLmnIArfJr+miaofdTlmec7s3LtQ849m5EokOCiSK0R7gDORqgTGBuAwVtMxbh636TgmLM853ZuS1LYZt4zvWyDmnRcs5eJWF7GzYBnbLsVELg+qOUT8gFbDYao4xwGbN7kgykxXNrh0JrSZCub8ZCchK85FcfBMnIUPjOE8JdoVwh6VlsixZuIiUc57zdIXzuVsGkRLRrXlvGBILOrKYMxpV5S2mhV1Dzndm5ReZZXf8AjuUmaVcl43pGYet78MirZSg7Bzuz5HC8aVKK012cZ3rZBmzyuUjKMvC1RpChUPOd2bkVDzndm5aRNChUPOd2bkVDzndm5BNLwOXEwxH6RirKh5zuzcqYLDWfxnYjIOaNF6BpChUPOd2blyoec7s3ILELPpnCkKCQ2JHYwnAOc0GWe/JPKnA0849m5FqUKbyDhkx94V6VpbDUPGdkyA5RoV9Q853ZuRE0KFQ853ZuRUPOd2bkE0KFQ853ZuRUPOd2bkE0KFQ853ZuRUPOd2bkFdKwHz/IpejejZ8IV9IbIYk44y5pzKijejZ8IQQ4KeBBaTgIUMn3BgKX8FnTolHycQ3TrSxy5VfwU6UFpvuhQzdjyBhJL+Cg/pKPIEcU3FpYcTi03goNtCEIBCEIBL0gTcz3uyy9U5MqYS8fls95/SUAYBAkHuwzN3LGdCc6BCqh7pE1mhsN07zJxES64jJnX0BCSPA8Mmcjffc5wE/cCsxEYkzMvnzRIjQZQYsy2RqwaKA4HFjurebjitZrXWkEEmdR8yQ0HBuIFw+SZ8jQ8ztt+9WUfg1jDNovzkkmXzWpm4pOVtk7nnU3claZAddxpjK0gAO0Ei9aCopdFEQSJcJEHiuLTMaQueXTiYpuMiMWJakVZtq3F0hMHKwAzB05M2i28RmNLi7iudM1RLJkAml6JwQ015vjekcPSP0Ziq43BYt4bbSPdDf/AHHzMzn/ANwCnSxmIufZl8NxCzInB4rGTo5uJ9K4AVrrtObMu0Wh2ZmLR2avFc6U8cV1ZaSEvbu5o2v4R4w7mja/hWgws8kmKWhxbOZmKpNwYBcQZYpmHSJmRErjK8HD/lLM/wCoPwu/KGoL/FXdLE1Q+6jxV3SxNUPuplCD4qPEfQXlkYvjupMWrDiSYDFJbxaPEEwGhoaQCbpG+8yP03AlDdBo8OG8zcxgaZXgEDAHKBgNAVXCHBsNz2ktE3vk4zN4LHAz+QGpXQ+B4TS0hpFW8cd/bff81Ih0y6k5RS+mcg/LLLKMqvS9N5BwyY35QmFXMIQhAIQhAIQhBRSsB8/yKWovo2fCEzSsB8/yKWovo2fCEEeB2zhMvPo4WHwBNuhXi92XLoSfBbpQAZgSgwzM4DiYnC5VeDEcxKLAc51YlpJdWrzxvrTM9ZQallpdrXbLS7WpoQQstLtaLLS7WpoQQstLtaojQ+My9+Jy9U4ppLx+WzDE/pOCC2y0u1ostLtamhBCy0u1ostLtamhBCy0u1rhhaXa1YuFAnQYfLvd6R2VVxYf9Qy93o3ZdOVX0D1/8jv2VVLhutmObUJqubJxI0zEv3WMPDWXlbU45vPJGXSVTEpMnFrWxXkSnVLZCd4HGIyXrtaJXN0Lkj1nZz1VmUCFSXRIxfEhwzaABsNtdpZV4jiXyIeWymMLrl1hiWgY7uij7UPvKHjUiKzIrQSBMlpEyZCdUki+QmkRSqQGiYjkzd/ag6KoLa+GN6I0KNUY4xZ8eGSx0JjTfEZxXFpMiM4mtRyzNx7azIfHF7sHZfcq2w/x8X8l2X/HguNMSuLoWDvWd1eqp0WG4xXOdUErpNJOIab5i7ALEtm7LS7Wu2Wl2tTQoEqZDvh3u9IMvVcmbLS7WqaZjD/yD9Lk0gWpcPiG9+TA6QrrLS7WqqbyDhkx94TCCFlpdrRZaXa1NCCFlpdrRZaXa1NCCFlpdrRZaXa1NCBakMlK8nHH4SqKL6NnwhM0rJ8/0lLUX0bPhCCPA8rJk5eihfoCcawNqhoAAnICQAuyAJPgdosmTl6OF+gKyg0lsZjIgbVDpkA1SRiL6pIyZCgdrIrLlmMw1IsxmGpB2sisuWYzDUizGYakHayoju4zPef0nUrrMZhqVEaGKzLhidHqnJlQMVkVlyzGYakWYzDUg7WRWXLMZhqRZjMNSDtZcLkWYzDUuGGMw1BAvQTy/wDI79lOK7js/wC78s+RV0GGOPcPSOye5SiwxXZcPWzZs2VYw8NZeXSRXOHJH5lURKJNxc17mkynKoQZXA8YGRlmVzoYrm4ckZNJWZDixInIAMgCfRtALhMATaSblvavEWxNezZorumibMLuKJocyK0R7gCDI2YBIMxOq0HG/FUmFHzN1w+4qojorZF4AEwJizMpmQMqoumQpPVyiLnGfx+2eP62ow8ce53/AOVOA7jv94/SNaWoknVCQJlhOAyhpTECGK77hiMx9UZMit3y1BisisuWYzDUizGYakUtTDfD/wAg/S5NVkpTIYnDuHpBkHNemrMZhqQU0x3EPy05RkV9ZL0yGKhuGTMMoyq+zGYakHayKy5ZjMNSLMZhqQdrIrLlmMw1IsxmGpB2sisuWYzDUizGYakFVJOHz/SUtRfRs+EJiktAlIDL+kpei+jZ8IQQ4LfKCDddChm/C5mVLeCTZUOj4cg4SlicJXJnggiyZMTnChZJ+oE0wNZVa1tVonINYQBdkAFyBlCha6HbJRa6HbJQTQoWuh2yUWuh2yUE1RH5bMMTk6p1Ky10O2SqY0TjMudich5pxQMoULXQ7ZKLXQ7ZKCaFC10O2Si10O2SgmuFRtdDtkrlrodslAtRA7jyLfSOxBObSuxQ6uy9nreqc3vRQonLud6R2QqUWJx2XP8AWyHNlWNIa2QcHVze3kj1TnOlYtCozyIjmxItYVJMY5jWu4gkDWaZHOdC3HROObnckZDnKzfJ7hyXFtwE22jZgYTAunJSY1yiYiZ8/wCfdnKZlTUjgAfjOyzMaEDeBNp4kpAz3qqkUWJZzdEjAiIziufDe1wrsxqtF055Qbk2aHE6WJtRNyhEob/We9wBBkS8iYvGIljnVyz4n6Z/H7Z5kxQGxJQ+ND5HMdmb10zAZErP48LEf23c0ddY8OPSmgSgQptEh+OZSunjD0K19MpQLqsJhmRKcaU7hks7lmOpEREN6y2akXnw/pu76KkXnw/pu76xzwhSujh4iX42Lb6x9HiLtai/hGlAmUOERMyNtKYmZEioZXSV7kFNOOx9aFWcwi0wDCDyH5S4rQWPCjuc1picVwM6ocHAG8DjVRO7RlV/jB557NyndhaNU3kHDJjflCvWa6NMSL3dm5RiUl3quPZuVjqRKU1EKijxptE6xMr7irLXQ7ZK6ImhQtdDtkotdDtkoJoULXQ7ZKLXQ7ZKCulZPn+kpai+jZ8IV9IfOWOXEEZDnVFF9Gz4R+6CHBLpQmmU5Qod2fiYI4Dp7o8CFEeGhzp1g3AEEiQvObOu8EeibLooX6AlvBQ/0kCfNP5nWg20IQgEIQgEvH5bMMT+k4JhURuWzHE5OqdSC9CEIBCEIBcK6hArQfX/AMjlKMOOzD1s+bIh9AY4kkGZxkXD8il4vBzK7Lnet6zs2edyC6IOOfhH5lJOpAMR7TGEOrVkPw5msJ1jXBuyXZirX0Blc3Hkj1n5zpWRB4IgwojwHNhziWptKry8vE3SdFmQJzubIBbhnJpVm5KTccL4HdVEekAASjh83NFU2RnN4aQKoBnelxQ4YEhSYcpzHEo2jReblU6iQ2mYiQnkvh1WhkEEEPaawLBOchf7km6lOPlX4ZviWAbChGMS69rYjWPDargHtmRW41XKmPBmLGdB/qGsY+cw1rw8hshy5YOnPOnKU8B0ixjrspYD/wCXuXaKWmcmsa7MKpMs/FXzuPjl6jtHZNxxuA/fFVDgi709I2xuStNp7oREqt4OL2swyCsqYXDr3EDiCcv7sI45pYr0Y5xEOUxNtN3BcyTbUi8zkHgAaAJYJ0NCwjwy+rPiYTlawudVx/3MtARXc46huWu7CaydqhRiASPuKUtXc46huRXcfWOoblO7BrJmh8hvuCuVNE5DfcFcukeECEIVAhCEC9MFw+L9iq2Dit937lWUz1fi/YqtpuHu/cqhTg+OGwmCYDnQodWeUiGMi7wFRHQKPChvvcxsnFsy2tfOqXGcpm6aXhNnDgjPCZhjyMiUL3AXwKVPKA5pl85oPpLfQ7Ui30O1L52s6U7GlYylNswJTLscMimGksc6pHBBkGEis4TArAZryf8AtQb9vodqRb6HalhUGEYgNdkaGQRc4zncDMaJmXyTPiA5z9aI1LfQ7Uq4jplpkbiT2ELP8QHOfrR4gOc/Wg1LfQ7Ui30O1LL8QHOfrVUWjBpF7jOeJOT3INm30O1It9DtSx4dFrTlkuvc7MD+6qpQEICuZTnLjPOAmcEotu2+h2pFvodqWRDohcARlAN7ng35wo+L8arfOcuU7LelFtm30O1KuI6bmmRun2iSQ8n6e129L0djXktBMx1nYYTuNyUW1Isy6YGSV+vJ71EtccjfmCUnEoVUTn2u3qqzGnadvVRoVDzWav4UXQjLBo+SRsxp2nb0WY07Tt6Bx9FrXloPvAP7LkOiVeS1o9wA/IJSzGnadvRZjTtO3rl2cWt5OPotbFoOS8A3ZsFFtAAwYwe5oyYZErZDTtO3oshp2nb07WJvJrxISlUbLNIe/MrbN3+/8JCyGnadvRZDTtO3p2sTeT1m7/f+F2zP+/8ACQsxp2nb0WY07Tt6drE3lrwX1WgSNwU7fQ7UsWyGnadvRZDTtO3rpSW2rfQ7Ui30O1LFshp2nb0WQ07Tt6UW2rfQ7UuGlgYz1LKg0OuSAcL73O3pakU5kCMyCXuESJKoA2I4OmSLnYXYnMCrEWkzTVpdKrCTCKwIMjknOUwL1Jhm1vu/cpaPR3NEy7EgXEzyyvTcMcVvwhRWbAMmQP8AEzLL1M+RIQ4Ljym0gSF39UyUzKeH+3FaUDhOFDY1jnQiWNDTNwBNUVZgETlcroHCUKISGWLiMQ1wJAz4KLTKZBMR/GFIhi81hSWynO7itOGEven6YJwyGkk3Sk8NdiL6xyyvnoTtoOjZ2bkWg6NnZuQYFi8CVWKf/lAgm6cwfnqVjoTiS4iMCTgKSAA24zAF0rzdoW3aDo2dm5FoOjZ2bkGdBpT+KDDEpyLjFa4tAwJyuKctBnGsK20HRs7NyLQdGzs3JYqtBnGsKikuBLZEHH9k5aDo2dm5AijmN1jclpTNbSC0kSOM7gTkAye5UU1wiYsrXEXh105YXaFtW/Ubr/hFv1G6xuVtKZcGl1WgScJCUpOMpaSJlAikkuvxBwOQALUtuo3WNyLfqN1jcllM2JTHeqL9M0nBh1HuiNhtDnCU6z5G+eGAW9b9Ruv+EW/Ubr/hLhaZYpLnXOAGGE888qmtG36jdf8ACLbqN1/wllM5C0bfqN1/wi36jdf8JZTOQtG36jdf8It+o3X/AAllM5CeiUxrWlzmtDQCSSbgBeSbknC8I4Dmh1aEAZyrODZyMjiM6J9kUK7y7Bv40EyEzJ4MhnMhcuDwggSnWgm6tc4EyzylNLWlSFd5egX8aBd127keXIN3Gg8YTBriRyXGUvkllKUK3y/AkDXgSOHHbfkzaU5b9Ruv+EspnImtG36jdf8AChFprWibmtA9/wDCWUy48eIwgwqhz1q0j7i3BJRmRHurvg0d0RtSo42l1Uk33XSnkxyr6BlOaTINYTIOlP1XTqnDAyKVPhDBAaTVFacrnTMiW4Vc4VtKKQ6VGe6UQQ6uM215zyTrD39i2mclvwhUM4RYQ1wDJPIDTPEnAC7QdSuMYn1Rr/hZapLxVnMZshBozW8lrRkuAFyEIrlVFVCFAVUVUIQFVFVCEBVRVQhAVUVUIQFVFVCEBVRVQhAVUVUIQBaiSEIOSRJCEBUBuIBBuIzg4hRo9BhhoaIcMAC4BrQB7hJCFfTPtN1GZdxGY5hpXXUVgvDGTz1QhCNIRKFDJbOHDPGPqjMVMURnMZk9UIQoAUNnMZshcqoQgKq5UBmCARmIQhUFQCQAAAuAAuAGAAXbFuNVs8ZyE53XoQqCrLD/AHBRDQhCg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data:image/jpeg;base64,/9j/4AAQSkZJRgABAQAAAQABAAD/2wCEAAkGBhQQERUUEhMQFBUVFRcVFhUUFRUWFRQUFxgYFRUUFBcXHyYeFxolGRcXHy8gIycpLCwsFh8xNTAqNSYrLCkBCQoKDgwOFw8PGiwfHBwpKSwpLCkuKSwsLCkpKTQpKSksLDUpLCwsKSkpKSwsKSkpLCksLCkpKS4pNSw0KSkqKf/AABEIALIBHAMBIgACEQEDEQH/xAAbAAACAwEBAQAAAAAAAAAAAAAABAIDBQEHBv/EAEoQAAECAgUGCAsHBAEDBQAAAAEAAgMRBBITITFBUWGRktEFIjJSU2Kh0gYUFRYzQlRxcoGTBxcjsbLB4SRDc/DxNIKiY2SElML/xAAZAQEBAQEBAQAAAAAAAAAAAAAAAQIDBAX/xAAkEQEAAgIBBAEFAQAAAAAAAAAAARECEiEDEzFBUSJhodHwwf/aAAwDAQACEQMRAD8Az2/Z/FcGvDKAWBgbUc93FLgHAvLGg1pZzMzN67F8AXynZcFtzG1jSxGM7jmvzr0yg+CbzCZ/WPAc1rqtlCN5aMbrzK6ehWHwNJEvHHyOSwgy/Sum7nGEQ8lpfgA5wAaODYbwQ55EeLIjMGkSaCr/ADAeTOx4N9wi0m+d69Q8x/8A3R/+vA7qn5mu9sf9CD3U3NXmUP7P3Svg8HE5DaxgADM4AY5joVL/ALOogJ/D4OkQJC1j3EE3zxvmBLQF6oPA53tj/oQe6g+B7vbH/Qg91NzV5W77O4knCy4OExIG2pHFOcTGK593UQOuhcHSkQQYsczwvJlcbjhLFeqeZrvbH/Qg91A8DXe2P+hB7qbGrx6kfZdHe8uD6EwHBrHvqtuldNujtUfuopHTUX6ju6vYvMx3tj/oQe6pDwNd7Y/6EHupsurxp32TUnJGou27uqP3T0np6Ltu7q9n8zXe2P8AoQe6ueZjvbH/AEIPdTY1eMfdPSemou2/uoP2T0npqLtv7q9n8zXe2P8AoQe6jzMd7Y/6EHupsavGD9lFJ6ei7bu6pw/smpM5WtGJ+N/dXsnmY72x/wBCD3V0eBz/AG2J9CD3U2NXkA+yOk9JR9p/dUh9kdI59H2391eweakT22J9GFuXfNWJ7bE+jC3JsavHT9kVI6Sj7T+6q3fZDSulo+0/ur2bzVie2xPowty4fBR/tsT6MLcmxq8X+6KldLRtp/dUz9kVK6Wj7T+6vZPNKJ7dF+jC3IHgk/22L9GFuTY1eM/dFSulo20/uqf3R0npKPtP7q9j80n+2xfowtyB4JxPbYv0YW5NjV4590VJ6Sj7T+6uH7IaV0tH2n91ey+akT22J9GFuR5pxPbYn0YW5NjV4ufsgpXS0baf3V37o6V0lG2n91ezeaT/AG2L9GFuR5pP9ui/Rhbld01eM/dHSukou0/urv3R0rpKLtP7q9l80ont0X6MLuo80n+2xfowtybyaQ8ZH2R0rpKLtP7ql90lK6Si7T+6vZPNJ/tsX6MLcjzTie3RfowtybyaQ8hoP2XUuFEa9sWjTbORD3gi6UwSw3r6PyDTq9avR5SlUtHVMJVpFhM8uK+7803+3RfowtyPNN/t0X6MLcpOVrGNPg6P4PU5uL4T+KW8aKcolWkIVzlg8O+DVLtBWdBcaovMRzji7LUC9Z803+3RPowtyqpHgGXkF9LjEyuIhwRdsrERjE26z1M5jWZ4N0qmR4cKj2EARgWNritVIAhgtkSQBM3TM/cUu3hem3zocp8nji650gc8yBmlWvlJbnBtGa+DDnO6HDwcR6gzFNeTWdfbfvUZfLjhymC59CcDKVZr6zS8h5kG4ym1omSBxryFZD4XphgvJocorWsqttGye9061wvAaZGUySHSmCCvpPJrOvtv3o8ms6+2/eqPnXcKUuo1woknWpY6GYjSbIASiNdMNEznJlpwURwtTCwHxKTjO62aS0hodM3AEEktF+IvkL19J5NZ19t+9KcIsZBaHWdIiTcARDL3EY8YithvQY8HhulOLf6J9UuaC4xAKoLpPMnNBNW/31SRcWzspfCVKAdZ0as4Ry1szJroAlViTrYkmWYSJkZSMm8Kty0XhAXuBueTdgZVr5q+jR2RiWth0qFLjB8QRGwyBK4knSRLQUGiVxdo1EY9odJ4n139l+Ct8ms6+2/egpQrvJrOvtv3o8ms6+2/egpQrvJrOvtv3qmmUVkOG59WM+q0mqxzy90vVaJ3koBCyn8KsBA8V4QIympEuxEuVfeFbRozYxcGw6VCq8YPiWjYbgJYknC/smg0ELtHobHtDpPExgXv3q3yazr7b96ClCnFoLGgmUQyBMg95JlkAneVi+V2VZ+KcIzlOrVfP3cpEa6FlDhVkv8ApeEJ5qj/AM6yZghrg14bHaHOqGHEL2vnzmif+gaEDiFcODWdfbfvR5NZ19t+9FUoXKZRWw2FwZFeRIVWPdWMyBldknP5LKHCjCR/S0+/GbYgq5st6DWQs2BT2RHBggU5ta6sWxGhhPOJN2ea0KJRGumDWJaZVg98ndtxzjOgkhXeTWdfbfvR5NZ19t+9BShXeTWdfbfvR5NZ19t+9AjGY8kSuAzS40888ijUiTcc85C6Tcl2laHk1nX2370eTWdfbfvUCjYE2FrpnPPLIE5PcmIT5taTlbNdfRWsHFnfPEk5DnUaNyGfCFRVwbCrQofGc38OHyZX8QZwpUaUVrXsjRHNdeDdePm1c4MP4DZgkWUOYGJFQXJfwUEqJAF9zSL5zxOMyTP5qB80b/1Ymtu5dFFJ/uxNbdyXpLhXNecsmMp5cMuCnQq9XJjdWnOWSemS4R1vq1pqlD4jqxDbd9UyJDoYAMgZXjMRrXC+JzaRtwl2jxXNtjVrOETkty8Rlwms4xaQJ30kzn/bgOlf8Wa7LJd8eYiWD1u4EVrdoJDZl0MiZwFwTFJoZJYDEiSJvBIvkCZYJWkRi+GwlrmOtIfFfKYNbLVuT0dzwWni3F2BPNOKmU6yuMWk6ikCdrFu0t3JaHHa7+7G+YHdT8R02E52n8l87Co0fJEgyulOG6YGblSNyo1qzeli9ndUmNBMhFiz+XdSECjxi7lwpAgH8JwJEgbjW0pmhUWK17a74bhI8lhaSffMiWN0kDniZ6SLrbuR4meki627kyhAt4meki627kvSKGS5jTEiSJJldfITGT5rRVEXlsx9b3YZUEPEz0kXW3cu+JnpIutu5MoQLeJnpIutu5HiZ6SLrbuTKECviZ6SLrbuVEKhkvebSISJAYXCQJGGUrRVEDlPxxGPwjBBDxM9JF1t3LviZ6SLrbuTKEC3iZ6SLrbuR4meki627kyhAhSqMQwm1ij5jKZZArGUCqJCJEAGAm3crKZyDjkwxxCvQLeJnpIutu5HiZ6SLrbuTKEC3iZ6SLrbuR4meki627kyhAt4meki627keJnpIutu5MoQKPglovc52PKldccwUKN6NnwhX0rDX+RS9G9Gz4Qgr4NE4DcT+Cy4GRP4eQ5DpUfB6jOhUaCyIKrmtIIuuxOQkdqnwV6FhmRKFD/QEcF03xiFDitJAeCQJtddeMQJFBdSuDREdWrxW3Skx0hjOZGdVQ+B6rgbakGRnIvu9xuvGhO1Dzj2bl2oec7s3JQzYPAhZOrGj3mZrFrjOQGLmnIArfJr+miaofdTlmec7s3LtQ849m5EokOCiSK0R7gDORqgTGBuAwVtMxbh636TgmLM853ZuS1LYZt4zvWyDmnRcs5eJWF7GzYBnbLsVELg+qOUT8gFbDYao4xwGbN7kgykxXNrh0JrSZCub8ZCchK85FcfBMnIUPjOE8JdoVwh6VlsixZuIiUc57zdIXzuVsGkRLRrXlvGBILOrKYMxpV5S2mhV1Dzndm5ReZZXf8AjuUmaVcl43pGYet78MirZSg7Bzuz5HC8aVKK012cZ3rZBmzyuUjKMvC1RpChUPOd2bkVDzndm5aRNChUPOd2bkVDzndm5BNLwOXEwxH6RirKh5zuzcqYLDWfxnYjIOaNF6BpChUPOd2blyoec7s3ILELPpnCkKCQ2JHYwnAOc0GWe/JPKnA0849m5FqUKbyDhkx94V6VpbDUPGdkyA5RoV9Q853ZuRE0KFQ853ZuRUPOd2bkE0KFQ853ZuRUPOd2bkE0KFQ853ZuRUPOd2bkFdKwHz/IpejejZ8IV9IbIYk44y5pzKijejZ8IQQ4KeBBaTgIUMn3BgKX8FnTolHycQ3TrSxy5VfwU6UFpvuhQzdjyBhJL+Cg/pKPIEcU3FpYcTi03goNtCEIBCEIBL0gTcz3uyy9U5MqYS8fls95/SUAYBAkHuwzN3LGdCc6BCqh7pE1mhsN07zJxES64jJnX0BCSPA8Mmcjffc5wE/cCsxEYkzMvnzRIjQZQYsy2RqwaKA4HFjurebjitZrXWkEEmdR8yQ0HBuIFw+SZ8jQ8ztt+9WUfg1jDNovzkkmXzWpm4pOVtk7nnU3claZAddxpjK0gAO0Ei9aCopdFEQSJcJEHiuLTMaQueXTiYpuMiMWJakVZtq3F0hMHKwAzB05M2i28RmNLi7iudM1RLJkAml6JwQ015vjekcPSP0Ziq43BYt4bbSPdDf/AHHzMzn/ANwCnSxmIufZl8NxCzInB4rGTo5uJ9K4AVrrtObMu0Wh2ZmLR2avFc6U8cV1ZaSEvbu5o2v4R4w7mja/hWgws8kmKWhxbOZmKpNwYBcQZYpmHSJmRErjK8HD/lLM/wCoPwu/KGoL/FXdLE1Q+6jxV3SxNUPuplCD4qPEfQXlkYvjupMWrDiSYDFJbxaPEEwGhoaQCbpG+8yP03AlDdBo8OG8zcxgaZXgEDAHKBgNAVXCHBsNz2ktE3vk4zN4LHAz+QGpXQ+B4TS0hpFW8cd/bff81Ih0y6k5RS+mcg/LLLKMqvS9N5BwyY35QmFXMIQhAIQhAIQhBRSsB8/yKWovo2fCEzSsB8/yKWovo2fCEEeB2zhMvPo4WHwBNuhXi92XLoSfBbpQAZgSgwzM4DiYnC5VeDEcxKLAc51YlpJdWrzxvrTM9ZQallpdrXbLS7WpoQQstLtaLLS7WpoQQstLtaojQ+My9+Jy9U4ppLx+WzDE/pOCC2y0u1ostLtamhBCy0u1ostLtamhBCy0u1rhhaXa1YuFAnQYfLvd6R2VVxYf9Qy93o3ZdOVX0D1/8jv2VVLhutmObUJqubJxI0zEv3WMPDWXlbU45vPJGXSVTEpMnFrWxXkSnVLZCd4HGIyXrtaJXN0Lkj1nZz1VmUCFSXRIxfEhwzaABsNtdpZV4jiXyIeWymMLrl1hiWgY7uij7UPvKHjUiKzIrQSBMlpEyZCdUki+QmkRSqQGiYjkzd/ag6KoLa+GN6I0KNUY4xZ8eGSx0JjTfEZxXFpMiM4mtRyzNx7azIfHF7sHZfcq2w/x8X8l2X/HguNMSuLoWDvWd1eqp0WG4xXOdUErpNJOIab5i7ALEtm7LS7Wu2Wl2tTQoEqZDvh3u9IMvVcmbLS7WqaZjD/yD9Lk0gWpcPiG9+TA6QrrLS7WqqbyDhkx94TCCFlpdrRZaXa1NCCFlpdrRZaXa1NCCFlpdrRZaXa1NCBakMlK8nHH4SqKL6NnwhM0rJ8/0lLUX0bPhCCPA8rJk5eihfoCcawNqhoAAnICQAuyAJPgdosmTl6OF+gKyg0lsZjIgbVDpkA1SRiL6pIyZCgdrIrLlmMw1IsxmGpB2sisuWYzDUizGYakHayoju4zPef0nUrrMZhqVEaGKzLhidHqnJlQMVkVlyzGYakWYzDUg7WRWXLMZhqRZjMNSDtZcLkWYzDUuGGMw1BAvQTy/wDI79lOK7js/wC78s+RV0GGOPcPSOye5SiwxXZcPWzZs2VYw8NZeXSRXOHJH5lURKJNxc17mkynKoQZXA8YGRlmVzoYrm4ckZNJWZDixInIAMgCfRtALhMATaSblvavEWxNezZorumibMLuKJocyK0R7gCDI2YBIMxOq0HG/FUmFHzN1w+4qojorZF4AEwJizMpmQMqoumQpPVyiLnGfx+2eP62ow8ce53/AOVOA7jv94/SNaWoknVCQJlhOAyhpTECGK77hiMx9UZMit3y1BisisuWYzDUizGYakUtTDfD/wAg/S5NVkpTIYnDuHpBkHNemrMZhqQU0x3EPy05RkV9ZL0yGKhuGTMMoyq+zGYakHayKy5ZjMNSLMZhqQdrIrLlmMw1IsxmGpB2sisuWYzDUizGYakFVJOHz/SUtRfRs+EJiktAlIDL+kpei+jZ8IQQ4LfKCDddChm/C5mVLeCTZUOj4cg4SlicJXJnggiyZMTnChZJ+oE0wNZVa1tVonINYQBdkAFyBlCha6HbJRa6HbJQTQoWuh2yUWuh2yUE1RH5bMMTk6p1Ky10O2SqY0TjMudich5pxQMoULXQ7ZKLXQ7ZKCaFC10O2Si10O2SgmuFRtdDtkrlrodslAtRA7jyLfSOxBObSuxQ6uy9nreqc3vRQonLud6R2QqUWJx2XP8AWyHNlWNIa2QcHVze3kj1TnOlYtCozyIjmxItYVJMY5jWu4gkDWaZHOdC3HROObnckZDnKzfJ7hyXFtwE22jZgYTAunJSY1yiYiZ8/wCfdnKZlTUjgAfjOyzMaEDeBNp4kpAz3qqkUWJZzdEjAiIziufDe1wrsxqtF055Qbk2aHE6WJtRNyhEob/We9wBBkS8iYvGIljnVyz4n6Z/H7Z5kxQGxJQ+ND5HMdmb10zAZErP48LEf23c0ddY8OPSmgSgQptEh+OZSunjD0K19MpQLqsJhmRKcaU7hks7lmOpEREN6y2akXnw/pu76KkXnw/pu76xzwhSujh4iX42Lb6x9HiLtai/hGlAmUOERMyNtKYmZEioZXSV7kFNOOx9aFWcwi0wDCDyH5S4rQWPCjuc1picVwM6ocHAG8DjVRO7RlV/jB557NyndhaNU3kHDJjflCvWa6NMSL3dm5RiUl3quPZuVjqRKU1EKijxptE6xMr7irLXQ7ZK6ImhQtdDtkotdDtkoJoULXQ7ZKLXQ7ZKCulZPn+kpai+jZ8IV9IfOWOXEEZDnVFF9Gz4R+6CHBLpQmmU5Qod2fiYI4Dp7o8CFEeGhzp1g3AEEiQvObOu8EeibLooX6AlvBQ/0kCfNP5nWg20IQgEIQgEvH5bMMT+k4JhURuWzHE5OqdSC9CEIBCEIBcK6hArQfX/AMjlKMOOzD1s+bIh9AY4kkGZxkXD8il4vBzK7Lnet6zs2edyC6IOOfhH5lJOpAMR7TGEOrVkPw5msJ1jXBuyXZirX0Blc3Hkj1n5zpWRB4IgwojwHNhziWptKry8vE3SdFmQJzubIBbhnJpVm5KTccL4HdVEekAASjh83NFU2RnN4aQKoBnelxQ4YEhSYcpzHEo2jReblU6iQ2mYiQnkvh1WhkEEEPaawLBOchf7km6lOPlX4ZviWAbChGMS69rYjWPDargHtmRW41XKmPBmLGdB/qGsY+cw1rw8hshy5YOnPOnKU8B0ixjrspYD/wCXuXaKWmcmsa7MKpMs/FXzuPjl6jtHZNxxuA/fFVDgi709I2xuStNp7oREqt4OL2swyCsqYXDr3EDiCcv7sI45pYr0Y5xEOUxNtN3BcyTbUi8zkHgAaAJYJ0NCwjwy+rPiYTlawudVx/3MtARXc46huWu7CaydqhRiASPuKUtXc46huRXcfWOoblO7BrJmh8hvuCuVNE5DfcFcukeECEIVAhCEC9MFw+L9iq2Dit937lWUz1fi/YqtpuHu/cqhTg+OGwmCYDnQodWeUiGMi7wFRHQKPChvvcxsnFsy2tfOqXGcpm6aXhNnDgjPCZhjyMiUL3AXwKVPKA5pl85oPpLfQ7Ui30O1L52s6U7GlYylNswJTLscMimGksc6pHBBkGEis4TArAZryf8AtQb9vodqRb6HalhUGEYgNdkaGQRc4zncDMaJmXyTPiA5z9aI1LfQ7Uq4jplpkbiT2ELP8QHOfrR4gOc/Wg1LfQ7Ui30O1LL8QHOfrVUWjBpF7jOeJOT3INm30O1It9DtSx4dFrTlkuvc7MD+6qpQEICuZTnLjPOAmcEotu2+h2pFvodqWRDohcARlAN7ng35wo+L8arfOcuU7LelFtm30O1KuI6bmmRun2iSQ8n6e129L0djXktBMx1nYYTuNyUW1Isy6YGSV+vJ71EtccjfmCUnEoVUTn2u3qqzGnadvVRoVDzWav4UXQjLBo+SRsxp2nb0WY07Tt6Bx9FrXloPvAP7LkOiVeS1o9wA/IJSzGnadvRZjTtO3rl2cWt5OPotbFoOS8A3ZsFFtAAwYwe5oyYZErZDTtO3oshp2nb07WJvJrxISlUbLNIe/MrbN3+/8JCyGnadvRZDTtO3p2sTeT1m7/f+F2zP+/8ACQsxp2nb0WY07Tt6drE3lrwX1WgSNwU7fQ7UsWyGnadvRZDTtO3rpSW2rfQ7Ui30O1LFshp2nb0WQ07Tt6UW2rfQ7UuGlgYz1LKg0OuSAcL73O3pakU5kCMyCXuESJKoA2I4OmSLnYXYnMCrEWkzTVpdKrCTCKwIMjknOUwL1Jhm1vu/cpaPR3NEy7EgXEzyyvTcMcVvwhRWbAMmQP8AEzLL1M+RIQ4Ljym0gSF39UyUzKeH+3FaUDhOFDY1jnQiWNDTNwBNUVZgETlcroHCUKISGWLiMQ1wJAz4KLTKZBMR/GFIhi81hSWynO7itOGEven6YJwyGkk3Sk8NdiL6xyyvnoTtoOjZ2bkWg6NnZuQYFi8CVWKf/lAgm6cwfnqVjoTiS4iMCTgKSAA24zAF0rzdoW3aDo2dm5FoOjZ2bkGdBpT+KDDEpyLjFa4tAwJyuKctBnGsK20HRs7NyLQdGzs3JYqtBnGsKikuBLZEHH9k5aDo2dm5AijmN1jclpTNbSC0kSOM7gTkAye5UU1wiYsrXEXh105YXaFtW/Ubr/hFv1G6xuVtKZcGl1WgScJCUpOMpaSJlAikkuvxBwOQALUtuo3WNyLfqN1jcllM2JTHeqL9M0nBh1HuiNhtDnCU6z5G+eGAW9b9Ruv+EW/Ubr/hLhaZYpLnXOAGGE888qmtG36jdf8ACLbqN1/wllM5C0bfqN1/wi36jdf8JZTOQtG36jdf8It+o3X/AAllM5CeiUxrWlzmtDQCSSbgBeSbknC8I4Dmh1aEAZyrODZyMjiM6J9kUK7y7Bv40EyEzJ4MhnMhcuDwggSnWgm6tc4EyzylNLWlSFd5egX8aBd127keXIN3Gg8YTBriRyXGUvkllKUK3y/AkDXgSOHHbfkzaU5b9Ruv+EspnImtG36jdf8AChFprWibmtA9/wDCWUy48eIwgwqhz1q0j7i3BJRmRHurvg0d0RtSo42l1Uk33XSnkxyr6BlOaTINYTIOlP1XTqnDAyKVPhDBAaTVFacrnTMiW4Vc4VtKKQ6VGe6UQQ6uM215zyTrD39i2mclvwhUM4RYQ1wDJPIDTPEnAC7QdSuMYn1Rr/hZapLxVnMZshBozW8lrRkuAFyEIrlVFVCFAVUVUIQFVFVCEBVRVQhAVUVUIQFVFVCEBVRVQhAVUVUIQBaiSEIOSRJCEBUBuIBBuIzg4hRo9BhhoaIcMAC4BrQB7hJCFfTPtN1GZdxGY5hpXXUVgvDGTz1QhCNIRKFDJbOHDPGPqjMVMURnMZk9UIQoAUNnMZshcqoQgKq5UBmCARmIQhUFQCQAAAuAAuAGAAXbFuNVs8ZyE53XoQqCrLD/AHBRDQhCg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1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GRAVAÇÃO DE AUDIÊNCIA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72816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8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504056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PENDÊNCIAS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/>
                </a:solidFill>
              </a:rPr>
              <a:t>da última reunião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712701"/>
              </p:ext>
            </p:extLst>
          </p:nvPr>
        </p:nvGraphicFramePr>
        <p:xfrm>
          <a:off x="467544" y="921884"/>
          <a:ext cx="8352927" cy="480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8712"/>
                <a:gridCol w="1512168"/>
                <a:gridCol w="432047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600" dirty="0" smtClean="0"/>
                        <a:t>Definir cronograma de envio de informações das Metas do CNJ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rgbClr val="6EA92D"/>
                          </a:solidFill>
                        </a:rPr>
                        <a:t>Reunião realizada e ações em andamento</a:t>
                      </a:r>
                      <a:endParaRPr lang="pt-BR" sz="1600" dirty="0" smtClean="0">
                        <a:solidFill>
                          <a:srgbClr val="6EA9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Paulo Emílio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Enviar a COPLAN os requisitos para extração do relatório da Meta 4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rgbClr val="6EA92D"/>
                          </a:solidFill>
                        </a:rPr>
                        <a:t>Enviado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Des. Mauro Alencar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Realizar reunião entre o TJPE e OAB quando do lançamento da nova Consulta Processual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kern="1200" dirty="0" smtClean="0">
                          <a:solidFill>
                            <a:srgbClr val="6EA92D"/>
                          </a:solidFill>
                          <a:latin typeface="+mn-lt"/>
                          <a:ea typeface="+mn-ea"/>
                          <a:cs typeface="+mn-cs"/>
                        </a:rPr>
                        <a:t>Reunião Agendada para o dia 22/05 – tarde</a:t>
                      </a:r>
                      <a:endParaRPr lang="pt-BR" sz="1600" b="0" kern="1200" dirty="0">
                        <a:solidFill>
                          <a:srgbClr val="6EA9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Norma Lyra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Compromisso da SETIC no envio do escopo do Projeto de BI – 1º Grau para a COPLAN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kern="1200" dirty="0" smtClean="0">
                          <a:solidFill>
                            <a:srgbClr val="6EA92D"/>
                          </a:solidFill>
                          <a:latin typeface="+mn-lt"/>
                          <a:ea typeface="+mn-ea"/>
                          <a:cs typeface="+mn-cs"/>
                        </a:rPr>
                        <a:t>Escopo enviado</a:t>
                      </a:r>
                      <a:endParaRPr lang="pt-BR" sz="1600" b="0" kern="1200" dirty="0">
                        <a:solidFill>
                          <a:srgbClr val="6EA9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SETIC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Apresentação do Sistema de Sessão de Julgamento Eletrônico para o Des. Luís Carlos Figueiredo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Pendente – Deverá acontecer </a:t>
                      </a:r>
                      <a:r>
                        <a:rPr lang="pt-BR" sz="16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em </a:t>
                      </a:r>
                      <a:r>
                        <a:rPr lang="pt-BR" sz="16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conjunto entre COPLAN e SETIC</a:t>
                      </a:r>
                      <a:endParaRPr lang="pt-BR" sz="16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Norma Lyra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-</a:t>
                      </a:r>
                      <a:endParaRPr lang="pt-BR" sz="16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Picture 95" descr="Checkm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8544" y="1052736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5" descr="Checkm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8544" y="189168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5" descr="Checkm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6920" y="278092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5" descr="Checkm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6920" y="378904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29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504056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PENDÊNCIAS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/>
                </a:solidFill>
              </a:rPr>
              <a:t>da última reunião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045717"/>
              </p:ext>
            </p:extLst>
          </p:nvPr>
        </p:nvGraphicFramePr>
        <p:xfrm>
          <a:off x="467544" y="921884"/>
          <a:ext cx="8352927" cy="569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8712"/>
                <a:gridCol w="1512168"/>
                <a:gridCol w="432047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600" dirty="0" smtClean="0"/>
                        <a:t>Possibilidade de acesso do Ministério Público ao </a:t>
                      </a:r>
                      <a:r>
                        <a:rPr lang="pt-BR" sz="1600" dirty="0" err="1" smtClean="0"/>
                        <a:t>Judwin</a:t>
                      </a:r>
                      <a:endParaRPr lang="pt-BR" sz="1600" dirty="0" smtClean="0"/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kern="0" dirty="0" smtClean="0">
                          <a:solidFill>
                            <a:srgbClr val="6EA92D"/>
                          </a:solidFill>
                        </a:rPr>
                        <a:t>Existe a viabilidade técnica e o TJPE fica aguardando a solicitação formal do MPPE</a:t>
                      </a:r>
                      <a:endParaRPr lang="pt-BR" sz="1600" dirty="0" smtClean="0">
                        <a:solidFill>
                          <a:srgbClr val="6EA9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-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Verificar ordem de priorização de implantação do </a:t>
                      </a:r>
                      <a:r>
                        <a:rPr lang="pt-BR" sz="1600" dirty="0" err="1" smtClean="0"/>
                        <a:t>Pje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rgbClr val="6EA92D"/>
                          </a:solidFill>
                        </a:rPr>
                        <a:t>As próximas varas serão as de executivos municipais e estaduais, e portanto a integração com o </a:t>
                      </a:r>
                      <a:r>
                        <a:rPr lang="pt-BR" sz="1600" b="0" dirty="0" err="1" smtClean="0">
                          <a:solidFill>
                            <a:srgbClr val="6EA92D"/>
                          </a:solidFill>
                        </a:rPr>
                        <a:t>Judwin</a:t>
                      </a:r>
                      <a:r>
                        <a:rPr lang="pt-BR" sz="1600" b="0" dirty="0" smtClean="0">
                          <a:solidFill>
                            <a:srgbClr val="6EA92D"/>
                          </a:solidFill>
                        </a:rPr>
                        <a:t> deve ser descontinuada</a:t>
                      </a:r>
                      <a:endParaRPr lang="pt-BR" sz="1600" dirty="0">
                        <a:solidFill>
                          <a:srgbClr val="6EA9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Ioná Mota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Reunião para tratar de regras do ajuizamento de executivos</a:t>
                      </a:r>
                      <a:endParaRPr lang="pt-BR" sz="1600" dirty="0" smtClean="0"/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kern="0" dirty="0" smtClean="0">
                          <a:solidFill>
                            <a:srgbClr val="FF0000"/>
                          </a:solidFill>
                        </a:rPr>
                        <a:t>Pendente e vinculado ao item anterior</a:t>
                      </a:r>
                      <a:endParaRPr lang="pt-BR" sz="16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Paulo Emílio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-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Reunião de validação do sistema de alvará de viagem eletrônico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kern="0" dirty="0" smtClean="0">
                          <a:solidFill>
                            <a:srgbClr val="6EA92D"/>
                          </a:solidFill>
                        </a:rPr>
                        <a:t>Reunião realizada no dia 15/05, onde ficou acertado que o sistema sofrerá pequenos ajustes para ser utilizado na</a:t>
                      </a:r>
                      <a:r>
                        <a:rPr lang="pt-BR" sz="1600" b="0" kern="0" baseline="0" dirty="0" smtClean="0">
                          <a:solidFill>
                            <a:srgbClr val="6EA92D"/>
                          </a:solidFill>
                        </a:rPr>
                        <a:t> copa das confederações</a:t>
                      </a:r>
                      <a:endParaRPr lang="pt-BR" sz="1600" b="0" kern="1200" dirty="0">
                        <a:solidFill>
                          <a:srgbClr val="6EA9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Carla Malta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Planejar reunião do CGTIC com o Presidente</a:t>
                      </a:r>
                    </a:p>
                    <a:p>
                      <a:pPr marL="742950" marR="0" lvl="3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pt-BR" sz="1600" b="0" kern="0" dirty="0" smtClean="0">
                          <a:solidFill>
                            <a:srgbClr val="FF0000"/>
                          </a:solidFill>
                        </a:rPr>
                        <a:t>Pendente</a:t>
                      </a:r>
                      <a:endParaRPr lang="pt-BR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Norma Lyra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-</a:t>
                      </a:r>
                      <a:endParaRPr lang="pt-BR" sz="16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Picture 95" descr="Checkm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5092" y="1171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5" descr="Checkm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8544" y="2624336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5" descr="Checkm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8544" y="456855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667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48072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PROJETOS </a:t>
            </a:r>
            <a:r>
              <a:rPr lang="pt-BR" u="sng" dirty="0">
                <a:solidFill>
                  <a:schemeClr val="bg1"/>
                </a:solidFill>
              </a:rPr>
              <a:t>CONCLUÍDOS</a:t>
            </a:r>
            <a:r>
              <a:rPr lang="pt-BR" dirty="0">
                <a:solidFill>
                  <a:schemeClr val="bg1"/>
                </a:solidFill>
              </a:rPr>
              <a:t> EM 2013 E PREVISTOS PARA CONCLUSÃO ATÉ 07/2013</a:t>
            </a:r>
          </a:p>
        </p:txBody>
      </p:sp>
      <p:sp>
        <p:nvSpPr>
          <p:cNvPr id="4" name="Retângulo 3"/>
          <p:cNvSpPr/>
          <p:nvPr/>
        </p:nvSpPr>
        <p:spPr>
          <a:xfrm>
            <a:off x="467544" y="3252835"/>
            <a:ext cx="8023796" cy="2574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 de Texto 2"/>
          <p:cNvSpPr txBox="1">
            <a:spLocks noChangeArrowheads="1"/>
          </p:cNvSpPr>
          <p:nvPr/>
        </p:nvSpPr>
        <p:spPr bwMode="auto">
          <a:xfrm>
            <a:off x="1554192" y="1484784"/>
            <a:ext cx="25826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spcAft>
                <a:spcPts val="0"/>
              </a:spcAft>
              <a:buClr>
                <a:srgbClr val="00B050"/>
              </a:buClr>
              <a:buSzPct val="110000"/>
            </a:pPr>
            <a:r>
              <a:rPr lang="pt-BR" sz="1000" b="1" dirty="0">
                <a:solidFill>
                  <a:srgbClr val="00B050"/>
                </a:solidFill>
                <a:latin typeface="Arial"/>
                <a:ea typeface="Calibri"/>
                <a:cs typeface="Times New Roman"/>
                <a:sym typeface="Wingdings 2"/>
              </a:rPr>
              <a:t>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Modernização 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da Infraestrutura da Rede da Capital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– Wireless 1ª Fase</a:t>
            </a:r>
            <a:r>
              <a:rPr lang="pt-BR" sz="1000" dirty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pt-BR" sz="1000" dirty="0">
              <a:effectLst/>
              <a:latin typeface="Arial"/>
              <a:ea typeface="Calibri"/>
              <a:cs typeface="Times New Roman"/>
            </a:endParaRPr>
          </a:p>
          <a:p>
            <a:pPr marL="90170">
              <a:spcAft>
                <a:spcPts val="0"/>
              </a:spcAft>
            </a:pPr>
            <a:r>
              <a:rPr lang="pt-BR" sz="1000" dirty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pt-BR" sz="1000" dirty="0">
              <a:effectLst/>
              <a:latin typeface="Arial"/>
              <a:ea typeface="Calibri"/>
              <a:cs typeface="Times New Roman"/>
            </a:endParaRPr>
          </a:p>
        </p:txBody>
      </p:sp>
      <p:cxnSp>
        <p:nvCxnSpPr>
          <p:cNvPr id="6" name="Conector reto 5"/>
          <p:cNvCxnSpPr>
            <a:stCxn id="7" idx="0"/>
          </p:cNvCxnSpPr>
          <p:nvPr/>
        </p:nvCxnSpPr>
        <p:spPr>
          <a:xfrm flipV="1">
            <a:off x="1564803" y="1664804"/>
            <a:ext cx="13058" cy="140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1384803" y="3072836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2493364" y="3068960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>
            <a:stCxn id="7" idx="6"/>
            <a:endCxn id="8" idx="2"/>
          </p:cNvCxnSpPr>
          <p:nvPr/>
        </p:nvCxnSpPr>
        <p:spPr>
          <a:xfrm flipV="1">
            <a:off x="1744803" y="3248960"/>
            <a:ext cx="748561" cy="38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1632794" y="3248960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Fevereiro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cxnSp>
        <p:nvCxnSpPr>
          <p:cNvPr id="11" name="Conector reto 10"/>
          <p:cNvCxnSpPr>
            <a:stCxn id="8" idx="6"/>
            <a:endCxn id="13" idx="2"/>
          </p:cNvCxnSpPr>
          <p:nvPr/>
        </p:nvCxnSpPr>
        <p:spPr>
          <a:xfrm>
            <a:off x="2853364" y="3248960"/>
            <a:ext cx="785966" cy="38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 de Texto 2"/>
          <p:cNvSpPr txBox="1">
            <a:spLocks noChangeArrowheads="1"/>
          </p:cNvSpPr>
          <p:nvPr/>
        </p:nvSpPr>
        <p:spPr bwMode="auto">
          <a:xfrm>
            <a:off x="2771800" y="3252836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Março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3639330" y="3072836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/>
          <p:cNvCxnSpPr>
            <a:stCxn id="13" idx="6"/>
            <a:endCxn id="17" idx="2"/>
          </p:cNvCxnSpPr>
          <p:nvPr/>
        </p:nvCxnSpPr>
        <p:spPr>
          <a:xfrm flipV="1">
            <a:off x="3999330" y="3248960"/>
            <a:ext cx="747683" cy="38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 de Texto 2"/>
          <p:cNvSpPr txBox="1">
            <a:spLocks noChangeArrowheads="1"/>
          </p:cNvSpPr>
          <p:nvPr/>
        </p:nvSpPr>
        <p:spPr bwMode="auto">
          <a:xfrm>
            <a:off x="4009058" y="3248960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Abril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4747013" y="3068960"/>
            <a:ext cx="1296144" cy="428172"/>
            <a:chOff x="5616096" y="3068960"/>
            <a:chExt cx="1296144" cy="428172"/>
          </a:xfrm>
        </p:grpSpPr>
        <p:sp>
          <p:nvSpPr>
            <p:cNvPr id="17" name="Elipse 16"/>
            <p:cNvSpPr/>
            <p:nvPr/>
          </p:nvSpPr>
          <p:spPr>
            <a:xfrm>
              <a:off x="5616096" y="3068960"/>
              <a:ext cx="360000" cy="36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8" name="Conector reto 17"/>
            <p:cNvCxnSpPr>
              <a:stCxn id="17" idx="6"/>
              <a:endCxn id="21" idx="2"/>
            </p:cNvCxnSpPr>
            <p:nvPr/>
          </p:nvCxnSpPr>
          <p:spPr>
            <a:xfrm>
              <a:off x="5976096" y="3248960"/>
              <a:ext cx="80282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 de Texto 2"/>
            <p:cNvSpPr txBox="1">
              <a:spLocks noChangeArrowheads="1"/>
            </p:cNvSpPr>
            <p:nvPr/>
          </p:nvSpPr>
          <p:spPr bwMode="auto">
            <a:xfrm>
              <a:off x="5989258" y="3248960"/>
              <a:ext cx="922982" cy="248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lvl="0">
                <a:spcAft>
                  <a:spcPts val="0"/>
                </a:spcAft>
              </a:pPr>
              <a:r>
                <a:rPr lang="pt-BR" sz="1200" b="1" dirty="0" smtClean="0">
                  <a:solidFill>
                    <a:srgbClr val="0F243E"/>
                  </a:solidFill>
                  <a:effectLst/>
                  <a:latin typeface="Arial"/>
                  <a:ea typeface="Calibri"/>
                  <a:cs typeface="Times New Roman"/>
                </a:rPr>
                <a:t>Maio</a:t>
              </a:r>
              <a:endParaRPr lang="pt-BR" sz="1200" b="1" dirty="0">
                <a:effectLst/>
                <a:latin typeface="Arial"/>
                <a:ea typeface="Calibri"/>
                <a:cs typeface="Times New Roman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5909835" y="3068960"/>
            <a:ext cx="1296144" cy="428172"/>
            <a:chOff x="6912240" y="3068960"/>
            <a:chExt cx="1296144" cy="428172"/>
          </a:xfrm>
        </p:grpSpPr>
        <p:sp>
          <p:nvSpPr>
            <p:cNvPr id="21" name="Elipse 20"/>
            <p:cNvSpPr/>
            <p:nvPr/>
          </p:nvSpPr>
          <p:spPr>
            <a:xfrm>
              <a:off x="6912240" y="3068960"/>
              <a:ext cx="360000" cy="36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2" name="Conector reto 21"/>
            <p:cNvCxnSpPr>
              <a:stCxn id="21" idx="6"/>
            </p:cNvCxnSpPr>
            <p:nvPr/>
          </p:nvCxnSpPr>
          <p:spPr>
            <a:xfrm>
              <a:off x="7272240" y="3248960"/>
              <a:ext cx="93614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ixa de Texto 2"/>
            <p:cNvSpPr txBox="1">
              <a:spLocks noChangeArrowheads="1"/>
            </p:cNvSpPr>
            <p:nvPr/>
          </p:nvSpPr>
          <p:spPr bwMode="auto">
            <a:xfrm>
              <a:off x="7285402" y="3248960"/>
              <a:ext cx="922982" cy="248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lvl="0">
                <a:spcAft>
                  <a:spcPts val="0"/>
                </a:spcAft>
              </a:pPr>
              <a:r>
                <a:rPr lang="pt-BR" sz="1200" b="1" dirty="0" smtClean="0">
                  <a:solidFill>
                    <a:srgbClr val="0F243E"/>
                  </a:solidFill>
                  <a:latin typeface="Arial"/>
                  <a:ea typeface="Calibri"/>
                  <a:cs typeface="Times New Roman"/>
                </a:rPr>
                <a:t>Junho</a:t>
              </a:r>
              <a:endParaRPr lang="pt-BR" sz="1200" b="1" dirty="0">
                <a:effectLst/>
                <a:latin typeface="Arial"/>
                <a:ea typeface="Calibri"/>
                <a:cs typeface="Times New Roman"/>
              </a:endParaRPr>
            </a:p>
          </p:txBody>
        </p:sp>
      </p:grpSp>
      <p:sp>
        <p:nvSpPr>
          <p:cNvPr id="24" name="Caixa de Texto 2"/>
          <p:cNvSpPr txBox="1">
            <a:spLocks noChangeArrowheads="1"/>
          </p:cNvSpPr>
          <p:nvPr/>
        </p:nvSpPr>
        <p:spPr bwMode="auto">
          <a:xfrm>
            <a:off x="2690434" y="1916832"/>
            <a:ext cx="351140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b="1" dirty="0">
                <a:solidFill>
                  <a:srgbClr val="00B050"/>
                </a:solidFill>
                <a:latin typeface="Arial"/>
                <a:ea typeface="Calibri"/>
                <a:cs typeface="Times New Roman"/>
                <a:sym typeface="Wingdings 2"/>
              </a:rPr>
              <a:t>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Acompanhamento 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de Obras</a:t>
            </a:r>
            <a:endParaRPr lang="pt-BR" sz="1100" b="1" dirty="0">
              <a:solidFill>
                <a:srgbClr val="000080"/>
              </a:solidFill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pt-BR" sz="1000" b="1" dirty="0" smtClean="0">
                <a:solidFill>
                  <a:srgbClr val="00B050"/>
                </a:solidFill>
                <a:latin typeface="Arial"/>
                <a:ea typeface="Calibri"/>
                <a:cs typeface="Times New Roman"/>
                <a:sym typeface="Wingdings 2"/>
              </a:rPr>
              <a:t>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Política 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de Segurança da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Informação</a:t>
            </a:r>
          </a:p>
          <a:p>
            <a:pPr>
              <a:spcAft>
                <a:spcPts val="0"/>
              </a:spcAft>
            </a:pPr>
            <a:r>
              <a:rPr lang="pt-BR" sz="1000" b="1" dirty="0">
                <a:solidFill>
                  <a:srgbClr val="00B050"/>
                </a:solidFill>
                <a:latin typeface="Arial"/>
                <a:ea typeface="Calibri"/>
                <a:cs typeface="Times New Roman"/>
                <a:sym typeface="Wingdings 2"/>
              </a:rPr>
              <a:t> 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1a. Campanha de Sensibilização de SI</a:t>
            </a:r>
          </a:p>
          <a:p>
            <a:pPr lvl="0">
              <a:spcAft>
                <a:spcPts val="0"/>
              </a:spcAft>
            </a:pPr>
            <a:r>
              <a:rPr lang="pt-BR" sz="1000" b="1" dirty="0" smtClean="0">
                <a:solidFill>
                  <a:srgbClr val="00B050"/>
                </a:solidFill>
                <a:latin typeface="Arial"/>
                <a:ea typeface="Calibri"/>
                <a:cs typeface="Times New Roman"/>
                <a:sym typeface="Wingdings 2"/>
              </a:rPr>
              <a:t>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(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Microsoft) EPM - Enterprise Project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Management</a:t>
            </a:r>
            <a:r>
              <a:rPr lang="pt-BR" sz="1000" b="1" dirty="0">
                <a:solidFill>
                  <a:srgbClr val="000080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</a:p>
        </p:txBody>
      </p:sp>
      <p:cxnSp>
        <p:nvCxnSpPr>
          <p:cNvPr id="25" name="Conector reto 24"/>
          <p:cNvCxnSpPr>
            <a:endCxn id="8" idx="0"/>
          </p:cNvCxnSpPr>
          <p:nvPr/>
        </p:nvCxnSpPr>
        <p:spPr>
          <a:xfrm>
            <a:off x="2673364" y="1916832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 de Texto 2"/>
          <p:cNvSpPr txBox="1">
            <a:spLocks noChangeArrowheads="1"/>
          </p:cNvSpPr>
          <p:nvPr/>
        </p:nvSpPr>
        <p:spPr bwMode="auto">
          <a:xfrm>
            <a:off x="3839379" y="2708920"/>
            <a:ext cx="790775" cy="32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000" b="1" dirty="0">
                <a:solidFill>
                  <a:srgbClr val="00B050"/>
                </a:solidFill>
                <a:latin typeface="Arial"/>
                <a:ea typeface="Calibri"/>
                <a:cs typeface="Times New Roman"/>
                <a:sym typeface="Wingdings 2"/>
              </a:rPr>
              <a:t>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VEPA</a:t>
            </a:r>
            <a:endParaRPr lang="pt-BR" sz="1000" b="1" dirty="0">
              <a:solidFill>
                <a:srgbClr val="000080"/>
              </a:solidFill>
              <a:latin typeface="Arial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Clr>
                <a:srgbClr val="FF0000"/>
              </a:buClr>
              <a:buSzPct val="110000"/>
            </a:pPr>
            <a:endParaRPr lang="pt-BR" sz="1000" b="1" dirty="0">
              <a:solidFill>
                <a:srgbClr val="000080"/>
              </a:solidFill>
              <a:latin typeface="Arial"/>
              <a:ea typeface="Calibri"/>
              <a:cs typeface="Times New Roman"/>
            </a:endParaRPr>
          </a:p>
          <a:p>
            <a:pPr marL="180975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endParaRPr lang="pt-BR" sz="1000" dirty="0">
              <a:solidFill>
                <a:srgbClr val="0F243E"/>
              </a:solidFill>
              <a:latin typeface="Arial"/>
              <a:ea typeface="Calibri"/>
              <a:cs typeface="Times New Roman"/>
            </a:endParaRPr>
          </a:p>
          <a:p>
            <a:pPr marL="180975" lvl="0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endParaRPr lang="pt-BR" sz="1000" dirty="0">
              <a:solidFill>
                <a:srgbClr val="0F243E"/>
              </a:solidFill>
              <a:latin typeface="Arial"/>
              <a:ea typeface="Calibri"/>
              <a:cs typeface="Times New Roman"/>
            </a:endParaRP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endParaRPr lang="pt-BR" sz="10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27" name="Caixa de Texto 2"/>
          <p:cNvSpPr txBox="1">
            <a:spLocks noChangeArrowheads="1"/>
          </p:cNvSpPr>
          <p:nvPr/>
        </p:nvSpPr>
        <p:spPr bwMode="auto">
          <a:xfrm>
            <a:off x="4950175" y="5409222"/>
            <a:ext cx="2994933" cy="99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80975" lvl="0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Mandados e Alvarás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Digitais</a:t>
            </a:r>
          </a:p>
          <a:p>
            <a:pPr marL="180975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Consulta 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Processual 1º Grau</a:t>
            </a:r>
          </a:p>
          <a:p>
            <a:pPr marL="180975" lvl="0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Sistema de Gravação de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Audiências</a:t>
            </a:r>
          </a:p>
          <a:p>
            <a:pPr marL="180975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Portal da Internet </a:t>
            </a:r>
            <a:endParaRPr lang="pt-BR" sz="1000" b="1" dirty="0" smtClean="0">
              <a:solidFill>
                <a:srgbClr val="000080"/>
              </a:solidFill>
              <a:latin typeface="Arial"/>
              <a:ea typeface="Calibri"/>
              <a:cs typeface="Times New Roman"/>
            </a:endParaRPr>
          </a:p>
        </p:txBody>
      </p:sp>
      <p:cxnSp>
        <p:nvCxnSpPr>
          <p:cNvPr id="28" name="Conector reto 27"/>
          <p:cNvCxnSpPr/>
          <p:nvPr/>
        </p:nvCxnSpPr>
        <p:spPr>
          <a:xfrm>
            <a:off x="4931967" y="3432836"/>
            <a:ext cx="73" cy="2660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>
            <a:stCxn id="30" idx="0"/>
          </p:cNvCxnSpPr>
          <p:nvPr/>
        </p:nvCxnSpPr>
        <p:spPr>
          <a:xfrm flipV="1">
            <a:off x="575576" y="1091645"/>
            <a:ext cx="31320" cy="2049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ipse 29"/>
          <p:cNvSpPr/>
          <p:nvPr/>
        </p:nvSpPr>
        <p:spPr>
          <a:xfrm>
            <a:off x="395576" y="3141008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 de Texto 2"/>
          <p:cNvSpPr txBox="1">
            <a:spLocks noChangeArrowheads="1"/>
          </p:cNvSpPr>
          <p:nvPr/>
        </p:nvSpPr>
        <p:spPr bwMode="auto">
          <a:xfrm>
            <a:off x="683568" y="3248960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Janeiro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cxnSp>
        <p:nvCxnSpPr>
          <p:cNvPr id="32" name="Conector reto 31"/>
          <p:cNvCxnSpPr>
            <a:endCxn id="7" idx="2"/>
          </p:cNvCxnSpPr>
          <p:nvPr/>
        </p:nvCxnSpPr>
        <p:spPr>
          <a:xfrm>
            <a:off x="746060" y="3240026"/>
            <a:ext cx="638743" cy="12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 de Texto 2"/>
          <p:cNvSpPr txBox="1">
            <a:spLocks noChangeArrowheads="1"/>
          </p:cNvSpPr>
          <p:nvPr/>
        </p:nvSpPr>
        <p:spPr bwMode="auto">
          <a:xfrm>
            <a:off x="606896" y="980728"/>
            <a:ext cx="3101008" cy="51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71450" lvl="0" indent="-171450">
              <a:spcAft>
                <a:spcPts val="0"/>
              </a:spcAft>
              <a:buClr>
                <a:srgbClr val="00B050"/>
              </a:buClr>
              <a:buSzPct val="110000"/>
              <a:buFont typeface="Wingdings 2"/>
              <a:buChar char="P"/>
            </a:pPr>
            <a:r>
              <a:rPr lang="pt-BR" sz="1000" b="1" dirty="0" err="1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Pje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 – Corregedoria – Magistrados</a:t>
            </a:r>
          </a:p>
          <a:p>
            <a:pPr marL="171450" lvl="0" indent="-171450">
              <a:spcAft>
                <a:spcPts val="0"/>
              </a:spcAft>
              <a:buClr>
                <a:srgbClr val="00B050"/>
              </a:buClr>
              <a:buSzPct val="110000"/>
              <a:buFont typeface="Wingdings 2"/>
              <a:buChar char="P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BNMP</a:t>
            </a:r>
          </a:p>
          <a:p>
            <a:pPr marL="171450" lvl="0" indent="-171450">
              <a:spcAft>
                <a:spcPts val="0"/>
              </a:spcAft>
              <a:buClr>
                <a:srgbClr val="00B050"/>
              </a:buClr>
              <a:buSzPct val="110000"/>
              <a:buFont typeface="Wingdings 2"/>
              <a:buChar char="P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Processos Apensados (Barramentos)</a:t>
            </a:r>
          </a:p>
          <a:p>
            <a:pPr marL="171450" lvl="0" indent="-171450">
              <a:spcAft>
                <a:spcPts val="0"/>
              </a:spcAft>
              <a:buClr>
                <a:srgbClr val="00B050"/>
              </a:buClr>
              <a:buSzPct val="110000"/>
              <a:buFont typeface="Wingdings 2"/>
              <a:buChar char="P"/>
            </a:pPr>
            <a:endParaRPr lang="pt-BR" sz="1100" b="1" dirty="0">
              <a:solidFill>
                <a:srgbClr val="000080"/>
              </a:solidFill>
              <a:latin typeface="Arial"/>
              <a:ea typeface="Calibri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pt-BR" sz="1000" dirty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pt-BR" sz="1000" dirty="0">
              <a:effectLst/>
              <a:latin typeface="Arial"/>
              <a:ea typeface="Calibri"/>
              <a:cs typeface="Times New Roman"/>
            </a:endParaRPr>
          </a:p>
          <a:p>
            <a:pPr marL="90170">
              <a:spcAft>
                <a:spcPts val="0"/>
              </a:spcAft>
            </a:pPr>
            <a:r>
              <a:rPr lang="pt-BR" sz="1000" dirty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pt-BR" sz="10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34" name="Caixa de Texto 2"/>
          <p:cNvSpPr txBox="1">
            <a:spLocks noChangeArrowheads="1"/>
          </p:cNvSpPr>
          <p:nvPr/>
        </p:nvSpPr>
        <p:spPr bwMode="auto">
          <a:xfrm>
            <a:off x="6121801" y="4474077"/>
            <a:ext cx="3094791" cy="88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80975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(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Microsoft) Implantação do </a:t>
            </a:r>
            <a:r>
              <a:rPr lang="pt-BR" sz="1000" b="1" dirty="0" err="1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Operation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1000" b="1" dirty="0" err="1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Mng</a:t>
            </a:r>
            <a:endParaRPr lang="pt-BR" sz="1000" b="1" dirty="0" smtClean="0">
              <a:solidFill>
                <a:srgbClr val="000080"/>
              </a:solidFill>
              <a:latin typeface="Arial"/>
              <a:ea typeface="Calibri"/>
              <a:cs typeface="Times New Roman"/>
            </a:endParaRPr>
          </a:p>
          <a:p>
            <a:pPr marL="180975" lvl="0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r>
              <a:rPr lang="pt-BR" sz="1000" b="1" dirty="0" err="1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Pje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 - Migração Descanso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Certificados 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Digitais para uso de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Sistemas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Implantação da Norma de </a:t>
            </a:r>
            <a:r>
              <a:rPr lang="pt-BR" sz="1000" b="1" dirty="0" err="1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Certif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. Digitais</a:t>
            </a:r>
          </a:p>
          <a:p>
            <a:pPr marL="180975" indent="-180975">
              <a:spcAft>
                <a:spcPts val="0"/>
              </a:spcAft>
              <a:buFont typeface="Wingdings"/>
              <a:buChar char=""/>
            </a:pP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Painel de Chamadas de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Audiência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endParaRPr lang="pt-BR" sz="1000" b="1" dirty="0" smtClean="0">
              <a:solidFill>
                <a:srgbClr val="000080"/>
              </a:solidFill>
              <a:latin typeface="Arial"/>
              <a:ea typeface="Calibri"/>
              <a:cs typeface="Times New Roman"/>
            </a:endParaRP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endParaRPr lang="pt-BR" sz="1000" dirty="0">
              <a:effectLst/>
              <a:latin typeface="Arial"/>
              <a:ea typeface="Calibri"/>
              <a:cs typeface="Times New Roman"/>
            </a:endParaRPr>
          </a:p>
        </p:txBody>
      </p:sp>
      <p:cxnSp>
        <p:nvCxnSpPr>
          <p:cNvPr id="35" name="Conector reto 34"/>
          <p:cNvCxnSpPr/>
          <p:nvPr/>
        </p:nvCxnSpPr>
        <p:spPr>
          <a:xfrm>
            <a:off x="6073776" y="342900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 rot="16200000">
            <a:off x="-123871" y="2421582"/>
            <a:ext cx="1134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</a:rPr>
              <a:t>CONCLUÍDOS</a:t>
            </a:r>
            <a:endParaRPr lang="pt-BR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 rot="16200000">
            <a:off x="887596" y="2411592"/>
            <a:ext cx="1134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</a:rPr>
              <a:t>CONCLUÍDOS</a:t>
            </a:r>
            <a:endParaRPr lang="pt-BR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CaixaDeTexto 38"/>
          <p:cNvSpPr txBox="1"/>
          <p:nvPr/>
        </p:nvSpPr>
        <p:spPr>
          <a:xfrm rot="16200000">
            <a:off x="1967716" y="2421582"/>
            <a:ext cx="1134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</a:rPr>
              <a:t>CONCLUÍDOS</a:t>
            </a:r>
            <a:endParaRPr lang="pt-BR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 rot="16200000">
            <a:off x="4165848" y="5443671"/>
            <a:ext cx="1117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</a:rPr>
              <a:t>CONCLUSÃO PREVISTA</a:t>
            </a:r>
            <a:endParaRPr lang="pt-BR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 rot="16200000">
            <a:off x="5334139" y="4650874"/>
            <a:ext cx="1022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</a:rPr>
              <a:t>CONCLUSÃO PREVISTA</a:t>
            </a:r>
            <a:endParaRPr lang="pt-BR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3814769" y="2708920"/>
            <a:ext cx="1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upo 42"/>
          <p:cNvGrpSpPr/>
          <p:nvPr/>
        </p:nvGrpSpPr>
        <p:grpSpPr>
          <a:xfrm>
            <a:off x="7195196" y="3082132"/>
            <a:ext cx="1296144" cy="428172"/>
            <a:chOff x="6912240" y="3068960"/>
            <a:chExt cx="1296144" cy="428172"/>
          </a:xfrm>
        </p:grpSpPr>
        <p:sp>
          <p:nvSpPr>
            <p:cNvPr id="44" name="Elipse 43"/>
            <p:cNvSpPr/>
            <p:nvPr/>
          </p:nvSpPr>
          <p:spPr>
            <a:xfrm>
              <a:off x="6912240" y="3068960"/>
              <a:ext cx="360000" cy="36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5" name="Conector reto 44"/>
            <p:cNvCxnSpPr>
              <a:stCxn id="44" idx="6"/>
            </p:cNvCxnSpPr>
            <p:nvPr/>
          </p:nvCxnSpPr>
          <p:spPr>
            <a:xfrm>
              <a:off x="7272240" y="3248960"/>
              <a:ext cx="93614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aixa de Texto 2"/>
            <p:cNvSpPr txBox="1">
              <a:spLocks noChangeArrowheads="1"/>
            </p:cNvSpPr>
            <p:nvPr/>
          </p:nvSpPr>
          <p:spPr bwMode="auto">
            <a:xfrm>
              <a:off x="7285402" y="3248960"/>
              <a:ext cx="922982" cy="248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lvl="0">
                <a:spcAft>
                  <a:spcPts val="0"/>
                </a:spcAft>
              </a:pPr>
              <a:r>
                <a:rPr lang="pt-BR" sz="1200" b="1" dirty="0" smtClean="0">
                  <a:solidFill>
                    <a:srgbClr val="0F243E"/>
                  </a:solidFill>
                  <a:latin typeface="Arial"/>
                  <a:ea typeface="Calibri"/>
                  <a:cs typeface="Times New Roman"/>
                </a:rPr>
                <a:t>Julho</a:t>
              </a:r>
              <a:endParaRPr lang="pt-BR" sz="1200" b="1" dirty="0">
                <a:effectLst/>
                <a:latin typeface="Arial"/>
                <a:ea typeface="Calibri"/>
                <a:cs typeface="Times New Roman"/>
              </a:endParaRPr>
            </a:p>
          </p:txBody>
        </p:sp>
      </p:grpSp>
      <p:cxnSp>
        <p:nvCxnSpPr>
          <p:cNvPr id="47" name="Conector reto 46"/>
          <p:cNvCxnSpPr/>
          <p:nvPr/>
        </p:nvCxnSpPr>
        <p:spPr>
          <a:xfrm>
            <a:off x="7406034" y="3431382"/>
            <a:ext cx="0" cy="947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 rot="16200000">
            <a:off x="6677064" y="3649869"/>
            <a:ext cx="1057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</a:rPr>
              <a:t>CONCLUSÃO PREVISTA</a:t>
            </a:r>
            <a:endParaRPr lang="pt-BR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" name="Caixa de Texto 2"/>
          <p:cNvSpPr txBox="1">
            <a:spLocks noChangeArrowheads="1"/>
          </p:cNvSpPr>
          <p:nvPr/>
        </p:nvSpPr>
        <p:spPr bwMode="auto">
          <a:xfrm>
            <a:off x="7385979" y="3585981"/>
            <a:ext cx="3094791" cy="88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Aquisição de Monitores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Aquisição de Scanners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Jurisprudência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Gestão de Riscos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BNMP 2º grau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endParaRPr lang="pt-BR" sz="1000" dirty="0">
              <a:effectLst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7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50405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Novos projetos - iniciados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3" name="Retângulo 82"/>
          <p:cNvSpPr/>
          <p:nvPr/>
        </p:nvSpPr>
        <p:spPr>
          <a:xfrm>
            <a:off x="827544" y="3252836"/>
            <a:ext cx="6556948" cy="2481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4" name="Conector reto 83"/>
          <p:cNvCxnSpPr>
            <a:stCxn id="85" idx="0"/>
          </p:cNvCxnSpPr>
          <p:nvPr/>
        </p:nvCxnSpPr>
        <p:spPr>
          <a:xfrm flipV="1">
            <a:off x="2267664" y="1844824"/>
            <a:ext cx="0" cy="122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Elipse 84"/>
          <p:cNvSpPr/>
          <p:nvPr/>
        </p:nvSpPr>
        <p:spPr>
          <a:xfrm>
            <a:off x="2087664" y="3072836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6" name="Conector reto 85"/>
          <p:cNvCxnSpPr>
            <a:stCxn id="85" idx="6"/>
            <a:endCxn id="89" idx="2"/>
          </p:cNvCxnSpPr>
          <p:nvPr/>
        </p:nvCxnSpPr>
        <p:spPr>
          <a:xfrm flipV="1">
            <a:off x="2447664" y="3248960"/>
            <a:ext cx="936104" cy="38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aixa de Texto 2"/>
          <p:cNvSpPr txBox="1">
            <a:spLocks noChangeArrowheads="1"/>
          </p:cNvSpPr>
          <p:nvPr/>
        </p:nvSpPr>
        <p:spPr bwMode="auto">
          <a:xfrm>
            <a:off x="2460786" y="3248960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Fevereiro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grpSp>
        <p:nvGrpSpPr>
          <p:cNvPr id="88" name="Grupo 87"/>
          <p:cNvGrpSpPr/>
          <p:nvPr/>
        </p:nvGrpSpPr>
        <p:grpSpPr>
          <a:xfrm>
            <a:off x="3383768" y="3068960"/>
            <a:ext cx="1404256" cy="432048"/>
            <a:chOff x="4518946" y="3068960"/>
            <a:chExt cx="1404256" cy="432048"/>
          </a:xfrm>
        </p:grpSpPr>
        <p:sp>
          <p:nvSpPr>
            <p:cNvPr id="89" name="Elipse 88"/>
            <p:cNvSpPr/>
            <p:nvPr/>
          </p:nvSpPr>
          <p:spPr>
            <a:xfrm>
              <a:off x="4518946" y="3068960"/>
              <a:ext cx="360000" cy="36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90" name="Conector reto 89"/>
            <p:cNvCxnSpPr>
              <a:stCxn id="89" idx="6"/>
              <a:endCxn id="93" idx="2"/>
            </p:cNvCxnSpPr>
            <p:nvPr/>
          </p:nvCxnSpPr>
          <p:spPr>
            <a:xfrm>
              <a:off x="4878946" y="3248960"/>
              <a:ext cx="1044256" cy="77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Caixa de Texto 2"/>
            <p:cNvSpPr txBox="1">
              <a:spLocks noChangeArrowheads="1"/>
            </p:cNvSpPr>
            <p:nvPr/>
          </p:nvSpPr>
          <p:spPr bwMode="auto">
            <a:xfrm>
              <a:off x="4895582" y="3252836"/>
              <a:ext cx="922982" cy="248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lvl="0">
                <a:spcAft>
                  <a:spcPts val="0"/>
                </a:spcAft>
              </a:pPr>
              <a:r>
                <a:rPr lang="pt-BR" sz="1200" b="1" dirty="0" smtClean="0">
                  <a:solidFill>
                    <a:srgbClr val="0F243E"/>
                  </a:solidFill>
                  <a:effectLst/>
                  <a:latin typeface="Arial"/>
                  <a:ea typeface="Calibri"/>
                  <a:cs typeface="Times New Roman"/>
                </a:rPr>
                <a:t>Março</a:t>
              </a:r>
              <a:endParaRPr lang="pt-BR" sz="1200" b="1" dirty="0">
                <a:effectLst/>
                <a:latin typeface="Arial"/>
                <a:ea typeface="Calibri"/>
                <a:cs typeface="Times New Roman"/>
              </a:endParaRPr>
            </a:p>
          </p:txBody>
        </p:sp>
      </p:grpSp>
      <p:grpSp>
        <p:nvGrpSpPr>
          <p:cNvPr id="92" name="Grupo 91"/>
          <p:cNvGrpSpPr/>
          <p:nvPr/>
        </p:nvGrpSpPr>
        <p:grpSpPr>
          <a:xfrm>
            <a:off x="4788024" y="3076712"/>
            <a:ext cx="1292710" cy="424296"/>
            <a:chOff x="5818564" y="3072836"/>
            <a:chExt cx="1292710" cy="424296"/>
          </a:xfrm>
        </p:grpSpPr>
        <p:sp>
          <p:nvSpPr>
            <p:cNvPr id="93" name="Elipse 92"/>
            <p:cNvSpPr/>
            <p:nvPr/>
          </p:nvSpPr>
          <p:spPr>
            <a:xfrm>
              <a:off x="5818564" y="3072836"/>
              <a:ext cx="360000" cy="36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94" name="Conector reto 93"/>
            <p:cNvCxnSpPr>
              <a:stCxn id="93" idx="6"/>
            </p:cNvCxnSpPr>
            <p:nvPr/>
          </p:nvCxnSpPr>
          <p:spPr>
            <a:xfrm flipV="1">
              <a:off x="6178564" y="3248960"/>
              <a:ext cx="932710" cy="38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Caixa de Texto 2"/>
            <p:cNvSpPr txBox="1">
              <a:spLocks noChangeArrowheads="1"/>
            </p:cNvSpPr>
            <p:nvPr/>
          </p:nvSpPr>
          <p:spPr bwMode="auto">
            <a:xfrm>
              <a:off x="6188292" y="3248960"/>
              <a:ext cx="922982" cy="248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lvl="0">
                <a:spcAft>
                  <a:spcPts val="0"/>
                </a:spcAft>
              </a:pPr>
              <a:r>
                <a:rPr lang="pt-BR" sz="1200" b="1" dirty="0" smtClean="0">
                  <a:solidFill>
                    <a:srgbClr val="0F243E"/>
                  </a:solidFill>
                  <a:effectLst/>
                  <a:latin typeface="Arial"/>
                  <a:ea typeface="Calibri"/>
                  <a:cs typeface="Times New Roman"/>
                </a:rPr>
                <a:t>Abril</a:t>
              </a:r>
              <a:endParaRPr lang="pt-BR" sz="1200" b="1" dirty="0">
                <a:effectLst/>
                <a:latin typeface="Arial"/>
                <a:ea typeface="Calibri"/>
                <a:cs typeface="Times New Roman"/>
              </a:endParaRPr>
            </a:p>
          </p:txBody>
        </p:sp>
      </p:grpSp>
      <p:grpSp>
        <p:nvGrpSpPr>
          <p:cNvPr id="96" name="Grupo 95"/>
          <p:cNvGrpSpPr/>
          <p:nvPr/>
        </p:nvGrpSpPr>
        <p:grpSpPr>
          <a:xfrm>
            <a:off x="3574216" y="2598104"/>
            <a:ext cx="3257172" cy="470856"/>
            <a:chOff x="4709394" y="2598104"/>
            <a:chExt cx="3257172" cy="470856"/>
          </a:xfrm>
        </p:grpSpPr>
        <p:sp>
          <p:nvSpPr>
            <p:cNvPr id="97" name="Caixa de Texto 2"/>
            <p:cNvSpPr txBox="1">
              <a:spLocks noChangeArrowheads="1"/>
            </p:cNvSpPr>
            <p:nvPr/>
          </p:nvSpPr>
          <p:spPr bwMode="auto">
            <a:xfrm>
              <a:off x="4726206" y="2598104"/>
              <a:ext cx="3240360" cy="39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pt-BR" sz="1000" b="1" dirty="0" smtClean="0">
                  <a:solidFill>
                    <a:srgbClr val="000080"/>
                  </a:solidFill>
                  <a:latin typeface="Arial"/>
                  <a:ea typeface="Calibri"/>
                  <a:cs typeface="Times New Roman"/>
                  <a:sym typeface="Wingdings 2"/>
                </a:rPr>
                <a:t>TJPE Otimizado</a:t>
              </a:r>
            </a:p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pt-BR" sz="1000" b="1" dirty="0">
                  <a:solidFill>
                    <a:srgbClr val="000080"/>
                  </a:solidFill>
                  <a:effectLst/>
                  <a:latin typeface="Arial"/>
                  <a:ea typeface="Calibri"/>
                  <a:cs typeface="Times New Roman"/>
                </a:rPr>
                <a:t> </a:t>
              </a:r>
              <a:r>
                <a:rPr lang="pt-BR" sz="1000" b="1" dirty="0" smtClean="0">
                  <a:solidFill>
                    <a:srgbClr val="000080"/>
                  </a:solidFill>
                  <a:effectLst/>
                  <a:latin typeface="Arial"/>
                  <a:ea typeface="Calibri"/>
                  <a:cs typeface="Times New Roman"/>
                </a:rPr>
                <a:t>Implantação da Norma de Certificados Digitais</a:t>
              </a:r>
              <a:endParaRPr lang="pt-BR" sz="1000" b="1" dirty="0">
                <a:solidFill>
                  <a:srgbClr val="000080"/>
                </a:solidFill>
                <a:effectLst/>
                <a:latin typeface="Arial"/>
                <a:ea typeface="Calibri"/>
                <a:cs typeface="Times New Roman"/>
              </a:endParaRPr>
            </a:p>
          </p:txBody>
        </p:sp>
        <p:cxnSp>
          <p:nvCxnSpPr>
            <p:cNvPr id="98" name="Conector reto 97"/>
            <p:cNvCxnSpPr/>
            <p:nvPr/>
          </p:nvCxnSpPr>
          <p:spPr>
            <a:xfrm>
              <a:off x="4709394" y="2603863"/>
              <a:ext cx="0" cy="465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Conector reto 98"/>
          <p:cNvCxnSpPr>
            <a:stCxn id="100" idx="0"/>
          </p:cNvCxnSpPr>
          <p:nvPr/>
        </p:nvCxnSpPr>
        <p:spPr>
          <a:xfrm flipV="1">
            <a:off x="935576" y="1196752"/>
            <a:ext cx="0" cy="194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Elipse 99"/>
          <p:cNvSpPr/>
          <p:nvPr/>
        </p:nvSpPr>
        <p:spPr>
          <a:xfrm>
            <a:off x="755576" y="3141008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1" name="Caixa de Texto 2"/>
          <p:cNvSpPr txBox="1">
            <a:spLocks noChangeArrowheads="1"/>
          </p:cNvSpPr>
          <p:nvPr/>
        </p:nvSpPr>
        <p:spPr bwMode="auto">
          <a:xfrm>
            <a:off x="1200706" y="3248960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Janeiro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cxnSp>
        <p:nvCxnSpPr>
          <p:cNvPr id="102" name="Conector reto 101"/>
          <p:cNvCxnSpPr/>
          <p:nvPr/>
        </p:nvCxnSpPr>
        <p:spPr>
          <a:xfrm flipV="1">
            <a:off x="1106060" y="3236150"/>
            <a:ext cx="936104" cy="38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aixa de Texto 2"/>
          <p:cNvSpPr txBox="1">
            <a:spLocks noChangeArrowheads="1"/>
          </p:cNvSpPr>
          <p:nvPr/>
        </p:nvSpPr>
        <p:spPr bwMode="auto">
          <a:xfrm>
            <a:off x="2327164" y="1708349"/>
            <a:ext cx="3648932" cy="64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  <a:sym typeface="Wingdings 2"/>
              </a:rPr>
              <a:t>Padronização das Estações de Trabalho</a:t>
            </a:r>
          </a:p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  <a:sym typeface="Wingdings 2"/>
              </a:rPr>
              <a:t>Certificados Digitais para uso de Sistemas</a:t>
            </a:r>
          </a:p>
          <a:p>
            <a:pPr marL="171450" lvl="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Gestão de Pagamento de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Precatórios</a:t>
            </a:r>
          </a:p>
          <a:p>
            <a:pPr marL="171450" lvl="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Migração do Sybase</a:t>
            </a:r>
            <a:endParaRPr lang="pt-BR" sz="1000" b="1" dirty="0" smtClean="0">
              <a:solidFill>
                <a:srgbClr val="000080"/>
              </a:solidFill>
              <a:latin typeface="Arial"/>
              <a:ea typeface="Calibri"/>
              <a:cs typeface="Times New Roman"/>
              <a:sym typeface="Wingdings 2"/>
            </a:endParaRPr>
          </a:p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endParaRPr lang="pt-BR" sz="10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04" name="Caixa de Texto 2"/>
          <p:cNvSpPr txBox="1">
            <a:spLocks noChangeArrowheads="1"/>
          </p:cNvSpPr>
          <p:nvPr/>
        </p:nvSpPr>
        <p:spPr bwMode="auto">
          <a:xfrm>
            <a:off x="935576" y="1196752"/>
            <a:ext cx="3077310" cy="53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pt-BR" sz="1000" b="1" dirty="0" err="1" smtClean="0">
                <a:solidFill>
                  <a:srgbClr val="000080"/>
                </a:solidFill>
                <a:latin typeface="Arial"/>
                <a:ea typeface="Calibri"/>
                <a:cs typeface="Times New Roman"/>
                <a:sym typeface="Wingdings 2"/>
              </a:rPr>
              <a:t>Pje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  <a:sym typeface="Wingdings 2"/>
              </a:rPr>
              <a:t> – Migração Descanso</a:t>
            </a:r>
          </a:p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  <a:sym typeface="Wingdings 2"/>
              </a:rPr>
              <a:t>Sistema de Gestão de Execuções Penais</a:t>
            </a:r>
          </a:p>
          <a:p>
            <a:pPr marL="171450" lvl="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pt-BR" sz="1100" b="1" dirty="0" err="1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Vitaliciamento</a:t>
            </a:r>
            <a:r>
              <a:rPr lang="pt-BR" sz="11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 (2ª Etapa)</a:t>
            </a:r>
          </a:p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endParaRPr lang="pt-BR" sz="1100" b="1" dirty="0">
              <a:solidFill>
                <a:srgbClr val="000080"/>
              </a:solidFill>
              <a:latin typeface="Arial"/>
              <a:ea typeface="Calibri"/>
              <a:cs typeface="Times New Roman"/>
            </a:endParaRPr>
          </a:p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endParaRPr lang="pt-BR" sz="1000" b="1" dirty="0" smtClean="0">
              <a:solidFill>
                <a:srgbClr val="000080"/>
              </a:solidFill>
              <a:latin typeface="Arial"/>
              <a:ea typeface="Calibri"/>
              <a:cs typeface="Times New Roman"/>
              <a:sym typeface="Wingdings 2"/>
            </a:endParaRPr>
          </a:p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endParaRPr lang="pt-BR" sz="1000" b="1" dirty="0" smtClean="0">
              <a:solidFill>
                <a:srgbClr val="000080"/>
              </a:solidFill>
              <a:latin typeface="Arial"/>
              <a:ea typeface="Calibri"/>
              <a:cs typeface="Times New Roman"/>
              <a:sym typeface="Wingdings 2"/>
            </a:endParaRPr>
          </a:p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endParaRPr lang="pt-BR" sz="1000" dirty="0">
              <a:effectLst/>
              <a:latin typeface="Arial"/>
              <a:ea typeface="Calibri"/>
              <a:cs typeface="Times New Roman"/>
            </a:endParaRPr>
          </a:p>
        </p:txBody>
      </p:sp>
      <p:grpSp>
        <p:nvGrpSpPr>
          <p:cNvPr id="105" name="Grupo 104"/>
          <p:cNvGrpSpPr/>
          <p:nvPr/>
        </p:nvGrpSpPr>
        <p:grpSpPr>
          <a:xfrm>
            <a:off x="4976189" y="3428960"/>
            <a:ext cx="2476131" cy="1355342"/>
            <a:chOff x="4976189" y="3428960"/>
            <a:chExt cx="2476131" cy="1355342"/>
          </a:xfrm>
        </p:grpSpPr>
        <p:sp>
          <p:nvSpPr>
            <p:cNvPr id="106" name="Caixa de Texto 2"/>
            <p:cNvSpPr txBox="1">
              <a:spLocks noChangeArrowheads="1"/>
            </p:cNvSpPr>
            <p:nvPr/>
          </p:nvSpPr>
          <p:spPr bwMode="auto">
            <a:xfrm>
              <a:off x="5037957" y="4113056"/>
              <a:ext cx="2414363" cy="671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pt-BR" sz="1000" b="1" dirty="0" smtClean="0">
                  <a:solidFill>
                    <a:srgbClr val="000080"/>
                  </a:solidFill>
                  <a:latin typeface="Arial"/>
                  <a:ea typeface="Calibri"/>
                  <a:cs typeface="Times New Roman"/>
                  <a:sym typeface="Wingdings 2"/>
                </a:rPr>
                <a:t>Jurisprudência</a:t>
              </a:r>
            </a:p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pt-BR" sz="1000" b="1" dirty="0" smtClean="0">
                  <a:solidFill>
                    <a:srgbClr val="000080"/>
                  </a:solidFill>
                  <a:effectLst/>
                  <a:latin typeface="Arial"/>
                  <a:ea typeface="Calibri"/>
                  <a:cs typeface="Times New Roman"/>
                  <a:sym typeface="Wingdings 2"/>
                </a:rPr>
                <a:t>Custas Judiciais</a:t>
              </a:r>
            </a:p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pt-BR" sz="1000" b="1" dirty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Tabelas Processuais Unificadas (Movimentos 2o grau - CNJ</a:t>
              </a:r>
              <a:r>
                <a:rPr lang="pt-BR" sz="1000" b="1" dirty="0" smtClean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)</a:t>
              </a:r>
            </a:p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endParaRPr lang="pt-BR" sz="1000" b="1" dirty="0">
                <a:solidFill>
                  <a:srgbClr val="000080"/>
                </a:solidFill>
                <a:effectLst/>
                <a:latin typeface="Arial"/>
                <a:ea typeface="Calibri"/>
                <a:cs typeface="Times New Roman"/>
              </a:endParaRPr>
            </a:p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endPara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endParaRPr>
            </a:p>
          </p:txBody>
        </p:sp>
        <p:cxnSp>
          <p:nvCxnSpPr>
            <p:cNvPr id="107" name="Conector reto 106"/>
            <p:cNvCxnSpPr/>
            <p:nvPr/>
          </p:nvCxnSpPr>
          <p:spPr>
            <a:xfrm>
              <a:off x="4976189" y="3428960"/>
              <a:ext cx="0" cy="13553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upo 107"/>
          <p:cNvGrpSpPr/>
          <p:nvPr/>
        </p:nvGrpSpPr>
        <p:grpSpPr>
          <a:xfrm>
            <a:off x="6091782" y="3068960"/>
            <a:ext cx="1292710" cy="424296"/>
            <a:chOff x="5818564" y="3072836"/>
            <a:chExt cx="1292710" cy="424296"/>
          </a:xfrm>
        </p:grpSpPr>
        <p:sp>
          <p:nvSpPr>
            <p:cNvPr id="109" name="Elipse 108"/>
            <p:cNvSpPr/>
            <p:nvPr/>
          </p:nvSpPr>
          <p:spPr>
            <a:xfrm>
              <a:off x="5818564" y="3072836"/>
              <a:ext cx="360000" cy="36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10" name="Conector reto 109"/>
            <p:cNvCxnSpPr>
              <a:stCxn id="109" idx="6"/>
            </p:cNvCxnSpPr>
            <p:nvPr/>
          </p:nvCxnSpPr>
          <p:spPr>
            <a:xfrm flipV="1">
              <a:off x="6178564" y="3248960"/>
              <a:ext cx="932710" cy="38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Caixa de Texto 2"/>
            <p:cNvSpPr txBox="1">
              <a:spLocks noChangeArrowheads="1"/>
            </p:cNvSpPr>
            <p:nvPr/>
          </p:nvSpPr>
          <p:spPr bwMode="auto">
            <a:xfrm>
              <a:off x="6188292" y="3248960"/>
              <a:ext cx="922982" cy="248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lvl="0">
                <a:spcAft>
                  <a:spcPts val="0"/>
                </a:spcAft>
              </a:pPr>
              <a:r>
                <a:rPr lang="pt-BR" sz="1200" b="1" dirty="0" smtClean="0">
                  <a:solidFill>
                    <a:srgbClr val="0F243E"/>
                  </a:solidFill>
                  <a:effectLst/>
                  <a:latin typeface="Arial"/>
                  <a:ea typeface="Calibri"/>
                  <a:cs typeface="Times New Roman"/>
                </a:rPr>
                <a:t>Maio</a:t>
              </a:r>
              <a:endParaRPr lang="pt-BR" sz="1200" b="1" dirty="0">
                <a:effectLst/>
                <a:latin typeface="Arial"/>
                <a:ea typeface="Calibri"/>
                <a:cs typeface="Times New Roman"/>
              </a:endParaRPr>
            </a:p>
          </p:txBody>
        </p:sp>
      </p:grpSp>
      <p:sp>
        <p:nvSpPr>
          <p:cNvPr id="112" name="Caixa de Texto 2"/>
          <p:cNvSpPr txBox="1">
            <a:spLocks noChangeArrowheads="1"/>
          </p:cNvSpPr>
          <p:nvPr/>
        </p:nvSpPr>
        <p:spPr bwMode="auto">
          <a:xfrm>
            <a:off x="6344025" y="3597433"/>
            <a:ext cx="2080933" cy="33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  <a:sym typeface="Wingdings 2"/>
              </a:rPr>
              <a:t>Servidor Conectado</a:t>
            </a:r>
          </a:p>
          <a:p>
            <a:pPr marL="171450" lvl="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BNMP 2º grau</a:t>
            </a:r>
          </a:p>
          <a:p>
            <a:pPr>
              <a:spcAft>
                <a:spcPts val="0"/>
              </a:spcAft>
            </a:pPr>
            <a:endParaRPr lang="pt-BR" sz="1000" b="1" dirty="0" smtClean="0">
              <a:solidFill>
                <a:srgbClr val="000080"/>
              </a:solidFill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pt-BR" sz="1000" b="1" dirty="0">
              <a:solidFill>
                <a:srgbClr val="00008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cxnSp>
        <p:nvCxnSpPr>
          <p:cNvPr id="113" name="Conector reto 112"/>
          <p:cNvCxnSpPr>
            <a:endCxn id="109" idx="4"/>
          </p:cNvCxnSpPr>
          <p:nvPr/>
        </p:nvCxnSpPr>
        <p:spPr>
          <a:xfrm flipV="1">
            <a:off x="6271782" y="3428960"/>
            <a:ext cx="0" cy="50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61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Demandas por portfólio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14" y="692695"/>
            <a:ext cx="7310372" cy="582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64088" y="1177007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39 Demandas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499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50405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Demandas </a:t>
            </a:r>
            <a:r>
              <a:rPr lang="pt-BR" dirty="0" err="1" smtClean="0">
                <a:solidFill>
                  <a:schemeClr val="bg1"/>
                </a:solidFill>
              </a:rPr>
              <a:t>express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2" name="Content Placeholder 5"/>
          <p:cNvSpPr>
            <a:spLocks noGrp="1"/>
          </p:cNvSpPr>
          <p:nvPr>
            <p:ph idx="1"/>
          </p:nvPr>
        </p:nvSpPr>
        <p:spPr>
          <a:xfrm>
            <a:off x="457200" y="1124744"/>
            <a:ext cx="8219256" cy="468052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pt-BR" sz="1200" dirty="0"/>
              <a:t>Mudanças na extração do Justiça em Números</a:t>
            </a:r>
          </a:p>
          <a:p>
            <a:pPr>
              <a:lnSpc>
                <a:spcPct val="150000"/>
              </a:lnSpc>
            </a:pPr>
            <a:r>
              <a:rPr lang="pt-BR" sz="1200" dirty="0"/>
              <a:t>Mudanças na extração das Metas do CNJ</a:t>
            </a:r>
          </a:p>
          <a:p>
            <a:pPr>
              <a:lnSpc>
                <a:spcPct val="150000"/>
              </a:lnSpc>
            </a:pPr>
            <a:r>
              <a:rPr lang="pt-BR" sz="1200" dirty="0"/>
              <a:t>BNMP 2º Grau</a:t>
            </a:r>
          </a:p>
          <a:p>
            <a:pPr lvl="0">
              <a:lnSpc>
                <a:spcPct val="150000"/>
              </a:lnSpc>
            </a:pPr>
            <a:r>
              <a:rPr lang="pt-BR" sz="1200" dirty="0"/>
              <a:t>Meta 18: 1º e 2º grau</a:t>
            </a:r>
          </a:p>
          <a:p>
            <a:pPr lvl="0">
              <a:lnSpc>
                <a:spcPct val="150000"/>
              </a:lnSpc>
            </a:pPr>
            <a:r>
              <a:rPr lang="pt-BR" sz="1200" dirty="0"/>
              <a:t>Integração com sistema SAGRES (TCE)</a:t>
            </a:r>
          </a:p>
          <a:p>
            <a:pPr lvl="0">
              <a:lnSpc>
                <a:spcPct val="150000"/>
              </a:lnSpc>
            </a:pPr>
            <a:r>
              <a:rPr lang="pt-BR" sz="1200" dirty="0"/>
              <a:t>Sistema de inscrição da COPA das Confederações</a:t>
            </a:r>
          </a:p>
          <a:p>
            <a:pPr lvl="0">
              <a:lnSpc>
                <a:spcPct val="150000"/>
              </a:lnSpc>
            </a:pPr>
            <a:r>
              <a:rPr lang="pt-BR" sz="1200" dirty="0"/>
              <a:t>Mudanças no Contagem Processual Eletrônica</a:t>
            </a:r>
          </a:p>
          <a:p>
            <a:pPr lvl="0">
              <a:lnSpc>
                <a:spcPct val="150000"/>
              </a:lnSpc>
            </a:pPr>
            <a:r>
              <a:rPr lang="pt-BR" sz="1200" dirty="0"/>
              <a:t>Mutirão da Reclassificação Processual</a:t>
            </a:r>
          </a:p>
          <a:p>
            <a:pPr lvl="0">
              <a:lnSpc>
                <a:spcPct val="150000"/>
              </a:lnSpc>
            </a:pPr>
            <a:r>
              <a:rPr lang="pt-BR" sz="1200" dirty="0"/>
              <a:t>Melhorias nas funcionalidades de Barramentos (</a:t>
            </a:r>
            <a:r>
              <a:rPr lang="pt-BR" sz="1200" dirty="0" err="1"/>
              <a:t>Judwin</a:t>
            </a:r>
            <a:r>
              <a:rPr lang="pt-BR" sz="1200" dirty="0"/>
              <a:t> 2º grau)</a:t>
            </a:r>
          </a:p>
          <a:p>
            <a:pPr lvl="0">
              <a:lnSpc>
                <a:spcPct val="150000"/>
              </a:lnSpc>
            </a:pPr>
            <a:r>
              <a:rPr lang="pt-BR" sz="1200" dirty="0"/>
              <a:t>Migração de ambiente do </a:t>
            </a:r>
            <a:r>
              <a:rPr lang="pt-BR" sz="1200" dirty="0" err="1"/>
              <a:t>Projudi</a:t>
            </a:r>
            <a:endParaRPr lang="pt-BR" sz="1200" dirty="0"/>
          </a:p>
          <a:p>
            <a:pPr lvl="0">
              <a:lnSpc>
                <a:spcPct val="150000"/>
              </a:lnSpc>
            </a:pPr>
            <a:r>
              <a:rPr lang="pt-BR" sz="1200" dirty="0"/>
              <a:t>Migração do Oracle para 11g (cerca de 20 sistemas impactados)</a:t>
            </a:r>
          </a:p>
          <a:p>
            <a:pPr lvl="0">
              <a:lnSpc>
                <a:spcPct val="150000"/>
              </a:lnSpc>
            </a:pPr>
            <a:r>
              <a:rPr lang="pt-BR" sz="1200" dirty="0"/>
              <a:t>Virtualização de servidores de nomes de domínios - DNS (53 Serviços impactados)</a:t>
            </a:r>
          </a:p>
          <a:p>
            <a:pPr lvl="0">
              <a:lnSpc>
                <a:spcPct val="150000"/>
              </a:lnSpc>
            </a:pPr>
            <a:r>
              <a:rPr lang="pt-BR" sz="1200" dirty="0"/>
              <a:t>Montagem da estrutura ARENA da COPA e Casa Oficial</a:t>
            </a:r>
          </a:p>
          <a:p>
            <a:pPr lvl="0">
              <a:lnSpc>
                <a:spcPct val="150000"/>
              </a:lnSpc>
            </a:pPr>
            <a:r>
              <a:rPr lang="pt-BR" sz="1200" dirty="0"/>
              <a:t>Migração da Central Telefônica do FRA</a:t>
            </a:r>
          </a:p>
          <a:p>
            <a:pPr lvl="0">
              <a:lnSpc>
                <a:spcPct val="150000"/>
              </a:lnSpc>
            </a:pPr>
            <a:r>
              <a:rPr lang="pt-BR" sz="1200" dirty="0"/>
              <a:t>Implantação de Ferramenta de Controle de Solicitações Internas -  SETIC (Mantis)</a:t>
            </a:r>
          </a:p>
          <a:p>
            <a:pPr lvl="0">
              <a:lnSpc>
                <a:spcPct val="150000"/>
              </a:lnSpc>
            </a:pPr>
            <a:r>
              <a:rPr lang="pt-BR" sz="1200" dirty="0" err="1"/>
              <a:t>Redesenvolvimento</a:t>
            </a:r>
            <a:r>
              <a:rPr lang="pt-BR" sz="1200" dirty="0"/>
              <a:t> do portal do SICASE – Emissão de Guias</a:t>
            </a:r>
          </a:p>
          <a:p>
            <a:pPr lvl="0">
              <a:lnSpc>
                <a:spcPct val="150000"/>
              </a:lnSpc>
            </a:pPr>
            <a:r>
              <a:rPr lang="pt-BR" sz="1200" dirty="0"/>
              <a:t>Integração do SICASE com o Cartório  de Imóveis</a:t>
            </a:r>
          </a:p>
          <a:p>
            <a:pPr lvl="0">
              <a:lnSpc>
                <a:spcPct val="150000"/>
              </a:lnSpc>
            </a:pPr>
            <a:endParaRPr lang="pt-BR" sz="1800" dirty="0" smtClean="0"/>
          </a:p>
          <a:p>
            <a:pPr lvl="0">
              <a:lnSpc>
                <a:spcPct val="150000"/>
              </a:lnSpc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89524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16264</TotalTime>
  <Words>924</Words>
  <Application>Microsoft Office PowerPoint</Application>
  <PresentationFormat>Apresentação na tela (4:3)</PresentationFormat>
  <Paragraphs>180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Diseño predeterminado</vt:lpstr>
      <vt:lpstr>COMITÊ GESTOR DE TIC (CGTIC)</vt:lpstr>
      <vt:lpstr>AGENDA</vt:lpstr>
      <vt:lpstr>GRAVAÇÃO DE AUDIÊNCIA</vt:lpstr>
      <vt:lpstr>PENDÊNCIAS da última reunião</vt:lpstr>
      <vt:lpstr>PENDÊNCIAS da última reunião</vt:lpstr>
      <vt:lpstr>PROJETOS CONCLUÍDOS EM 2013 E PREVISTOS PARA CONCLUSÃO ATÉ 07/2013</vt:lpstr>
      <vt:lpstr>Novos projetos - iniciados</vt:lpstr>
      <vt:lpstr>Demandas por portfólio</vt:lpstr>
      <vt:lpstr>Demandas express</vt:lpstr>
      <vt:lpstr>Portfólio projetos  de tic</vt:lpstr>
      <vt:lpstr>Fatos relevantes</vt:lpstr>
      <vt:lpstr>Incidente do pje</vt:lpstr>
      <vt:lpstr>Apresentação do PowerPoint</vt:lpstr>
      <vt:lpstr>Apresentação do PowerPoint</vt:lpstr>
      <vt:lpstr>Ações solucionadoras</vt:lpstr>
      <vt:lpstr>Lançamento da norma de uso institucional de certificados digitais</vt:lpstr>
      <vt:lpstr>Projeto de certificados digitais para uso em sistemas</vt:lpstr>
      <vt:lpstr>Projeto de certificados digitais para uso em sistemas</vt:lpstr>
      <vt:lpstr>DELIBERAÇÕES</vt:lpstr>
      <vt:lpstr>Deliberação de segurança</vt:lpstr>
      <vt:lpstr>Deliberação de segurança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jfsv</cp:lastModifiedBy>
  <cp:revision>1480</cp:revision>
  <cp:lastPrinted>2012-10-17T10:38:27Z</cp:lastPrinted>
  <dcterms:created xsi:type="dcterms:W3CDTF">2010-05-23T14:28:12Z</dcterms:created>
  <dcterms:modified xsi:type="dcterms:W3CDTF">2013-05-22T12:34:15Z</dcterms:modified>
</cp:coreProperties>
</file>