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theme/themeOverride1.xml" ContentType="application/vnd.openxmlformats-officedocument.themeOverride+xml"/>
  <Override PartName="/ppt/charts/chart35.xml" ContentType="application/vnd.openxmlformats-officedocument.drawingml.chart+xml"/>
  <Override PartName="/ppt/theme/themeOverride2.xml" ContentType="application/vnd.openxmlformats-officedocument.themeOverride+xml"/>
  <Override PartName="/ppt/charts/chart36.xml" ContentType="application/vnd.openxmlformats-officedocument.drawingml.chart+xml"/>
  <Override PartName="/ppt/theme/themeOverride3.xml" ContentType="application/vnd.openxmlformats-officedocument.themeOverride+xml"/>
  <Override PartName="/ppt/charts/chart37.xml" ContentType="application/vnd.openxmlformats-officedocument.drawingml.chart+xml"/>
  <Override PartName="/ppt/theme/themeOverride4.xml" ContentType="application/vnd.openxmlformats-officedocument.themeOverride+xml"/>
  <Override PartName="/ppt/charts/chart38.xml" ContentType="application/vnd.openxmlformats-officedocument.drawingml.chart+xml"/>
  <Override PartName="/ppt/theme/themeOverride5.xml" ContentType="application/vnd.openxmlformats-officedocument.themeOverride+xml"/>
  <Override PartName="/ppt/charts/chart39.xml" ContentType="application/vnd.openxmlformats-officedocument.drawingml.chart+xml"/>
  <Override PartName="/ppt/theme/themeOverride6.xml" ContentType="application/vnd.openxmlformats-officedocument.themeOverride+xml"/>
  <Override PartName="/ppt/charts/chart40.xml" ContentType="application/vnd.openxmlformats-officedocument.drawingml.chart+xml"/>
  <Override PartName="/ppt/theme/themeOverride7.xml" ContentType="application/vnd.openxmlformats-officedocument.themeOverride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ppt/charts/chart86.xml" ContentType="application/vnd.openxmlformats-officedocument.drawingml.chart+xml"/>
  <Override PartName="/ppt/charts/chart87.xml" ContentType="application/vnd.openxmlformats-officedocument.drawingml.chart+xml"/>
  <Override PartName="/ppt/charts/chart88.xml" ContentType="application/vnd.openxmlformats-officedocument.drawingml.chart+xml"/>
  <Override PartName="/ppt/charts/chart89.xml" ContentType="application/vnd.openxmlformats-officedocument.drawingml.chart+xml"/>
  <Override PartName="/ppt/charts/chart90.xml" ContentType="application/vnd.openxmlformats-officedocument.drawingml.chart+xml"/>
  <Override PartName="/ppt/charts/chart91.xml" ContentType="application/vnd.openxmlformats-officedocument.drawingml.chart+xml"/>
  <Override PartName="/ppt/charts/chart92.xml" ContentType="application/vnd.openxmlformats-officedocument.drawingml.chart+xml"/>
  <Override PartName="/ppt/charts/chart93.xml" ContentType="application/vnd.openxmlformats-officedocument.drawingml.chart+xml"/>
  <Override PartName="/ppt/charts/chart94.xml" ContentType="application/vnd.openxmlformats-officedocument.drawingml.chart+xml"/>
  <Override PartName="/ppt/charts/chart95.xml" ContentType="application/vnd.openxmlformats-officedocument.drawingml.chart+xml"/>
  <Override PartName="/ppt/charts/chart96.xml" ContentType="application/vnd.openxmlformats-officedocument.drawingml.chart+xml"/>
  <Override PartName="/ppt/charts/chart97.xml" ContentType="application/vnd.openxmlformats-officedocument.drawingml.chart+xml"/>
  <Override PartName="/ppt/charts/chart98.xml" ContentType="application/vnd.openxmlformats-officedocument.drawingml.chart+xml"/>
  <Override PartName="/ppt/charts/chart99.xml" ContentType="application/vnd.openxmlformats-officedocument.drawingml.chart+xml"/>
  <Override PartName="/ppt/charts/chart100.xml" ContentType="application/vnd.openxmlformats-officedocument.drawingml.chart+xml"/>
  <Override PartName="/ppt/charts/chart101.xml" ContentType="application/vnd.openxmlformats-officedocument.drawingml.chart+xml"/>
  <Override PartName="/ppt/charts/chart102.xml" ContentType="application/vnd.openxmlformats-officedocument.drawingml.chart+xml"/>
  <Override PartName="/ppt/charts/chart103.xml" ContentType="application/vnd.openxmlformats-officedocument.drawingml.chart+xml"/>
  <Override PartName="/ppt/charts/chart104.xml" ContentType="application/vnd.openxmlformats-officedocument.drawingml.chart+xml"/>
  <Override PartName="/ppt/charts/chart105.xml" ContentType="application/vnd.openxmlformats-officedocument.drawingml.chart+xml"/>
  <Override PartName="/ppt/notesSlides/notesSlide2.xml" ContentType="application/vnd.openxmlformats-officedocument.presentationml.notesSlide+xml"/>
  <Override PartName="/ppt/charts/chart106.xml" ContentType="application/vnd.openxmlformats-officedocument.drawingml.chart+xml"/>
  <Override PartName="/ppt/notesSlides/notesSlide3.xml" ContentType="application/vnd.openxmlformats-officedocument.presentationml.notesSlide+xml"/>
  <Override PartName="/ppt/charts/chart107.xml" ContentType="application/vnd.openxmlformats-officedocument.drawingml.chart+xml"/>
  <Override PartName="/ppt/charts/chart108.xml" ContentType="application/vnd.openxmlformats-officedocument.drawingml.chart+xml"/>
  <Override PartName="/ppt/charts/chart109.xml" ContentType="application/vnd.openxmlformats-officedocument.drawingml.chart+xml"/>
  <Override PartName="/ppt/charts/chart110.xml" ContentType="application/vnd.openxmlformats-officedocument.drawingml.chart+xml"/>
  <Override PartName="/ppt/charts/chart111.xml" ContentType="application/vnd.openxmlformats-officedocument.drawingml.chart+xml"/>
  <Override PartName="/ppt/charts/chart112.xml" ContentType="application/vnd.openxmlformats-officedocument.drawingml.chart+xml"/>
  <Override PartName="/ppt/charts/chart113.xml" ContentType="application/vnd.openxmlformats-officedocument.drawingml.chart+xml"/>
  <Override PartName="/ppt/charts/chart114.xml" ContentType="application/vnd.openxmlformats-officedocument.drawingml.chart+xml"/>
  <Override PartName="/ppt/charts/chart115.xml" ContentType="application/vnd.openxmlformats-officedocument.drawingml.chart+xml"/>
  <Override PartName="/ppt/charts/chart116.xml" ContentType="application/vnd.openxmlformats-officedocument.drawingml.chart+xml"/>
  <Override PartName="/ppt/charts/chart117.xml" ContentType="application/vnd.openxmlformats-officedocument.drawingml.chart+xml"/>
  <Override PartName="/ppt/drawings/drawing1.xml" ContentType="application/vnd.openxmlformats-officedocument.drawingml.chartshapes+xml"/>
  <Override PartName="/ppt/charts/chart118.xml" ContentType="application/vnd.openxmlformats-officedocument.drawingml.chart+xml"/>
  <Override PartName="/ppt/charts/chart119.xml" ContentType="application/vnd.openxmlformats-officedocument.drawingml.chart+xml"/>
  <Override PartName="/ppt/charts/chart120.xml" ContentType="application/vnd.openxmlformats-officedocument.drawingml.chart+xml"/>
  <Override PartName="/ppt/charts/chart121.xml" ContentType="application/vnd.openxmlformats-officedocument.drawingml.chart+xml"/>
  <Override PartName="/ppt/charts/chart122.xml" ContentType="application/vnd.openxmlformats-officedocument.drawingml.chart+xml"/>
  <Override PartName="/ppt/charts/chart123.xml" ContentType="application/vnd.openxmlformats-officedocument.drawingml.chart+xml"/>
  <Override PartName="/ppt/charts/chart124.xml" ContentType="application/vnd.openxmlformats-officedocument.drawingml.chart+xml"/>
  <Override PartName="/ppt/charts/chart125.xml" ContentType="application/vnd.openxmlformats-officedocument.drawingml.chart+xml"/>
  <Override PartName="/ppt/charts/chart126.xml" ContentType="application/vnd.openxmlformats-officedocument.drawingml.chart+xml"/>
  <Override PartName="/ppt/charts/chart127.xml" ContentType="application/vnd.openxmlformats-officedocument.drawingml.chart+xml"/>
  <Override PartName="/ppt/charts/chart128.xml" ContentType="application/vnd.openxmlformats-officedocument.drawingml.chart+xml"/>
  <Override PartName="/ppt/charts/chart129.xml" ContentType="application/vnd.openxmlformats-officedocument.drawingml.chart+xml"/>
  <Override PartName="/ppt/charts/chart130.xml" ContentType="application/vnd.openxmlformats-officedocument.drawingml.chart+xml"/>
  <Override PartName="/ppt/charts/chart131.xml" ContentType="application/vnd.openxmlformats-officedocument.drawingml.chart+xml"/>
  <Override PartName="/ppt/charts/chart132.xml" ContentType="application/vnd.openxmlformats-officedocument.drawingml.chart+xml"/>
  <Override PartName="/ppt/charts/chart133.xml" ContentType="application/vnd.openxmlformats-officedocument.drawingml.chart+xml"/>
  <Override PartName="/ppt/charts/chart134.xml" ContentType="application/vnd.openxmlformats-officedocument.drawingml.chart+xml"/>
  <Override PartName="/ppt/charts/chart135.xml" ContentType="application/vnd.openxmlformats-officedocument.drawingml.chart+xml"/>
  <Override PartName="/ppt/charts/chart136.xml" ContentType="application/vnd.openxmlformats-officedocument.drawingml.chart+xml"/>
  <Override PartName="/ppt/charts/chart137.xml" ContentType="application/vnd.openxmlformats-officedocument.drawingml.chart+xml"/>
  <Override PartName="/ppt/charts/chart138.xml" ContentType="application/vnd.openxmlformats-officedocument.drawingml.chart+xml"/>
  <Override PartName="/ppt/charts/chart139.xml" ContentType="application/vnd.openxmlformats-officedocument.drawingml.chart+xml"/>
  <Override PartName="/ppt/charts/chart140.xml" ContentType="application/vnd.openxmlformats-officedocument.drawingml.chart+xml"/>
  <Override PartName="/ppt/charts/chart141.xml" ContentType="application/vnd.openxmlformats-officedocument.drawingml.chart+xml"/>
  <Override PartName="/ppt/charts/chart142.xml" ContentType="application/vnd.openxmlformats-officedocument.drawingml.chart+xml"/>
  <Override PartName="/ppt/charts/chart143.xml" ContentType="application/vnd.openxmlformats-officedocument.drawingml.chart+xml"/>
  <Override PartName="/ppt/charts/chart144.xml" ContentType="application/vnd.openxmlformats-officedocument.drawingml.chart+xml"/>
  <Override PartName="/ppt/charts/chart14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8"/>
  </p:notesMasterIdLst>
  <p:sldIdLst>
    <p:sldId id="256" r:id="rId2"/>
    <p:sldId id="288" r:id="rId3"/>
    <p:sldId id="444" r:id="rId4"/>
    <p:sldId id="445" r:id="rId5"/>
    <p:sldId id="393" r:id="rId6"/>
    <p:sldId id="343" r:id="rId7"/>
    <p:sldId id="344" r:id="rId8"/>
    <p:sldId id="377" r:id="rId9"/>
    <p:sldId id="397" r:id="rId10"/>
    <p:sldId id="345" r:id="rId11"/>
    <p:sldId id="396" r:id="rId12"/>
    <p:sldId id="346" r:id="rId13"/>
    <p:sldId id="395" r:id="rId14"/>
    <p:sldId id="387" r:id="rId15"/>
    <p:sldId id="347" r:id="rId16"/>
    <p:sldId id="394" r:id="rId17"/>
    <p:sldId id="348" r:id="rId18"/>
    <p:sldId id="349" r:id="rId19"/>
    <p:sldId id="350" r:id="rId20"/>
    <p:sldId id="351" r:id="rId21"/>
    <p:sldId id="352" r:id="rId22"/>
    <p:sldId id="442" r:id="rId23"/>
    <p:sldId id="385" r:id="rId24"/>
    <p:sldId id="398" r:id="rId25"/>
    <p:sldId id="355" r:id="rId26"/>
    <p:sldId id="358" r:id="rId27"/>
    <p:sldId id="359" r:id="rId28"/>
    <p:sldId id="363" r:id="rId29"/>
    <p:sldId id="400" r:id="rId30"/>
    <p:sldId id="446" r:id="rId31"/>
    <p:sldId id="447" r:id="rId32"/>
    <p:sldId id="454" r:id="rId33"/>
    <p:sldId id="455" r:id="rId34"/>
    <p:sldId id="399" r:id="rId35"/>
    <p:sldId id="360" r:id="rId36"/>
    <p:sldId id="361" r:id="rId37"/>
    <p:sldId id="362" r:id="rId38"/>
    <p:sldId id="386" r:id="rId39"/>
    <p:sldId id="365" r:id="rId40"/>
    <p:sldId id="366" r:id="rId41"/>
    <p:sldId id="367" r:id="rId42"/>
    <p:sldId id="368" r:id="rId43"/>
    <p:sldId id="452" r:id="rId44"/>
    <p:sldId id="443" r:id="rId45"/>
    <p:sldId id="369" r:id="rId46"/>
    <p:sldId id="449" r:id="rId47"/>
    <p:sldId id="450" r:id="rId48"/>
    <p:sldId id="451" r:id="rId49"/>
    <p:sldId id="370" r:id="rId50"/>
    <p:sldId id="388" r:id="rId51"/>
    <p:sldId id="371" r:id="rId52"/>
    <p:sldId id="389" r:id="rId53"/>
    <p:sldId id="390" r:id="rId54"/>
    <p:sldId id="391" r:id="rId55"/>
    <p:sldId id="448" r:id="rId56"/>
    <p:sldId id="372" r:id="rId57"/>
    <p:sldId id="373" r:id="rId58"/>
    <p:sldId id="374" r:id="rId59"/>
    <p:sldId id="375" r:id="rId60"/>
    <p:sldId id="392" r:id="rId61"/>
    <p:sldId id="453" r:id="rId62"/>
    <p:sldId id="376" r:id="rId63"/>
    <p:sldId id="436" r:id="rId64"/>
    <p:sldId id="437" r:id="rId65"/>
    <p:sldId id="438" r:id="rId66"/>
    <p:sldId id="439" r:id="rId67"/>
    <p:sldId id="440" r:id="rId68"/>
    <p:sldId id="441" r:id="rId69"/>
    <p:sldId id="404" r:id="rId70"/>
    <p:sldId id="408" r:id="rId71"/>
    <p:sldId id="410" r:id="rId72"/>
    <p:sldId id="411" r:id="rId73"/>
    <p:sldId id="412" r:id="rId74"/>
    <p:sldId id="413" r:id="rId75"/>
    <p:sldId id="414" r:id="rId76"/>
    <p:sldId id="415" r:id="rId77"/>
    <p:sldId id="416" r:id="rId78"/>
    <p:sldId id="417" r:id="rId79"/>
    <p:sldId id="418" r:id="rId80"/>
    <p:sldId id="419" r:id="rId81"/>
    <p:sldId id="420" r:id="rId82"/>
    <p:sldId id="421" r:id="rId83"/>
    <p:sldId id="422" r:id="rId84"/>
    <p:sldId id="423" r:id="rId85"/>
    <p:sldId id="424" r:id="rId86"/>
    <p:sldId id="425" r:id="rId87"/>
    <p:sldId id="426" r:id="rId88"/>
    <p:sldId id="427" r:id="rId89"/>
    <p:sldId id="428" r:id="rId90"/>
    <p:sldId id="429" r:id="rId91"/>
    <p:sldId id="430" r:id="rId92"/>
    <p:sldId id="431" r:id="rId93"/>
    <p:sldId id="432" r:id="rId94"/>
    <p:sldId id="433" r:id="rId95"/>
    <p:sldId id="434" r:id="rId96"/>
    <p:sldId id="435" r:id="rId97"/>
  </p:sldIdLst>
  <p:sldSz cx="9144000" cy="6858000" type="screen4x3"/>
  <p:notesSz cx="6985000" cy="9271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800040"/>
    <a:srgbClr val="660066"/>
    <a:srgbClr val="996600"/>
    <a:srgbClr val="000080"/>
    <a:srgbClr val="FF9900"/>
    <a:srgbClr val="004080"/>
    <a:srgbClr val="C0C0C0"/>
    <a:srgbClr val="336699"/>
    <a:srgbClr val="FC75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com Tema 2 - Ênfas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47" autoAdjust="0"/>
    <p:restoredTop sz="94652" autoAdjust="0"/>
  </p:normalViewPr>
  <p:slideViewPr>
    <p:cSldViewPr>
      <p:cViewPr varScale="1">
        <p:scale>
          <a:sx n="78" d="100"/>
          <a:sy n="78" d="100"/>
        </p:scale>
        <p:origin x="-6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0.xlsx"/></Relationships>
</file>

<file path=ppt/charts/_rels/chart1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1.xlsx"/></Relationships>
</file>

<file path=ppt/charts/_rels/chart10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2.xlsx"/></Relationships>
</file>

<file path=ppt/charts/_rels/chart10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3.xlsx"/></Relationships>
</file>

<file path=ppt/charts/_rels/chart10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4.xlsx"/></Relationships>
</file>

<file path=ppt/charts/_rels/chart10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5.xlsx"/></Relationships>
</file>

<file path=ppt/charts/_rels/chart10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6.xlsx"/></Relationships>
</file>

<file path=ppt/charts/_rels/chart10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7.xlsx"/></Relationships>
</file>

<file path=ppt/charts/_rels/chart10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8.xlsx"/></Relationships>
</file>

<file path=ppt/charts/_rels/chart10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0.xlsx"/></Relationships>
</file>

<file path=ppt/charts/_rels/chart1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.xlsx"/></Relationships>
</file>

<file path=ppt/charts/_rels/chart1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2.xlsx"/></Relationships>
</file>

<file path=ppt/charts/_rels/chart1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3.xlsx"/></Relationships>
</file>

<file path=ppt/charts/_rels/chart1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4.xlsx"/></Relationships>
</file>

<file path=ppt/charts/_rels/chart1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5.xlsx"/></Relationships>
</file>

<file path=ppt/charts/_rels/chart1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6.xlsx"/></Relationships>
</file>

<file path=ppt/charts/_rels/chart1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17.xlsx"/></Relationships>
</file>

<file path=ppt/charts/_rels/chart1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8.xlsx"/></Relationships>
</file>

<file path=ppt/charts/_rels/chart1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0.xlsx"/></Relationships>
</file>

<file path=ppt/charts/_rels/chart1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1.xlsx"/></Relationships>
</file>

<file path=ppt/charts/_rels/chart1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2.xlsx"/></Relationships>
</file>

<file path=ppt/charts/_rels/chart1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3.xlsx"/></Relationships>
</file>

<file path=ppt/charts/_rels/chart1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4.xlsx"/></Relationships>
</file>

<file path=ppt/charts/_rels/chart1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5.xlsx"/></Relationships>
</file>

<file path=ppt/charts/_rels/chart1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6.xlsx"/></Relationships>
</file>

<file path=ppt/charts/_rels/chart1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7.xlsx"/></Relationships>
</file>

<file path=ppt/charts/_rels/chart1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8.xlsx"/></Relationships>
</file>

<file path=ppt/charts/_rels/chart1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9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0.xlsx"/></Relationships>
</file>

<file path=ppt/charts/_rels/chart1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1.xlsx"/></Relationships>
</file>

<file path=ppt/charts/_rels/chart1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2.xlsx"/></Relationships>
</file>

<file path=ppt/charts/_rels/chart1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3.xlsx"/></Relationships>
</file>

<file path=ppt/charts/_rels/chart1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4.xlsx"/></Relationships>
</file>

<file path=ppt/charts/_rels/chart1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5.xlsx"/></Relationships>
</file>

<file path=ppt/charts/_rels/chart1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6.xlsx"/></Relationships>
</file>

<file path=ppt/charts/_rels/chart1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7.xlsx"/></Relationships>
</file>

<file path=ppt/charts/_rels/chart1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8.xlsx"/></Relationships>
</file>

<file path=ppt/charts/_rels/chart1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9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0.xlsx"/></Relationships>
</file>

<file path=ppt/charts/_rels/chart1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1.xlsx"/></Relationships>
</file>

<file path=ppt/charts/_rels/chart1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2.xlsx"/></Relationships>
</file>

<file path=ppt/charts/_rels/chart1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3.xlsx"/></Relationships>
</file>

<file path=ppt/charts/_rels/chart1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4.xlsx"/></Relationships>
</file>

<file path=ppt/charts/_rels/chart1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5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1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2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3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4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8.xlsx"/><Relationship Id="rId1" Type="http://schemas.openxmlformats.org/officeDocument/2006/relationships/themeOverride" Target="../theme/themeOverride5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9.xlsx"/><Relationship Id="rId1" Type="http://schemas.openxmlformats.org/officeDocument/2006/relationships/themeOverride" Target="../theme/themeOverride6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0.xlsx"/><Relationship Id="rId1" Type="http://schemas.openxmlformats.org/officeDocument/2006/relationships/themeOverride" Target="../theme/themeOverride7.xm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0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2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3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4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5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6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8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9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0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1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2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3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4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5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6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7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8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9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0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1.xlsx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2.xlsx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3.xlsx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4.xlsx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5.xlsx"/></Relationships>
</file>

<file path=ppt/charts/_rels/chart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6.xlsx"/></Relationships>
</file>

<file path=ppt/charts/_rels/chart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7.xlsx"/></Relationships>
</file>

<file path=ppt/charts/_rels/chart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8.xlsx"/></Relationships>
</file>

<file path=ppt/charts/_rels/chart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90705366521751E-2"/>
          <c:y val="0.10166617288130814"/>
          <c:w val="0.93927354208295843"/>
          <c:h val="0.718790084790000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Atrasados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numRef>
              <c:f>Sheet1!$A$2:$A$13</c:f>
              <c:numCache>
                <c:formatCode>mmm\-yy</c:formatCode>
                <c:ptCount val="12"/>
                <c:pt idx="0">
                  <c:v>41061</c:v>
                </c:pt>
                <c:pt idx="1">
                  <c:v>41091</c:v>
                </c:pt>
                <c:pt idx="2">
                  <c:v>41122</c:v>
                </c:pt>
                <c:pt idx="3">
                  <c:v>41153</c:v>
                </c:pt>
                <c:pt idx="4">
                  <c:v>41183</c:v>
                </c:pt>
                <c:pt idx="5">
                  <c:v>41214</c:v>
                </c:pt>
                <c:pt idx="6">
                  <c:v>41244</c:v>
                </c:pt>
                <c:pt idx="7">
                  <c:v>41275</c:v>
                </c:pt>
                <c:pt idx="8">
                  <c:v>41306</c:v>
                </c:pt>
                <c:pt idx="9">
                  <c:v>41334</c:v>
                </c:pt>
                <c:pt idx="10">
                  <c:v>41365</c:v>
                </c:pt>
                <c:pt idx="11">
                  <c:v>41395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3" formatCode="0%">
                  <c:v>0.27</c:v>
                </c:pt>
                <c:pt idx="4" formatCode="0%">
                  <c:v>0.5</c:v>
                </c:pt>
                <c:pt idx="5" formatCode="0%">
                  <c:v>0.36</c:v>
                </c:pt>
                <c:pt idx="6" formatCode="0%">
                  <c:v>0.31</c:v>
                </c:pt>
                <c:pt idx="7" formatCode="0%">
                  <c:v>0.54</c:v>
                </c:pt>
                <c:pt idx="8" formatCode="0%">
                  <c:v>0.54</c:v>
                </c:pt>
                <c:pt idx="9" formatCode="0%">
                  <c:v>0.5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Prazo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numRef>
              <c:f>Sheet1!$A$2:$A$13</c:f>
              <c:numCache>
                <c:formatCode>mmm\-yy</c:formatCode>
                <c:ptCount val="12"/>
                <c:pt idx="0">
                  <c:v>41061</c:v>
                </c:pt>
                <c:pt idx="1">
                  <c:v>41091</c:v>
                </c:pt>
                <c:pt idx="2">
                  <c:v>41122</c:v>
                </c:pt>
                <c:pt idx="3">
                  <c:v>41153</c:v>
                </c:pt>
                <c:pt idx="4">
                  <c:v>41183</c:v>
                </c:pt>
                <c:pt idx="5">
                  <c:v>41214</c:v>
                </c:pt>
                <c:pt idx="6">
                  <c:v>41244</c:v>
                </c:pt>
                <c:pt idx="7">
                  <c:v>41275</c:v>
                </c:pt>
                <c:pt idx="8">
                  <c:v>41306</c:v>
                </c:pt>
                <c:pt idx="9">
                  <c:v>41334</c:v>
                </c:pt>
                <c:pt idx="10">
                  <c:v>41365</c:v>
                </c:pt>
                <c:pt idx="11">
                  <c:v>41395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3" formatCode="0%">
                  <c:v>0.6</c:v>
                </c:pt>
                <c:pt idx="4" formatCode="0%">
                  <c:v>0.35</c:v>
                </c:pt>
                <c:pt idx="5" formatCode="0%">
                  <c:v>0.43</c:v>
                </c:pt>
                <c:pt idx="6" formatCode="0%">
                  <c:v>0.46</c:v>
                </c:pt>
                <c:pt idx="7" formatCode="0%">
                  <c:v>0.46</c:v>
                </c:pt>
                <c:pt idx="8" formatCode="0%">
                  <c:v>0.46</c:v>
                </c:pt>
                <c:pt idx="9" formatCode="0%">
                  <c:v>0.5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686912"/>
        <c:axId val="124567552"/>
      </c:lineChart>
      <c:dateAx>
        <c:axId val="12368691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24567552"/>
        <c:crosses val="autoZero"/>
        <c:auto val="1"/>
        <c:lblOffset val="100"/>
        <c:baseTimeUnit val="months"/>
      </c:dateAx>
      <c:valAx>
        <c:axId val="124567552"/>
        <c:scaling>
          <c:orientation val="minMax"/>
          <c:max val="1"/>
          <c:min val="0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lang="pt-BR"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23686912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41373086004250825"/>
          <c:y val="5.7270289285056065E-4"/>
          <c:w val="0.58626913995749197"/>
          <c:h val="0.11924110376410714"/>
        </c:manualLayout>
      </c:layout>
      <c:overlay val="0"/>
      <c:txPr>
        <a:bodyPr/>
        <a:lstStyle/>
        <a:p>
          <a:pPr>
            <a:defRPr sz="1000"/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72908544"/>
        <c:axId val="172910080"/>
      </c:barChart>
      <c:catAx>
        <c:axId val="17290854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729100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2910080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729085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21705344"/>
        <c:axId val="221706880"/>
      </c:barChart>
      <c:catAx>
        <c:axId val="22170534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217068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1706880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22170534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Jan/13</c:v>
                </c:pt>
                <c:pt idx="1">
                  <c:v>Fev/13</c:v>
                </c:pt>
                <c:pt idx="2">
                  <c:v>Mar/13</c:v>
                </c:pt>
                <c:pt idx="3">
                  <c:v>Abr/13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Jan/13</c:v>
                </c:pt>
                <c:pt idx="1">
                  <c:v>Fev/13</c:v>
                </c:pt>
                <c:pt idx="2">
                  <c:v>Mar/13</c:v>
                </c:pt>
                <c:pt idx="3">
                  <c:v>Abr/13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Jan/13</c:v>
                </c:pt>
                <c:pt idx="1">
                  <c:v>Fev/13</c:v>
                </c:pt>
                <c:pt idx="2">
                  <c:v>Mar/13</c:v>
                </c:pt>
                <c:pt idx="3">
                  <c:v>Abr/13</c:v>
                </c:pt>
              </c:strCache>
            </c:strRef>
          </c:cat>
          <c:val>
            <c:numRef>
              <c:f>Plan1!$D$2:$D$5</c:f>
              <c:numCache>
                <c:formatCode>0%</c:formatCode>
                <c:ptCount val="4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2037120"/>
        <c:axId val="222038656"/>
      </c:barChart>
      <c:catAx>
        <c:axId val="22203712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>
                <a:effectLst/>
              </a:defRPr>
            </a:pPr>
            <a:endParaRPr lang="pt-BR"/>
          </a:p>
        </c:txPr>
        <c:crossAx val="222038656"/>
        <c:crosses val="autoZero"/>
        <c:auto val="1"/>
        <c:lblAlgn val="ctr"/>
        <c:lblOffset val="100"/>
        <c:noMultiLvlLbl val="0"/>
      </c:catAx>
      <c:valAx>
        <c:axId val="222038656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22037120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Jan/13</c:v>
                </c:pt>
                <c:pt idx="1">
                  <c:v>Fev/13</c:v>
                </c:pt>
                <c:pt idx="2">
                  <c:v>Mar/13</c:v>
                </c:pt>
                <c:pt idx="3">
                  <c:v>Abr/13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2" formatCode="0%">
                  <c:v>0.06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Jan/13</c:v>
                </c:pt>
                <c:pt idx="1">
                  <c:v>Fev/13</c:v>
                </c:pt>
                <c:pt idx="2">
                  <c:v>Mar/13</c:v>
                </c:pt>
                <c:pt idx="3">
                  <c:v>Abr/13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Jan/13</c:v>
                </c:pt>
                <c:pt idx="1">
                  <c:v>Fev/13</c:v>
                </c:pt>
                <c:pt idx="2">
                  <c:v>Mar/13</c:v>
                </c:pt>
                <c:pt idx="3">
                  <c:v>Abr/13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3" formatCode="0%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2333568"/>
        <c:axId val="222347648"/>
      </c:barChart>
      <c:catAx>
        <c:axId val="22233356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22347648"/>
        <c:crosses val="autoZero"/>
        <c:auto val="1"/>
        <c:lblAlgn val="ctr"/>
        <c:lblOffset val="100"/>
        <c:noMultiLvlLbl val="1"/>
      </c:catAx>
      <c:valAx>
        <c:axId val="222347648"/>
        <c:scaling>
          <c:orientation val="minMax"/>
          <c:max val="1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2233356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 formatCode="0%">
                  <c:v>0.5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Colunas2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Plan1!$D$2:$D$5</c:f>
              <c:numCache>
                <c:formatCode>0%</c:formatCode>
                <c:ptCount val="4"/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2665344"/>
        <c:axId val="222683520"/>
      </c:barChart>
      <c:catAx>
        <c:axId val="22266534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22683520"/>
        <c:crosses val="autoZero"/>
        <c:auto val="1"/>
        <c:lblAlgn val="ctr"/>
        <c:lblOffset val="100"/>
        <c:noMultiLvlLbl val="0"/>
      </c:catAx>
      <c:valAx>
        <c:axId val="222683520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22665344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Jan/13</c:v>
                </c:pt>
                <c:pt idx="1">
                  <c:v>Fev/13</c:v>
                </c:pt>
                <c:pt idx="2">
                  <c:v>Mar/13</c:v>
                </c:pt>
                <c:pt idx="3">
                  <c:v>Abr/13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Jan/13</c:v>
                </c:pt>
                <c:pt idx="1">
                  <c:v>Fev/13</c:v>
                </c:pt>
                <c:pt idx="2">
                  <c:v>Mar/13</c:v>
                </c:pt>
                <c:pt idx="3">
                  <c:v>Abr/13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Jan/13</c:v>
                </c:pt>
                <c:pt idx="1">
                  <c:v>Fev/13</c:v>
                </c:pt>
                <c:pt idx="2">
                  <c:v>Mar/13</c:v>
                </c:pt>
                <c:pt idx="3">
                  <c:v>Abr/13</c:v>
                </c:pt>
              </c:strCache>
            </c:strRef>
          </c:cat>
          <c:val>
            <c:numRef>
              <c:f>Plan1!$D$2:$D$5</c:f>
              <c:numCache>
                <c:formatCode>0%</c:formatCode>
                <c:ptCount val="4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3144576"/>
        <c:axId val="223216000"/>
      </c:barChart>
      <c:catAx>
        <c:axId val="2231445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23216000"/>
        <c:crosses val="autoZero"/>
        <c:auto val="1"/>
        <c:lblAlgn val="ctr"/>
        <c:lblOffset val="100"/>
        <c:noMultiLvlLbl val="0"/>
      </c:catAx>
      <c:valAx>
        <c:axId val="223216000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2314457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1">
                  <c:v>0.05</c:v>
                </c:pt>
                <c:pt idx="2">
                  <c:v>0.46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3" formatCode="0%">
                  <c:v>0.71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3380224"/>
        <c:axId val="223381760"/>
      </c:barChart>
      <c:catAx>
        <c:axId val="2233802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23381760"/>
        <c:crosses val="autoZero"/>
        <c:auto val="1"/>
        <c:lblAlgn val="ctr"/>
        <c:lblOffset val="100"/>
        <c:noMultiLvlLbl val="0"/>
      </c:catAx>
      <c:valAx>
        <c:axId val="223381760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23380224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Mar/13</c:v>
                </c:pt>
                <c:pt idx="3">
                  <c:v>Abr/13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 formatCode="0%">
                  <c:v>0.7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Mar/13</c:v>
                </c:pt>
                <c:pt idx="3">
                  <c:v>Abr/13</c:v>
                </c:pt>
              </c:strCache>
            </c:strRef>
          </c:cat>
          <c:val>
            <c:numRef>
              <c:f>Plan1!$C$2:$C$5</c:f>
              <c:numCache>
                <c:formatCode>0%</c:formatCode>
                <c:ptCount val="4"/>
                <c:pt idx="1">
                  <c:v>0.8</c:v>
                </c:pt>
                <c:pt idx="2">
                  <c:v>0.85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Mar/13</c:v>
                </c:pt>
                <c:pt idx="3">
                  <c:v>Abr/13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3" formatCode="0%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3968256"/>
        <c:axId val="223974144"/>
      </c:barChart>
      <c:catAx>
        <c:axId val="22396825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23974144"/>
        <c:crosses val="autoZero"/>
        <c:auto val="1"/>
        <c:lblAlgn val="ctr"/>
        <c:lblOffset val="100"/>
        <c:noMultiLvlLbl val="0"/>
      </c:catAx>
      <c:valAx>
        <c:axId val="223974144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2396825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Mar/13</c:v>
                </c:pt>
                <c:pt idx="3">
                  <c:v>Abr/13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Mar/13</c:v>
                </c:pt>
                <c:pt idx="3">
                  <c:v>Abr/13</c:v>
                </c:pt>
              </c:strCache>
            </c:strRef>
          </c:cat>
          <c:val>
            <c:numRef>
              <c:f>Plan1!$C$2:$C$5</c:f>
              <c:numCache>
                <c:formatCode>0%</c:formatCode>
                <c:ptCount val="4"/>
                <c:pt idx="0">
                  <c:v>0.25</c:v>
                </c:pt>
                <c:pt idx="1">
                  <c:v>0.26</c:v>
                </c:pt>
                <c:pt idx="3">
                  <c:v>0.9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Mar/13</c:v>
                </c:pt>
                <c:pt idx="3">
                  <c:v>Abr/13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2" formatCode="0%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4553216"/>
        <c:axId val="224567296"/>
      </c:barChart>
      <c:catAx>
        <c:axId val="22455321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24567296"/>
        <c:crosses val="autoZero"/>
        <c:auto val="1"/>
        <c:lblAlgn val="ctr"/>
        <c:lblOffset val="100"/>
        <c:noMultiLvlLbl val="0"/>
      </c:catAx>
      <c:valAx>
        <c:axId val="224567296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2455321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0.75</c:v>
                </c:pt>
                <c:pt idx="1">
                  <c:v>0.75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2" formatCode="0%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5248384"/>
        <c:axId val="225249920"/>
      </c:barChart>
      <c:catAx>
        <c:axId val="22524838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25249920"/>
        <c:crosses val="autoZero"/>
        <c:auto val="1"/>
        <c:lblAlgn val="ctr"/>
        <c:lblOffset val="100"/>
        <c:noMultiLvlLbl val="0"/>
      </c:catAx>
      <c:valAx>
        <c:axId val="225249920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25248384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Jan/13</c:v>
                </c:pt>
                <c:pt idx="1">
                  <c:v>Fev/13</c:v>
                </c:pt>
                <c:pt idx="2">
                  <c:v>Mar/13</c:v>
                </c:pt>
                <c:pt idx="3">
                  <c:v>Abr/13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0.95</c:v>
                </c:pt>
                <c:pt idx="1">
                  <c:v>0.95</c:v>
                </c:pt>
                <c:pt idx="2">
                  <c:v>0.95</c:v>
                </c:pt>
                <c:pt idx="3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949184"/>
        <c:axId val="225950720"/>
      </c:barChart>
      <c:catAx>
        <c:axId val="22594918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25950720"/>
        <c:crosses val="autoZero"/>
        <c:auto val="1"/>
        <c:lblAlgn val="ctr"/>
        <c:lblOffset val="100"/>
        <c:noMultiLvlLbl val="0"/>
      </c:catAx>
      <c:valAx>
        <c:axId val="225950720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25949184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73361024"/>
        <c:axId val="173362560"/>
      </c:barChart>
      <c:catAx>
        <c:axId val="17336102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733625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3362560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7336102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1">
                  <c:v>0.2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 formatCode="0%">
                  <c:v>0.15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3"/>
              <c:layout>
                <c:manualLayout>
                  <c:x val="0"/>
                  <c:y val="3.7006459132630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2" formatCode="0%">
                  <c:v>0.6</c:v>
                </c:pt>
                <c:pt idx="3" formatCode="0%">
                  <c:v>0.69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8175232"/>
        <c:axId val="228177024"/>
      </c:barChart>
      <c:catAx>
        <c:axId val="2281752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28177024"/>
        <c:crosses val="autoZero"/>
        <c:auto val="1"/>
        <c:lblAlgn val="ctr"/>
        <c:lblOffset val="100"/>
        <c:noMultiLvlLbl val="0"/>
      </c:catAx>
      <c:valAx>
        <c:axId val="228177024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28175232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2" formatCode="0%">
                  <c:v>0.09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3" formatCode="0%">
                  <c:v>0.1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8179840"/>
        <c:axId val="238181376"/>
      </c:barChart>
      <c:catAx>
        <c:axId val="23817984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38181376"/>
        <c:crosses val="autoZero"/>
        <c:auto val="1"/>
        <c:lblAlgn val="ctr"/>
        <c:lblOffset val="100"/>
        <c:noMultiLvlLbl val="0"/>
      </c:catAx>
      <c:valAx>
        <c:axId val="238181376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38179840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</c:v>
                </c:pt>
                <c:pt idx="1">
                  <c:v>0.02</c:v>
                </c:pt>
                <c:pt idx="2">
                  <c:v>0.03</c:v>
                </c:pt>
                <c:pt idx="3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8990464"/>
        <c:axId val="238992000"/>
      </c:barChart>
      <c:catAx>
        <c:axId val="2389904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38992000"/>
        <c:crosses val="autoZero"/>
        <c:auto val="1"/>
        <c:lblAlgn val="ctr"/>
        <c:lblOffset val="100"/>
        <c:noMultiLvlLbl val="0"/>
      </c:catAx>
      <c:valAx>
        <c:axId val="238992000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38990464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8034816"/>
        <c:axId val="248036352"/>
      </c:barChart>
      <c:catAx>
        <c:axId val="24803481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48036352"/>
        <c:crosses val="autoZero"/>
        <c:auto val="1"/>
        <c:lblAlgn val="ctr"/>
        <c:lblOffset val="100"/>
        <c:noMultiLvlLbl val="0"/>
      </c:catAx>
      <c:valAx>
        <c:axId val="248036352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4803481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3" formatCode="0%">
                  <c:v>0.1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1288960"/>
        <c:axId val="251294848"/>
      </c:barChart>
      <c:catAx>
        <c:axId val="25128896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51294848"/>
        <c:crosses val="autoZero"/>
        <c:auto val="1"/>
        <c:lblAlgn val="ctr"/>
        <c:lblOffset val="100"/>
        <c:noMultiLvlLbl val="0"/>
      </c:catAx>
      <c:valAx>
        <c:axId val="251294848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51288960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Plan1!$A$2:$A$5</c:f>
              <c:numCache>
                <c:formatCode>mmm\-yy</c:formatCode>
                <c:ptCount val="4"/>
                <c:pt idx="0">
                  <c:v>41244</c:v>
                </c:pt>
                <c:pt idx="1">
                  <c:v>41275</c:v>
                </c:pt>
                <c:pt idx="2">
                  <c:v>41306</c:v>
                </c:pt>
                <c:pt idx="3">
                  <c:v>41334</c:v>
                </c:pt>
              </c:numCache>
            </c:numRef>
          </c:cat>
          <c:val>
            <c:numRef>
              <c:f>Plan1!$B$2:$B$5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1437056"/>
        <c:axId val="251438592"/>
      </c:barChart>
      <c:dateAx>
        <c:axId val="25143705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51438592"/>
        <c:crosses val="autoZero"/>
        <c:auto val="1"/>
        <c:lblOffset val="100"/>
        <c:baseTimeUnit val="months"/>
      </c:dateAx>
      <c:valAx>
        <c:axId val="251438592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5143705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Plan1!$A$2:$A$5</c:f>
              <c:numCache>
                <c:formatCode>mmm\-yy</c:formatCode>
                <c:ptCount val="4"/>
                <c:pt idx="0">
                  <c:v>41244</c:v>
                </c:pt>
                <c:pt idx="1">
                  <c:v>41275</c:v>
                </c:pt>
                <c:pt idx="2">
                  <c:v>41306</c:v>
                </c:pt>
                <c:pt idx="3">
                  <c:v>41334</c:v>
                </c:pt>
              </c:numCache>
            </c:numRef>
          </c:cat>
          <c:val>
            <c:numRef>
              <c:f>Plan1!$B$2:$B$5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1739520"/>
        <c:axId val="251749504"/>
      </c:barChart>
      <c:dateAx>
        <c:axId val="25173952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51749504"/>
        <c:crosses val="autoZero"/>
        <c:auto val="1"/>
        <c:lblOffset val="100"/>
        <c:baseTimeUnit val="months"/>
      </c:dateAx>
      <c:valAx>
        <c:axId val="251749504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51739520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0.15</c:v>
                </c:pt>
                <c:pt idx="1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3"/>
              <c:delete val="1"/>
            </c:dLbl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2" formatCode="0%">
                  <c:v>0.4</c:v>
                </c:pt>
                <c:pt idx="3" formatCode="0%">
                  <c:v>0.85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2253696"/>
        <c:axId val="252255232"/>
      </c:barChart>
      <c:catAx>
        <c:axId val="25225369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52255232"/>
        <c:crosses val="autoZero"/>
        <c:auto val="1"/>
        <c:lblAlgn val="ctr"/>
        <c:lblOffset val="100"/>
        <c:noMultiLvlLbl val="0"/>
      </c:catAx>
      <c:valAx>
        <c:axId val="252255232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5225369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2" formatCode="0%">
                  <c:v>0.7</c:v>
                </c:pt>
                <c:pt idx="3" formatCode="0%">
                  <c:v>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 formatCode="0%">
                  <c:v>0.4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Plan1!$D$2:$D$5</c:f>
              <c:numCache>
                <c:formatCode>0%</c:formatCode>
                <c:ptCount val="4"/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2489728"/>
        <c:axId val="252491264"/>
      </c:barChart>
      <c:catAx>
        <c:axId val="2524897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52491264"/>
        <c:crosses val="autoZero"/>
        <c:auto val="1"/>
        <c:lblAlgn val="ctr"/>
        <c:lblOffset val="100"/>
        <c:noMultiLvlLbl val="0"/>
      </c:catAx>
      <c:valAx>
        <c:axId val="252491264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5248972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2702720"/>
        <c:axId val="252704256"/>
      </c:barChart>
      <c:catAx>
        <c:axId val="25270272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52704256"/>
        <c:crosses val="autoZero"/>
        <c:auto val="1"/>
        <c:lblAlgn val="ctr"/>
        <c:lblOffset val="100"/>
        <c:noMultiLvlLbl val="0"/>
      </c:catAx>
      <c:valAx>
        <c:axId val="252704256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52702720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73649280"/>
        <c:axId val="173651072"/>
      </c:barChart>
      <c:catAx>
        <c:axId val="17364928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736510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3651072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7364928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0.35</c:v>
                </c:pt>
                <c:pt idx="1">
                  <c:v>0.4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2" formatCode="0%">
                  <c:v>0.35</c:v>
                </c:pt>
                <c:pt idx="3" formatCode="0%">
                  <c:v>0.35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4818176"/>
        <c:axId val="254819712"/>
      </c:barChart>
      <c:catAx>
        <c:axId val="2548181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54819712"/>
        <c:crosses val="autoZero"/>
        <c:auto val="1"/>
        <c:lblAlgn val="ctr"/>
        <c:lblOffset val="100"/>
        <c:noMultiLvlLbl val="0"/>
      </c:catAx>
      <c:valAx>
        <c:axId val="254819712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5481817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Plan1!$D$2:$D$5</c:f>
              <c:numCache>
                <c:formatCode>0%</c:formatCode>
                <c:ptCount val="4"/>
                <c:pt idx="0">
                  <c:v>0.05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5288448"/>
        <c:axId val="255289984"/>
      </c:barChart>
      <c:catAx>
        <c:axId val="25528844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55289984"/>
        <c:crosses val="autoZero"/>
        <c:auto val="1"/>
        <c:lblAlgn val="ctr"/>
        <c:lblOffset val="100"/>
        <c:noMultiLvlLbl val="0"/>
      </c:catAx>
      <c:valAx>
        <c:axId val="255289984"/>
        <c:scaling>
          <c:orientation val="minMax"/>
          <c:max val="1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5528844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Jan/13</c:v>
                </c:pt>
                <c:pt idx="1">
                  <c:v>Fev/13</c:v>
                </c:pt>
                <c:pt idx="2">
                  <c:v>Mar/13</c:v>
                </c:pt>
                <c:pt idx="3">
                  <c:v>Abr/13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Jan/13</c:v>
                </c:pt>
                <c:pt idx="1">
                  <c:v>Fev/13</c:v>
                </c:pt>
                <c:pt idx="2">
                  <c:v>Mar/13</c:v>
                </c:pt>
                <c:pt idx="3">
                  <c:v>Abr/13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Jan/13</c:v>
                </c:pt>
                <c:pt idx="1">
                  <c:v>Fev/13</c:v>
                </c:pt>
                <c:pt idx="2">
                  <c:v>Mar/13</c:v>
                </c:pt>
                <c:pt idx="3">
                  <c:v>Abr/13</c:v>
                </c:pt>
              </c:strCache>
            </c:strRef>
          </c:cat>
          <c:val>
            <c:numRef>
              <c:f>Plan1!$D$2:$D$5</c:f>
              <c:numCache>
                <c:formatCode>0%</c:formatCode>
                <c:ptCount val="4"/>
                <c:pt idx="0">
                  <c:v>0.95</c:v>
                </c:pt>
                <c:pt idx="1">
                  <c:v>0.99</c:v>
                </c:pt>
                <c:pt idx="2">
                  <c:v>0.99</c:v>
                </c:pt>
                <c:pt idx="3">
                  <c:v>0.99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5524864"/>
        <c:axId val="255526400"/>
      </c:barChart>
      <c:catAx>
        <c:axId val="2555248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55526400"/>
        <c:crosses val="autoZero"/>
        <c:auto val="1"/>
        <c:lblAlgn val="ctr"/>
        <c:lblOffset val="100"/>
        <c:noMultiLvlLbl val="0"/>
      </c:catAx>
      <c:valAx>
        <c:axId val="255526400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55524864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Jan/13</c:v>
                </c:pt>
                <c:pt idx="1">
                  <c:v>Fev/13</c:v>
                </c:pt>
                <c:pt idx="2">
                  <c:v>Mar/13</c:v>
                </c:pt>
                <c:pt idx="3">
                  <c:v>Abr/13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Jan/13</c:v>
                </c:pt>
                <c:pt idx="1">
                  <c:v>Fev/13</c:v>
                </c:pt>
                <c:pt idx="2">
                  <c:v>Mar/13</c:v>
                </c:pt>
                <c:pt idx="3">
                  <c:v>Abr/13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Jan/13</c:v>
                </c:pt>
                <c:pt idx="1">
                  <c:v>Fev/13</c:v>
                </c:pt>
                <c:pt idx="2">
                  <c:v>Mar/13</c:v>
                </c:pt>
                <c:pt idx="3">
                  <c:v>Abr/13</c:v>
                </c:pt>
              </c:strCache>
            </c:strRef>
          </c:cat>
          <c:val>
            <c:numRef>
              <c:f>Plan1!$D$2:$D$5</c:f>
              <c:numCache>
                <c:formatCode>0%</c:formatCode>
                <c:ptCount val="4"/>
                <c:pt idx="0">
                  <c:v>0.15</c:v>
                </c:pt>
                <c:pt idx="1">
                  <c:v>0.15</c:v>
                </c:pt>
                <c:pt idx="2">
                  <c:v>0.15</c:v>
                </c:pt>
                <c:pt idx="3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5777408"/>
        <c:axId val="255873408"/>
      </c:barChart>
      <c:catAx>
        <c:axId val="25577740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55873408"/>
        <c:crosses val="autoZero"/>
        <c:auto val="1"/>
        <c:lblAlgn val="ctr"/>
        <c:lblOffset val="100"/>
        <c:noMultiLvlLbl val="0"/>
      </c:catAx>
      <c:valAx>
        <c:axId val="255873408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5577740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Jan/13</c:v>
                </c:pt>
                <c:pt idx="1">
                  <c:v>Fev/13</c:v>
                </c:pt>
                <c:pt idx="2">
                  <c:v>Mar/13</c:v>
                </c:pt>
                <c:pt idx="3">
                  <c:v>Abr/13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Jan/13</c:v>
                </c:pt>
                <c:pt idx="1">
                  <c:v>Fev/13</c:v>
                </c:pt>
                <c:pt idx="2">
                  <c:v>Mar/13</c:v>
                </c:pt>
                <c:pt idx="3">
                  <c:v>Abr/13</c:v>
                </c:pt>
              </c:strCache>
            </c:strRef>
          </c:cat>
          <c:val>
            <c:numRef>
              <c:f>Plan1!$C$2:$C$5</c:f>
              <c:numCache>
                <c:formatCode>0%</c:formatCode>
                <c:ptCount val="4"/>
                <c:pt idx="0">
                  <c:v>0.95</c:v>
                </c:pt>
                <c:pt idx="1">
                  <c:v>0.95</c:v>
                </c:pt>
                <c:pt idx="2">
                  <c:v>0.95</c:v>
                </c:pt>
                <c:pt idx="3">
                  <c:v>0.95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Jan/13</c:v>
                </c:pt>
                <c:pt idx="1">
                  <c:v>Fev/13</c:v>
                </c:pt>
                <c:pt idx="2">
                  <c:v>Mar/13</c:v>
                </c:pt>
                <c:pt idx="3">
                  <c:v>Abr/13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6255488"/>
        <c:axId val="256257024"/>
      </c:barChart>
      <c:catAx>
        <c:axId val="25625548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56257024"/>
        <c:crosses val="autoZero"/>
        <c:auto val="1"/>
        <c:lblAlgn val="ctr"/>
        <c:lblOffset val="100"/>
        <c:noMultiLvlLbl val="0"/>
      </c:catAx>
      <c:valAx>
        <c:axId val="256257024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5625548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Plan1!$D$2:$D$5</c:f>
              <c:numCache>
                <c:formatCode>0%</c:formatCode>
                <c:ptCount val="4"/>
                <c:pt idx="0">
                  <c:v>0.6</c:v>
                </c:pt>
                <c:pt idx="1">
                  <c:v>0.7</c:v>
                </c:pt>
                <c:pt idx="2">
                  <c:v>0.7</c:v>
                </c:pt>
                <c:pt idx="3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7653760"/>
        <c:axId val="257659648"/>
      </c:barChart>
      <c:catAx>
        <c:axId val="25765376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57659648"/>
        <c:crosses val="autoZero"/>
        <c:auto val="1"/>
        <c:lblAlgn val="ctr"/>
        <c:lblOffset val="100"/>
        <c:noMultiLvlLbl val="0"/>
      </c:catAx>
      <c:valAx>
        <c:axId val="257659648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57653760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Plan1!$A$2:$A$5</c:f>
              <c:numCache>
                <c:formatCode>mmm\-yy</c:formatCode>
                <c:ptCount val="4"/>
                <c:pt idx="0">
                  <c:v>41244</c:v>
                </c:pt>
                <c:pt idx="1">
                  <c:v>41275</c:v>
                </c:pt>
                <c:pt idx="2">
                  <c:v>41306</c:v>
                </c:pt>
                <c:pt idx="3">
                  <c:v>41334</c:v>
                </c:pt>
              </c:numCache>
            </c:numRef>
          </c:cat>
          <c:val>
            <c:numRef>
              <c:f>Plan1!$B$2:$B$5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7817216"/>
        <c:axId val="257851776"/>
      </c:barChart>
      <c:dateAx>
        <c:axId val="25781721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57851776"/>
        <c:crosses val="autoZero"/>
        <c:auto val="1"/>
        <c:lblOffset val="100"/>
        <c:baseTimeUnit val="months"/>
      </c:dateAx>
      <c:valAx>
        <c:axId val="257851776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5781721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0.4</c:v>
                </c:pt>
                <c:pt idx="1">
                  <c:v>0.45</c:v>
                </c:pt>
                <c:pt idx="2">
                  <c:v>0.5</c:v>
                </c:pt>
                <c:pt idx="3">
                  <c:v>0.6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8044288"/>
        <c:axId val="258045824"/>
      </c:barChart>
      <c:catAx>
        <c:axId val="25804428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58045824"/>
        <c:crosses val="autoZero"/>
        <c:auto val="1"/>
        <c:lblAlgn val="ctr"/>
        <c:lblOffset val="100"/>
        <c:noMultiLvlLbl val="0"/>
      </c:catAx>
      <c:valAx>
        <c:axId val="258045824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5804428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2" formatCode="0%">
                  <c:v>0.95</c:v>
                </c:pt>
                <c:pt idx="3" formatCode="0%">
                  <c:v>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Plan1!$C$2:$C$5</c:f>
              <c:numCache>
                <c:formatCode>0%</c:formatCode>
                <c:ptCount val="4"/>
                <c:pt idx="0">
                  <c:v>0.65</c:v>
                </c:pt>
                <c:pt idx="1">
                  <c:v>0.65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8316544"/>
        <c:axId val="258342912"/>
      </c:barChart>
      <c:catAx>
        <c:axId val="25831654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58342912"/>
        <c:crosses val="autoZero"/>
        <c:auto val="1"/>
        <c:lblAlgn val="ctr"/>
        <c:lblOffset val="100"/>
        <c:noMultiLvlLbl val="0"/>
      </c:catAx>
      <c:valAx>
        <c:axId val="258342912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58316544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Plan1!$A$2:$A$5</c:f>
              <c:numCache>
                <c:formatCode>mmm\-yy</c:formatCode>
                <c:ptCount val="4"/>
                <c:pt idx="0">
                  <c:v>41244</c:v>
                </c:pt>
                <c:pt idx="1">
                  <c:v>41275</c:v>
                </c:pt>
                <c:pt idx="2">
                  <c:v>41306</c:v>
                </c:pt>
                <c:pt idx="3">
                  <c:v>41334</c:v>
                </c:pt>
              </c:numCache>
            </c:numRef>
          </c:cat>
          <c:val>
            <c:numRef>
              <c:f>Plan1!$B$2:$B$5</c:f>
              <c:numCache>
                <c:formatCode>0%</c:formatCode>
                <c:ptCount val="4"/>
                <c:pt idx="0">
                  <c:v>7.0000000000000007E-2</c:v>
                </c:pt>
                <c:pt idx="1">
                  <c:v>0.08</c:v>
                </c:pt>
                <c:pt idx="2">
                  <c:v>0.09</c:v>
                </c:pt>
                <c:pt idx="3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8472192"/>
        <c:axId val="258494464"/>
      </c:barChart>
      <c:dateAx>
        <c:axId val="25847219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58494464"/>
        <c:crosses val="autoZero"/>
        <c:auto val="1"/>
        <c:lblOffset val="100"/>
        <c:baseTimeUnit val="months"/>
      </c:dateAx>
      <c:valAx>
        <c:axId val="258494464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58472192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75912832"/>
        <c:axId val="175914368"/>
      </c:barChart>
      <c:catAx>
        <c:axId val="1759128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759143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5914368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7591283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Plan1!$A$2:$A$5</c:f>
              <c:numCache>
                <c:formatCode>mmm\-yy</c:formatCode>
                <c:ptCount val="4"/>
                <c:pt idx="0">
                  <c:v>41244</c:v>
                </c:pt>
                <c:pt idx="1">
                  <c:v>41275</c:v>
                </c:pt>
                <c:pt idx="2">
                  <c:v>41306</c:v>
                </c:pt>
                <c:pt idx="3">
                  <c:v>41334</c:v>
                </c:pt>
              </c:numCache>
            </c:numRef>
          </c:cat>
          <c:val>
            <c:numRef>
              <c:f>Plan1!$B$2:$B$5</c:f>
              <c:numCache>
                <c:formatCode>0%</c:formatCode>
                <c:ptCount val="4"/>
                <c:pt idx="0">
                  <c:v>0.75</c:v>
                </c:pt>
                <c:pt idx="1">
                  <c:v>0.8</c:v>
                </c:pt>
                <c:pt idx="2">
                  <c:v>0.85</c:v>
                </c:pt>
                <c:pt idx="3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9475328"/>
        <c:axId val="259476864"/>
      </c:barChart>
      <c:dateAx>
        <c:axId val="2594753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59476864"/>
        <c:crosses val="autoZero"/>
        <c:auto val="1"/>
        <c:lblOffset val="100"/>
        <c:baseTimeUnit val="months"/>
      </c:dateAx>
      <c:valAx>
        <c:axId val="259476864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5947532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Plan1!$A$2:$A$5</c:f>
              <c:numCache>
                <c:formatCode>mmm\-yy</c:formatCode>
                <c:ptCount val="4"/>
                <c:pt idx="0">
                  <c:v>41244</c:v>
                </c:pt>
                <c:pt idx="1">
                  <c:v>41275</c:v>
                </c:pt>
                <c:pt idx="2">
                  <c:v>41306</c:v>
                </c:pt>
                <c:pt idx="3">
                  <c:v>41334</c:v>
                </c:pt>
              </c:numCache>
            </c:numRef>
          </c:cat>
          <c:val>
            <c:numRef>
              <c:f>Plan1!$B$2:$B$5</c:f>
              <c:numCache>
                <c:formatCode>0%</c:formatCode>
                <c:ptCount val="4"/>
                <c:pt idx="0">
                  <c:v>0.35</c:v>
                </c:pt>
                <c:pt idx="1">
                  <c:v>0.4</c:v>
                </c:pt>
                <c:pt idx="2">
                  <c:v>0.45</c:v>
                </c:pt>
                <c:pt idx="3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1142016"/>
        <c:axId val="261143552"/>
      </c:barChart>
      <c:dateAx>
        <c:axId val="26114201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61143552"/>
        <c:crosses val="autoZero"/>
        <c:auto val="1"/>
        <c:lblOffset val="100"/>
        <c:baseTimeUnit val="months"/>
      </c:dateAx>
      <c:valAx>
        <c:axId val="261143552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6114201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Plan1!$A$2:$A$6</c:f>
              <c:strCache>
                <c:ptCount val="5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  <c:pt idx="4">
                  <c:v>Mar/13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2" formatCode="0%">
                  <c:v>0.02</c:v>
                </c:pt>
                <c:pt idx="3" formatCode="0%">
                  <c:v>0.18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Plan1!$A$2:$A$6</c:f>
              <c:strCache>
                <c:ptCount val="5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  <c:pt idx="4">
                  <c:v>Mar/13</c:v>
                </c:pt>
              </c:strCache>
            </c:strRef>
          </c:cat>
          <c:val>
            <c:numRef>
              <c:f>Plan1!$C$2:$C$6</c:f>
              <c:numCache>
                <c:formatCode>General</c:formatCode>
                <c:ptCount val="5"/>
                <c:pt idx="4" formatCode="0%">
                  <c:v>0.09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Plan1!$A$2:$A$6</c:f>
              <c:strCache>
                <c:ptCount val="5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  <c:pt idx="4">
                  <c:v>Mar/13</c:v>
                </c:pt>
              </c:strCache>
            </c:strRef>
          </c:cat>
          <c:val>
            <c:numRef>
              <c:f>Plan1!$D$2:$D$6</c:f>
              <c:numCache>
                <c:formatCode>0%</c:formatCode>
                <c:ptCount val="5"/>
                <c:pt idx="0">
                  <c:v>0.05</c:v>
                </c:pt>
                <c:pt idx="1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2156288"/>
        <c:axId val="262157824"/>
      </c:barChart>
      <c:catAx>
        <c:axId val="26215628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62157824"/>
        <c:crosses val="autoZero"/>
        <c:auto val="1"/>
        <c:lblAlgn val="ctr"/>
        <c:lblOffset val="100"/>
        <c:noMultiLvlLbl val="0"/>
      </c:catAx>
      <c:valAx>
        <c:axId val="262157824"/>
        <c:scaling>
          <c:orientation val="minMax"/>
          <c:max val="0.2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62156288"/>
        <c:crosses val="autoZero"/>
        <c:crossBetween val="between"/>
        <c:majorUnit val="5.000000000000001E-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1">
                  <c:v>0.45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0" formatCode="0%">
                  <c:v>0.25</c:v>
                </c:pt>
                <c:pt idx="2" formatCode="0%">
                  <c:v>0.65</c:v>
                </c:pt>
                <c:pt idx="3" formatCode="0%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7380992"/>
        <c:axId val="267390976"/>
      </c:barChart>
      <c:catAx>
        <c:axId val="26738099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67390976"/>
        <c:crosses val="autoZero"/>
        <c:auto val="1"/>
        <c:lblAlgn val="ctr"/>
        <c:lblOffset val="100"/>
        <c:noMultiLvlLbl val="0"/>
      </c:catAx>
      <c:valAx>
        <c:axId val="267390976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67380992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 formatCode="0%">
                  <c:v>0.2</c:v>
                </c:pt>
                <c:pt idx="2" formatCode="0%">
                  <c:v>0.4</c:v>
                </c:pt>
                <c:pt idx="3" formatCode="0%">
                  <c:v>0.49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Plan1!$D$2:$D$5</c:f>
              <c:numCache>
                <c:formatCode>0%</c:formatCode>
                <c:ptCount val="4"/>
                <c:pt idx="1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7745664"/>
        <c:axId val="277747200"/>
      </c:barChart>
      <c:catAx>
        <c:axId val="2777456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77747200"/>
        <c:crosses val="autoZero"/>
        <c:auto val="1"/>
        <c:lblAlgn val="ctr"/>
        <c:lblOffset val="100"/>
        <c:noMultiLvlLbl val="0"/>
      </c:catAx>
      <c:valAx>
        <c:axId val="277747200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77745664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2" formatCode="0%">
                  <c:v>0.55000000000000004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Plan1!$C$2:$C$5</c:f>
              <c:numCache>
                <c:formatCode>0%</c:formatCode>
                <c:ptCount val="4"/>
                <c:pt idx="0">
                  <c:v>0.2</c:v>
                </c:pt>
                <c:pt idx="1">
                  <c:v>0.3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3"/>
              <c:layout>
                <c:manualLayout>
                  <c:x val="6.2836789109345413E-3"/>
                  <c:y val="0.382400077703851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3" formatCode="0%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3040768"/>
        <c:axId val="286294784"/>
      </c:barChart>
      <c:catAx>
        <c:axId val="28304076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86294784"/>
        <c:crosses val="autoZero"/>
        <c:auto val="1"/>
        <c:lblAlgn val="ctr"/>
        <c:lblOffset val="100"/>
        <c:noMultiLvlLbl val="0"/>
      </c:catAx>
      <c:valAx>
        <c:axId val="286294784"/>
        <c:scaling>
          <c:orientation val="minMax"/>
          <c:max val="1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8304076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3" formatCode="0%">
                  <c:v>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Plan1!$C$2:$C$5</c:f>
              <c:numCache>
                <c:formatCode>0%</c:formatCode>
                <c:ptCount val="4"/>
                <c:pt idx="0">
                  <c:v>0.3</c:v>
                </c:pt>
                <c:pt idx="1">
                  <c:v>0.4</c:v>
                </c:pt>
                <c:pt idx="2">
                  <c:v>0.85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8658560"/>
        <c:axId val="288660096"/>
      </c:barChart>
      <c:catAx>
        <c:axId val="28865856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88660096"/>
        <c:crosses val="autoZero"/>
        <c:auto val="1"/>
        <c:lblAlgn val="ctr"/>
        <c:lblOffset val="100"/>
        <c:noMultiLvlLbl val="0"/>
      </c:catAx>
      <c:valAx>
        <c:axId val="288660096"/>
        <c:scaling>
          <c:orientation val="minMax"/>
          <c:max val="1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88658560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 formatCode="0%">
                  <c:v>0.2</c:v>
                </c:pt>
                <c:pt idx="2" formatCode="0%">
                  <c:v>0.4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3"/>
              <c:layout>
                <c:manualLayout>
                  <c:x val="-3.1418394554672707E-3"/>
                  <c:y val="0.22820649798455636"/>
                </c:manualLayout>
              </c:layout>
              <c:spPr/>
              <c:txPr>
                <a:bodyPr/>
                <a:lstStyle/>
                <a:p>
                  <a:pPr algn="ctr">
                    <a:defRPr lang="pt-BR" sz="1050" b="0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pt-BR" sz="5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3" formatCode="0%">
                  <c:v>0.5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Plan1!$D$2:$D$5</c:f>
              <c:numCache>
                <c:formatCode>0%</c:formatCode>
                <c:ptCount val="4"/>
                <c:pt idx="1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9713536"/>
        <c:axId val="289723520"/>
      </c:barChart>
      <c:catAx>
        <c:axId val="28971353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89723520"/>
        <c:crosses val="autoZero"/>
        <c:auto val="1"/>
        <c:lblAlgn val="ctr"/>
        <c:lblOffset val="100"/>
        <c:noMultiLvlLbl val="0"/>
      </c:catAx>
      <c:valAx>
        <c:axId val="289723520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8971353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Plan1!$A$2:$A$5</c:f>
              <c:numCache>
                <c:formatCode>mmm\-yy</c:formatCode>
                <c:ptCount val="4"/>
                <c:pt idx="0">
                  <c:v>41244</c:v>
                </c:pt>
                <c:pt idx="1">
                  <c:v>41275</c:v>
                </c:pt>
                <c:pt idx="2">
                  <c:v>41306</c:v>
                </c:pt>
                <c:pt idx="3">
                  <c:v>41334</c:v>
                </c:pt>
              </c:numCache>
            </c:numRef>
          </c:cat>
          <c:val>
            <c:numRef>
              <c:f>Plan1!$B$2:$B$5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6856576"/>
        <c:axId val="302592768"/>
      </c:barChart>
      <c:dateAx>
        <c:axId val="2968565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302592768"/>
        <c:crosses val="autoZero"/>
        <c:auto val="1"/>
        <c:lblOffset val="100"/>
        <c:baseTimeUnit val="months"/>
      </c:dateAx>
      <c:valAx>
        <c:axId val="302592768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9685657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 formatCode="0%">
                  <c:v>0.6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Plan1!$D$2:$D$5</c:f>
              <c:numCache>
                <c:formatCode>0%</c:formatCode>
                <c:ptCount val="4"/>
                <c:pt idx="1">
                  <c:v>0.6</c:v>
                </c:pt>
                <c:pt idx="2">
                  <c:v>0.75</c:v>
                </c:pt>
                <c:pt idx="3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2814720"/>
        <c:axId val="302816256"/>
      </c:barChart>
      <c:catAx>
        <c:axId val="30281472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302816256"/>
        <c:crosses val="autoZero"/>
        <c:auto val="1"/>
        <c:lblAlgn val="ctr"/>
        <c:lblOffset val="100"/>
        <c:noMultiLvlLbl val="0"/>
      </c:catAx>
      <c:valAx>
        <c:axId val="302816256"/>
        <c:scaling>
          <c:orientation val="minMax"/>
          <c:max val="1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302814720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144757433489827"/>
          <c:y val="0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FF00"/>
            </a:solidFill>
            <a:ln w="6416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</c:dPt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75947136"/>
        <c:axId val="175953024"/>
      </c:barChart>
      <c:catAx>
        <c:axId val="1759471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759530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5953024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7594713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3211648"/>
        <c:axId val="303213184"/>
      </c:barChart>
      <c:catAx>
        <c:axId val="30321164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303213184"/>
        <c:crosses val="autoZero"/>
        <c:auto val="1"/>
        <c:lblAlgn val="ctr"/>
        <c:lblOffset val="100"/>
        <c:noMultiLvlLbl val="0"/>
      </c:catAx>
      <c:valAx>
        <c:axId val="303213184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30321164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3" formatCode="0%">
                  <c:v>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Plan1!$D$2:$D$5</c:f>
              <c:numCache>
                <c:formatCode>0%</c:formatCode>
                <c:ptCount val="4"/>
                <c:pt idx="0">
                  <c:v>0.75</c:v>
                </c:pt>
                <c:pt idx="1">
                  <c:v>0.75</c:v>
                </c:pt>
                <c:pt idx="2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3426560"/>
        <c:axId val="303432448"/>
      </c:barChart>
      <c:catAx>
        <c:axId val="30342656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303432448"/>
        <c:crosses val="autoZero"/>
        <c:auto val="1"/>
        <c:lblAlgn val="ctr"/>
        <c:lblOffset val="100"/>
        <c:noMultiLvlLbl val="0"/>
      </c:catAx>
      <c:valAx>
        <c:axId val="303432448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303426560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1">
                  <c:v>0.9</c:v>
                </c:pt>
                <c:pt idx="2">
                  <c:v>0.95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0" formatCode="0%">
                  <c:v>0.65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8405760"/>
        <c:axId val="308407296"/>
      </c:barChart>
      <c:catAx>
        <c:axId val="30840576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308407296"/>
        <c:crosses val="autoZero"/>
        <c:auto val="1"/>
        <c:lblAlgn val="ctr"/>
        <c:lblOffset val="100"/>
        <c:noMultiLvlLbl val="0"/>
      </c:catAx>
      <c:valAx>
        <c:axId val="308407296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308405760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2" formatCode="0%">
                  <c:v>0.99</c:v>
                </c:pt>
                <c:pt idx="3" formatCode="0%">
                  <c:v>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Plan1!$D$2:$D$5</c:f>
              <c:numCache>
                <c:formatCode>0%</c:formatCode>
                <c:ptCount val="4"/>
                <c:pt idx="0">
                  <c:v>0.45</c:v>
                </c:pt>
                <c:pt idx="1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8751360"/>
        <c:axId val="308757248"/>
      </c:barChart>
      <c:catAx>
        <c:axId val="30875136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308757248"/>
        <c:crosses val="autoZero"/>
        <c:auto val="1"/>
        <c:lblAlgn val="ctr"/>
        <c:lblOffset val="100"/>
        <c:noMultiLvlLbl val="0"/>
      </c:catAx>
      <c:valAx>
        <c:axId val="308757248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308751360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Plan1!$A$2:$A$5</c:f>
              <c:numCache>
                <c:formatCode>mmm\-yy</c:formatCode>
                <c:ptCount val="4"/>
                <c:pt idx="0">
                  <c:v>41244</c:v>
                </c:pt>
                <c:pt idx="1">
                  <c:v>41275</c:v>
                </c:pt>
                <c:pt idx="2">
                  <c:v>41306</c:v>
                </c:pt>
                <c:pt idx="3">
                  <c:v>41334</c:v>
                </c:pt>
              </c:numCache>
            </c:numRef>
          </c:cat>
          <c:val>
            <c:numRef>
              <c:f>Plan1!$B$2:$B$5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8850048"/>
        <c:axId val="308970624"/>
      </c:barChart>
      <c:dateAx>
        <c:axId val="30885004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308970624"/>
        <c:crosses val="autoZero"/>
        <c:auto val="1"/>
        <c:lblOffset val="100"/>
        <c:baseTimeUnit val="months"/>
      </c:dateAx>
      <c:valAx>
        <c:axId val="308970624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30885004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Plan1!$D$2:$D$5</c:f>
              <c:numCache>
                <c:formatCode>0%</c:formatCode>
                <c:ptCount val="4"/>
                <c:pt idx="0">
                  <c:v>0.6</c:v>
                </c:pt>
                <c:pt idx="1">
                  <c:v>0.25</c:v>
                </c:pt>
                <c:pt idx="2">
                  <c:v>0.3</c:v>
                </c:pt>
                <c:pt idx="3">
                  <c:v>0.33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9245440"/>
        <c:axId val="309246976"/>
      </c:barChart>
      <c:catAx>
        <c:axId val="30924544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309246976"/>
        <c:crosses val="autoZero"/>
        <c:auto val="1"/>
        <c:lblAlgn val="ctr"/>
        <c:lblOffset val="100"/>
        <c:noMultiLvlLbl val="0"/>
      </c:catAx>
      <c:valAx>
        <c:axId val="309246976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309245440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75985792"/>
        <c:axId val="175987328"/>
      </c:barChart>
      <c:catAx>
        <c:axId val="17598579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759873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5987328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7598579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76061056"/>
        <c:axId val="176071040"/>
      </c:barChart>
      <c:catAx>
        <c:axId val="1760610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760710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6071040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760610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76091520"/>
        <c:axId val="176093056"/>
      </c:barChart>
      <c:catAx>
        <c:axId val="17609152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760930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6093056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760915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77195264"/>
        <c:axId val="177197056"/>
      </c:barChart>
      <c:catAx>
        <c:axId val="17719526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771970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7197056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7719526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77291264"/>
        <c:axId val="177292800"/>
      </c:barChart>
      <c:catAx>
        <c:axId val="17729126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772928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7292800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7729126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90705366521737E-2"/>
          <c:y val="0.10166617288130814"/>
          <c:w val="0.93927354208295843"/>
          <c:h val="0.718790084790000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 Execução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numRef>
              <c:f>Sheet1!$A$2:$A$13</c:f>
              <c:numCache>
                <c:formatCode>mmm\-yy</c:formatCode>
                <c:ptCount val="12"/>
                <c:pt idx="0">
                  <c:v>41061</c:v>
                </c:pt>
                <c:pt idx="1">
                  <c:v>41091</c:v>
                </c:pt>
                <c:pt idx="2">
                  <c:v>41122</c:v>
                </c:pt>
                <c:pt idx="3">
                  <c:v>41153</c:v>
                </c:pt>
                <c:pt idx="4">
                  <c:v>41183</c:v>
                </c:pt>
                <c:pt idx="5">
                  <c:v>41214</c:v>
                </c:pt>
                <c:pt idx="6">
                  <c:v>41244</c:v>
                </c:pt>
                <c:pt idx="7">
                  <c:v>41275</c:v>
                </c:pt>
                <c:pt idx="8">
                  <c:v>41306</c:v>
                </c:pt>
                <c:pt idx="9">
                  <c:v>41334</c:v>
                </c:pt>
                <c:pt idx="10">
                  <c:v>41365</c:v>
                </c:pt>
                <c:pt idx="11">
                  <c:v>41395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3" formatCode="0">
                  <c:v>12</c:v>
                </c:pt>
                <c:pt idx="4" formatCode="0">
                  <c:v>11</c:v>
                </c:pt>
                <c:pt idx="5">
                  <c:v>9</c:v>
                </c:pt>
                <c:pt idx="6">
                  <c:v>8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Não Iniciados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numRef>
              <c:f>Sheet1!$A$2:$A$13</c:f>
              <c:numCache>
                <c:formatCode>mmm\-yy</c:formatCode>
                <c:ptCount val="12"/>
                <c:pt idx="0">
                  <c:v>41061</c:v>
                </c:pt>
                <c:pt idx="1">
                  <c:v>41091</c:v>
                </c:pt>
                <c:pt idx="2">
                  <c:v>41122</c:v>
                </c:pt>
                <c:pt idx="3">
                  <c:v>41153</c:v>
                </c:pt>
                <c:pt idx="4">
                  <c:v>41183</c:v>
                </c:pt>
                <c:pt idx="5">
                  <c:v>41214</c:v>
                </c:pt>
                <c:pt idx="6">
                  <c:v>41244</c:v>
                </c:pt>
                <c:pt idx="7">
                  <c:v>41275</c:v>
                </c:pt>
                <c:pt idx="8">
                  <c:v>41306</c:v>
                </c:pt>
                <c:pt idx="9">
                  <c:v>41334</c:v>
                </c:pt>
                <c:pt idx="10">
                  <c:v>41365</c:v>
                </c:pt>
                <c:pt idx="11">
                  <c:v>41395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3" formatCode="0">
                  <c:v>14</c:v>
                </c:pt>
                <c:pt idx="4" formatCode="0">
                  <c:v>17</c:v>
                </c:pt>
                <c:pt idx="5">
                  <c:v>13</c:v>
                </c:pt>
                <c:pt idx="6">
                  <c:v>13</c:v>
                </c:pt>
                <c:pt idx="7">
                  <c:v>13</c:v>
                </c:pt>
                <c:pt idx="8">
                  <c:v>13</c:v>
                </c:pt>
                <c:pt idx="9">
                  <c:v>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534784"/>
        <c:axId val="128545152"/>
      </c:lineChart>
      <c:dateAx>
        <c:axId val="12853478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800" b="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28545152"/>
        <c:crosses val="autoZero"/>
        <c:auto val="1"/>
        <c:lblOffset val="100"/>
        <c:baseTimeUnit val="months"/>
      </c:dateAx>
      <c:valAx>
        <c:axId val="128545152"/>
        <c:scaling>
          <c:orientation val="minMax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pt-BR"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285347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1373086004250825"/>
          <c:y val="5.7270289285056011E-4"/>
          <c:w val="0.5862691399574913"/>
          <c:h val="0.11924110376410707"/>
        </c:manualLayout>
      </c:layout>
      <c:overlay val="0"/>
      <c:txPr>
        <a:bodyPr/>
        <a:lstStyle/>
        <a:p>
          <a:pPr>
            <a:defRPr sz="1000"/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77317376"/>
        <c:axId val="177318912"/>
      </c:barChart>
      <c:catAx>
        <c:axId val="1773173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77318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7318912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7731737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94835680751174"/>
          <c:y val="0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77552384"/>
        <c:axId val="177558272"/>
      </c:barChart>
      <c:catAx>
        <c:axId val="17755238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775582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7558272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775523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78402048"/>
        <c:axId val="178403584"/>
      </c:barChart>
      <c:catAx>
        <c:axId val="1784020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784035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8403584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7840204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78415872"/>
        <c:axId val="178417664"/>
      </c:barChart>
      <c:catAx>
        <c:axId val="17841587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784176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8417664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7841587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78483200"/>
        <c:axId val="178484736"/>
      </c:barChart>
      <c:catAx>
        <c:axId val="17848320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784847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8484736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7848320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255086071987488E-3"/>
          <c:y val="0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79136000"/>
        <c:axId val="179137536"/>
      </c:barChart>
      <c:catAx>
        <c:axId val="17913600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791375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9137536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7913600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6416">
                <a:noFill/>
                <a:prstDash val="solid"/>
              </a:ln>
            </c:spPr>
          </c:dPt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79203456"/>
        <c:axId val="179209344"/>
      </c:barChart>
      <c:catAx>
        <c:axId val="1792034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79209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9209344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7920345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79225728"/>
        <c:axId val="179227264"/>
      </c:barChart>
      <c:catAx>
        <c:axId val="17922572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792272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9227264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7922572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FF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79272320"/>
        <c:axId val="179282304"/>
      </c:barChart>
      <c:catAx>
        <c:axId val="17927232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79282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9282304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7927232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FF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79339648"/>
        <c:axId val="179341184"/>
      </c:barChart>
      <c:catAx>
        <c:axId val="1793396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793411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9341184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7933964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35095040"/>
        <c:axId val="135096576"/>
      </c:barChart>
      <c:catAx>
        <c:axId val="13509504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50965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5096576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3509504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79361664"/>
        <c:axId val="179363200"/>
      </c:barChart>
      <c:catAx>
        <c:axId val="17936166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793632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9363200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7936166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79768704"/>
        <c:axId val="179770496"/>
      </c:barChart>
      <c:catAx>
        <c:axId val="17976870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797704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9770496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7976870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FF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79864704"/>
        <c:axId val="179866240"/>
      </c:barChart>
      <c:catAx>
        <c:axId val="17986470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79866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9866240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7986470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79886720"/>
        <c:axId val="179892608"/>
      </c:barChart>
      <c:catAx>
        <c:axId val="17988672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79892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9892608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7988672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81892224"/>
        <c:axId val="181893760"/>
      </c:barChart>
      <c:catAx>
        <c:axId val="18189222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818937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1893760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8189222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6416">
                <a:noFill/>
                <a:prstDash val="solid"/>
              </a:ln>
            </c:spPr>
          </c:dPt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81922816"/>
        <c:axId val="181924608"/>
      </c:barChart>
      <c:catAx>
        <c:axId val="18192281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81924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1924608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8192281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82489856"/>
        <c:axId val="182491392"/>
      </c:barChart>
      <c:catAx>
        <c:axId val="1824898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824913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2491392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8248985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262910798122066E-2"/>
          <c:y val="0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83945472"/>
        <c:axId val="183951360"/>
      </c:barChart>
      <c:catAx>
        <c:axId val="18394547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839513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3951360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8394547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92503808"/>
        <c:axId val="192505344"/>
      </c:barChart>
      <c:catAx>
        <c:axId val="19250380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92505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2505344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9250380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92534016"/>
        <c:axId val="192535552"/>
      </c:barChart>
      <c:catAx>
        <c:axId val="19253401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925355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2535552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9253401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35141632"/>
        <c:axId val="135147520"/>
      </c:barChart>
      <c:catAx>
        <c:axId val="1351416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51475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5147520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3514163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92732160"/>
        <c:axId val="192738048"/>
      </c:barChart>
      <c:catAx>
        <c:axId val="19273216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927380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2738048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9273216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90705366521737E-2"/>
          <c:y val="0.10166617288130814"/>
          <c:w val="0.93927354208295843"/>
          <c:h val="0.718790084790000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 Execução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numRef>
              <c:f>Sheet1!$A$2:$A$13</c:f>
              <c:numCache>
                <c:formatCode>mmm\-yy</c:formatCode>
                <c:ptCount val="12"/>
                <c:pt idx="0">
                  <c:v>41061</c:v>
                </c:pt>
                <c:pt idx="1">
                  <c:v>41091</c:v>
                </c:pt>
                <c:pt idx="2">
                  <c:v>41122</c:v>
                </c:pt>
                <c:pt idx="3">
                  <c:v>41153</c:v>
                </c:pt>
                <c:pt idx="4">
                  <c:v>41183</c:v>
                </c:pt>
                <c:pt idx="5">
                  <c:v>41214</c:v>
                </c:pt>
                <c:pt idx="6">
                  <c:v>41244</c:v>
                </c:pt>
                <c:pt idx="7">
                  <c:v>41275</c:v>
                </c:pt>
                <c:pt idx="8">
                  <c:v>41306</c:v>
                </c:pt>
                <c:pt idx="9">
                  <c:v>41334</c:v>
                </c:pt>
                <c:pt idx="10">
                  <c:v>41365</c:v>
                </c:pt>
                <c:pt idx="11">
                  <c:v>41395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Não Iniciados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numRef>
              <c:f>Sheet1!$A$2:$A$13</c:f>
              <c:numCache>
                <c:formatCode>mmm\-yy</c:formatCode>
                <c:ptCount val="12"/>
                <c:pt idx="0">
                  <c:v>41061</c:v>
                </c:pt>
                <c:pt idx="1">
                  <c:v>41091</c:v>
                </c:pt>
                <c:pt idx="2">
                  <c:v>41122</c:v>
                </c:pt>
                <c:pt idx="3">
                  <c:v>41153</c:v>
                </c:pt>
                <c:pt idx="4">
                  <c:v>41183</c:v>
                </c:pt>
                <c:pt idx="5">
                  <c:v>41214</c:v>
                </c:pt>
                <c:pt idx="6">
                  <c:v>41244</c:v>
                </c:pt>
                <c:pt idx="7">
                  <c:v>41275</c:v>
                </c:pt>
                <c:pt idx="8">
                  <c:v>41306</c:v>
                </c:pt>
                <c:pt idx="9">
                  <c:v>41334</c:v>
                </c:pt>
                <c:pt idx="10">
                  <c:v>41365</c:v>
                </c:pt>
                <c:pt idx="11">
                  <c:v>41395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3">
                  <c:v>8</c:v>
                </c:pt>
                <c:pt idx="4">
                  <c:v>9</c:v>
                </c:pt>
                <c:pt idx="5">
                  <c:v>9</c:v>
                </c:pt>
                <c:pt idx="6">
                  <c:v>12</c:v>
                </c:pt>
                <c:pt idx="7">
                  <c:v>12</c:v>
                </c:pt>
                <c:pt idx="8">
                  <c:v>12</c:v>
                </c:pt>
                <c:pt idx="9">
                  <c:v>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532288"/>
        <c:axId val="193534208"/>
      </c:lineChart>
      <c:dateAx>
        <c:axId val="19353228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93534208"/>
        <c:crosses val="autoZero"/>
        <c:auto val="1"/>
        <c:lblOffset val="100"/>
        <c:baseTimeUnit val="months"/>
      </c:dateAx>
      <c:valAx>
        <c:axId val="193534208"/>
        <c:scaling>
          <c:orientation val="minMax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935322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3439663266461342"/>
          <c:y val="5.7270289285056011E-4"/>
          <c:w val="0.56560336733538752"/>
          <c:h val="0.11924110376410707"/>
        </c:manualLayout>
      </c:layout>
      <c:overlay val="0"/>
      <c:txPr>
        <a:bodyPr/>
        <a:lstStyle/>
        <a:p>
          <a:pPr>
            <a:defRPr sz="1000"/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90705366521737E-2"/>
          <c:y val="0.10166617288130814"/>
          <c:w val="0.93927354208295843"/>
          <c:h val="0.718790084790000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Atrasados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numRef>
              <c:f>Sheet1!$A$2:$A$13</c:f>
              <c:numCache>
                <c:formatCode>mmm\-yy</c:formatCode>
                <c:ptCount val="12"/>
                <c:pt idx="0">
                  <c:v>41061</c:v>
                </c:pt>
                <c:pt idx="1">
                  <c:v>41091</c:v>
                </c:pt>
                <c:pt idx="2">
                  <c:v>41122</c:v>
                </c:pt>
                <c:pt idx="3">
                  <c:v>41153</c:v>
                </c:pt>
                <c:pt idx="4">
                  <c:v>41183</c:v>
                </c:pt>
                <c:pt idx="5">
                  <c:v>41214</c:v>
                </c:pt>
                <c:pt idx="6">
                  <c:v>41244</c:v>
                </c:pt>
                <c:pt idx="7">
                  <c:v>41275</c:v>
                </c:pt>
                <c:pt idx="8">
                  <c:v>41306</c:v>
                </c:pt>
                <c:pt idx="9">
                  <c:v>41334</c:v>
                </c:pt>
                <c:pt idx="10">
                  <c:v>41365</c:v>
                </c:pt>
                <c:pt idx="11">
                  <c:v>41395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3" formatCode="0%">
                  <c:v>0</c:v>
                </c:pt>
                <c:pt idx="4" formatCode="0%">
                  <c:v>0</c:v>
                </c:pt>
                <c:pt idx="5" formatCode="0%">
                  <c:v>1</c:v>
                </c:pt>
                <c:pt idx="6" formatCode="0%">
                  <c:v>1</c:v>
                </c:pt>
                <c:pt idx="7" formatCode="0%">
                  <c:v>1</c:v>
                </c:pt>
                <c:pt idx="8" formatCode="0%">
                  <c:v>1</c:v>
                </c:pt>
                <c:pt idx="9" formatCode="0%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Prazo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numRef>
              <c:f>Sheet1!$A$2:$A$13</c:f>
              <c:numCache>
                <c:formatCode>mmm\-yy</c:formatCode>
                <c:ptCount val="12"/>
                <c:pt idx="0">
                  <c:v>41061</c:v>
                </c:pt>
                <c:pt idx="1">
                  <c:v>41091</c:v>
                </c:pt>
                <c:pt idx="2">
                  <c:v>41122</c:v>
                </c:pt>
                <c:pt idx="3">
                  <c:v>41153</c:v>
                </c:pt>
                <c:pt idx="4">
                  <c:v>41183</c:v>
                </c:pt>
                <c:pt idx="5">
                  <c:v>41214</c:v>
                </c:pt>
                <c:pt idx="6">
                  <c:v>41244</c:v>
                </c:pt>
                <c:pt idx="7">
                  <c:v>41275</c:v>
                </c:pt>
                <c:pt idx="8">
                  <c:v>41306</c:v>
                </c:pt>
                <c:pt idx="9">
                  <c:v>41334</c:v>
                </c:pt>
                <c:pt idx="10">
                  <c:v>41365</c:v>
                </c:pt>
                <c:pt idx="11">
                  <c:v>41395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3" formatCode="0%">
                  <c:v>1</c:v>
                </c:pt>
                <c:pt idx="4" formatCode="0%">
                  <c:v>1</c:v>
                </c:pt>
                <c:pt idx="5" formatCode="0%">
                  <c:v>0</c:v>
                </c:pt>
                <c:pt idx="6" formatCode="0%">
                  <c:v>0</c:v>
                </c:pt>
                <c:pt idx="7" formatCode="0%">
                  <c:v>0</c:v>
                </c:pt>
                <c:pt idx="8" formatCode="0%">
                  <c:v>0</c:v>
                </c:pt>
                <c:pt idx="9" formatCode="0%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944192"/>
        <c:axId val="194065152"/>
      </c:lineChart>
      <c:dateAx>
        <c:axId val="19394419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94065152"/>
        <c:crosses val="autoZero"/>
        <c:auto val="1"/>
        <c:lblOffset val="100"/>
        <c:baseTimeUnit val="months"/>
      </c:dateAx>
      <c:valAx>
        <c:axId val="194065152"/>
        <c:scaling>
          <c:orientation val="minMax"/>
          <c:max val="1.2"/>
          <c:min val="0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lang="pt-BR"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939441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1373086004250825"/>
          <c:y val="5.7270289285056011E-4"/>
          <c:w val="0.5862691399574913"/>
          <c:h val="0.11924110376410707"/>
        </c:manualLayout>
      </c:layout>
      <c:overlay val="0"/>
      <c:txPr>
        <a:bodyPr/>
        <a:lstStyle/>
        <a:p>
          <a:pPr>
            <a:defRPr sz="1000"/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94182528"/>
        <c:axId val="194188416"/>
      </c:barChart>
      <c:catAx>
        <c:axId val="19418252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941884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4188416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9418252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94217088"/>
        <c:axId val="194218624"/>
      </c:barChart>
      <c:catAx>
        <c:axId val="19421708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942186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4218624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9421708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90705366521737E-2"/>
          <c:y val="0.10166617288130814"/>
          <c:w val="0.93927354208295843"/>
          <c:h val="0.718790084790000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 Execução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numRef>
              <c:f>Sheet1!$A$2:$A$13</c:f>
              <c:numCache>
                <c:formatCode>mmm\-yy</c:formatCode>
                <c:ptCount val="12"/>
                <c:pt idx="0">
                  <c:v>41061</c:v>
                </c:pt>
                <c:pt idx="1">
                  <c:v>41091</c:v>
                </c:pt>
                <c:pt idx="2">
                  <c:v>41122</c:v>
                </c:pt>
                <c:pt idx="3">
                  <c:v>41153</c:v>
                </c:pt>
                <c:pt idx="4">
                  <c:v>41183</c:v>
                </c:pt>
                <c:pt idx="5">
                  <c:v>41214</c:v>
                </c:pt>
                <c:pt idx="6">
                  <c:v>41244</c:v>
                </c:pt>
                <c:pt idx="7">
                  <c:v>41275</c:v>
                </c:pt>
                <c:pt idx="8">
                  <c:v>41306</c:v>
                </c:pt>
                <c:pt idx="9">
                  <c:v>41334</c:v>
                </c:pt>
                <c:pt idx="10">
                  <c:v>41365</c:v>
                </c:pt>
                <c:pt idx="11">
                  <c:v>41395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Não Iniciados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numRef>
              <c:f>Sheet1!$A$2:$A$13</c:f>
              <c:numCache>
                <c:formatCode>mmm\-yy</c:formatCode>
                <c:ptCount val="12"/>
                <c:pt idx="0">
                  <c:v>41061</c:v>
                </c:pt>
                <c:pt idx="1">
                  <c:v>41091</c:v>
                </c:pt>
                <c:pt idx="2">
                  <c:v>41122</c:v>
                </c:pt>
                <c:pt idx="3">
                  <c:v>41153</c:v>
                </c:pt>
                <c:pt idx="4">
                  <c:v>41183</c:v>
                </c:pt>
                <c:pt idx="5">
                  <c:v>41214</c:v>
                </c:pt>
                <c:pt idx="6">
                  <c:v>41244</c:v>
                </c:pt>
                <c:pt idx="7">
                  <c:v>41275</c:v>
                </c:pt>
                <c:pt idx="8">
                  <c:v>41306</c:v>
                </c:pt>
                <c:pt idx="9">
                  <c:v>41334</c:v>
                </c:pt>
                <c:pt idx="10">
                  <c:v>41365</c:v>
                </c:pt>
                <c:pt idx="11">
                  <c:v>41395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3">
                  <c:v>4</c:v>
                </c:pt>
                <c:pt idx="4">
                  <c:v>8</c:v>
                </c:pt>
                <c:pt idx="5">
                  <c:v>8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585728"/>
        <c:axId val="194587648"/>
      </c:lineChart>
      <c:dateAx>
        <c:axId val="1945857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94587648"/>
        <c:crosses val="autoZero"/>
        <c:auto val="1"/>
        <c:lblOffset val="100"/>
        <c:baseTimeUnit val="months"/>
      </c:dateAx>
      <c:valAx>
        <c:axId val="194587648"/>
        <c:scaling>
          <c:orientation val="minMax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945857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3439663266461342"/>
          <c:y val="5.7270289285056011E-4"/>
          <c:w val="0.56560336733538752"/>
          <c:h val="0.11924110376410707"/>
        </c:manualLayout>
      </c:layout>
      <c:overlay val="0"/>
      <c:txPr>
        <a:bodyPr/>
        <a:lstStyle/>
        <a:p>
          <a:pPr>
            <a:defRPr sz="1000"/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90705366521737E-2"/>
          <c:y val="0.10166617288130814"/>
          <c:w val="0.93927354208295843"/>
          <c:h val="0.718790084790000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Atrasados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numRef>
              <c:f>Sheet1!$A$2:$A$13</c:f>
              <c:numCache>
                <c:formatCode>mmm\-yy</c:formatCode>
                <c:ptCount val="12"/>
                <c:pt idx="0">
                  <c:v>41061</c:v>
                </c:pt>
                <c:pt idx="1">
                  <c:v>41091</c:v>
                </c:pt>
                <c:pt idx="2">
                  <c:v>41122</c:v>
                </c:pt>
                <c:pt idx="3">
                  <c:v>41153</c:v>
                </c:pt>
                <c:pt idx="4">
                  <c:v>41183</c:v>
                </c:pt>
                <c:pt idx="5">
                  <c:v>41214</c:v>
                </c:pt>
                <c:pt idx="6">
                  <c:v>41244</c:v>
                </c:pt>
                <c:pt idx="7">
                  <c:v>41275</c:v>
                </c:pt>
                <c:pt idx="8">
                  <c:v>41306</c:v>
                </c:pt>
                <c:pt idx="9">
                  <c:v>41334</c:v>
                </c:pt>
                <c:pt idx="10">
                  <c:v>41365</c:v>
                </c:pt>
                <c:pt idx="11">
                  <c:v>41395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3" formatCode="0%">
                  <c:v>0.5</c:v>
                </c:pt>
                <c:pt idx="4" formatCode="0%">
                  <c:v>0.6</c:v>
                </c:pt>
                <c:pt idx="5" formatCode="0%">
                  <c:v>0.75</c:v>
                </c:pt>
                <c:pt idx="6" formatCode="0%">
                  <c:v>0.8</c:v>
                </c:pt>
                <c:pt idx="7" formatCode="0%">
                  <c:v>0.8</c:v>
                </c:pt>
                <c:pt idx="8" formatCode="0%">
                  <c:v>0.8</c:v>
                </c:pt>
                <c:pt idx="9" formatCode="0%">
                  <c:v>0.66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Prazo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numRef>
              <c:f>Sheet1!$A$2:$A$13</c:f>
              <c:numCache>
                <c:formatCode>mmm\-yy</c:formatCode>
                <c:ptCount val="12"/>
                <c:pt idx="0">
                  <c:v>41061</c:v>
                </c:pt>
                <c:pt idx="1">
                  <c:v>41091</c:v>
                </c:pt>
                <c:pt idx="2">
                  <c:v>41122</c:v>
                </c:pt>
                <c:pt idx="3">
                  <c:v>41153</c:v>
                </c:pt>
                <c:pt idx="4">
                  <c:v>41183</c:v>
                </c:pt>
                <c:pt idx="5">
                  <c:v>41214</c:v>
                </c:pt>
                <c:pt idx="6">
                  <c:v>41244</c:v>
                </c:pt>
                <c:pt idx="7">
                  <c:v>41275</c:v>
                </c:pt>
                <c:pt idx="8">
                  <c:v>41306</c:v>
                </c:pt>
                <c:pt idx="9">
                  <c:v>41334</c:v>
                </c:pt>
                <c:pt idx="10">
                  <c:v>41365</c:v>
                </c:pt>
                <c:pt idx="11">
                  <c:v>41395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3" formatCode="0%">
                  <c:v>0.5</c:v>
                </c:pt>
                <c:pt idx="4" formatCode="0%">
                  <c:v>0.4</c:v>
                </c:pt>
                <c:pt idx="5" formatCode="0%">
                  <c:v>0.25</c:v>
                </c:pt>
                <c:pt idx="6" formatCode="0%">
                  <c:v>0.2</c:v>
                </c:pt>
                <c:pt idx="7" formatCode="0%">
                  <c:v>0.2</c:v>
                </c:pt>
                <c:pt idx="8" formatCode="0%">
                  <c:v>0.2</c:v>
                </c:pt>
                <c:pt idx="9" formatCode="0%">
                  <c:v>0.34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772352"/>
        <c:axId val="194786816"/>
      </c:lineChart>
      <c:dateAx>
        <c:axId val="19477235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94786816"/>
        <c:crosses val="autoZero"/>
        <c:auto val="1"/>
        <c:lblOffset val="100"/>
        <c:baseTimeUnit val="months"/>
      </c:dateAx>
      <c:valAx>
        <c:axId val="194786816"/>
        <c:scaling>
          <c:orientation val="minMax"/>
          <c:max val="1.2"/>
          <c:min val="0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lang="pt-BR"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947723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1373086004250825"/>
          <c:y val="5.7270289285056011E-4"/>
          <c:w val="0.5862691399574913"/>
          <c:h val="0.11924110376410707"/>
        </c:manualLayout>
      </c:layout>
      <c:overlay val="0"/>
      <c:txPr>
        <a:bodyPr/>
        <a:lstStyle/>
        <a:p>
          <a:pPr>
            <a:defRPr sz="1000"/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94942080"/>
        <c:axId val="194943616"/>
      </c:barChart>
      <c:catAx>
        <c:axId val="19494208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949436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4943616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9494208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6416">
                <a:noFill/>
                <a:prstDash val="solid"/>
              </a:ln>
            </c:spPr>
          </c:dPt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95013632"/>
        <c:axId val="195023616"/>
      </c:barChart>
      <c:catAx>
        <c:axId val="1950136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950236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5023616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9501363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95048192"/>
        <c:axId val="195049728"/>
      </c:barChart>
      <c:catAx>
        <c:axId val="19504819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950497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5049728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9504819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35352320"/>
        <c:axId val="135353856"/>
      </c:barChart>
      <c:catAx>
        <c:axId val="13535232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53538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5353856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3535232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95107072"/>
        <c:axId val="195112960"/>
      </c:barChart>
      <c:catAx>
        <c:axId val="19510707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951129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5112960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9510707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95133440"/>
        <c:axId val="195134976"/>
      </c:barChart>
      <c:catAx>
        <c:axId val="19513344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951349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5134976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9513344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6416">
                <a:noFill/>
                <a:prstDash val="solid"/>
              </a:ln>
            </c:spPr>
          </c:dPt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95164032"/>
        <c:axId val="195165568"/>
      </c:barChart>
      <c:catAx>
        <c:axId val="1951640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951655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5165568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9516403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95243392"/>
        <c:axId val="195249280"/>
      </c:barChart>
      <c:catAx>
        <c:axId val="19524339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952492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5249280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9524339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95273856"/>
        <c:axId val="195275392"/>
      </c:barChart>
      <c:catAx>
        <c:axId val="1952738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952753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5275392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9527385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95763200"/>
        <c:axId val="195781376"/>
      </c:barChart>
      <c:catAx>
        <c:axId val="19576320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957813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5781376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9576320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96231936"/>
        <c:axId val="196233472"/>
      </c:barChart>
      <c:catAx>
        <c:axId val="1962319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962334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6233472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9623193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96278528"/>
        <c:axId val="196550656"/>
      </c:barChart>
      <c:catAx>
        <c:axId val="19627852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96550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6550656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9627852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6416">
                <a:noFill/>
                <a:prstDash val="solid"/>
              </a:ln>
            </c:spPr>
          </c:dPt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96608384"/>
        <c:axId val="196609920"/>
      </c:barChart>
      <c:catAx>
        <c:axId val="19660838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966099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6609920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9660838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90705366521737E-2"/>
          <c:y val="0.10166617288130814"/>
          <c:w val="0.93927354208295843"/>
          <c:h val="0.718790084790000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 Execução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numRef>
              <c:f>Sheet1!$A$2:$A$13</c:f>
              <c:numCache>
                <c:formatCode>mmm\-yy</c:formatCode>
                <c:ptCount val="12"/>
                <c:pt idx="0">
                  <c:v>41061</c:v>
                </c:pt>
                <c:pt idx="1">
                  <c:v>41091</c:v>
                </c:pt>
                <c:pt idx="2">
                  <c:v>41122</c:v>
                </c:pt>
                <c:pt idx="3">
                  <c:v>41153</c:v>
                </c:pt>
                <c:pt idx="4">
                  <c:v>41183</c:v>
                </c:pt>
                <c:pt idx="5">
                  <c:v>41214</c:v>
                </c:pt>
                <c:pt idx="6">
                  <c:v>41244</c:v>
                </c:pt>
                <c:pt idx="7">
                  <c:v>41275</c:v>
                </c:pt>
                <c:pt idx="8">
                  <c:v>41306</c:v>
                </c:pt>
                <c:pt idx="9">
                  <c:v>41334</c:v>
                </c:pt>
                <c:pt idx="10">
                  <c:v>41365</c:v>
                </c:pt>
                <c:pt idx="11">
                  <c:v>41395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8</c:v>
                </c:pt>
                <c:pt idx="9">
                  <c:v>11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Não Iniciados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numRef>
              <c:f>Sheet1!$A$2:$A$13</c:f>
              <c:numCache>
                <c:formatCode>mmm\-yy</c:formatCode>
                <c:ptCount val="12"/>
                <c:pt idx="0">
                  <c:v>41061</c:v>
                </c:pt>
                <c:pt idx="1">
                  <c:v>41091</c:v>
                </c:pt>
                <c:pt idx="2">
                  <c:v>41122</c:v>
                </c:pt>
                <c:pt idx="3">
                  <c:v>41153</c:v>
                </c:pt>
                <c:pt idx="4">
                  <c:v>41183</c:v>
                </c:pt>
                <c:pt idx="5">
                  <c:v>41214</c:v>
                </c:pt>
                <c:pt idx="6">
                  <c:v>41244</c:v>
                </c:pt>
                <c:pt idx="7">
                  <c:v>41275</c:v>
                </c:pt>
                <c:pt idx="8">
                  <c:v>41306</c:v>
                </c:pt>
                <c:pt idx="9">
                  <c:v>41334</c:v>
                </c:pt>
                <c:pt idx="10">
                  <c:v>41365</c:v>
                </c:pt>
                <c:pt idx="11">
                  <c:v>41395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165440"/>
        <c:axId val="197167360"/>
      </c:lineChart>
      <c:dateAx>
        <c:axId val="19716544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97167360"/>
        <c:crosses val="autoZero"/>
        <c:auto val="1"/>
        <c:lblOffset val="100"/>
        <c:baseTimeUnit val="months"/>
      </c:dateAx>
      <c:valAx>
        <c:axId val="197167360"/>
        <c:scaling>
          <c:orientation val="minMax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971654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3439663266461342"/>
          <c:y val="5.7270289285056011E-4"/>
          <c:w val="0.56560336733538752"/>
          <c:h val="0.11924110376410707"/>
        </c:manualLayout>
      </c:layout>
      <c:overlay val="0"/>
      <c:txPr>
        <a:bodyPr/>
        <a:lstStyle/>
        <a:p>
          <a:pPr>
            <a:defRPr sz="1000"/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35362048"/>
        <c:axId val="135363584"/>
      </c:barChart>
      <c:catAx>
        <c:axId val="1353620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53635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5363584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3536204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90705366521737E-2"/>
          <c:y val="0.10166617288130814"/>
          <c:w val="0.93927354208295843"/>
          <c:h val="0.718790084790000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Atrasados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numRef>
              <c:f>Sheet1!$A$2:$A$13</c:f>
              <c:numCache>
                <c:formatCode>mmm\-yy</c:formatCode>
                <c:ptCount val="12"/>
                <c:pt idx="0">
                  <c:v>41061</c:v>
                </c:pt>
                <c:pt idx="1">
                  <c:v>41091</c:v>
                </c:pt>
                <c:pt idx="2">
                  <c:v>41122</c:v>
                </c:pt>
                <c:pt idx="3">
                  <c:v>41153</c:v>
                </c:pt>
                <c:pt idx="4">
                  <c:v>41183</c:v>
                </c:pt>
                <c:pt idx="5">
                  <c:v>41214</c:v>
                </c:pt>
                <c:pt idx="6">
                  <c:v>41244</c:v>
                </c:pt>
                <c:pt idx="7">
                  <c:v>41275</c:v>
                </c:pt>
                <c:pt idx="8">
                  <c:v>41306</c:v>
                </c:pt>
                <c:pt idx="9">
                  <c:v>41334</c:v>
                </c:pt>
                <c:pt idx="10">
                  <c:v>41365</c:v>
                </c:pt>
                <c:pt idx="11">
                  <c:v>41395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3" formatCode="0%">
                  <c:v>0.25</c:v>
                </c:pt>
                <c:pt idx="4" formatCode="0%">
                  <c:v>0.25</c:v>
                </c:pt>
                <c:pt idx="5" formatCode="0%">
                  <c:v>0.25</c:v>
                </c:pt>
                <c:pt idx="6" formatCode="0%">
                  <c:v>0.25</c:v>
                </c:pt>
                <c:pt idx="7" formatCode="0%">
                  <c:v>0.25</c:v>
                </c:pt>
                <c:pt idx="8" formatCode="0%">
                  <c:v>0.25</c:v>
                </c:pt>
                <c:pt idx="9" formatCode="0%">
                  <c:v>0.18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Prazo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numRef>
              <c:f>Sheet1!$A$2:$A$13</c:f>
              <c:numCache>
                <c:formatCode>mmm\-yy</c:formatCode>
                <c:ptCount val="12"/>
                <c:pt idx="0">
                  <c:v>41061</c:v>
                </c:pt>
                <c:pt idx="1">
                  <c:v>41091</c:v>
                </c:pt>
                <c:pt idx="2">
                  <c:v>41122</c:v>
                </c:pt>
                <c:pt idx="3">
                  <c:v>41153</c:v>
                </c:pt>
                <c:pt idx="4">
                  <c:v>41183</c:v>
                </c:pt>
                <c:pt idx="5">
                  <c:v>41214</c:v>
                </c:pt>
                <c:pt idx="6">
                  <c:v>41244</c:v>
                </c:pt>
                <c:pt idx="7">
                  <c:v>41275</c:v>
                </c:pt>
                <c:pt idx="8">
                  <c:v>41306</c:v>
                </c:pt>
                <c:pt idx="9">
                  <c:v>41334</c:v>
                </c:pt>
                <c:pt idx="10">
                  <c:v>41365</c:v>
                </c:pt>
                <c:pt idx="11">
                  <c:v>41395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3" formatCode="0%">
                  <c:v>0.75</c:v>
                </c:pt>
                <c:pt idx="4" formatCode="0%">
                  <c:v>0.75</c:v>
                </c:pt>
                <c:pt idx="5" formatCode="0%">
                  <c:v>0.75</c:v>
                </c:pt>
                <c:pt idx="6" formatCode="0%">
                  <c:v>0.75</c:v>
                </c:pt>
                <c:pt idx="7" formatCode="0%">
                  <c:v>0.75</c:v>
                </c:pt>
                <c:pt idx="8" formatCode="0%">
                  <c:v>0.75</c:v>
                </c:pt>
                <c:pt idx="9" formatCode="0%">
                  <c:v>0.82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183744"/>
        <c:axId val="197550464"/>
      </c:lineChart>
      <c:dateAx>
        <c:axId val="19718374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97550464"/>
        <c:crosses val="autoZero"/>
        <c:auto val="1"/>
        <c:lblOffset val="100"/>
        <c:baseTimeUnit val="months"/>
      </c:dateAx>
      <c:valAx>
        <c:axId val="197550464"/>
        <c:scaling>
          <c:orientation val="minMax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lang="pt-BR"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971837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1373086004250825"/>
          <c:y val="5.7270289285056011E-4"/>
          <c:w val="0.5862691399574913"/>
          <c:h val="0.11924110376410707"/>
        </c:manualLayout>
      </c:layout>
      <c:overlay val="0"/>
      <c:txPr>
        <a:bodyPr/>
        <a:lstStyle/>
        <a:p>
          <a:pPr>
            <a:defRPr sz="1000"/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98054656"/>
        <c:axId val="198056192"/>
      </c:barChart>
      <c:catAx>
        <c:axId val="1980546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980561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8056192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9805465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98068480"/>
        <c:axId val="198070272"/>
      </c:barChart>
      <c:catAx>
        <c:axId val="19806848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980702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8070272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9806848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98111232"/>
        <c:axId val="198112768"/>
      </c:barChart>
      <c:catAx>
        <c:axId val="1981112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981127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8112768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9811123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FF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98166016"/>
        <c:axId val="198167552"/>
      </c:barChart>
      <c:catAx>
        <c:axId val="19816601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981675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8167552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9816601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98196224"/>
        <c:axId val="198214400"/>
      </c:barChart>
      <c:catAx>
        <c:axId val="19819622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982144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8214400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9819622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98271744"/>
        <c:axId val="198273280"/>
      </c:barChart>
      <c:catAx>
        <c:axId val="19827174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982732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8273280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9827174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98314240"/>
        <c:axId val="198316032"/>
      </c:barChart>
      <c:catAx>
        <c:axId val="19831424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983160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8316032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9831424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98365184"/>
        <c:axId val="198366720"/>
      </c:barChart>
      <c:catAx>
        <c:axId val="19836518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98366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8366720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9836518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98575616"/>
        <c:axId val="198577152"/>
      </c:barChart>
      <c:catAx>
        <c:axId val="19857561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985771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8577152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9857561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36383488"/>
        <c:axId val="136397568"/>
      </c:barChart>
      <c:catAx>
        <c:axId val="13638348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63975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6397568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3638348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98597632"/>
        <c:axId val="198611712"/>
      </c:barChart>
      <c:catAx>
        <c:axId val="1985976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986117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8611712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9859763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98685056"/>
        <c:axId val="198686592"/>
      </c:barChart>
      <c:catAx>
        <c:axId val="1986850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986865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8686592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9868505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98760320"/>
        <c:axId val="198761856"/>
      </c:barChart>
      <c:catAx>
        <c:axId val="19876032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987618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8761856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9876032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98806912"/>
        <c:axId val="198812800"/>
      </c:barChart>
      <c:catAx>
        <c:axId val="19880691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988128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8812800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9880691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98878336"/>
        <c:axId val="198879872"/>
      </c:barChart>
      <c:catAx>
        <c:axId val="1988783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988798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8879872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9887833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98974080"/>
        <c:axId val="198979968"/>
      </c:barChart>
      <c:catAx>
        <c:axId val="19897408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989799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8979968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9897408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99016832"/>
        <c:axId val="199018368"/>
      </c:barChart>
      <c:catAx>
        <c:axId val="1990168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990183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9018368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9901683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99165824"/>
        <c:axId val="199167360"/>
      </c:barChart>
      <c:catAx>
        <c:axId val="19916582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991673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9167360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9916582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99196032"/>
        <c:axId val="199197824"/>
      </c:barChart>
      <c:catAx>
        <c:axId val="1991960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991978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9197824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9919603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99222400"/>
        <c:axId val="199223936"/>
      </c:barChart>
      <c:catAx>
        <c:axId val="19922240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992239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9223936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9922240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2910798122066E-2"/>
          <c:y val="0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39383552"/>
        <c:axId val="139385088"/>
      </c:barChart>
      <c:catAx>
        <c:axId val="13938355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93850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9385088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3938355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99432832"/>
        <c:axId val="199442816"/>
      </c:barChart>
      <c:catAx>
        <c:axId val="1994328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994428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9442816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9943283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99483776"/>
        <c:axId val="199485312"/>
      </c:barChart>
      <c:catAx>
        <c:axId val="1994837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994853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9485312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9948377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99681920"/>
        <c:axId val="199683456"/>
      </c:barChart>
      <c:catAx>
        <c:axId val="19968192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996834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9683456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9968192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99708032"/>
        <c:axId val="199713920"/>
      </c:barChart>
      <c:catAx>
        <c:axId val="1997080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997139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9713920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9970803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99763072"/>
        <c:axId val="199764608"/>
      </c:barChart>
      <c:catAx>
        <c:axId val="19976307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99764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9764608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9976307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90705366521737E-2"/>
          <c:y val="0.10166617288130814"/>
          <c:w val="0.93927354208295843"/>
          <c:h val="0.718790084790000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 Execução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numRef>
              <c:f>Sheet1!$A$2:$A$13</c:f>
              <c:numCache>
                <c:formatCode>mmm\-yy</c:formatCode>
                <c:ptCount val="12"/>
                <c:pt idx="0">
                  <c:v>41061</c:v>
                </c:pt>
                <c:pt idx="1">
                  <c:v>41091</c:v>
                </c:pt>
                <c:pt idx="2">
                  <c:v>41122</c:v>
                </c:pt>
                <c:pt idx="3">
                  <c:v>41153</c:v>
                </c:pt>
                <c:pt idx="4">
                  <c:v>41183</c:v>
                </c:pt>
                <c:pt idx="5">
                  <c:v>41214</c:v>
                </c:pt>
                <c:pt idx="6">
                  <c:v>41244</c:v>
                </c:pt>
                <c:pt idx="7">
                  <c:v>41275</c:v>
                </c:pt>
                <c:pt idx="8">
                  <c:v>41306</c:v>
                </c:pt>
                <c:pt idx="9">
                  <c:v>41334</c:v>
                </c:pt>
                <c:pt idx="10">
                  <c:v>41365</c:v>
                </c:pt>
                <c:pt idx="11">
                  <c:v>41395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3">
                  <c:v>6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4</c:v>
                </c:pt>
                <c:pt idx="8">
                  <c:v>4</c:v>
                </c:pt>
                <c:pt idx="9">
                  <c:v>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Não Iniciados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numRef>
              <c:f>Sheet1!$A$2:$A$13</c:f>
              <c:numCache>
                <c:formatCode>mmm\-yy</c:formatCode>
                <c:ptCount val="12"/>
                <c:pt idx="0">
                  <c:v>41061</c:v>
                </c:pt>
                <c:pt idx="1">
                  <c:v>41091</c:v>
                </c:pt>
                <c:pt idx="2">
                  <c:v>41122</c:v>
                </c:pt>
                <c:pt idx="3">
                  <c:v>41153</c:v>
                </c:pt>
                <c:pt idx="4">
                  <c:v>41183</c:v>
                </c:pt>
                <c:pt idx="5">
                  <c:v>41214</c:v>
                </c:pt>
                <c:pt idx="6">
                  <c:v>41244</c:v>
                </c:pt>
                <c:pt idx="7">
                  <c:v>41275</c:v>
                </c:pt>
                <c:pt idx="8">
                  <c:v>41306</c:v>
                </c:pt>
                <c:pt idx="9">
                  <c:v>41334</c:v>
                </c:pt>
                <c:pt idx="10">
                  <c:v>41365</c:v>
                </c:pt>
                <c:pt idx="11">
                  <c:v>41395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3">
                  <c:v>6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234880"/>
        <c:axId val="201412608"/>
      </c:lineChart>
      <c:dateAx>
        <c:axId val="20023488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201412608"/>
        <c:crosses val="autoZero"/>
        <c:auto val="1"/>
        <c:lblOffset val="100"/>
        <c:baseTimeUnit val="months"/>
      </c:dateAx>
      <c:valAx>
        <c:axId val="201412608"/>
        <c:scaling>
          <c:orientation val="minMax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200234880"/>
        <c:crosses val="autoZero"/>
        <c:crossBetween val="between"/>
        <c:majorUnit val="1"/>
      </c:valAx>
    </c:plotArea>
    <c:legend>
      <c:legendPos val="t"/>
      <c:layout>
        <c:manualLayout>
          <c:xMode val="edge"/>
          <c:yMode val="edge"/>
          <c:x val="0.43439663266461342"/>
          <c:y val="5.7270289285056011E-4"/>
          <c:w val="0.56560336733538752"/>
          <c:h val="0.11924110376410707"/>
        </c:manualLayout>
      </c:layout>
      <c:overlay val="0"/>
      <c:txPr>
        <a:bodyPr/>
        <a:lstStyle/>
        <a:p>
          <a:pPr>
            <a:defRPr sz="1000"/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90705366521737E-2"/>
          <c:y val="0.10166617288130814"/>
          <c:w val="0.93927354208295843"/>
          <c:h val="0.718790084790000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Atrasados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numRef>
              <c:f>Sheet1!$A$2:$A$13</c:f>
              <c:numCache>
                <c:formatCode>mmm\-yy</c:formatCode>
                <c:ptCount val="12"/>
                <c:pt idx="0">
                  <c:v>41061</c:v>
                </c:pt>
                <c:pt idx="1">
                  <c:v>41091</c:v>
                </c:pt>
                <c:pt idx="2">
                  <c:v>41122</c:v>
                </c:pt>
                <c:pt idx="3">
                  <c:v>41153</c:v>
                </c:pt>
                <c:pt idx="4">
                  <c:v>41183</c:v>
                </c:pt>
                <c:pt idx="5">
                  <c:v>41214</c:v>
                </c:pt>
                <c:pt idx="6">
                  <c:v>41244</c:v>
                </c:pt>
                <c:pt idx="7">
                  <c:v>41275</c:v>
                </c:pt>
                <c:pt idx="8">
                  <c:v>41306</c:v>
                </c:pt>
                <c:pt idx="9">
                  <c:v>41334</c:v>
                </c:pt>
                <c:pt idx="10">
                  <c:v>41365</c:v>
                </c:pt>
                <c:pt idx="11">
                  <c:v>41395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3" formatCode="0%">
                  <c:v>0.16</c:v>
                </c:pt>
                <c:pt idx="4" formatCode="0%">
                  <c:v>0.6</c:v>
                </c:pt>
                <c:pt idx="5" formatCode="0%">
                  <c:v>0.83</c:v>
                </c:pt>
                <c:pt idx="6" formatCode="0%">
                  <c:v>0.83</c:v>
                </c:pt>
                <c:pt idx="7" formatCode="0%">
                  <c:v>0.75</c:v>
                </c:pt>
                <c:pt idx="8" formatCode="0%">
                  <c:v>0.75</c:v>
                </c:pt>
                <c:pt idx="9" formatCode="0%">
                  <c:v>0.5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Prazo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numRef>
              <c:f>Sheet1!$A$2:$A$13</c:f>
              <c:numCache>
                <c:formatCode>mmm\-yy</c:formatCode>
                <c:ptCount val="12"/>
                <c:pt idx="0">
                  <c:v>41061</c:v>
                </c:pt>
                <c:pt idx="1">
                  <c:v>41091</c:v>
                </c:pt>
                <c:pt idx="2">
                  <c:v>41122</c:v>
                </c:pt>
                <c:pt idx="3">
                  <c:v>41153</c:v>
                </c:pt>
                <c:pt idx="4">
                  <c:v>41183</c:v>
                </c:pt>
                <c:pt idx="5">
                  <c:v>41214</c:v>
                </c:pt>
                <c:pt idx="6">
                  <c:v>41244</c:v>
                </c:pt>
                <c:pt idx="7">
                  <c:v>41275</c:v>
                </c:pt>
                <c:pt idx="8">
                  <c:v>41306</c:v>
                </c:pt>
                <c:pt idx="9">
                  <c:v>41334</c:v>
                </c:pt>
                <c:pt idx="10">
                  <c:v>41365</c:v>
                </c:pt>
                <c:pt idx="11">
                  <c:v>41395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3" formatCode="0%">
                  <c:v>0.66</c:v>
                </c:pt>
                <c:pt idx="4" formatCode="0%">
                  <c:v>0.4</c:v>
                </c:pt>
                <c:pt idx="5" formatCode="0%">
                  <c:v>0.17</c:v>
                </c:pt>
                <c:pt idx="6" formatCode="0%">
                  <c:v>0.17</c:v>
                </c:pt>
                <c:pt idx="7" formatCode="0%">
                  <c:v>0.25</c:v>
                </c:pt>
                <c:pt idx="8" formatCode="0%">
                  <c:v>0.25</c:v>
                </c:pt>
                <c:pt idx="9" formatCode="0%">
                  <c:v>0.5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914112"/>
        <c:axId val="205916032"/>
      </c:lineChart>
      <c:dateAx>
        <c:axId val="20591411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205916032"/>
        <c:crosses val="autoZero"/>
        <c:auto val="1"/>
        <c:lblOffset val="100"/>
        <c:baseTimeUnit val="months"/>
      </c:dateAx>
      <c:valAx>
        <c:axId val="205916032"/>
        <c:scaling>
          <c:orientation val="minMax"/>
          <c:max val="1"/>
          <c:min val="0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lang="pt-BR"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2059141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1373086004250825"/>
          <c:y val="5.7270289285056011E-4"/>
          <c:w val="0.5862691399574913"/>
          <c:h val="0.11924110376410707"/>
        </c:manualLayout>
      </c:layout>
      <c:overlay val="0"/>
      <c:txPr>
        <a:bodyPr/>
        <a:lstStyle/>
        <a:p>
          <a:pPr>
            <a:defRPr sz="1000"/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06853632"/>
        <c:axId val="206855168"/>
      </c:barChart>
      <c:catAx>
        <c:axId val="2068536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068551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6855168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20685363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07973376"/>
        <c:axId val="207975168"/>
      </c:barChart>
      <c:catAx>
        <c:axId val="2079733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079751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7975168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20797337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07999744"/>
        <c:axId val="208001280"/>
      </c:barChart>
      <c:catAx>
        <c:axId val="20799974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080012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8001280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20799974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2910798122066E-2"/>
          <c:y val="0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39491584"/>
        <c:axId val="139522048"/>
      </c:barChart>
      <c:catAx>
        <c:axId val="13949158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95220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9522048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3949158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08152064"/>
        <c:axId val="208153600"/>
      </c:barChart>
      <c:catAx>
        <c:axId val="20815206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081536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8153600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20815206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08182272"/>
        <c:axId val="208192256"/>
      </c:barChart>
      <c:catAx>
        <c:axId val="20818227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081922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8192256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20818227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09400576"/>
        <c:axId val="209402112"/>
      </c:barChart>
      <c:catAx>
        <c:axId val="2094005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094021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9402112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20940057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09529088"/>
        <c:axId val="209543168"/>
      </c:barChart>
      <c:catAx>
        <c:axId val="20952908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095431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9543168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20952908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09571840"/>
        <c:axId val="209573376"/>
      </c:barChart>
      <c:catAx>
        <c:axId val="20957184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095733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9573376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20957184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09794560"/>
        <c:axId val="209796096"/>
      </c:barChart>
      <c:catAx>
        <c:axId val="20979456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097960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9796096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20979456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12802560"/>
        <c:axId val="212816640"/>
      </c:barChart>
      <c:catAx>
        <c:axId val="21280256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128166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2816640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21280256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12841216"/>
        <c:axId val="212842752"/>
      </c:barChart>
      <c:catAx>
        <c:axId val="21284121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128427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2842752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21284121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 w="6416">
                <a:noFill/>
                <a:prstDash val="solid"/>
              </a:ln>
            </c:spPr>
          </c:dPt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21641344"/>
        <c:axId val="221651328"/>
      </c:barChart>
      <c:catAx>
        <c:axId val="22164134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216513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1651328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22164134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21670784"/>
        <c:axId val="221680768"/>
      </c:barChart>
      <c:catAx>
        <c:axId val="22167078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216807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1680768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22167078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0.81672</cdr:x>
      <cdr:y>0.50212</cdr:y>
    </cdr:from>
    <cdr:to>
      <cdr:x>0.91309</cdr:x>
      <cdr:y>0.6143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3301350" y="1033907"/>
          <a:ext cx="389556" cy="2309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85%</a:t>
          </a:r>
          <a:endParaRPr lang="pt-BR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616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56756" y="0"/>
            <a:ext cx="3026616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AD1D5-C30D-4090-86F4-A15DE463365D}" type="datetimeFigureOut">
              <a:rPr lang="pt-BR" smtClean="0"/>
              <a:pPr/>
              <a:t>23/04/2013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98827" y="4403725"/>
            <a:ext cx="5587348" cy="41719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8805965"/>
            <a:ext cx="3026616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56756" y="8805965"/>
            <a:ext cx="3026616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ABD7E-A009-44CB-9590-99ACDB44C6C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8397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ABD7E-A009-44CB-9590-99ACDB44C6C2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8873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ABD7E-A009-44CB-9590-99ACDB44C6C2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5461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ABD7E-A009-44CB-9590-99ACDB44C6C2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5461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3.xml"/><Relationship Id="rId3" Type="http://schemas.openxmlformats.org/officeDocument/2006/relationships/image" Target="../media/image5.png"/><Relationship Id="rId7" Type="http://schemas.openxmlformats.org/officeDocument/2006/relationships/slide" Target="../slides/slide68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67.xml"/><Relationship Id="rId5" Type="http://schemas.openxmlformats.org/officeDocument/2006/relationships/image" Target="../media/image6.png"/><Relationship Id="rId4" Type="http://schemas.openxmlformats.org/officeDocument/2006/relationships/slide" Target="../slides/slide11.xml"/><Relationship Id="rId9" Type="http://schemas.openxmlformats.org/officeDocument/2006/relationships/slide" Target="../slides/slide65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3.xml"/><Relationship Id="rId3" Type="http://schemas.openxmlformats.org/officeDocument/2006/relationships/image" Target="../media/image5.png"/><Relationship Id="rId7" Type="http://schemas.openxmlformats.org/officeDocument/2006/relationships/slide" Target="../slides/slide68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66.xml"/><Relationship Id="rId5" Type="http://schemas.openxmlformats.org/officeDocument/2006/relationships/image" Target="../media/image6.png"/><Relationship Id="rId4" Type="http://schemas.openxmlformats.org/officeDocument/2006/relationships/slide" Target="../slides/slide13.xml"/><Relationship Id="rId9" Type="http://schemas.openxmlformats.org/officeDocument/2006/relationships/slide" Target="../slides/slide65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3.xml"/><Relationship Id="rId3" Type="http://schemas.openxmlformats.org/officeDocument/2006/relationships/image" Target="../media/image5.png"/><Relationship Id="rId7" Type="http://schemas.openxmlformats.org/officeDocument/2006/relationships/slide" Target="../slides/slide67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66.xml"/><Relationship Id="rId5" Type="http://schemas.openxmlformats.org/officeDocument/2006/relationships/image" Target="../media/image6.png"/><Relationship Id="rId4" Type="http://schemas.openxmlformats.org/officeDocument/2006/relationships/slide" Target="../slides/slide16.xml"/><Relationship Id="rId9" Type="http://schemas.openxmlformats.org/officeDocument/2006/relationships/slide" Target="../slides/slide6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3.xml"/><Relationship Id="rId3" Type="http://schemas.openxmlformats.org/officeDocument/2006/relationships/slide" Target="../slides/slide11.xml"/><Relationship Id="rId7" Type="http://schemas.openxmlformats.org/officeDocument/2006/relationships/image" Target="../media/image5.png"/><Relationship Id="rId2" Type="http://schemas.openxmlformats.org/officeDocument/2006/relationships/slide" Target="../slides/slide9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.xml"/><Relationship Id="rId5" Type="http://schemas.openxmlformats.org/officeDocument/2006/relationships/slide" Target="../slides/slide16.xml"/><Relationship Id="rId4" Type="http://schemas.openxmlformats.org/officeDocument/2006/relationships/slide" Target="../slides/slide13.xml"/><Relationship Id="rId9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5.xml"/><Relationship Id="rId3" Type="http://schemas.openxmlformats.org/officeDocument/2006/relationships/slide" Target="../slides/slide11.xml"/><Relationship Id="rId7" Type="http://schemas.openxmlformats.org/officeDocument/2006/relationships/image" Target="../media/image5.png"/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.xml"/><Relationship Id="rId5" Type="http://schemas.openxmlformats.org/officeDocument/2006/relationships/slide" Target="../slides/slide16.xml"/><Relationship Id="rId4" Type="http://schemas.openxmlformats.org/officeDocument/2006/relationships/slide" Target="../slides/slide13.xml"/><Relationship Id="rId9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6.xml"/><Relationship Id="rId3" Type="http://schemas.openxmlformats.org/officeDocument/2006/relationships/slide" Target="../slides/slide16.xml"/><Relationship Id="rId7" Type="http://schemas.openxmlformats.org/officeDocument/2006/relationships/image" Target="../media/image5.png"/><Relationship Id="rId2" Type="http://schemas.openxmlformats.org/officeDocument/2006/relationships/slide" Target="../slides/slide13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.xml"/><Relationship Id="rId5" Type="http://schemas.openxmlformats.org/officeDocument/2006/relationships/slide" Target="../slides/slide9.xml"/><Relationship Id="rId4" Type="http://schemas.openxmlformats.org/officeDocument/2006/relationships/slide" Target="../slides/slide5.xml"/><Relationship Id="rId9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7.xml"/><Relationship Id="rId3" Type="http://schemas.openxmlformats.org/officeDocument/2006/relationships/slide" Target="../slides/slide16.xml"/><Relationship Id="rId7" Type="http://schemas.openxmlformats.org/officeDocument/2006/relationships/image" Target="../media/image5.png"/><Relationship Id="rId2" Type="http://schemas.openxmlformats.org/officeDocument/2006/relationships/slide" Target="../slides/slide11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.xml"/><Relationship Id="rId5" Type="http://schemas.openxmlformats.org/officeDocument/2006/relationships/slide" Target="../slides/slide9.xml"/><Relationship Id="rId4" Type="http://schemas.openxmlformats.org/officeDocument/2006/relationships/slide" Target="../slides/slide5.xml"/><Relationship Id="rId9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8.xml"/><Relationship Id="rId3" Type="http://schemas.openxmlformats.org/officeDocument/2006/relationships/slide" Target="../slides/slide13.xml"/><Relationship Id="rId7" Type="http://schemas.openxmlformats.org/officeDocument/2006/relationships/image" Target="../media/image5.png"/><Relationship Id="rId2" Type="http://schemas.openxmlformats.org/officeDocument/2006/relationships/slide" Target="../slides/slide11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.xml"/><Relationship Id="rId5" Type="http://schemas.openxmlformats.org/officeDocument/2006/relationships/slide" Target="../slides/slide9.xml"/><Relationship Id="rId4" Type="http://schemas.openxmlformats.org/officeDocument/2006/relationships/slide" Target="../slides/slide5.xml"/><Relationship Id="rId9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7.xml"/><Relationship Id="rId3" Type="http://schemas.openxmlformats.org/officeDocument/2006/relationships/image" Target="../media/image5.png"/><Relationship Id="rId7" Type="http://schemas.openxmlformats.org/officeDocument/2006/relationships/slide" Target="../slides/slide66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65.xml"/><Relationship Id="rId5" Type="http://schemas.openxmlformats.org/officeDocument/2006/relationships/image" Target="../media/image6.png"/><Relationship Id="rId4" Type="http://schemas.openxmlformats.org/officeDocument/2006/relationships/slide" Target="../slides/slide5.xml"/><Relationship Id="rId9" Type="http://schemas.openxmlformats.org/officeDocument/2006/relationships/slide" Target="../slides/slide68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7.xml"/><Relationship Id="rId3" Type="http://schemas.openxmlformats.org/officeDocument/2006/relationships/image" Target="../media/image5.png"/><Relationship Id="rId7" Type="http://schemas.openxmlformats.org/officeDocument/2006/relationships/slide" Target="../slides/slide66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63.xml"/><Relationship Id="rId5" Type="http://schemas.openxmlformats.org/officeDocument/2006/relationships/image" Target="../media/image6.png"/><Relationship Id="rId4" Type="http://schemas.openxmlformats.org/officeDocument/2006/relationships/slide" Target="../slides/slide9.xml"/><Relationship Id="rId9" Type="http://schemas.openxmlformats.org/officeDocument/2006/relationships/slide" Target="../slides/slide6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/>
          <a:srcRect t="-82" b="1029"/>
          <a:stretch/>
        </p:blipFill>
        <p:spPr>
          <a:xfrm>
            <a:off x="-36512" y="1424608"/>
            <a:ext cx="9180512" cy="19323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471143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5301208"/>
            <a:ext cx="7920880" cy="1296144"/>
          </a:xfrm>
        </p:spPr>
        <p:txBody>
          <a:bodyPr/>
          <a:lstStyle>
            <a:lvl1pPr marL="0" indent="0" algn="ctr">
              <a:buNone/>
              <a:defRPr sz="2000" cap="all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pt-BR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660232" y="116632"/>
            <a:ext cx="2430080" cy="1241171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40253" y="6525344"/>
            <a:ext cx="11745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 smtClean="0"/>
              <a:t>© 2013, SETIC</a:t>
            </a:r>
            <a:endParaRPr lang="pt-BR" sz="1100" b="1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39552" y="5085184"/>
            <a:ext cx="79928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3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Gestão do Conheci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pic>
        <p:nvPicPr>
          <p:cNvPr id="4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00" descr="Folder blue">
            <a:hlinkClick r:id="rId4" action="ppaction://hlinksldjump" tooltip="Portfólio de Projetos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upo 5"/>
          <p:cNvGrpSpPr/>
          <p:nvPr userDrawn="1"/>
        </p:nvGrpSpPr>
        <p:grpSpPr>
          <a:xfrm>
            <a:off x="179512" y="1283274"/>
            <a:ext cx="8784975" cy="4859964"/>
            <a:chOff x="179513" y="1283274"/>
            <a:chExt cx="8640960" cy="4859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" name="Conector reto 11"/>
            <p:cNvCxnSpPr/>
            <p:nvPr/>
          </p:nvCxnSpPr>
          <p:spPr>
            <a:xfrm flipH="1">
              <a:off x="179513" y="1428579"/>
              <a:ext cx="1978" cy="4714659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3"/>
            <p:cNvCxnSpPr/>
            <p:nvPr/>
          </p:nvCxnSpPr>
          <p:spPr>
            <a:xfrm>
              <a:off x="179513" y="6143238"/>
              <a:ext cx="8640960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5"/>
            <p:cNvCxnSpPr/>
            <p:nvPr/>
          </p:nvCxnSpPr>
          <p:spPr>
            <a:xfrm flipV="1">
              <a:off x="8820473" y="1418743"/>
              <a:ext cx="0" cy="4724495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5276275" y="1418743"/>
              <a:ext cx="3544198" cy="9836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5288678" y="1283274"/>
              <a:ext cx="0" cy="14998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7"/>
            <p:cNvCxnSpPr/>
            <p:nvPr/>
          </p:nvCxnSpPr>
          <p:spPr>
            <a:xfrm flipH="1">
              <a:off x="181492" y="1423661"/>
              <a:ext cx="3454404" cy="14754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20"/>
            <p:cNvCxnSpPr/>
            <p:nvPr/>
          </p:nvCxnSpPr>
          <p:spPr>
            <a:xfrm flipV="1">
              <a:off x="3635896" y="1283274"/>
              <a:ext cx="0" cy="14998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Arredondar Retângulo em um Canto Diagonal 8"/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5" name="Arredondar Retângulo em um Canto Diagonal 9">
            <a:hlinkClick r:id="rId6" action="ppaction://hlinksldjump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Estrutura de TIC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6" name="Arredondar Retângulo em um Canto Diagonal 10">
            <a:hlinkClick r:id="rId7" action="ppaction://hlinksldjump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Governança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7" name="Arredondar Retângulo em um Canto Diagonal 1">
            <a:hlinkClick r:id="rId8" action="ppaction://hlinksldjump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Judiciais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8" name="Arredondar Retângulo em um Canto Diagonal 17">
            <a:hlinkClick r:id="rId9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Administrativos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565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Estrutura de 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pic>
        <p:nvPicPr>
          <p:cNvPr id="4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00" descr="Folder blue">
            <a:hlinkClick r:id="rId4" action="ppaction://hlinksldjump" tooltip="Portfólio de Projetos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upo 5"/>
          <p:cNvGrpSpPr/>
          <p:nvPr userDrawn="1"/>
        </p:nvGrpSpPr>
        <p:grpSpPr>
          <a:xfrm>
            <a:off x="179513" y="1283274"/>
            <a:ext cx="8784975" cy="4859964"/>
            <a:chOff x="179513" y="1283274"/>
            <a:chExt cx="8640961" cy="4859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" name="Conector reto 11"/>
            <p:cNvCxnSpPr/>
            <p:nvPr/>
          </p:nvCxnSpPr>
          <p:spPr>
            <a:xfrm flipH="1">
              <a:off x="179513" y="1428579"/>
              <a:ext cx="1978" cy="4714659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3"/>
            <p:cNvCxnSpPr/>
            <p:nvPr/>
          </p:nvCxnSpPr>
          <p:spPr>
            <a:xfrm>
              <a:off x="179513" y="6143238"/>
              <a:ext cx="8640960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5"/>
            <p:cNvCxnSpPr/>
            <p:nvPr/>
          </p:nvCxnSpPr>
          <p:spPr>
            <a:xfrm flipV="1">
              <a:off x="8820473" y="1418743"/>
              <a:ext cx="0" cy="4724495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7020272" y="1418743"/>
              <a:ext cx="1800202" cy="4918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7020272" y="1297788"/>
              <a:ext cx="0" cy="14998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7"/>
            <p:cNvCxnSpPr/>
            <p:nvPr/>
          </p:nvCxnSpPr>
          <p:spPr>
            <a:xfrm flipH="1">
              <a:off x="181492" y="1423661"/>
              <a:ext cx="5182596" cy="14754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20"/>
            <p:cNvCxnSpPr/>
            <p:nvPr/>
          </p:nvCxnSpPr>
          <p:spPr>
            <a:xfrm flipV="1">
              <a:off x="5364088" y="1283274"/>
              <a:ext cx="0" cy="14998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Arredondar Retângulo em um Canto Diagonal 8">
            <a:hlinkClick r:id="rId6" action="ppaction://hlinksldjump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Gestão do Conhecimento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5" name="Arredondar Retângulo em um Canto Diagonal 9"/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6" name="Arredondar Retângulo em um Canto Diagonal 10">
            <a:hlinkClick r:id="rId7" action="ppaction://hlinksldjump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Governança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7" name="Arredondar Retângulo em um Canto Diagonal 1">
            <a:hlinkClick r:id="rId8" action="ppaction://hlinksldjump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Judiciais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8" name="Arredondar Retângulo em um Canto Diagonal 17">
            <a:hlinkClick r:id="rId9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Administrativos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087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Governanç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pic>
        <p:nvPicPr>
          <p:cNvPr id="4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00" descr="Folder blue">
            <a:hlinkClick r:id="rId4" action="ppaction://hlinksldjump" tooltip="Portfólio de Projetos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upo 5"/>
          <p:cNvGrpSpPr/>
          <p:nvPr userDrawn="1"/>
        </p:nvGrpSpPr>
        <p:grpSpPr>
          <a:xfrm>
            <a:off x="179512" y="1283274"/>
            <a:ext cx="8784975" cy="4860000"/>
            <a:chOff x="179512" y="1283274"/>
            <a:chExt cx="8784975" cy="48820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" name="Conector reto 11"/>
            <p:cNvCxnSpPr/>
            <p:nvPr/>
          </p:nvCxnSpPr>
          <p:spPr>
            <a:xfrm flipH="1">
              <a:off x="179512" y="1429302"/>
              <a:ext cx="2011" cy="473600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3"/>
            <p:cNvCxnSpPr/>
            <p:nvPr/>
          </p:nvCxnSpPr>
          <p:spPr>
            <a:xfrm>
              <a:off x="179512" y="6165304"/>
              <a:ext cx="8784975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5"/>
            <p:cNvCxnSpPr/>
            <p:nvPr/>
          </p:nvCxnSpPr>
          <p:spPr>
            <a:xfrm flipV="1">
              <a:off x="8964487" y="1419422"/>
              <a:ext cx="0" cy="474588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20"/>
            <p:cNvCxnSpPr/>
            <p:nvPr/>
          </p:nvCxnSpPr>
          <p:spPr>
            <a:xfrm flipV="1">
              <a:off x="8964487" y="1283274"/>
              <a:ext cx="0" cy="15066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7"/>
            <p:cNvCxnSpPr/>
            <p:nvPr/>
          </p:nvCxnSpPr>
          <p:spPr>
            <a:xfrm flipH="1">
              <a:off x="181525" y="1419422"/>
              <a:ext cx="6939963" cy="1976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20"/>
            <p:cNvCxnSpPr/>
            <p:nvPr/>
          </p:nvCxnSpPr>
          <p:spPr>
            <a:xfrm flipV="1">
              <a:off x="7129224" y="1283274"/>
              <a:ext cx="0" cy="15066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Arredondar Retângulo em um Canto Diagonal 8">
            <a:hlinkClick r:id="rId6" action="ppaction://hlinksldjump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Gestão do Conhecimento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4" name="Arredondar Retângulo em um Canto Diagonal 9">
            <a:hlinkClick r:id="rId7" action="ppaction://hlinksldjump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Estrutura de TIC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5" name="Arredondar Retângulo em um Canto Diagonal 10"/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sp>
        <p:nvSpPr>
          <p:cNvPr id="16" name="Arredondar Retângulo em um Canto Diagonal 1">
            <a:hlinkClick r:id="rId8" action="ppaction://hlinksldjump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Judiciais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7" name="Arredondar Retângulo em um Canto Diagonal 16">
            <a:hlinkClick r:id="rId9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Administrativos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221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alhamento Dema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grpSp>
        <p:nvGrpSpPr>
          <p:cNvPr id="10" name="Grupo 9"/>
          <p:cNvGrpSpPr/>
          <p:nvPr userDrawn="1"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1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3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4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Demandante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15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endPara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26" name="Round Same Side Corner Rectangle 42"/>
          <p:cNvSpPr/>
          <p:nvPr userDrawn="1"/>
        </p:nvSpPr>
        <p:spPr>
          <a:xfrm>
            <a:off x="402456" y="934356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Contato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7" name="Rectangle 6"/>
          <p:cNvSpPr/>
          <p:nvPr userDrawn="1"/>
        </p:nvSpPr>
        <p:spPr>
          <a:xfrm>
            <a:off x="395536" y="1191643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28" name="Round Same Side Corner Rectangle 42"/>
          <p:cNvSpPr/>
          <p:nvPr userDrawn="1"/>
        </p:nvSpPr>
        <p:spPr>
          <a:xfrm>
            <a:off x="2596030" y="942490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Data da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Demanda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9" name="Rectangle 6"/>
          <p:cNvSpPr/>
          <p:nvPr userDrawn="1"/>
        </p:nvSpPr>
        <p:spPr>
          <a:xfrm>
            <a:off x="2589110" y="1199777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31" name="Round Same Side Corner Rectangle 42"/>
          <p:cNvSpPr/>
          <p:nvPr userDrawn="1"/>
        </p:nvSpPr>
        <p:spPr>
          <a:xfrm>
            <a:off x="402688" y="1746938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Resumo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Executivo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32" name="Picture 2065" descr="Icon- Checklist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43" y="1790480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6"/>
          <p:cNvSpPr/>
          <p:nvPr userDrawn="1"/>
        </p:nvSpPr>
        <p:spPr>
          <a:xfrm>
            <a:off x="395768" y="1975778"/>
            <a:ext cx="8265704" cy="145322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35" name="Round Same Side Corner Rectangle 42"/>
          <p:cNvSpPr/>
          <p:nvPr userDrawn="1"/>
        </p:nvSpPr>
        <p:spPr>
          <a:xfrm>
            <a:off x="4829448" y="943224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Status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6" name="Rectangle 6"/>
          <p:cNvSpPr/>
          <p:nvPr userDrawn="1"/>
        </p:nvSpPr>
        <p:spPr>
          <a:xfrm>
            <a:off x="4822528" y="1200511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o-RO" sz="1200" dirty="0">
              <a:solidFill>
                <a:schemeClr val="tx1"/>
              </a:solidFill>
            </a:endParaRPr>
          </a:p>
        </p:txBody>
      </p:sp>
      <p:pic>
        <p:nvPicPr>
          <p:cNvPr id="37" name="Imagem 3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158" y="966119"/>
            <a:ext cx="234000" cy="234000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8" y="943784"/>
            <a:ext cx="234000" cy="2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11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34E88D-C318-4F07-AA21-E226073DA8ED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CaixaDeTexto 5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PROJETOS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3887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34E88D-C318-4F07-AA21-E226073DA8ED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CaixaDeTexto 5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Portfólios DE PROJETOS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1752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34E88D-C318-4F07-AA21-E226073DA8ED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5795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Sistema Judici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rredondar Retângulo em um Canto Diagonal 28"/>
          <p:cNvSpPr/>
          <p:nvPr userDrawn="1"/>
        </p:nvSpPr>
        <p:spPr>
          <a:xfrm>
            <a:off x="251520" y="404102"/>
            <a:ext cx="1514097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30" name="Arredondar Retângulo em um Canto Diagonal 29">
            <a:hlinkClick r:id="rId2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sp>
        <p:nvSpPr>
          <p:cNvPr id="31" name="Arredondar Retângulo em um Canto Diagonal 30">
            <a:hlinkClick r:id="rId3" action="ppaction://hlinksldjump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33" name="Arredondar Retângulo em um Canto Diagonal 32">
            <a:hlinkClick r:id="rId4" action="ppaction://hlinksldjump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34" name="Arredondar Retângulo em um Canto Diagonal 33">
            <a:hlinkClick r:id="rId5" action="ppaction://hlinksldjump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grpSp>
        <p:nvGrpSpPr>
          <p:cNvPr id="35" name="Grupo 27"/>
          <p:cNvGrpSpPr/>
          <p:nvPr userDrawn="1"/>
        </p:nvGrpSpPr>
        <p:grpSpPr>
          <a:xfrm>
            <a:off x="179512" y="1268760"/>
            <a:ext cx="8784976" cy="4874478"/>
            <a:chOff x="393607" y="1844824"/>
            <a:chExt cx="8426865" cy="468052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cxnSp>
          <p:nvCxnSpPr>
            <p:cNvPr id="42" name="Conector reto 41"/>
            <p:cNvCxnSpPr/>
            <p:nvPr/>
          </p:nvCxnSpPr>
          <p:spPr>
            <a:xfrm>
              <a:off x="393607" y="1916832"/>
              <a:ext cx="0" cy="460851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/>
            <p:cNvCxnSpPr/>
            <p:nvPr/>
          </p:nvCxnSpPr>
          <p:spPr>
            <a:xfrm>
              <a:off x="393607" y="6525344"/>
              <a:ext cx="8426865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to 43"/>
            <p:cNvCxnSpPr/>
            <p:nvPr/>
          </p:nvCxnSpPr>
          <p:spPr>
            <a:xfrm flipV="1">
              <a:off x="8820472" y="1988840"/>
              <a:ext cx="0" cy="4536504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to 44"/>
            <p:cNvCxnSpPr/>
            <p:nvPr/>
          </p:nvCxnSpPr>
          <p:spPr>
            <a:xfrm flipH="1">
              <a:off x="1907704" y="1988840"/>
              <a:ext cx="6912768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to 45"/>
            <p:cNvCxnSpPr/>
            <p:nvPr/>
          </p:nvCxnSpPr>
          <p:spPr>
            <a:xfrm flipV="1">
              <a:off x="1907704" y="1844824"/>
              <a:ext cx="0" cy="144016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Picture 2043" descr="Icon House">
            <a:hlinkClick r:id="rId6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5" name="Picture 100" descr="Folder blue">
            <a:hlinkClick r:id="rId8" action="ppaction://hlinksldjump" tooltip="Portfólio de Demandas"/>
          </p:cNvPr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aixaDeTexto 1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PROJETOS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3136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Sistema Administrativ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PROJETOS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grpSp>
        <p:nvGrpSpPr>
          <p:cNvPr id="4" name="Group 12"/>
          <p:cNvGrpSpPr/>
          <p:nvPr userDrawn="1"/>
        </p:nvGrpSpPr>
        <p:grpSpPr>
          <a:xfrm>
            <a:off x="179512" y="1268760"/>
            <a:ext cx="8784976" cy="4874478"/>
            <a:chOff x="393607" y="2060848"/>
            <a:chExt cx="8426865" cy="43924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5" name="Conector reto 11"/>
            <p:cNvCxnSpPr/>
            <p:nvPr/>
          </p:nvCxnSpPr>
          <p:spPr>
            <a:xfrm flipH="1">
              <a:off x="393607" y="2204864"/>
              <a:ext cx="1929" cy="424847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13"/>
            <p:cNvCxnSpPr/>
            <p:nvPr/>
          </p:nvCxnSpPr>
          <p:spPr>
            <a:xfrm>
              <a:off x="393607" y="6453336"/>
              <a:ext cx="8426865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15"/>
            <p:cNvCxnSpPr/>
            <p:nvPr/>
          </p:nvCxnSpPr>
          <p:spPr>
            <a:xfrm flipV="1">
              <a:off x="8820472" y="2196001"/>
              <a:ext cx="0" cy="4257335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7"/>
            <p:cNvCxnSpPr/>
            <p:nvPr/>
          </p:nvCxnSpPr>
          <p:spPr>
            <a:xfrm flipH="1">
              <a:off x="3635896" y="2196001"/>
              <a:ext cx="5184576" cy="886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20"/>
            <p:cNvCxnSpPr/>
            <p:nvPr/>
          </p:nvCxnSpPr>
          <p:spPr>
            <a:xfrm flipV="1">
              <a:off x="3647429" y="2060848"/>
              <a:ext cx="0" cy="13515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395536" y="2204864"/>
              <a:ext cx="1728192" cy="886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2111633" y="2060848"/>
              <a:ext cx="0" cy="13515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rredondar Retângulo em um Canto Diagonal 1">
            <a:hlinkClick r:id="rId2" action="ppaction://hlinksldjump"/>
          </p:cNvPr>
          <p:cNvSpPr/>
          <p:nvPr userDrawn="1"/>
        </p:nvSpPr>
        <p:spPr>
          <a:xfrm>
            <a:off x="249591" y="404664"/>
            <a:ext cx="1514097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13" name="Arredondar Retângulo em um Canto Diagonal 7"/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sp>
        <p:nvSpPr>
          <p:cNvPr id="14" name="Arredondar Retângulo em um Canto Diagonal 8">
            <a:hlinkClick r:id="rId3" action="ppaction://hlinksldjump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5" name="Arredondar Retângulo em um Canto Diagonal 9">
            <a:hlinkClick r:id="rId4" action="ppaction://hlinksldjump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6" name="Arredondar Retângulo em um Canto Diagonal 10">
            <a:hlinkClick r:id="rId5" action="ppaction://hlinksldjump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pic>
        <p:nvPicPr>
          <p:cNvPr id="17" name="Picture 2043" descr="Icon House">
            <a:hlinkClick r:id="rId6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00" descr="Folder blue">
            <a:hlinkClick r:id="rId8" action="ppaction://hlinksldjump" tooltip="Portfólio de Demandas"/>
          </p:cNvPr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41096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Gestão do Conheci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 userDrawn="1"/>
        </p:nvGrpSpPr>
        <p:grpSpPr>
          <a:xfrm>
            <a:off x="179512" y="1283274"/>
            <a:ext cx="8784975" cy="4859964"/>
            <a:chOff x="179513" y="1283274"/>
            <a:chExt cx="8640960" cy="4859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5" name="Conector reto 11"/>
            <p:cNvCxnSpPr/>
            <p:nvPr/>
          </p:nvCxnSpPr>
          <p:spPr>
            <a:xfrm flipH="1">
              <a:off x="179513" y="1428579"/>
              <a:ext cx="1978" cy="4714659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13"/>
            <p:cNvCxnSpPr/>
            <p:nvPr/>
          </p:nvCxnSpPr>
          <p:spPr>
            <a:xfrm>
              <a:off x="179513" y="6143238"/>
              <a:ext cx="8640960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15"/>
            <p:cNvCxnSpPr/>
            <p:nvPr/>
          </p:nvCxnSpPr>
          <p:spPr>
            <a:xfrm flipV="1">
              <a:off x="8820473" y="1418743"/>
              <a:ext cx="0" cy="4724495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7"/>
            <p:cNvCxnSpPr/>
            <p:nvPr/>
          </p:nvCxnSpPr>
          <p:spPr>
            <a:xfrm flipH="1">
              <a:off x="5276275" y="1418743"/>
              <a:ext cx="3544198" cy="9836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20"/>
            <p:cNvCxnSpPr/>
            <p:nvPr/>
          </p:nvCxnSpPr>
          <p:spPr>
            <a:xfrm flipV="1">
              <a:off x="5288678" y="1283274"/>
              <a:ext cx="0" cy="14998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181492" y="1423661"/>
              <a:ext cx="3454404" cy="14754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3635896" y="1283274"/>
              <a:ext cx="0" cy="14998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rredondar Retângulo em um Canto Diagonal 8"/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3" name="Arredondar Retângulo em um Canto Diagonal 9">
            <a:hlinkClick r:id="rId2" action="ppaction://hlinksldjump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4" name="Arredondar Retângulo em um Canto Diagonal 10">
            <a:hlinkClick r:id="rId3" action="ppaction://hlinksldjump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sp>
        <p:nvSpPr>
          <p:cNvPr id="15" name="Arredondar Retângulo em um Canto Diagonal 1">
            <a:hlinkClick r:id="rId4" action="ppaction://hlinksldjump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16" name="Arredondar Retângulo em um Canto Diagonal 15">
            <a:hlinkClick r:id="rId5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pic>
        <p:nvPicPr>
          <p:cNvPr id="17" name="Picture 2043" descr="Icon House">
            <a:hlinkClick r:id="rId6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00" descr="Folder blue">
            <a:hlinkClick r:id="rId8" action="ppaction://hlinksldjump" tooltip="Portfólio de Demandas"/>
          </p:cNvPr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CaixaDeTexto 18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PROJETOS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3816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Estrutura de 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PROJETOS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grpSp>
        <p:nvGrpSpPr>
          <p:cNvPr id="4" name="Grupo 3"/>
          <p:cNvGrpSpPr/>
          <p:nvPr userDrawn="1"/>
        </p:nvGrpSpPr>
        <p:grpSpPr>
          <a:xfrm>
            <a:off x="179513" y="1283274"/>
            <a:ext cx="8784975" cy="4859964"/>
            <a:chOff x="179513" y="1283274"/>
            <a:chExt cx="8640961" cy="4859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5" name="Conector reto 11"/>
            <p:cNvCxnSpPr/>
            <p:nvPr/>
          </p:nvCxnSpPr>
          <p:spPr>
            <a:xfrm flipH="1">
              <a:off x="179513" y="1428579"/>
              <a:ext cx="1978" cy="4714659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13"/>
            <p:cNvCxnSpPr/>
            <p:nvPr/>
          </p:nvCxnSpPr>
          <p:spPr>
            <a:xfrm>
              <a:off x="179513" y="6143238"/>
              <a:ext cx="8640960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15"/>
            <p:cNvCxnSpPr/>
            <p:nvPr/>
          </p:nvCxnSpPr>
          <p:spPr>
            <a:xfrm flipV="1">
              <a:off x="8820473" y="1418743"/>
              <a:ext cx="0" cy="4724495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7"/>
            <p:cNvCxnSpPr/>
            <p:nvPr/>
          </p:nvCxnSpPr>
          <p:spPr>
            <a:xfrm flipH="1">
              <a:off x="7020272" y="1418743"/>
              <a:ext cx="1800202" cy="4918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20"/>
            <p:cNvCxnSpPr/>
            <p:nvPr/>
          </p:nvCxnSpPr>
          <p:spPr>
            <a:xfrm flipV="1">
              <a:off x="7020272" y="1297788"/>
              <a:ext cx="0" cy="14998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181492" y="1423661"/>
              <a:ext cx="5182596" cy="14754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5364088" y="1283274"/>
              <a:ext cx="0" cy="14998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rredondar Retângulo em um Canto Diagonal 8">
            <a:hlinkClick r:id="rId2" action="ppaction://hlinksldjump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3" name="Arredondar Retângulo em um Canto Diagonal 9"/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4" name="Arredondar Retângulo em um Canto Diagonal 10">
            <a:hlinkClick r:id="rId3" action="ppaction://hlinksldjump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sp>
        <p:nvSpPr>
          <p:cNvPr id="15" name="Arredondar Retângulo em um Canto Diagonal 1">
            <a:hlinkClick r:id="rId4" action="ppaction://hlinksldjump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16" name="Arredondar Retângulo em um Canto Diagonal 15">
            <a:hlinkClick r:id="rId5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pic>
        <p:nvPicPr>
          <p:cNvPr id="17" name="Picture 2043" descr="Icon House">
            <a:hlinkClick r:id="rId6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00" descr="Folder blue">
            <a:hlinkClick r:id="rId8" action="ppaction://hlinksldjump" tooltip="Portfólio de Demandas"/>
          </p:cNvPr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32928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Governanç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 userDrawn="1"/>
        </p:nvGrpSpPr>
        <p:grpSpPr>
          <a:xfrm>
            <a:off x="179512" y="1283274"/>
            <a:ext cx="8784975" cy="4860000"/>
            <a:chOff x="179512" y="1283274"/>
            <a:chExt cx="8784975" cy="48820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4" name="Conector reto 11"/>
            <p:cNvCxnSpPr/>
            <p:nvPr/>
          </p:nvCxnSpPr>
          <p:spPr>
            <a:xfrm flipH="1">
              <a:off x="179512" y="1429302"/>
              <a:ext cx="2011" cy="473600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to 13"/>
            <p:cNvCxnSpPr/>
            <p:nvPr/>
          </p:nvCxnSpPr>
          <p:spPr>
            <a:xfrm>
              <a:off x="179512" y="6165304"/>
              <a:ext cx="8784975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15"/>
            <p:cNvCxnSpPr/>
            <p:nvPr/>
          </p:nvCxnSpPr>
          <p:spPr>
            <a:xfrm flipV="1">
              <a:off x="8964487" y="1419422"/>
              <a:ext cx="0" cy="474588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20"/>
            <p:cNvCxnSpPr/>
            <p:nvPr/>
          </p:nvCxnSpPr>
          <p:spPr>
            <a:xfrm flipV="1">
              <a:off x="8964487" y="1283274"/>
              <a:ext cx="0" cy="15066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7"/>
            <p:cNvCxnSpPr/>
            <p:nvPr/>
          </p:nvCxnSpPr>
          <p:spPr>
            <a:xfrm flipH="1">
              <a:off x="181525" y="1419422"/>
              <a:ext cx="6939963" cy="1976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20"/>
            <p:cNvCxnSpPr/>
            <p:nvPr/>
          </p:nvCxnSpPr>
          <p:spPr>
            <a:xfrm flipV="1">
              <a:off x="7129224" y="1283274"/>
              <a:ext cx="0" cy="15066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Arredondar Retângulo em um Canto Diagonal 8">
            <a:hlinkClick r:id="rId2" action="ppaction://hlinksldjump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1" name="Arredondar Retângulo em um Canto Diagonal 9">
            <a:hlinkClick r:id="rId3" action="ppaction://hlinksldjump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2" name="Arredondar Retângulo em um Canto Diagonal 10"/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sp>
        <p:nvSpPr>
          <p:cNvPr id="13" name="Arredondar Retângulo em um Canto Diagonal 1">
            <a:hlinkClick r:id="rId4" action="ppaction://hlinksldjump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14" name="Arredondar Retângulo em um Canto Diagonal 13">
            <a:hlinkClick r:id="rId5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pic>
        <p:nvPicPr>
          <p:cNvPr id="15" name="Picture 2043" descr="Icon House">
            <a:hlinkClick r:id="rId6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00" descr="Folder blue">
            <a:hlinkClick r:id="rId8" action="ppaction://hlinksldjump" tooltip="Portfólio de Demandas"/>
          </p:cNvPr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CaixaDeTexto 16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PROJETOS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5350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Sistemas Judici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100" descr="Folder blue">
            <a:hlinkClick r:id="rId4" action="ppaction://hlinksldjump" tooltip="Portfólio de Projetos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rredondar Retângulo em um Canto Diagonal 5"/>
          <p:cNvSpPr/>
          <p:nvPr userDrawn="1"/>
        </p:nvSpPr>
        <p:spPr>
          <a:xfrm>
            <a:off x="251520" y="404102"/>
            <a:ext cx="1514097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7" name="Arredondar Retângulo em um Canto Diagonal 6">
            <a:hlinkClick r:id="rId6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Administrativos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8" name="Arredondar Retângulo em um Canto Diagonal 7">
            <a:hlinkClick r:id="rId7" action="ppaction://hlinksldjump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Gestão do Conhecimento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9" name="Arredondar Retângulo em um Canto Diagonal 8">
            <a:hlinkClick r:id="rId8" action="ppaction://hlinksldjump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Estrutura de TIC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0" name="Arredondar Retângulo em um Canto Diagonal 9">
            <a:hlinkClick r:id="rId9" action="ppaction://hlinksldjump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Governança</a:t>
            </a:r>
            <a:endParaRPr lang="pt-BR" sz="1200" b="1" dirty="0">
              <a:solidFill>
                <a:schemeClr val="tx1"/>
              </a:solidFill>
            </a:endParaRPr>
          </a:p>
        </p:txBody>
      </p:sp>
      <p:grpSp>
        <p:nvGrpSpPr>
          <p:cNvPr id="11" name="Grupo 27"/>
          <p:cNvGrpSpPr/>
          <p:nvPr userDrawn="1"/>
        </p:nvGrpSpPr>
        <p:grpSpPr>
          <a:xfrm>
            <a:off x="179512" y="1268760"/>
            <a:ext cx="8784976" cy="4874478"/>
            <a:chOff x="393607" y="1844824"/>
            <a:chExt cx="8426865" cy="468052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cxnSp>
          <p:nvCxnSpPr>
            <p:cNvPr id="12" name="Conector reto 11"/>
            <p:cNvCxnSpPr/>
            <p:nvPr/>
          </p:nvCxnSpPr>
          <p:spPr>
            <a:xfrm>
              <a:off x="393607" y="1916832"/>
              <a:ext cx="0" cy="460851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>
              <a:off x="393607" y="6525344"/>
              <a:ext cx="8426865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flipV="1">
              <a:off x="8820472" y="1988840"/>
              <a:ext cx="0" cy="4536504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>
            <a:xfrm flipH="1">
              <a:off x="1907704" y="1988840"/>
              <a:ext cx="6912768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flipV="1">
              <a:off x="1907704" y="1844824"/>
              <a:ext cx="0" cy="144016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CaixaDeTexto 16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5937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Sistemas Administrativ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pic>
        <p:nvPicPr>
          <p:cNvPr id="4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00" descr="Folder blue">
            <a:hlinkClick r:id="rId4" action="ppaction://hlinksldjump" tooltip="Portfólio de Projetos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12"/>
          <p:cNvGrpSpPr/>
          <p:nvPr userDrawn="1"/>
        </p:nvGrpSpPr>
        <p:grpSpPr>
          <a:xfrm>
            <a:off x="179512" y="1268760"/>
            <a:ext cx="8784976" cy="4874478"/>
            <a:chOff x="393607" y="2060848"/>
            <a:chExt cx="8426865" cy="43924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" name="Conector reto 11"/>
            <p:cNvCxnSpPr/>
            <p:nvPr/>
          </p:nvCxnSpPr>
          <p:spPr>
            <a:xfrm flipH="1">
              <a:off x="393607" y="2204864"/>
              <a:ext cx="1929" cy="424847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3"/>
            <p:cNvCxnSpPr/>
            <p:nvPr/>
          </p:nvCxnSpPr>
          <p:spPr>
            <a:xfrm>
              <a:off x="393607" y="6453336"/>
              <a:ext cx="8426865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5"/>
            <p:cNvCxnSpPr/>
            <p:nvPr/>
          </p:nvCxnSpPr>
          <p:spPr>
            <a:xfrm flipV="1">
              <a:off x="8820472" y="2196001"/>
              <a:ext cx="0" cy="4257335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3635896" y="2196001"/>
              <a:ext cx="5184576" cy="886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3647429" y="2060848"/>
              <a:ext cx="0" cy="13515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7"/>
            <p:cNvCxnSpPr/>
            <p:nvPr/>
          </p:nvCxnSpPr>
          <p:spPr>
            <a:xfrm flipH="1">
              <a:off x="395536" y="2204864"/>
              <a:ext cx="1728192" cy="886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20"/>
            <p:cNvCxnSpPr/>
            <p:nvPr/>
          </p:nvCxnSpPr>
          <p:spPr>
            <a:xfrm flipV="1">
              <a:off x="2111633" y="2060848"/>
              <a:ext cx="0" cy="13515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Arredondar Retângulo em um Canto Diagonal 1">
            <a:hlinkClick r:id="rId6" action="ppaction://hlinksldjump"/>
          </p:cNvPr>
          <p:cNvSpPr/>
          <p:nvPr userDrawn="1"/>
        </p:nvSpPr>
        <p:spPr>
          <a:xfrm>
            <a:off x="249591" y="404664"/>
            <a:ext cx="1514097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Judiciais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5" name="Arredondar Retângulo em um Canto Diagonal 7"/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sp>
        <p:nvSpPr>
          <p:cNvPr id="16" name="Arredondar Retângulo em um Canto Diagonal 8">
            <a:hlinkClick r:id="rId7" action="ppaction://hlinksldjump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Gestão do Conhecimento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7" name="Arredondar Retângulo em um Canto Diagonal 9">
            <a:hlinkClick r:id="rId8" action="ppaction://hlinksldjump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Estrutura de TIC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8" name="Arredondar Retângulo em um Canto Diagonal 10">
            <a:hlinkClick r:id="rId9" action="ppaction://hlinksldjump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Governança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492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332656"/>
            <a:ext cx="9144000" cy="62647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6516000"/>
            <a:ext cx="9144000" cy="34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624"/>
            <a:ext cx="6923112" cy="504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pt-BR" sz="2000" b="1" dirty="0"/>
          </a:p>
        </p:txBody>
      </p:sp>
      <p:sp>
        <p:nvSpPr>
          <p:cNvPr id="12" name="Retângulo 11"/>
          <p:cNvSpPr/>
          <p:nvPr/>
        </p:nvSpPr>
        <p:spPr>
          <a:xfrm>
            <a:off x="0" y="-9292"/>
            <a:ext cx="9144000" cy="3419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79" y="6523134"/>
            <a:ext cx="840975" cy="324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1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16" y="6532809"/>
            <a:ext cx="477752" cy="324000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6525344"/>
            <a:ext cx="9144000" cy="3600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BR" sz="20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t-BR" sz="1200" dirty="0" smtClean="0">
                <a:solidFill>
                  <a:schemeClr val="bg1"/>
                </a:solidFill>
                <a:effectLst/>
              </a:rPr>
              <a:t>ABR/2</a:t>
            </a:r>
            <a:r>
              <a:rPr lang="pt-BR" sz="1200" baseline="0" dirty="0" smtClean="0">
                <a:solidFill>
                  <a:schemeClr val="bg1"/>
                </a:solidFill>
                <a:effectLst/>
              </a:rPr>
              <a:t>013</a:t>
            </a:r>
            <a:endParaRPr lang="pt-BR" sz="1200" dirty="0">
              <a:solidFill>
                <a:schemeClr val="bg1"/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lang="pt-BR" sz="2000" b="1" cap="all" dirty="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00000"/>
        <a:buFont typeface="Lucida Grande"/>
        <a:buChar char="▸"/>
        <a:defRPr lang="es-ES" sz="2800" b="1" dirty="0" smtClean="0">
          <a:solidFill>
            <a:schemeClr val="tx2"/>
          </a:solidFill>
          <a:latin typeface="+mj-lt"/>
          <a:ea typeface="+mj-ea"/>
          <a:cs typeface="+mj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Lucida Grande"/>
        <a:buChar char="▹"/>
        <a:defRPr lang="es-ES" sz="2400" b="1" dirty="0" smtClean="0">
          <a:solidFill>
            <a:schemeClr val="tx2"/>
          </a:solidFill>
          <a:latin typeface="+mj-lt"/>
          <a:ea typeface="+mj-ea"/>
          <a:cs typeface="+mj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7" Type="http://schemas.openxmlformats.org/officeDocument/2006/relationships/slide" Target="slide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4.xml"/><Relationship Id="rId5" Type="http://schemas.openxmlformats.org/officeDocument/2006/relationships/image" Target="../media/image10.png"/><Relationship Id="rId4" Type="http://schemas.openxmlformats.org/officeDocument/2006/relationships/slide" Target="slide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9.xml"/><Relationship Id="rId13" Type="http://schemas.openxmlformats.org/officeDocument/2006/relationships/chart" Target="../charts/chart53.xml"/><Relationship Id="rId18" Type="http://schemas.openxmlformats.org/officeDocument/2006/relationships/slide" Target="slide11.xml"/><Relationship Id="rId3" Type="http://schemas.openxmlformats.org/officeDocument/2006/relationships/image" Target="../media/image10.png"/><Relationship Id="rId21" Type="http://schemas.openxmlformats.org/officeDocument/2006/relationships/chart" Target="../charts/chart57.xml"/><Relationship Id="rId7" Type="http://schemas.openxmlformats.org/officeDocument/2006/relationships/chart" Target="../charts/chart48.xml"/><Relationship Id="rId12" Type="http://schemas.openxmlformats.org/officeDocument/2006/relationships/image" Target="../media/image11.png"/><Relationship Id="rId17" Type="http://schemas.openxmlformats.org/officeDocument/2006/relationships/chart" Target="../charts/chart56.xml"/><Relationship Id="rId2" Type="http://schemas.openxmlformats.org/officeDocument/2006/relationships/slide" Target="slide39.xml"/><Relationship Id="rId16" Type="http://schemas.openxmlformats.org/officeDocument/2006/relationships/chart" Target="../charts/chart55.xml"/><Relationship Id="rId20" Type="http://schemas.openxmlformats.org/officeDocument/2006/relationships/slide" Target="slide43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47.xml"/><Relationship Id="rId11" Type="http://schemas.openxmlformats.org/officeDocument/2006/relationships/chart" Target="../charts/chart52.xml"/><Relationship Id="rId5" Type="http://schemas.openxmlformats.org/officeDocument/2006/relationships/slide" Target="slide42.xml"/><Relationship Id="rId15" Type="http://schemas.openxmlformats.org/officeDocument/2006/relationships/slide" Target="slide41.xml"/><Relationship Id="rId10" Type="http://schemas.openxmlformats.org/officeDocument/2006/relationships/chart" Target="../charts/chart51.xml"/><Relationship Id="rId19" Type="http://schemas.openxmlformats.org/officeDocument/2006/relationships/slide" Target="slide44.xml"/><Relationship Id="rId4" Type="http://schemas.openxmlformats.org/officeDocument/2006/relationships/slide" Target="slide40.xml"/><Relationship Id="rId9" Type="http://schemas.openxmlformats.org/officeDocument/2006/relationships/chart" Target="../charts/chart50.xml"/><Relationship Id="rId14" Type="http://schemas.openxmlformats.org/officeDocument/2006/relationships/chart" Target="../charts/chart54.xml"/><Relationship Id="rId22" Type="http://schemas.openxmlformats.org/officeDocument/2006/relationships/chart" Target="../charts/chart5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60.xml"/><Relationship Id="rId4" Type="http://schemas.openxmlformats.org/officeDocument/2006/relationships/chart" Target="../charts/chart5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3.xml"/><Relationship Id="rId13" Type="http://schemas.openxmlformats.org/officeDocument/2006/relationships/slide" Target="slide15.xml"/><Relationship Id="rId18" Type="http://schemas.openxmlformats.org/officeDocument/2006/relationships/chart" Target="../charts/chart68.xml"/><Relationship Id="rId3" Type="http://schemas.openxmlformats.org/officeDocument/2006/relationships/image" Target="../media/image10.png"/><Relationship Id="rId7" Type="http://schemas.openxmlformats.org/officeDocument/2006/relationships/chart" Target="../charts/chart62.xml"/><Relationship Id="rId12" Type="http://schemas.openxmlformats.org/officeDocument/2006/relationships/slide" Target="slide13.xml"/><Relationship Id="rId17" Type="http://schemas.openxmlformats.org/officeDocument/2006/relationships/chart" Target="../charts/chart67.xml"/><Relationship Id="rId2" Type="http://schemas.openxmlformats.org/officeDocument/2006/relationships/slide" Target="slide45.xml"/><Relationship Id="rId16" Type="http://schemas.openxmlformats.org/officeDocument/2006/relationships/slide" Target="slide46.xml"/><Relationship Id="rId20" Type="http://schemas.openxmlformats.org/officeDocument/2006/relationships/chart" Target="../charts/chart70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61.xml"/><Relationship Id="rId11" Type="http://schemas.openxmlformats.org/officeDocument/2006/relationships/chart" Target="../charts/chart66.xml"/><Relationship Id="rId5" Type="http://schemas.openxmlformats.org/officeDocument/2006/relationships/image" Target="../media/image11.png"/><Relationship Id="rId15" Type="http://schemas.openxmlformats.org/officeDocument/2006/relationships/slide" Target="slide48.xml"/><Relationship Id="rId10" Type="http://schemas.openxmlformats.org/officeDocument/2006/relationships/chart" Target="../charts/chart65.xml"/><Relationship Id="rId19" Type="http://schemas.openxmlformats.org/officeDocument/2006/relationships/chart" Target="../charts/chart69.xml"/><Relationship Id="rId4" Type="http://schemas.openxmlformats.org/officeDocument/2006/relationships/slide" Target="slide49.xml"/><Relationship Id="rId9" Type="http://schemas.openxmlformats.org/officeDocument/2006/relationships/chart" Target="../charts/chart64.xml"/><Relationship Id="rId14" Type="http://schemas.openxmlformats.org/officeDocument/2006/relationships/slide" Target="slide4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6.xml"/><Relationship Id="rId13" Type="http://schemas.openxmlformats.org/officeDocument/2006/relationships/slide" Target="slide50.xml"/><Relationship Id="rId18" Type="http://schemas.openxmlformats.org/officeDocument/2006/relationships/slide" Target="slide54.xml"/><Relationship Id="rId3" Type="http://schemas.openxmlformats.org/officeDocument/2006/relationships/chart" Target="../charts/chart71.xml"/><Relationship Id="rId21" Type="http://schemas.openxmlformats.org/officeDocument/2006/relationships/slide" Target="slide55.xml"/><Relationship Id="rId7" Type="http://schemas.openxmlformats.org/officeDocument/2006/relationships/chart" Target="../charts/chart75.xml"/><Relationship Id="rId12" Type="http://schemas.openxmlformats.org/officeDocument/2006/relationships/chart" Target="../charts/chart80.xml"/><Relationship Id="rId17" Type="http://schemas.openxmlformats.org/officeDocument/2006/relationships/slide" Target="slide53.xml"/><Relationship Id="rId25" Type="http://schemas.openxmlformats.org/officeDocument/2006/relationships/chart" Target="../charts/chart84.xml"/><Relationship Id="rId2" Type="http://schemas.openxmlformats.org/officeDocument/2006/relationships/image" Target="../media/image11.png"/><Relationship Id="rId16" Type="http://schemas.openxmlformats.org/officeDocument/2006/relationships/slide" Target="slide52.xml"/><Relationship Id="rId20" Type="http://schemas.openxmlformats.org/officeDocument/2006/relationships/slide" Target="slide13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74.xml"/><Relationship Id="rId11" Type="http://schemas.openxmlformats.org/officeDocument/2006/relationships/chart" Target="../charts/chart79.xml"/><Relationship Id="rId24" Type="http://schemas.openxmlformats.org/officeDocument/2006/relationships/chart" Target="../charts/chart83.xml"/><Relationship Id="rId5" Type="http://schemas.openxmlformats.org/officeDocument/2006/relationships/chart" Target="../charts/chart73.xml"/><Relationship Id="rId15" Type="http://schemas.openxmlformats.org/officeDocument/2006/relationships/slide" Target="slide51.xml"/><Relationship Id="rId23" Type="http://schemas.openxmlformats.org/officeDocument/2006/relationships/chart" Target="../charts/chart82.xml"/><Relationship Id="rId10" Type="http://schemas.openxmlformats.org/officeDocument/2006/relationships/chart" Target="../charts/chart78.xml"/><Relationship Id="rId19" Type="http://schemas.openxmlformats.org/officeDocument/2006/relationships/slide" Target="slide14.xml"/><Relationship Id="rId4" Type="http://schemas.openxmlformats.org/officeDocument/2006/relationships/chart" Target="../charts/chart72.xml"/><Relationship Id="rId9" Type="http://schemas.openxmlformats.org/officeDocument/2006/relationships/chart" Target="../charts/chart77.xml"/><Relationship Id="rId14" Type="http://schemas.openxmlformats.org/officeDocument/2006/relationships/image" Target="../media/image10.png"/><Relationship Id="rId22" Type="http://schemas.openxmlformats.org/officeDocument/2006/relationships/chart" Target="../charts/chart8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5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62.xml"/><Relationship Id="rId13" Type="http://schemas.openxmlformats.org/officeDocument/2006/relationships/chart" Target="../charts/chart91.xml"/><Relationship Id="rId18" Type="http://schemas.openxmlformats.org/officeDocument/2006/relationships/chart" Target="../charts/chart96.xml"/><Relationship Id="rId3" Type="http://schemas.openxmlformats.org/officeDocument/2006/relationships/slide" Target="slide56.xml"/><Relationship Id="rId21" Type="http://schemas.openxmlformats.org/officeDocument/2006/relationships/chart" Target="../charts/chart98.xml"/><Relationship Id="rId7" Type="http://schemas.openxmlformats.org/officeDocument/2006/relationships/slide" Target="slide59.xml"/><Relationship Id="rId12" Type="http://schemas.openxmlformats.org/officeDocument/2006/relationships/chart" Target="../charts/chart90.xml"/><Relationship Id="rId17" Type="http://schemas.openxmlformats.org/officeDocument/2006/relationships/chart" Target="../charts/chart95.xml"/><Relationship Id="rId25" Type="http://schemas.openxmlformats.org/officeDocument/2006/relationships/chart" Target="../charts/chart100.xml"/><Relationship Id="rId2" Type="http://schemas.openxmlformats.org/officeDocument/2006/relationships/image" Target="../media/image11.png"/><Relationship Id="rId16" Type="http://schemas.openxmlformats.org/officeDocument/2006/relationships/chart" Target="../charts/chart94.xml"/><Relationship Id="rId20" Type="http://schemas.openxmlformats.org/officeDocument/2006/relationships/chart" Target="../charts/chart9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8.xml"/><Relationship Id="rId11" Type="http://schemas.openxmlformats.org/officeDocument/2006/relationships/chart" Target="../charts/chart89.xml"/><Relationship Id="rId24" Type="http://schemas.openxmlformats.org/officeDocument/2006/relationships/chart" Target="../charts/chart99.xml"/><Relationship Id="rId5" Type="http://schemas.openxmlformats.org/officeDocument/2006/relationships/slide" Target="slide57.xml"/><Relationship Id="rId15" Type="http://schemas.openxmlformats.org/officeDocument/2006/relationships/chart" Target="../charts/chart93.xml"/><Relationship Id="rId23" Type="http://schemas.openxmlformats.org/officeDocument/2006/relationships/slide" Target="slide61.xml"/><Relationship Id="rId10" Type="http://schemas.openxmlformats.org/officeDocument/2006/relationships/chart" Target="../charts/chart88.xml"/><Relationship Id="rId19" Type="http://schemas.openxmlformats.org/officeDocument/2006/relationships/slide" Target="slide60.xml"/><Relationship Id="rId4" Type="http://schemas.openxmlformats.org/officeDocument/2006/relationships/image" Target="../media/image10.png"/><Relationship Id="rId9" Type="http://schemas.openxmlformats.org/officeDocument/2006/relationships/chart" Target="../charts/chart87.xml"/><Relationship Id="rId14" Type="http://schemas.openxmlformats.org/officeDocument/2006/relationships/chart" Target="../charts/chart92.xml"/><Relationship Id="rId22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chart" Target="../charts/chart10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15.png"/><Relationship Id="rId9" Type="http://schemas.openxmlformats.org/officeDocument/2006/relationships/chart" Target="../charts/chart10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11.xml"/><Relationship Id="rId5" Type="http://schemas.openxmlformats.org/officeDocument/2006/relationships/slide" Target="slide16.xml"/><Relationship Id="rId4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10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10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10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10" Type="http://schemas.openxmlformats.org/officeDocument/2006/relationships/chart" Target="../charts/chart106.xml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10" Type="http://schemas.openxmlformats.org/officeDocument/2006/relationships/chart" Target="../charts/chart107.xml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10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10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11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11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1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29.xml"/><Relationship Id="rId18" Type="http://schemas.openxmlformats.org/officeDocument/2006/relationships/slide" Target="slide39.xml"/><Relationship Id="rId26" Type="http://schemas.openxmlformats.org/officeDocument/2006/relationships/slide" Target="slide54.xml"/><Relationship Id="rId3" Type="http://schemas.openxmlformats.org/officeDocument/2006/relationships/slide" Target="slide21.xml"/><Relationship Id="rId21" Type="http://schemas.openxmlformats.org/officeDocument/2006/relationships/slide" Target="slide40.xml"/><Relationship Id="rId34" Type="http://schemas.openxmlformats.org/officeDocument/2006/relationships/slide" Target="slide62.xml"/><Relationship Id="rId7" Type="http://schemas.openxmlformats.org/officeDocument/2006/relationships/slide" Target="slide27.xml"/><Relationship Id="rId12" Type="http://schemas.openxmlformats.org/officeDocument/2006/relationships/slide" Target="slide31.xml"/><Relationship Id="rId17" Type="http://schemas.openxmlformats.org/officeDocument/2006/relationships/slide" Target="slide19.xml"/><Relationship Id="rId25" Type="http://schemas.openxmlformats.org/officeDocument/2006/relationships/slide" Target="slide52.xml"/><Relationship Id="rId33" Type="http://schemas.openxmlformats.org/officeDocument/2006/relationships/slide" Target="slide56.xml"/><Relationship Id="rId2" Type="http://schemas.openxmlformats.org/officeDocument/2006/relationships/slide" Target="slide18.xml"/><Relationship Id="rId16" Type="http://schemas.openxmlformats.org/officeDocument/2006/relationships/slide" Target="slide30.xml"/><Relationship Id="rId20" Type="http://schemas.openxmlformats.org/officeDocument/2006/relationships/slide" Target="slide42.xml"/><Relationship Id="rId29" Type="http://schemas.openxmlformats.org/officeDocument/2006/relationships/slide" Target="slide46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26.xml"/><Relationship Id="rId11" Type="http://schemas.openxmlformats.org/officeDocument/2006/relationships/slide" Target="slide34.xml"/><Relationship Id="rId24" Type="http://schemas.openxmlformats.org/officeDocument/2006/relationships/slide" Target="slide50.xml"/><Relationship Id="rId32" Type="http://schemas.openxmlformats.org/officeDocument/2006/relationships/slide" Target="slide3.xml"/><Relationship Id="rId5" Type="http://schemas.openxmlformats.org/officeDocument/2006/relationships/slide" Target="slide23.xml"/><Relationship Id="rId15" Type="http://schemas.openxmlformats.org/officeDocument/2006/relationships/slide" Target="slide33.xml"/><Relationship Id="rId23" Type="http://schemas.openxmlformats.org/officeDocument/2006/relationships/slide" Target="slide44.xml"/><Relationship Id="rId28" Type="http://schemas.openxmlformats.org/officeDocument/2006/relationships/slide" Target="slide48.xml"/><Relationship Id="rId36" Type="http://schemas.openxmlformats.org/officeDocument/2006/relationships/slide" Target="slide38.xml"/><Relationship Id="rId10" Type="http://schemas.openxmlformats.org/officeDocument/2006/relationships/slide" Target="slide24.xml"/><Relationship Id="rId19" Type="http://schemas.openxmlformats.org/officeDocument/2006/relationships/slide" Target="slide41.xml"/><Relationship Id="rId31" Type="http://schemas.openxmlformats.org/officeDocument/2006/relationships/slide" Target="slide55.xml"/><Relationship Id="rId4" Type="http://schemas.openxmlformats.org/officeDocument/2006/relationships/slide" Target="slide22.xml"/><Relationship Id="rId9" Type="http://schemas.openxmlformats.org/officeDocument/2006/relationships/slide" Target="slide28.xml"/><Relationship Id="rId14" Type="http://schemas.openxmlformats.org/officeDocument/2006/relationships/slide" Target="slide32.xml"/><Relationship Id="rId22" Type="http://schemas.openxmlformats.org/officeDocument/2006/relationships/slide" Target="slide43.xml"/><Relationship Id="rId27" Type="http://schemas.openxmlformats.org/officeDocument/2006/relationships/slide" Target="slide49.xml"/><Relationship Id="rId30" Type="http://schemas.openxmlformats.org/officeDocument/2006/relationships/slide" Target="slide51.xml"/><Relationship Id="rId35" Type="http://schemas.openxmlformats.org/officeDocument/2006/relationships/slide" Target="slide6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11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11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11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11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11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11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11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12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12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1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23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24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25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12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27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28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129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130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13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32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slide" Target="slide8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33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34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35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36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37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138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39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40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41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42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13" Type="http://schemas.openxmlformats.org/officeDocument/2006/relationships/image" Target="../media/image10.png"/><Relationship Id="rId18" Type="http://schemas.openxmlformats.org/officeDocument/2006/relationships/slide" Target="slide24.xml"/><Relationship Id="rId26" Type="http://schemas.openxmlformats.org/officeDocument/2006/relationships/chart" Target="../charts/chart15.xml"/><Relationship Id="rId3" Type="http://schemas.openxmlformats.org/officeDocument/2006/relationships/chart" Target="../charts/chart4.xml"/><Relationship Id="rId21" Type="http://schemas.openxmlformats.org/officeDocument/2006/relationships/slide" Target="slide7.xml"/><Relationship Id="rId7" Type="http://schemas.openxmlformats.org/officeDocument/2006/relationships/chart" Target="../charts/chart8.xml"/><Relationship Id="rId12" Type="http://schemas.openxmlformats.org/officeDocument/2006/relationships/slide" Target="slide18.xml"/><Relationship Id="rId17" Type="http://schemas.openxmlformats.org/officeDocument/2006/relationships/slide" Target="slide23.xml"/><Relationship Id="rId25" Type="http://schemas.openxmlformats.org/officeDocument/2006/relationships/slide" Target="slide19.xml"/><Relationship Id="rId2" Type="http://schemas.openxmlformats.org/officeDocument/2006/relationships/chart" Target="../charts/chart3.xml"/><Relationship Id="rId16" Type="http://schemas.openxmlformats.org/officeDocument/2006/relationships/slide" Target="slide21.xml"/><Relationship Id="rId20" Type="http://schemas.openxmlformats.org/officeDocument/2006/relationships/chart" Target="../charts/chart14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7.xml"/><Relationship Id="rId11" Type="http://schemas.openxmlformats.org/officeDocument/2006/relationships/chart" Target="../charts/chart12.xml"/><Relationship Id="rId24" Type="http://schemas.openxmlformats.org/officeDocument/2006/relationships/slide" Target="slide22.xml"/><Relationship Id="rId5" Type="http://schemas.openxmlformats.org/officeDocument/2006/relationships/chart" Target="../charts/chart6.xml"/><Relationship Id="rId15" Type="http://schemas.openxmlformats.org/officeDocument/2006/relationships/slide" Target="slide20.xml"/><Relationship Id="rId23" Type="http://schemas.openxmlformats.org/officeDocument/2006/relationships/slide" Target="slide5.xml"/><Relationship Id="rId28" Type="http://schemas.openxmlformats.org/officeDocument/2006/relationships/chart" Target="../charts/chart17.xml"/><Relationship Id="rId10" Type="http://schemas.openxmlformats.org/officeDocument/2006/relationships/chart" Target="../charts/chart11.xml"/><Relationship Id="rId19" Type="http://schemas.openxmlformats.org/officeDocument/2006/relationships/chart" Target="../charts/chart13.xml"/><Relationship Id="rId4" Type="http://schemas.openxmlformats.org/officeDocument/2006/relationships/chart" Target="../charts/chart5.xml"/><Relationship Id="rId9" Type="http://schemas.openxmlformats.org/officeDocument/2006/relationships/chart" Target="../charts/chart10.xml"/><Relationship Id="rId14" Type="http://schemas.openxmlformats.org/officeDocument/2006/relationships/image" Target="../media/image11.png"/><Relationship Id="rId22" Type="http://schemas.openxmlformats.org/officeDocument/2006/relationships/slide" Target="slide8.xml"/><Relationship Id="rId27" Type="http://schemas.openxmlformats.org/officeDocument/2006/relationships/chart" Target="../charts/chart16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43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144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45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73.xml"/><Relationship Id="rId3" Type="http://schemas.openxmlformats.org/officeDocument/2006/relationships/image" Target="../media/image10.png"/><Relationship Id="rId7" Type="http://schemas.openxmlformats.org/officeDocument/2006/relationships/slide" Target="slide74.xml"/><Relationship Id="rId2" Type="http://schemas.openxmlformats.org/officeDocument/2006/relationships/slide" Target="slide64.xml"/><Relationship Id="rId1" Type="http://schemas.openxmlformats.org/officeDocument/2006/relationships/slideLayout" Target="../slideLayouts/slideLayout8.xml"/><Relationship Id="rId6" Type="http://schemas.openxmlformats.org/officeDocument/2006/relationships/slide" Target="slide76.xml"/><Relationship Id="rId5" Type="http://schemas.openxmlformats.org/officeDocument/2006/relationships/slide" Target="slide72.xml"/><Relationship Id="rId10" Type="http://schemas.openxmlformats.org/officeDocument/2006/relationships/slide" Target="slide75.xml"/><Relationship Id="rId4" Type="http://schemas.openxmlformats.org/officeDocument/2006/relationships/slide" Target="slide71.xml"/><Relationship Id="rId9" Type="http://schemas.openxmlformats.org/officeDocument/2006/relationships/slide" Target="slide70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slide" Target="slide82.xml"/><Relationship Id="rId3" Type="http://schemas.openxmlformats.org/officeDocument/2006/relationships/image" Target="../media/image10.png"/><Relationship Id="rId7" Type="http://schemas.openxmlformats.org/officeDocument/2006/relationships/slide" Target="slide81.xml"/><Relationship Id="rId2" Type="http://schemas.openxmlformats.org/officeDocument/2006/relationships/slide" Target="slide63.xml"/><Relationship Id="rId1" Type="http://schemas.openxmlformats.org/officeDocument/2006/relationships/slideLayout" Target="../slideLayouts/slideLayout8.xml"/><Relationship Id="rId6" Type="http://schemas.openxmlformats.org/officeDocument/2006/relationships/slide" Target="slide78.xml"/><Relationship Id="rId5" Type="http://schemas.openxmlformats.org/officeDocument/2006/relationships/slide" Target="slide77.xml"/><Relationship Id="rId4" Type="http://schemas.openxmlformats.org/officeDocument/2006/relationships/slide" Target="slide80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89.xml"/><Relationship Id="rId3" Type="http://schemas.openxmlformats.org/officeDocument/2006/relationships/slide" Target="slide84.xml"/><Relationship Id="rId7" Type="http://schemas.openxmlformats.org/officeDocument/2006/relationships/slide" Target="slide8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slide" Target="slide85.xml"/><Relationship Id="rId11" Type="http://schemas.openxmlformats.org/officeDocument/2006/relationships/slide" Target="slide69.xml"/><Relationship Id="rId5" Type="http://schemas.openxmlformats.org/officeDocument/2006/relationships/slide" Target="slide88.xml"/><Relationship Id="rId10" Type="http://schemas.openxmlformats.org/officeDocument/2006/relationships/slide" Target="slide92.xml"/><Relationship Id="rId4" Type="http://schemas.openxmlformats.org/officeDocument/2006/relationships/slide" Target="slide87.xml"/><Relationship Id="rId9" Type="http://schemas.openxmlformats.org/officeDocument/2006/relationships/slide" Target="slide9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4" Type="http://schemas.openxmlformats.org/officeDocument/2006/relationships/slide" Target="slide9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9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5" Type="http://schemas.openxmlformats.org/officeDocument/2006/relationships/slide" Target="slide65.xml"/><Relationship Id="rId4" Type="http://schemas.openxmlformats.org/officeDocument/2006/relationships/slide" Target="slide9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4.xml"/><Relationship Id="rId13" Type="http://schemas.openxmlformats.org/officeDocument/2006/relationships/chart" Target="../charts/chart29.xml"/><Relationship Id="rId18" Type="http://schemas.openxmlformats.org/officeDocument/2006/relationships/slide" Target="slide27.xml"/><Relationship Id="rId26" Type="http://schemas.openxmlformats.org/officeDocument/2006/relationships/slide" Target="slide32.xml"/><Relationship Id="rId3" Type="http://schemas.openxmlformats.org/officeDocument/2006/relationships/chart" Target="../charts/chart19.xml"/><Relationship Id="rId21" Type="http://schemas.openxmlformats.org/officeDocument/2006/relationships/slide" Target="slide8.xml"/><Relationship Id="rId7" Type="http://schemas.openxmlformats.org/officeDocument/2006/relationships/chart" Target="../charts/chart23.xml"/><Relationship Id="rId12" Type="http://schemas.openxmlformats.org/officeDocument/2006/relationships/chart" Target="../charts/chart28.xml"/><Relationship Id="rId17" Type="http://schemas.openxmlformats.org/officeDocument/2006/relationships/image" Target="../media/image11.png"/><Relationship Id="rId25" Type="http://schemas.openxmlformats.org/officeDocument/2006/relationships/slide" Target="slide31.xml"/><Relationship Id="rId2" Type="http://schemas.openxmlformats.org/officeDocument/2006/relationships/chart" Target="../charts/chart18.xml"/><Relationship Id="rId16" Type="http://schemas.openxmlformats.org/officeDocument/2006/relationships/image" Target="../media/image10.png"/><Relationship Id="rId20" Type="http://schemas.openxmlformats.org/officeDocument/2006/relationships/slide" Target="slide6.xml"/><Relationship Id="rId29" Type="http://schemas.openxmlformats.org/officeDocument/2006/relationships/slide" Target="slide33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22.xml"/><Relationship Id="rId11" Type="http://schemas.openxmlformats.org/officeDocument/2006/relationships/chart" Target="../charts/chart27.xml"/><Relationship Id="rId24" Type="http://schemas.openxmlformats.org/officeDocument/2006/relationships/slide" Target="slide29.xml"/><Relationship Id="rId5" Type="http://schemas.openxmlformats.org/officeDocument/2006/relationships/chart" Target="../charts/chart21.xml"/><Relationship Id="rId15" Type="http://schemas.openxmlformats.org/officeDocument/2006/relationships/slide" Target="slide26.xml"/><Relationship Id="rId23" Type="http://schemas.openxmlformats.org/officeDocument/2006/relationships/slide" Target="slide34.xml"/><Relationship Id="rId28" Type="http://schemas.openxmlformats.org/officeDocument/2006/relationships/chart" Target="../charts/chart32.xml"/><Relationship Id="rId10" Type="http://schemas.openxmlformats.org/officeDocument/2006/relationships/chart" Target="../charts/chart26.xml"/><Relationship Id="rId19" Type="http://schemas.openxmlformats.org/officeDocument/2006/relationships/slide" Target="slide28.xml"/><Relationship Id="rId4" Type="http://schemas.openxmlformats.org/officeDocument/2006/relationships/chart" Target="../charts/chart20.xml"/><Relationship Id="rId9" Type="http://schemas.openxmlformats.org/officeDocument/2006/relationships/chart" Target="../charts/chart25.xml"/><Relationship Id="rId14" Type="http://schemas.openxmlformats.org/officeDocument/2006/relationships/chart" Target="../charts/chart30.xml"/><Relationship Id="rId22" Type="http://schemas.openxmlformats.org/officeDocument/2006/relationships/slide" Target="slide5.xml"/><Relationship Id="rId27" Type="http://schemas.openxmlformats.org/officeDocument/2006/relationships/chart" Target="../charts/chart31.xml"/><Relationship Id="rId30" Type="http://schemas.openxmlformats.org/officeDocument/2006/relationships/chart" Target="../charts/chart3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7.xml"/><Relationship Id="rId13" Type="http://schemas.openxmlformats.org/officeDocument/2006/relationships/chart" Target="../charts/chart38.xml"/><Relationship Id="rId3" Type="http://schemas.openxmlformats.org/officeDocument/2006/relationships/image" Target="../media/image10.png"/><Relationship Id="rId7" Type="http://schemas.openxmlformats.org/officeDocument/2006/relationships/chart" Target="../charts/chart36.xml"/><Relationship Id="rId12" Type="http://schemas.openxmlformats.org/officeDocument/2006/relationships/slide" Target="slide5.xml"/><Relationship Id="rId2" Type="http://schemas.openxmlformats.org/officeDocument/2006/relationships/slide" Target="slide36.xml"/><Relationship Id="rId16" Type="http://schemas.openxmlformats.org/officeDocument/2006/relationships/chart" Target="../charts/chart40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35.xml"/><Relationship Id="rId11" Type="http://schemas.openxmlformats.org/officeDocument/2006/relationships/slide" Target="slide7.xml"/><Relationship Id="rId5" Type="http://schemas.openxmlformats.org/officeDocument/2006/relationships/chart" Target="../charts/chart34.xml"/><Relationship Id="rId15" Type="http://schemas.openxmlformats.org/officeDocument/2006/relationships/slide" Target="slide30.xml"/><Relationship Id="rId10" Type="http://schemas.openxmlformats.org/officeDocument/2006/relationships/slide" Target="slide6.xml"/><Relationship Id="rId4" Type="http://schemas.openxmlformats.org/officeDocument/2006/relationships/slide" Target="slide37.xml"/><Relationship Id="rId9" Type="http://schemas.openxmlformats.org/officeDocument/2006/relationships/image" Target="../media/image11.png"/><Relationship Id="rId14" Type="http://schemas.openxmlformats.org/officeDocument/2006/relationships/chart" Target="../charts/chart39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2.xml"/></Relationships>
</file>

<file path=ppt/slides/_rels/slide9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Rectangle 2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UY" dirty="0" smtClean="0">
                <a:solidFill>
                  <a:schemeClr val="tx1"/>
                </a:solidFill>
              </a:rPr>
              <a:t>Portfólio de projetos de tic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Resumo executivo</a:t>
            </a:r>
          </a:p>
          <a:p>
            <a:r>
              <a:rPr lang="pt-BR" dirty="0" smtClean="0"/>
              <a:t>ABRIL/2013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465968"/>
              </p:ext>
            </p:extLst>
          </p:nvPr>
        </p:nvGraphicFramePr>
        <p:xfrm>
          <a:off x="611560" y="1772816"/>
          <a:ext cx="7992888" cy="7406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Modernização</a:t>
                      </a:r>
                      <a:r>
                        <a:rPr lang="pt-BR" baseline="0" dirty="0" smtClean="0"/>
                        <a:t> dos Processos Administrativos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Sistema</a:t>
                      </a:r>
                      <a:r>
                        <a:rPr lang="pt-BR" sz="1600" baseline="0" dirty="0" smtClean="0"/>
                        <a:t> de Diárias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N/D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15%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2" name="Picture 56" descr="Viewer f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40" y="1835826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8141976"/>
              </p:ext>
            </p:extLst>
          </p:nvPr>
        </p:nvGraphicFramePr>
        <p:xfrm>
          <a:off x="7062063" y="2081332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1" name="Picture 2056" descr="Icon Magnifying Glas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9418" y="220486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4308331"/>
              </p:ext>
            </p:extLst>
          </p:nvPr>
        </p:nvGraphicFramePr>
        <p:xfrm>
          <a:off x="7096972" y="2176885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29" name="Group 279"/>
          <p:cNvGrpSpPr>
            <a:grpSpLocks noChangeAspect="1"/>
          </p:cNvGrpSpPr>
          <p:nvPr/>
        </p:nvGrpSpPr>
        <p:grpSpPr bwMode="auto">
          <a:xfrm>
            <a:off x="4625984" y="6277948"/>
            <a:ext cx="198000" cy="198000"/>
            <a:chOff x="3507" y="1060"/>
            <a:chExt cx="182" cy="168"/>
          </a:xfr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49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50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1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52" name="Oval 281">
              <a:hlinkClick r:id="rId7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 smtClean="0"/>
                <a:t>R</a:t>
              </a:r>
              <a:endParaRPr lang="pt-BR" sz="1050" dirty="0"/>
            </a:p>
          </p:txBody>
        </p:sp>
      </p:grpSp>
      <p:sp>
        <p:nvSpPr>
          <p:cNvPr id="16" name="CaixaDeTexto 15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17" name="Picture 2056" descr="Icon Magnifying Gla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90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"/>
          <p:cNvSpPr/>
          <p:nvPr/>
        </p:nvSpPr>
        <p:spPr>
          <a:xfrm>
            <a:off x="401082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8" name="Group 18"/>
          <p:cNvGrpSpPr/>
          <p:nvPr/>
        </p:nvGrpSpPr>
        <p:grpSpPr>
          <a:xfrm>
            <a:off x="458930" y="1923825"/>
            <a:ext cx="2314753" cy="277000"/>
            <a:chOff x="452926" y="1955659"/>
            <a:chExt cx="2074514" cy="300915"/>
          </a:xfrm>
        </p:grpSpPr>
        <p:sp>
          <p:nvSpPr>
            <p:cNvPr id="69" name="Round Same Side Corner Rectangle 14"/>
            <p:cNvSpPr/>
            <p:nvPr/>
          </p:nvSpPr>
          <p:spPr>
            <a:xfrm rot="16200000" flipV="1">
              <a:off x="1974624" y="1678214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6" name="Round Same Side Corner Rectangle 15"/>
            <p:cNvSpPr/>
            <p:nvPr/>
          </p:nvSpPr>
          <p:spPr>
            <a:xfrm rot="16200000">
              <a:off x="937367" y="1496759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7" name="TextBox 16"/>
            <p:cNvSpPr txBox="1"/>
            <p:nvPr/>
          </p:nvSpPr>
          <p:spPr>
            <a:xfrm>
              <a:off x="486975" y="1955659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Em Execução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8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05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9" name="Group 23"/>
          <p:cNvGrpSpPr/>
          <p:nvPr/>
        </p:nvGrpSpPr>
        <p:grpSpPr>
          <a:xfrm>
            <a:off x="458930" y="2230706"/>
            <a:ext cx="2314753" cy="277000"/>
            <a:chOff x="452926" y="2289035"/>
            <a:chExt cx="2074514" cy="300915"/>
          </a:xfrm>
        </p:grpSpPr>
        <p:sp>
          <p:nvSpPr>
            <p:cNvPr id="80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1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2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Não Iniciados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3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06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84" name="Group 25"/>
          <p:cNvGrpSpPr/>
          <p:nvPr/>
        </p:nvGrpSpPr>
        <p:grpSpPr>
          <a:xfrm>
            <a:off x="458930" y="2546355"/>
            <a:ext cx="2314753" cy="277000"/>
            <a:chOff x="452926" y="2289035"/>
            <a:chExt cx="2074514" cy="300915"/>
          </a:xfrm>
        </p:grpSpPr>
        <p:sp>
          <p:nvSpPr>
            <p:cNvPr id="85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6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7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Suspensos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8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01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89" name="Round Same Side Corner Rectangle 106"/>
          <p:cNvSpPr/>
          <p:nvPr/>
        </p:nvSpPr>
        <p:spPr>
          <a:xfrm>
            <a:off x="401082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3" name="Group 23"/>
          <p:cNvGrpSpPr/>
          <p:nvPr/>
        </p:nvGrpSpPr>
        <p:grpSpPr>
          <a:xfrm>
            <a:off x="474850" y="2860786"/>
            <a:ext cx="2314753" cy="277000"/>
            <a:chOff x="452926" y="2289035"/>
            <a:chExt cx="2074514" cy="300915"/>
          </a:xfrm>
        </p:grpSpPr>
        <p:sp>
          <p:nvSpPr>
            <p:cNvPr id="94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5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6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Concluídos Mês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7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98" name="Group 25"/>
          <p:cNvGrpSpPr/>
          <p:nvPr/>
        </p:nvGrpSpPr>
        <p:grpSpPr>
          <a:xfrm>
            <a:off x="474850" y="3176435"/>
            <a:ext cx="2314753" cy="277000"/>
            <a:chOff x="452926" y="2289035"/>
            <a:chExt cx="2074514" cy="300915"/>
          </a:xfrm>
        </p:grpSpPr>
        <p:sp>
          <p:nvSpPr>
            <p:cNvPr id="99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0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1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Propostas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2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03" name="Rounded Rectangle 5"/>
          <p:cNvSpPr/>
          <p:nvPr/>
        </p:nvSpPr>
        <p:spPr>
          <a:xfrm>
            <a:off x="6313325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04" name="Group 18"/>
          <p:cNvGrpSpPr/>
          <p:nvPr/>
        </p:nvGrpSpPr>
        <p:grpSpPr>
          <a:xfrm>
            <a:off x="6371175" y="1923824"/>
            <a:ext cx="2314754" cy="291938"/>
            <a:chOff x="452926" y="1955660"/>
            <a:chExt cx="2074514" cy="317143"/>
          </a:xfrm>
        </p:grpSpPr>
        <p:sp>
          <p:nvSpPr>
            <p:cNvPr id="105" name="Round Same Side Corner Rectangle 14"/>
            <p:cNvSpPr/>
            <p:nvPr/>
          </p:nvSpPr>
          <p:spPr>
            <a:xfrm rot="16200000" flipV="1">
              <a:off x="1974624" y="1678214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6" name="Round Same Side Corner Rectangle 15"/>
            <p:cNvSpPr/>
            <p:nvPr/>
          </p:nvSpPr>
          <p:spPr>
            <a:xfrm rot="16200000">
              <a:off x="937367" y="1496759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7" name="TextBox 16"/>
            <p:cNvSpPr txBox="1"/>
            <p:nvPr/>
          </p:nvSpPr>
          <p:spPr>
            <a:xfrm>
              <a:off x="501241" y="1971889"/>
              <a:ext cx="1262522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Atrasados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8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66%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09" name="Group 23"/>
          <p:cNvGrpSpPr/>
          <p:nvPr/>
        </p:nvGrpSpPr>
        <p:grpSpPr>
          <a:xfrm>
            <a:off x="6371175" y="2230705"/>
            <a:ext cx="2314755" cy="287506"/>
            <a:chOff x="452926" y="2289036"/>
            <a:chExt cx="2074514" cy="312328"/>
          </a:xfrm>
        </p:grpSpPr>
        <p:sp>
          <p:nvSpPr>
            <p:cNvPr id="110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1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2" name="TextBox 21"/>
            <p:cNvSpPr txBox="1"/>
            <p:nvPr/>
          </p:nvSpPr>
          <p:spPr>
            <a:xfrm>
              <a:off x="501240" y="2300450"/>
              <a:ext cx="1225831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No Prazo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3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34%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14" name="Group 25"/>
          <p:cNvGrpSpPr/>
          <p:nvPr/>
        </p:nvGrpSpPr>
        <p:grpSpPr>
          <a:xfrm>
            <a:off x="6371173" y="2546355"/>
            <a:ext cx="2314753" cy="277000"/>
            <a:chOff x="452926" y="2289035"/>
            <a:chExt cx="2074514" cy="300915"/>
          </a:xfrm>
        </p:grpSpPr>
        <p:sp>
          <p:nvSpPr>
            <p:cNvPr id="115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6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7" name="TextBox 28"/>
            <p:cNvSpPr txBox="1"/>
            <p:nvPr/>
          </p:nvSpPr>
          <p:spPr>
            <a:xfrm>
              <a:off x="486974" y="2289035"/>
              <a:ext cx="1276790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Monitorados PMO 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8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100%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9" name="Round Same Side Corner Rectangle 106"/>
          <p:cNvSpPr/>
          <p:nvPr/>
        </p:nvSpPr>
        <p:spPr>
          <a:xfrm>
            <a:off x="6313325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Indicadores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(%)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20" name="Group 23"/>
          <p:cNvGrpSpPr/>
          <p:nvPr/>
        </p:nvGrpSpPr>
        <p:grpSpPr>
          <a:xfrm>
            <a:off x="6387093" y="2860786"/>
            <a:ext cx="2314753" cy="277000"/>
            <a:chOff x="452926" y="2289035"/>
            <a:chExt cx="2074514" cy="300915"/>
          </a:xfrm>
        </p:grpSpPr>
        <p:sp>
          <p:nvSpPr>
            <p:cNvPr id="121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2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3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en-US" sz="1200" b="1" dirty="0" err="1" smtClean="0">
                  <a:latin typeface="Calibri" pitchFamily="34" charset="0"/>
                  <a:cs typeface="Calibri" pitchFamily="34" charset="0"/>
                </a:rPr>
                <a:t>Rejeitados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4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25" name="Group 25"/>
          <p:cNvGrpSpPr/>
          <p:nvPr/>
        </p:nvGrpSpPr>
        <p:grpSpPr>
          <a:xfrm>
            <a:off x="6387093" y="3176435"/>
            <a:ext cx="2314753" cy="277000"/>
            <a:chOff x="452926" y="2289035"/>
            <a:chExt cx="2074514" cy="300915"/>
          </a:xfrm>
        </p:grpSpPr>
        <p:sp>
          <p:nvSpPr>
            <p:cNvPr id="126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7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8" name="TextBox 28"/>
            <p:cNvSpPr txBox="1"/>
            <p:nvPr/>
          </p:nvSpPr>
          <p:spPr>
            <a:xfrm>
              <a:off x="486975" y="2289035"/>
              <a:ext cx="1262523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Ocupação Recursos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9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30" name="Round Same Side Corner Rectangle 102"/>
          <p:cNvSpPr/>
          <p:nvPr/>
        </p:nvSpPr>
        <p:spPr>
          <a:xfrm>
            <a:off x="535319" y="5524206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endParaRPr lang="ro-RO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31" name="Chart 96"/>
          <p:cNvGraphicFramePr/>
          <p:nvPr>
            <p:extLst>
              <p:ext uri="{D42A27DB-BD31-4B8C-83A1-F6EECF244321}">
                <p14:modId xmlns:p14="http://schemas.microsoft.com/office/powerpoint/2010/main" val="3695722447"/>
              </p:ext>
            </p:extLst>
          </p:nvPr>
        </p:nvGraphicFramePr>
        <p:xfrm>
          <a:off x="215607" y="3887640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2" name="Round Same Side Corner Rectangle 100"/>
          <p:cNvSpPr/>
          <p:nvPr/>
        </p:nvSpPr>
        <p:spPr>
          <a:xfrm>
            <a:off x="212392" y="3660525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Projetos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3" name="Round Same Side Corner Rectangle 102"/>
          <p:cNvSpPr/>
          <p:nvPr/>
        </p:nvSpPr>
        <p:spPr>
          <a:xfrm>
            <a:off x="4945895" y="5526478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6">
              <a:lumMod val="60000"/>
              <a:lumOff val="40000"/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endParaRPr lang="ro-RO" sz="1200" b="1" dirty="0">
              <a:solidFill>
                <a:schemeClr val="tx1"/>
              </a:solidFill>
            </a:endParaRPr>
          </a:p>
        </p:txBody>
      </p:sp>
      <p:sp>
        <p:nvSpPr>
          <p:cNvPr id="135" name="Round Same Side Corner Rectangle 100"/>
          <p:cNvSpPr/>
          <p:nvPr/>
        </p:nvSpPr>
        <p:spPr>
          <a:xfrm>
            <a:off x="4622968" y="3662797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Indicadores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8" name="Group 279"/>
          <p:cNvGrpSpPr>
            <a:grpSpLocks noChangeAspect="1"/>
          </p:cNvGrpSpPr>
          <p:nvPr/>
        </p:nvGrpSpPr>
        <p:grpSpPr bwMode="auto">
          <a:xfrm>
            <a:off x="4625984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9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40" name="Oval 281">
              <a:hlinkClick r:id="rId3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1</a:t>
              </a:r>
            </a:p>
          </p:txBody>
        </p:sp>
      </p:grpSp>
      <p:grpSp>
        <p:nvGrpSpPr>
          <p:cNvPr id="141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2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43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 smtClean="0">
                  <a:solidFill>
                    <a:schemeClr val="bg1"/>
                  </a:solidFill>
                </a:rPr>
                <a:t>R</a:t>
              </a:r>
              <a:endParaRPr lang="pt-BR" sz="105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4" name="Round Same Side Corner Rectangle 4"/>
          <p:cNvSpPr/>
          <p:nvPr/>
        </p:nvSpPr>
        <p:spPr>
          <a:xfrm rot="10800000">
            <a:off x="3059832" y="1890626"/>
            <a:ext cx="3024336" cy="1610379"/>
          </a:xfrm>
          <a:prstGeom prst="round2SameRect">
            <a:avLst>
              <a:gd name="adj1" fmla="val 12899"/>
              <a:gd name="adj2" fmla="val 0"/>
            </a:avLst>
          </a:prstGeom>
          <a:solidFill>
            <a:schemeClr val="tx1">
              <a:alpha val="18000"/>
            </a:schemeClr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endParaRPr lang="ro-RO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5" name="Round Same Side Corner Rectangle 106"/>
          <p:cNvSpPr/>
          <p:nvPr/>
        </p:nvSpPr>
        <p:spPr>
          <a:xfrm>
            <a:off x="3059831" y="1624196"/>
            <a:ext cx="3024337" cy="249911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Concluídos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46" name="Tabela 1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876227"/>
              </p:ext>
            </p:extLst>
          </p:nvPr>
        </p:nvGraphicFramePr>
        <p:xfrm>
          <a:off x="3075341" y="1906118"/>
          <a:ext cx="2993275" cy="1428161"/>
        </p:xfrm>
        <a:graphic>
          <a:graphicData uri="http://schemas.openxmlformats.org/drawingml/2006/table">
            <a:tbl>
              <a:tblPr/>
              <a:tblGrid>
                <a:gridCol w="256971"/>
                <a:gridCol w="2088232"/>
                <a:gridCol w="648072"/>
              </a:tblGrid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01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JudEdital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Ago</a:t>
                      </a: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/12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02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03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04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05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06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07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" name="Chart 96"/>
          <p:cNvGraphicFramePr/>
          <p:nvPr>
            <p:extLst>
              <p:ext uri="{D42A27DB-BD31-4B8C-83A1-F6EECF244321}">
                <p14:modId xmlns:p14="http://schemas.microsoft.com/office/powerpoint/2010/main" val="2971697209"/>
              </p:ext>
            </p:extLst>
          </p:nvPr>
        </p:nvGraphicFramePr>
        <p:xfrm>
          <a:off x="4626183" y="3889912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953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435553"/>
              </p:ext>
            </p:extLst>
          </p:nvPr>
        </p:nvGraphicFramePr>
        <p:xfrm>
          <a:off x="611560" y="1772816"/>
          <a:ext cx="7992888" cy="7406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Autenticidade Documental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Mandados &amp; Alvarás Digitais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Abr</a:t>
                      </a:r>
                      <a:r>
                        <a:rPr lang="pt-BR" sz="1600" dirty="0" smtClean="0"/>
                        <a:t>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99%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351465"/>
              </p:ext>
            </p:extLst>
          </p:nvPr>
        </p:nvGraphicFramePr>
        <p:xfrm>
          <a:off x="611560" y="2636912"/>
          <a:ext cx="7992888" cy="111098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Gestão Documental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Digitalização das Fichas Funcionais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err="1" smtClean="0"/>
                        <a:t>Susp</a:t>
                      </a:r>
                      <a:r>
                        <a:rPr lang="pt-PT" sz="1600" dirty="0" smtClean="0"/>
                        <a:t>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15%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Arquivo Geral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Fev</a:t>
                      </a:r>
                      <a:r>
                        <a:rPr lang="pt-BR" sz="1600" dirty="0" smtClean="0"/>
                        <a:t>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95%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438940"/>
              </p:ext>
            </p:extLst>
          </p:nvPr>
        </p:nvGraphicFramePr>
        <p:xfrm>
          <a:off x="611560" y="3861048"/>
          <a:ext cx="7992888" cy="111098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Portal Corporativo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Portal de Internet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Mai/13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75%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Jurisprudência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N/D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0%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4" name="Picture 2056" descr="Icon Magnifying Glas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68" y="2218997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056" descr="Icon Magnifying Glas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44" y="3092110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2056" descr="Icon Magnifying Glas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44" y="4316270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8565245"/>
              </p:ext>
            </p:extLst>
          </p:nvPr>
        </p:nvGraphicFramePr>
        <p:xfrm>
          <a:off x="7092280" y="2095549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6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3841441"/>
              </p:ext>
            </p:extLst>
          </p:nvPr>
        </p:nvGraphicFramePr>
        <p:xfrm>
          <a:off x="7137285" y="2188283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7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9414919"/>
              </p:ext>
            </p:extLst>
          </p:nvPr>
        </p:nvGraphicFramePr>
        <p:xfrm>
          <a:off x="7092280" y="2955516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3160211"/>
              </p:ext>
            </p:extLst>
          </p:nvPr>
        </p:nvGraphicFramePr>
        <p:xfrm>
          <a:off x="7137285" y="3048250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59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1016028"/>
              </p:ext>
            </p:extLst>
          </p:nvPr>
        </p:nvGraphicFramePr>
        <p:xfrm>
          <a:off x="7092280" y="4183805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60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3686735"/>
              </p:ext>
            </p:extLst>
          </p:nvPr>
        </p:nvGraphicFramePr>
        <p:xfrm>
          <a:off x="7137285" y="4276539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62" name="Picture 56" descr="Viewer fil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16440" y="1844824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56" descr="Viewer fil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16440" y="2697369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56" descr="Viewer fil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16440" y="3921505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5678593"/>
              </p:ext>
            </p:extLst>
          </p:nvPr>
        </p:nvGraphicFramePr>
        <p:xfrm>
          <a:off x="7092280" y="3331284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41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4178131"/>
              </p:ext>
            </p:extLst>
          </p:nvPr>
        </p:nvGraphicFramePr>
        <p:xfrm>
          <a:off x="7137285" y="3424018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pic>
        <p:nvPicPr>
          <p:cNvPr id="42" name="Picture 2056" descr="Icon Magnifying Glass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45217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6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671672"/>
              </p:ext>
            </p:extLst>
          </p:nvPr>
        </p:nvGraphicFramePr>
        <p:xfrm>
          <a:off x="611560" y="5076185"/>
          <a:ext cx="7992888" cy="7406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Ensino à Distancia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Implantação da Plataforma</a:t>
                      </a:r>
                      <a:r>
                        <a:rPr lang="pt-BR" sz="1600" baseline="0" dirty="0" smtClean="0"/>
                        <a:t> do EAD (</a:t>
                      </a:r>
                      <a:r>
                        <a:rPr lang="pt-BR" sz="1600" baseline="0" dirty="0" err="1" smtClean="0"/>
                        <a:t>Moodle</a:t>
                      </a:r>
                      <a:r>
                        <a:rPr lang="pt-BR" sz="1600" baseline="0" dirty="0"/>
                        <a:t>)</a:t>
                      </a:r>
                      <a:endParaRPr lang="pt-BR" sz="16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Ago</a:t>
                      </a:r>
                      <a:r>
                        <a:rPr lang="pt-BR" sz="1600" dirty="0" smtClean="0"/>
                        <a:t>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60%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0" name="Picture 56" descr="Viewer fil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16440" y="5148193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652286"/>
              </p:ext>
            </p:extLst>
          </p:nvPr>
        </p:nvGraphicFramePr>
        <p:xfrm>
          <a:off x="7092280" y="5394771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72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6834438"/>
              </p:ext>
            </p:extLst>
          </p:nvPr>
        </p:nvGraphicFramePr>
        <p:xfrm>
          <a:off x="7137285" y="5487505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pSp>
        <p:nvGrpSpPr>
          <p:cNvPr id="55" name="Group 279"/>
          <p:cNvGrpSpPr>
            <a:grpSpLocks noChangeAspect="1"/>
          </p:cNvGrpSpPr>
          <p:nvPr/>
        </p:nvGrpSpPr>
        <p:grpSpPr bwMode="auto">
          <a:xfrm>
            <a:off x="4625984" y="6277948"/>
            <a:ext cx="198000" cy="198000"/>
            <a:chOff x="3507" y="1060"/>
            <a:chExt cx="182" cy="168"/>
          </a:xfr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8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69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76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7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78" name="Oval 281">
              <a:hlinkClick r:id="rId18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 smtClean="0"/>
                <a:t>R</a:t>
              </a:r>
              <a:endParaRPr lang="pt-BR" sz="1050" dirty="0"/>
            </a:p>
          </p:txBody>
        </p:sp>
      </p:grpSp>
      <p:sp>
        <p:nvSpPr>
          <p:cNvPr id="36" name="CaixaDeTexto 35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37" name="Picture 2056" descr="Icon Magnifying Gl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056" descr="Icon Magnifying Glass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68" y="551723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056" descr="Icon Magnifying Glass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9418" y="4699041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4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2753983"/>
              </p:ext>
            </p:extLst>
          </p:nvPr>
        </p:nvGraphicFramePr>
        <p:xfrm>
          <a:off x="7092000" y="4536000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aphicFrame>
        <p:nvGraphicFramePr>
          <p:cNvPr id="35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6428800"/>
              </p:ext>
            </p:extLst>
          </p:nvPr>
        </p:nvGraphicFramePr>
        <p:xfrm>
          <a:off x="7128000" y="4618008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</p:spTree>
    <p:extLst>
      <p:ext uri="{BB962C8B-B14F-4D97-AF65-F5344CB8AC3E}">
        <p14:creationId xmlns:p14="http://schemas.microsoft.com/office/powerpoint/2010/main" val="161590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ounded Rectangle 5"/>
          <p:cNvSpPr/>
          <p:nvPr/>
        </p:nvSpPr>
        <p:spPr>
          <a:xfrm>
            <a:off x="401082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4" name="Group 18"/>
          <p:cNvGrpSpPr/>
          <p:nvPr/>
        </p:nvGrpSpPr>
        <p:grpSpPr>
          <a:xfrm>
            <a:off x="458930" y="1923825"/>
            <a:ext cx="2314753" cy="277000"/>
            <a:chOff x="452926" y="1955659"/>
            <a:chExt cx="2074514" cy="300915"/>
          </a:xfrm>
        </p:grpSpPr>
        <p:sp>
          <p:nvSpPr>
            <p:cNvPr id="75" name="Round Same Side Corner Rectangle 14"/>
            <p:cNvSpPr/>
            <p:nvPr/>
          </p:nvSpPr>
          <p:spPr>
            <a:xfrm rot="16200000" flipV="1">
              <a:off x="1974624" y="1678214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6" name="Round Same Side Corner Rectangle 15"/>
            <p:cNvSpPr/>
            <p:nvPr/>
          </p:nvSpPr>
          <p:spPr>
            <a:xfrm rot="16200000">
              <a:off x="937367" y="1496759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7" name="TextBox 16"/>
            <p:cNvSpPr txBox="1"/>
            <p:nvPr/>
          </p:nvSpPr>
          <p:spPr>
            <a:xfrm>
              <a:off x="486975" y="1955659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Em Execução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8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11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9" name="Group 23"/>
          <p:cNvGrpSpPr/>
          <p:nvPr/>
        </p:nvGrpSpPr>
        <p:grpSpPr>
          <a:xfrm>
            <a:off x="458930" y="2230706"/>
            <a:ext cx="2314753" cy="277000"/>
            <a:chOff x="452926" y="2289035"/>
            <a:chExt cx="2074514" cy="300915"/>
          </a:xfrm>
        </p:grpSpPr>
        <p:sp>
          <p:nvSpPr>
            <p:cNvPr id="80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1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2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Não Iniciados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3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01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84" name="Group 25"/>
          <p:cNvGrpSpPr/>
          <p:nvPr/>
        </p:nvGrpSpPr>
        <p:grpSpPr>
          <a:xfrm>
            <a:off x="458930" y="2546355"/>
            <a:ext cx="2314753" cy="277000"/>
            <a:chOff x="452926" y="2289035"/>
            <a:chExt cx="2074514" cy="300915"/>
          </a:xfrm>
        </p:grpSpPr>
        <p:sp>
          <p:nvSpPr>
            <p:cNvPr id="85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6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7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Suspensos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8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89" name="Round Same Side Corner Rectangle 106"/>
          <p:cNvSpPr/>
          <p:nvPr/>
        </p:nvSpPr>
        <p:spPr>
          <a:xfrm>
            <a:off x="401082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2" name="Group 23"/>
          <p:cNvGrpSpPr/>
          <p:nvPr/>
        </p:nvGrpSpPr>
        <p:grpSpPr>
          <a:xfrm>
            <a:off x="474850" y="2860786"/>
            <a:ext cx="2314753" cy="277000"/>
            <a:chOff x="452926" y="2289035"/>
            <a:chExt cx="2074514" cy="300915"/>
          </a:xfrm>
        </p:grpSpPr>
        <p:sp>
          <p:nvSpPr>
            <p:cNvPr id="93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4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5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Concluídos Mês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6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02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97" name="Group 25"/>
          <p:cNvGrpSpPr/>
          <p:nvPr/>
        </p:nvGrpSpPr>
        <p:grpSpPr>
          <a:xfrm>
            <a:off x="474850" y="3176435"/>
            <a:ext cx="2314753" cy="277000"/>
            <a:chOff x="452926" y="2289035"/>
            <a:chExt cx="2074514" cy="300915"/>
          </a:xfrm>
        </p:grpSpPr>
        <p:sp>
          <p:nvSpPr>
            <p:cNvPr id="98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9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0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Propostas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1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02" name="Rounded Rectangle 5"/>
          <p:cNvSpPr/>
          <p:nvPr/>
        </p:nvSpPr>
        <p:spPr>
          <a:xfrm>
            <a:off x="6313325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03" name="Group 18"/>
          <p:cNvGrpSpPr/>
          <p:nvPr/>
        </p:nvGrpSpPr>
        <p:grpSpPr>
          <a:xfrm>
            <a:off x="6371175" y="1923824"/>
            <a:ext cx="2314754" cy="291938"/>
            <a:chOff x="452926" y="1955660"/>
            <a:chExt cx="2074514" cy="317143"/>
          </a:xfrm>
        </p:grpSpPr>
        <p:sp>
          <p:nvSpPr>
            <p:cNvPr id="104" name="Round Same Side Corner Rectangle 14"/>
            <p:cNvSpPr/>
            <p:nvPr/>
          </p:nvSpPr>
          <p:spPr>
            <a:xfrm rot="16200000" flipV="1">
              <a:off x="1974624" y="1678214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5" name="Round Same Side Corner Rectangle 15"/>
            <p:cNvSpPr/>
            <p:nvPr/>
          </p:nvSpPr>
          <p:spPr>
            <a:xfrm rot="16200000">
              <a:off x="937367" y="1496759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6" name="TextBox 16"/>
            <p:cNvSpPr txBox="1"/>
            <p:nvPr/>
          </p:nvSpPr>
          <p:spPr>
            <a:xfrm>
              <a:off x="501241" y="1971889"/>
              <a:ext cx="1262522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Atrasados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7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18%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08" name="Group 23"/>
          <p:cNvGrpSpPr/>
          <p:nvPr/>
        </p:nvGrpSpPr>
        <p:grpSpPr>
          <a:xfrm>
            <a:off x="6371175" y="2230705"/>
            <a:ext cx="2314755" cy="287506"/>
            <a:chOff x="452926" y="2289036"/>
            <a:chExt cx="2074514" cy="312328"/>
          </a:xfrm>
        </p:grpSpPr>
        <p:sp>
          <p:nvSpPr>
            <p:cNvPr id="109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0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1" name="TextBox 21"/>
            <p:cNvSpPr txBox="1"/>
            <p:nvPr/>
          </p:nvSpPr>
          <p:spPr>
            <a:xfrm>
              <a:off x="501240" y="2300450"/>
              <a:ext cx="1225831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No Prazo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2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82%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13" name="Group 25"/>
          <p:cNvGrpSpPr/>
          <p:nvPr/>
        </p:nvGrpSpPr>
        <p:grpSpPr>
          <a:xfrm>
            <a:off x="6371173" y="2546355"/>
            <a:ext cx="2314753" cy="277000"/>
            <a:chOff x="452926" y="2289035"/>
            <a:chExt cx="2074514" cy="300915"/>
          </a:xfrm>
        </p:grpSpPr>
        <p:sp>
          <p:nvSpPr>
            <p:cNvPr id="114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5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6" name="TextBox 28"/>
            <p:cNvSpPr txBox="1"/>
            <p:nvPr/>
          </p:nvSpPr>
          <p:spPr>
            <a:xfrm>
              <a:off x="486974" y="2289035"/>
              <a:ext cx="1276790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Monitorados PMO 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7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100%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8" name="Round Same Side Corner Rectangle 106"/>
          <p:cNvSpPr/>
          <p:nvPr/>
        </p:nvSpPr>
        <p:spPr>
          <a:xfrm>
            <a:off x="6313325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Indicadores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(%)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19" name="Group 23"/>
          <p:cNvGrpSpPr/>
          <p:nvPr/>
        </p:nvGrpSpPr>
        <p:grpSpPr>
          <a:xfrm>
            <a:off x="6387093" y="2860786"/>
            <a:ext cx="2314753" cy="277000"/>
            <a:chOff x="452926" y="2289035"/>
            <a:chExt cx="2074514" cy="300915"/>
          </a:xfrm>
        </p:grpSpPr>
        <p:sp>
          <p:nvSpPr>
            <p:cNvPr id="120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1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2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en-US" sz="1200" b="1" dirty="0" err="1" smtClean="0">
                  <a:latin typeface="Calibri" pitchFamily="34" charset="0"/>
                  <a:cs typeface="Calibri" pitchFamily="34" charset="0"/>
                </a:rPr>
                <a:t>Rejeitados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3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24" name="Group 25"/>
          <p:cNvGrpSpPr/>
          <p:nvPr/>
        </p:nvGrpSpPr>
        <p:grpSpPr>
          <a:xfrm>
            <a:off x="6387093" y="3176435"/>
            <a:ext cx="2314753" cy="277000"/>
            <a:chOff x="452926" y="2289035"/>
            <a:chExt cx="2074514" cy="300915"/>
          </a:xfrm>
        </p:grpSpPr>
        <p:sp>
          <p:nvSpPr>
            <p:cNvPr id="125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6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7" name="TextBox 28"/>
            <p:cNvSpPr txBox="1"/>
            <p:nvPr/>
          </p:nvSpPr>
          <p:spPr>
            <a:xfrm>
              <a:off x="486975" y="2289035"/>
              <a:ext cx="1262523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Ocupação Recursos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8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37" name="Group 279"/>
          <p:cNvGrpSpPr>
            <a:grpSpLocks noChangeAspect="1"/>
          </p:cNvGrpSpPr>
          <p:nvPr/>
        </p:nvGrpSpPr>
        <p:grpSpPr bwMode="auto">
          <a:xfrm>
            <a:off x="4473000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8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39" name="Oval 281">
              <a:hlinkClick r:id="rId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1</a:t>
              </a:r>
            </a:p>
          </p:txBody>
        </p:sp>
      </p:grpSp>
      <p:grpSp>
        <p:nvGrpSpPr>
          <p:cNvPr id="140" name="Group 279"/>
          <p:cNvGrpSpPr>
            <a:grpSpLocks noChangeAspect="1"/>
          </p:cNvGrpSpPr>
          <p:nvPr/>
        </p:nvGrpSpPr>
        <p:grpSpPr bwMode="auto">
          <a:xfrm>
            <a:off x="4139952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1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42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 smtClean="0">
                  <a:solidFill>
                    <a:schemeClr val="bg1"/>
                  </a:solidFill>
                </a:rPr>
                <a:t>R</a:t>
              </a:r>
              <a:endParaRPr lang="pt-BR" sz="105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3" name="Group 279"/>
          <p:cNvGrpSpPr>
            <a:grpSpLocks noChangeAspect="1"/>
          </p:cNvGrpSpPr>
          <p:nvPr/>
        </p:nvGrpSpPr>
        <p:grpSpPr bwMode="auto">
          <a:xfrm>
            <a:off x="4806048" y="6281164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4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45" name="Oval 281">
              <a:hlinkClick r:id="rId3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2</a:t>
              </a:r>
            </a:p>
          </p:txBody>
        </p:sp>
      </p:grpSp>
      <p:sp>
        <p:nvSpPr>
          <p:cNvPr id="146" name="Round Same Side Corner Rectangle 4"/>
          <p:cNvSpPr/>
          <p:nvPr/>
        </p:nvSpPr>
        <p:spPr>
          <a:xfrm rot="10800000">
            <a:off x="3059832" y="1890626"/>
            <a:ext cx="3024336" cy="1610379"/>
          </a:xfrm>
          <a:prstGeom prst="round2SameRect">
            <a:avLst>
              <a:gd name="adj1" fmla="val 12899"/>
              <a:gd name="adj2" fmla="val 0"/>
            </a:avLst>
          </a:prstGeom>
          <a:solidFill>
            <a:schemeClr val="tx1">
              <a:alpha val="18000"/>
            </a:schemeClr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endParaRPr lang="ro-RO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7" name="Round Same Side Corner Rectangle 106"/>
          <p:cNvSpPr/>
          <p:nvPr/>
        </p:nvSpPr>
        <p:spPr>
          <a:xfrm>
            <a:off x="3059831" y="1624196"/>
            <a:ext cx="3024337" cy="249911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Concluídos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48" name="Tabela 1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061492"/>
              </p:ext>
            </p:extLst>
          </p:nvPr>
        </p:nvGraphicFramePr>
        <p:xfrm>
          <a:off x="3075341" y="1906118"/>
          <a:ext cx="2993275" cy="1428161"/>
        </p:xfrm>
        <a:graphic>
          <a:graphicData uri="http://schemas.openxmlformats.org/drawingml/2006/table">
            <a:tbl>
              <a:tblPr/>
              <a:tblGrid>
                <a:gridCol w="256971"/>
                <a:gridCol w="2088232"/>
                <a:gridCol w="648072"/>
              </a:tblGrid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01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Wireless</a:t>
                      </a:r>
                      <a:r>
                        <a:rPr lang="pt-BR" sz="1100" baseline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– 1ª Fase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Mar/13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02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pt-PT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Microsoft</a:t>
                      </a:r>
                      <a:r>
                        <a:rPr lang="pt-PT" sz="1100" baseline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– EPM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Mar/13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03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04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05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06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07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9" name="Round Same Side Corner Rectangle 102"/>
          <p:cNvSpPr/>
          <p:nvPr/>
        </p:nvSpPr>
        <p:spPr>
          <a:xfrm>
            <a:off x="535319" y="5524206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endParaRPr lang="ro-RO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50" name="Chart 96"/>
          <p:cNvGraphicFramePr/>
          <p:nvPr>
            <p:extLst>
              <p:ext uri="{D42A27DB-BD31-4B8C-83A1-F6EECF244321}">
                <p14:modId xmlns:p14="http://schemas.microsoft.com/office/powerpoint/2010/main" val="2830506969"/>
              </p:ext>
            </p:extLst>
          </p:nvPr>
        </p:nvGraphicFramePr>
        <p:xfrm>
          <a:off x="215607" y="3887640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1" name="Round Same Side Corner Rectangle 100"/>
          <p:cNvSpPr/>
          <p:nvPr/>
        </p:nvSpPr>
        <p:spPr>
          <a:xfrm>
            <a:off x="212392" y="3660525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Projetos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2" name="Round Same Side Corner Rectangle 102"/>
          <p:cNvSpPr/>
          <p:nvPr/>
        </p:nvSpPr>
        <p:spPr>
          <a:xfrm>
            <a:off x="4945895" y="5526478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6">
              <a:lumMod val="60000"/>
              <a:lumOff val="40000"/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endParaRPr lang="ro-RO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53" name="Chart 96"/>
          <p:cNvGraphicFramePr/>
          <p:nvPr>
            <p:extLst>
              <p:ext uri="{D42A27DB-BD31-4B8C-83A1-F6EECF244321}">
                <p14:modId xmlns:p14="http://schemas.microsoft.com/office/powerpoint/2010/main" val="2196901696"/>
              </p:ext>
            </p:extLst>
          </p:nvPr>
        </p:nvGraphicFramePr>
        <p:xfrm>
          <a:off x="4626183" y="3889912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4" name="Round Same Side Corner Rectangle 100"/>
          <p:cNvSpPr/>
          <p:nvPr/>
        </p:nvSpPr>
        <p:spPr>
          <a:xfrm>
            <a:off x="4622968" y="3662797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Indicadores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4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833104"/>
              </p:ext>
            </p:extLst>
          </p:nvPr>
        </p:nvGraphicFramePr>
        <p:xfrm>
          <a:off x="611560" y="1772816"/>
          <a:ext cx="7992888" cy="7406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Rede de Dados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Modernização Rede da Capital (Wireless) – 1ª Fase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Concl.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100%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91748"/>
              </p:ext>
            </p:extLst>
          </p:nvPr>
        </p:nvGraphicFramePr>
        <p:xfrm>
          <a:off x="611560" y="2688346"/>
          <a:ext cx="7992888" cy="7406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Datacenter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Redundância de Instalações Físicas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Mar/14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9%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553335"/>
              </p:ext>
            </p:extLst>
          </p:nvPr>
        </p:nvGraphicFramePr>
        <p:xfrm>
          <a:off x="611560" y="3624450"/>
          <a:ext cx="7992888" cy="148130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 gridSpan="3"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Atualização do Parque de Equipamentos</a:t>
                      </a:r>
                      <a:endParaRPr lang="pt-B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Aquisição de Monitores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Jul/13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90%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Aquisição de Scanners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Jul</a:t>
                      </a:r>
                      <a:r>
                        <a:rPr lang="pt-BR" sz="1600" dirty="0" smtClean="0"/>
                        <a:t>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50%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Aquisição de Micros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Fev</a:t>
                      </a:r>
                      <a:r>
                        <a:rPr lang="pt-BR" sz="1600" dirty="0" smtClean="0"/>
                        <a:t>/14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10%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8" name="Picture 2056" descr="Icon Magnifying Glas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68" y="2213881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2056" descr="Icon Magnifying Glas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68" y="3129417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56" descr="Viewer fi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40" y="1844848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56" descr="Viewer fi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2757802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56" descr="Viewer fi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3682331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6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1001604"/>
              </p:ext>
            </p:extLst>
          </p:nvPr>
        </p:nvGraphicFramePr>
        <p:xfrm>
          <a:off x="7092280" y="2098131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7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9950797"/>
              </p:ext>
            </p:extLst>
          </p:nvPr>
        </p:nvGraphicFramePr>
        <p:xfrm>
          <a:off x="7137285" y="2190865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9684426"/>
              </p:ext>
            </p:extLst>
          </p:nvPr>
        </p:nvGraphicFramePr>
        <p:xfrm>
          <a:off x="7092280" y="3018507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69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022167"/>
              </p:ext>
            </p:extLst>
          </p:nvPr>
        </p:nvGraphicFramePr>
        <p:xfrm>
          <a:off x="7137285" y="3111241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72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6652289"/>
              </p:ext>
            </p:extLst>
          </p:nvPr>
        </p:nvGraphicFramePr>
        <p:xfrm>
          <a:off x="7092280" y="3955916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73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4364765"/>
              </p:ext>
            </p:extLst>
          </p:nvPr>
        </p:nvGraphicFramePr>
        <p:xfrm>
          <a:off x="7137285" y="4048650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pSp>
        <p:nvGrpSpPr>
          <p:cNvPr id="75" name="Group 279"/>
          <p:cNvGrpSpPr>
            <a:grpSpLocks noChangeAspect="1"/>
          </p:cNvGrpSpPr>
          <p:nvPr/>
        </p:nvGrpSpPr>
        <p:grpSpPr bwMode="auto">
          <a:xfrm>
            <a:off x="4473000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6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77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78" name="Group 279"/>
          <p:cNvGrpSpPr>
            <a:grpSpLocks noChangeAspect="1"/>
          </p:cNvGrpSpPr>
          <p:nvPr/>
        </p:nvGrpSpPr>
        <p:grpSpPr bwMode="auto">
          <a:xfrm>
            <a:off x="4139952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9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80" name="Oval 281">
              <a:hlinkClick r:id="rId1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 smtClean="0"/>
                <a:t>R</a:t>
              </a:r>
              <a:endParaRPr lang="pt-BR" sz="1050" dirty="0"/>
            </a:p>
          </p:txBody>
        </p:sp>
      </p:grpSp>
      <p:grpSp>
        <p:nvGrpSpPr>
          <p:cNvPr id="81" name="Group 279"/>
          <p:cNvGrpSpPr>
            <a:grpSpLocks noChangeAspect="1"/>
          </p:cNvGrpSpPr>
          <p:nvPr/>
        </p:nvGrpSpPr>
        <p:grpSpPr bwMode="auto">
          <a:xfrm>
            <a:off x="4806048" y="6281164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2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83" name="Oval 281">
              <a:hlinkClick r:id="rId13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2</a:t>
              </a:r>
            </a:p>
          </p:txBody>
        </p:sp>
      </p:grpSp>
      <p:sp>
        <p:nvSpPr>
          <p:cNvPr id="30" name="CaixaDeTexto 29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31" name="Picture 2056" descr="Icon Magnifying Gl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056" descr="Icon Magnifying Glass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6193" y="407707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056" descr="Icon Magnifying Glass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8479" y="4426317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056" descr="Icon Magnifying Glass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0731" y="4781907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4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4329613"/>
              </p:ext>
            </p:extLst>
          </p:nvPr>
        </p:nvGraphicFramePr>
        <p:xfrm>
          <a:off x="7092000" y="4293066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32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7329940"/>
              </p:ext>
            </p:extLst>
          </p:nvPr>
        </p:nvGraphicFramePr>
        <p:xfrm>
          <a:off x="7146416" y="4385800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35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7734132"/>
              </p:ext>
            </p:extLst>
          </p:nvPr>
        </p:nvGraphicFramePr>
        <p:xfrm>
          <a:off x="7092000" y="4680000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33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4113600"/>
              </p:ext>
            </p:extLst>
          </p:nvPr>
        </p:nvGraphicFramePr>
        <p:xfrm>
          <a:off x="7146416" y="4781907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</p:spTree>
    <p:extLst>
      <p:ext uri="{BB962C8B-B14F-4D97-AF65-F5344CB8AC3E}">
        <p14:creationId xmlns:p14="http://schemas.microsoft.com/office/powerpoint/2010/main" val="102913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69275"/>
              </p:ext>
            </p:extLst>
          </p:nvPr>
        </p:nvGraphicFramePr>
        <p:xfrm>
          <a:off x="611560" y="1772816"/>
          <a:ext cx="7992888" cy="333294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 gridSpan="3"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Char char="▶"/>
                        <a:tabLst/>
                        <a:defRPr/>
                      </a:pPr>
                      <a:r>
                        <a:rPr lang="pt-BR" sz="1800" baseline="0" dirty="0" smtClean="0"/>
                        <a:t>Plataforma Microsoft</a:t>
                      </a:r>
                      <a:endParaRPr lang="pt-BR" sz="18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Implantação do Service Manager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Jul</a:t>
                      </a:r>
                      <a:r>
                        <a:rPr lang="pt-BR" sz="1600" dirty="0" smtClean="0"/>
                        <a:t>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75%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Implantação do </a:t>
                      </a:r>
                      <a:r>
                        <a:rPr lang="pt-BR" sz="1600" dirty="0" err="1" smtClean="0"/>
                        <a:t>Configuration</a:t>
                      </a:r>
                      <a:r>
                        <a:rPr lang="pt-BR" sz="1600" dirty="0" smtClean="0"/>
                        <a:t> Manager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Nov</a:t>
                      </a:r>
                      <a:r>
                        <a:rPr lang="pt-BR" sz="1600" dirty="0" smtClean="0"/>
                        <a:t>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49%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Implantação do </a:t>
                      </a:r>
                      <a:r>
                        <a:rPr lang="pt-BR" sz="1600" dirty="0" err="1" smtClean="0"/>
                        <a:t>Operation</a:t>
                      </a:r>
                      <a:r>
                        <a:rPr lang="pt-BR" sz="1600" dirty="0" smtClean="0"/>
                        <a:t> Manager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Mai/13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90%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Implantação do EPM-Microsoft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Concl</a:t>
                      </a:r>
                      <a:r>
                        <a:rPr lang="pt-BR" sz="1600" dirty="0" smtClean="0"/>
                        <a:t>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100%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Uso Doméstico do Office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Mai/13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50%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Padronização</a:t>
                      </a:r>
                      <a:r>
                        <a:rPr lang="pt-BR" sz="1600" baseline="0" dirty="0" smtClean="0"/>
                        <a:t> das Estações de Trabalho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N/D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TJPE Otimizado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N/D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3%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Migração do Sybase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Jun</a:t>
                      </a:r>
                      <a:r>
                        <a:rPr lang="pt-BR" sz="1600" dirty="0" smtClean="0"/>
                        <a:t>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0%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3" name="Picture 56" descr="Viewer f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40" y="1844848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9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4370219"/>
              </p:ext>
            </p:extLst>
          </p:nvPr>
        </p:nvGraphicFramePr>
        <p:xfrm>
          <a:off x="7092280" y="2106568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0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3858268"/>
              </p:ext>
            </p:extLst>
          </p:nvPr>
        </p:nvGraphicFramePr>
        <p:xfrm>
          <a:off x="7137285" y="2199302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1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009576"/>
              </p:ext>
            </p:extLst>
          </p:nvPr>
        </p:nvGraphicFramePr>
        <p:xfrm>
          <a:off x="7092280" y="2457301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2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1554511"/>
              </p:ext>
            </p:extLst>
          </p:nvPr>
        </p:nvGraphicFramePr>
        <p:xfrm>
          <a:off x="7137285" y="2550035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3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5978537"/>
              </p:ext>
            </p:extLst>
          </p:nvPr>
        </p:nvGraphicFramePr>
        <p:xfrm>
          <a:off x="7092280" y="2826648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4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0157666"/>
              </p:ext>
            </p:extLst>
          </p:nvPr>
        </p:nvGraphicFramePr>
        <p:xfrm>
          <a:off x="7137285" y="2919382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5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5954763"/>
              </p:ext>
            </p:extLst>
          </p:nvPr>
        </p:nvGraphicFramePr>
        <p:xfrm>
          <a:off x="7092280" y="3201546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86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7258554"/>
              </p:ext>
            </p:extLst>
          </p:nvPr>
        </p:nvGraphicFramePr>
        <p:xfrm>
          <a:off x="7137285" y="3294280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87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8932541"/>
              </p:ext>
            </p:extLst>
          </p:nvPr>
        </p:nvGraphicFramePr>
        <p:xfrm>
          <a:off x="7092280" y="3571711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8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7360073"/>
              </p:ext>
            </p:extLst>
          </p:nvPr>
        </p:nvGraphicFramePr>
        <p:xfrm>
          <a:off x="7146440" y="3665109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pic>
        <p:nvPicPr>
          <p:cNvPr id="90" name="Picture 2056" descr="Icon Magnifying Glass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96168" y="222772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2056" descr="Icon Magnifying Glass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96144" y="258776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2056" descr="Icon Magnifying Glass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96144" y="295923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2056" descr="Icon Magnifying Glass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96144" y="3330728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2056" descr="Icon Magnifying Glass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96144" y="370562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4" name="Group 279"/>
          <p:cNvGrpSpPr>
            <a:grpSpLocks noChangeAspect="1"/>
          </p:cNvGrpSpPr>
          <p:nvPr/>
        </p:nvGrpSpPr>
        <p:grpSpPr bwMode="auto">
          <a:xfrm>
            <a:off x="4473000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5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66" name="Oval 281">
              <a:hlinkClick r:id="rId19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1</a:t>
              </a:r>
            </a:p>
          </p:txBody>
        </p:sp>
      </p:grpSp>
      <p:grpSp>
        <p:nvGrpSpPr>
          <p:cNvPr id="67" name="Group 279"/>
          <p:cNvGrpSpPr>
            <a:grpSpLocks noChangeAspect="1"/>
          </p:cNvGrpSpPr>
          <p:nvPr/>
        </p:nvGrpSpPr>
        <p:grpSpPr bwMode="auto">
          <a:xfrm>
            <a:off x="4139952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8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69" name="Oval 281">
              <a:hlinkClick r:id="rId20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 smtClean="0"/>
                <a:t>R</a:t>
              </a:r>
              <a:endParaRPr lang="pt-BR" sz="1050" dirty="0"/>
            </a:p>
          </p:txBody>
        </p:sp>
      </p:grpSp>
      <p:grpSp>
        <p:nvGrpSpPr>
          <p:cNvPr id="70" name="Group 279"/>
          <p:cNvGrpSpPr>
            <a:grpSpLocks noChangeAspect="1"/>
          </p:cNvGrpSpPr>
          <p:nvPr/>
        </p:nvGrpSpPr>
        <p:grpSpPr bwMode="auto">
          <a:xfrm>
            <a:off x="4806048" y="6281164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1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72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36" name="CaixaDeTexto 35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37" name="Picture 2056" descr="Icon Magnifying Glas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056" descr="Icon Magnifying Glass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96136" y="4049943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3827242"/>
              </p:ext>
            </p:extLst>
          </p:nvPr>
        </p:nvGraphicFramePr>
        <p:xfrm>
          <a:off x="7092000" y="3942000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graphicFrame>
        <p:nvGraphicFramePr>
          <p:cNvPr id="33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1572794"/>
              </p:ext>
            </p:extLst>
          </p:nvPr>
        </p:nvGraphicFramePr>
        <p:xfrm>
          <a:off x="7092000" y="4320000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graphicFrame>
        <p:nvGraphicFramePr>
          <p:cNvPr id="34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6854503"/>
              </p:ext>
            </p:extLst>
          </p:nvPr>
        </p:nvGraphicFramePr>
        <p:xfrm>
          <a:off x="7092000" y="4680000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graphicFrame>
        <p:nvGraphicFramePr>
          <p:cNvPr id="35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8042195"/>
              </p:ext>
            </p:extLst>
          </p:nvPr>
        </p:nvGraphicFramePr>
        <p:xfrm>
          <a:off x="7146440" y="4410000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</p:spTree>
    <p:extLst>
      <p:ext uri="{BB962C8B-B14F-4D97-AF65-F5344CB8AC3E}">
        <p14:creationId xmlns:p14="http://schemas.microsoft.com/office/powerpoint/2010/main" val="298451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ounded Rectangle 5"/>
          <p:cNvSpPr/>
          <p:nvPr/>
        </p:nvSpPr>
        <p:spPr>
          <a:xfrm>
            <a:off x="401082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3" name="Group 18"/>
          <p:cNvGrpSpPr/>
          <p:nvPr/>
        </p:nvGrpSpPr>
        <p:grpSpPr>
          <a:xfrm>
            <a:off x="458930" y="1923825"/>
            <a:ext cx="2314753" cy="277000"/>
            <a:chOff x="452926" y="1955659"/>
            <a:chExt cx="2074514" cy="300915"/>
          </a:xfrm>
        </p:grpSpPr>
        <p:sp>
          <p:nvSpPr>
            <p:cNvPr id="64" name="Round Same Side Corner Rectangle 14"/>
            <p:cNvSpPr/>
            <p:nvPr/>
          </p:nvSpPr>
          <p:spPr>
            <a:xfrm rot="16200000" flipV="1">
              <a:off x="1974624" y="1678214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5" name="Round Same Side Corner Rectangle 15"/>
            <p:cNvSpPr/>
            <p:nvPr/>
          </p:nvSpPr>
          <p:spPr>
            <a:xfrm rot="16200000">
              <a:off x="937367" y="1496759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6" name="TextBox 16"/>
            <p:cNvSpPr txBox="1"/>
            <p:nvPr/>
          </p:nvSpPr>
          <p:spPr>
            <a:xfrm>
              <a:off x="486975" y="1955659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Em Execução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03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2" name="Group 23"/>
          <p:cNvGrpSpPr/>
          <p:nvPr/>
        </p:nvGrpSpPr>
        <p:grpSpPr>
          <a:xfrm>
            <a:off x="458930" y="2230706"/>
            <a:ext cx="2314753" cy="277000"/>
            <a:chOff x="452926" y="2289035"/>
            <a:chExt cx="2074514" cy="300915"/>
          </a:xfrm>
        </p:grpSpPr>
        <p:sp>
          <p:nvSpPr>
            <p:cNvPr id="73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4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5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Não Iniciados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6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05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7" name="Group 25"/>
          <p:cNvGrpSpPr/>
          <p:nvPr/>
        </p:nvGrpSpPr>
        <p:grpSpPr>
          <a:xfrm>
            <a:off x="458930" y="2546355"/>
            <a:ext cx="2314753" cy="277000"/>
            <a:chOff x="452926" y="2289035"/>
            <a:chExt cx="2074514" cy="300915"/>
          </a:xfrm>
        </p:grpSpPr>
        <p:sp>
          <p:nvSpPr>
            <p:cNvPr id="78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9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0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Suspensos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1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01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82" name="Round Same Side Corner Rectangle 106"/>
          <p:cNvSpPr/>
          <p:nvPr/>
        </p:nvSpPr>
        <p:spPr>
          <a:xfrm>
            <a:off x="401082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0" name="Group 23"/>
          <p:cNvGrpSpPr/>
          <p:nvPr/>
        </p:nvGrpSpPr>
        <p:grpSpPr>
          <a:xfrm>
            <a:off x="474850" y="2860786"/>
            <a:ext cx="2314753" cy="277000"/>
            <a:chOff x="452926" y="2289035"/>
            <a:chExt cx="2074514" cy="300915"/>
          </a:xfrm>
        </p:grpSpPr>
        <p:sp>
          <p:nvSpPr>
            <p:cNvPr id="91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9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0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Concluídos Mês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1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03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12" name="Group 25"/>
          <p:cNvGrpSpPr/>
          <p:nvPr/>
        </p:nvGrpSpPr>
        <p:grpSpPr>
          <a:xfrm>
            <a:off x="474850" y="3176435"/>
            <a:ext cx="2314753" cy="277000"/>
            <a:chOff x="452926" y="2289035"/>
            <a:chExt cx="2074514" cy="300915"/>
          </a:xfrm>
        </p:grpSpPr>
        <p:sp>
          <p:nvSpPr>
            <p:cNvPr id="113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4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5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Propostas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6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7" name="Rounded Rectangle 5"/>
          <p:cNvSpPr/>
          <p:nvPr/>
        </p:nvSpPr>
        <p:spPr>
          <a:xfrm>
            <a:off x="6313325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18" name="Group 18"/>
          <p:cNvGrpSpPr/>
          <p:nvPr/>
        </p:nvGrpSpPr>
        <p:grpSpPr>
          <a:xfrm>
            <a:off x="6371175" y="1923824"/>
            <a:ext cx="2314754" cy="291938"/>
            <a:chOff x="452926" y="1955660"/>
            <a:chExt cx="2074514" cy="317143"/>
          </a:xfrm>
        </p:grpSpPr>
        <p:sp>
          <p:nvSpPr>
            <p:cNvPr id="119" name="Round Same Side Corner Rectangle 14"/>
            <p:cNvSpPr/>
            <p:nvPr/>
          </p:nvSpPr>
          <p:spPr>
            <a:xfrm rot="16200000" flipV="1">
              <a:off x="1974624" y="1678214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0" name="Round Same Side Corner Rectangle 15"/>
            <p:cNvSpPr/>
            <p:nvPr/>
          </p:nvSpPr>
          <p:spPr>
            <a:xfrm rot="16200000">
              <a:off x="937367" y="1496759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1" name="TextBox 16"/>
            <p:cNvSpPr txBox="1"/>
            <p:nvPr/>
          </p:nvSpPr>
          <p:spPr>
            <a:xfrm>
              <a:off x="501241" y="1971889"/>
              <a:ext cx="1262522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Atrasados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2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50%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23" name="Group 23"/>
          <p:cNvGrpSpPr/>
          <p:nvPr/>
        </p:nvGrpSpPr>
        <p:grpSpPr>
          <a:xfrm>
            <a:off x="6371175" y="2230705"/>
            <a:ext cx="2314755" cy="287506"/>
            <a:chOff x="452926" y="2289036"/>
            <a:chExt cx="2074514" cy="312328"/>
          </a:xfrm>
        </p:grpSpPr>
        <p:sp>
          <p:nvSpPr>
            <p:cNvPr id="124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5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6" name="TextBox 21"/>
            <p:cNvSpPr txBox="1"/>
            <p:nvPr/>
          </p:nvSpPr>
          <p:spPr>
            <a:xfrm>
              <a:off x="501240" y="2300450"/>
              <a:ext cx="1225831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No Prazo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7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50%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28" name="Group 25"/>
          <p:cNvGrpSpPr/>
          <p:nvPr/>
        </p:nvGrpSpPr>
        <p:grpSpPr>
          <a:xfrm>
            <a:off x="6371173" y="2546355"/>
            <a:ext cx="2314753" cy="277000"/>
            <a:chOff x="452926" y="2289035"/>
            <a:chExt cx="2074514" cy="300915"/>
          </a:xfrm>
        </p:grpSpPr>
        <p:sp>
          <p:nvSpPr>
            <p:cNvPr id="129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0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1" name="TextBox 28"/>
            <p:cNvSpPr txBox="1"/>
            <p:nvPr/>
          </p:nvSpPr>
          <p:spPr>
            <a:xfrm>
              <a:off x="486974" y="2289035"/>
              <a:ext cx="1276790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Monitorados PMO 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2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100%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33" name="Round Same Side Corner Rectangle 106"/>
          <p:cNvSpPr/>
          <p:nvPr/>
        </p:nvSpPr>
        <p:spPr>
          <a:xfrm>
            <a:off x="6313325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Indicadores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(%)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34" name="Group 23"/>
          <p:cNvGrpSpPr/>
          <p:nvPr/>
        </p:nvGrpSpPr>
        <p:grpSpPr>
          <a:xfrm>
            <a:off x="6387093" y="2860786"/>
            <a:ext cx="2314753" cy="277000"/>
            <a:chOff x="452926" y="2289035"/>
            <a:chExt cx="2074514" cy="300915"/>
          </a:xfrm>
        </p:grpSpPr>
        <p:sp>
          <p:nvSpPr>
            <p:cNvPr id="135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6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7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en-US" sz="1200" b="1" dirty="0" err="1" smtClean="0">
                  <a:latin typeface="Calibri" pitchFamily="34" charset="0"/>
                  <a:cs typeface="Calibri" pitchFamily="34" charset="0"/>
                </a:rPr>
                <a:t>Rejeitados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8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39" name="Group 25"/>
          <p:cNvGrpSpPr/>
          <p:nvPr/>
        </p:nvGrpSpPr>
        <p:grpSpPr>
          <a:xfrm>
            <a:off x="6387093" y="3176435"/>
            <a:ext cx="2314753" cy="277000"/>
            <a:chOff x="452926" y="2289035"/>
            <a:chExt cx="2074514" cy="300915"/>
          </a:xfrm>
        </p:grpSpPr>
        <p:sp>
          <p:nvSpPr>
            <p:cNvPr id="140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1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2" name="TextBox 28"/>
            <p:cNvSpPr txBox="1"/>
            <p:nvPr/>
          </p:nvSpPr>
          <p:spPr>
            <a:xfrm>
              <a:off x="486975" y="2289035"/>
              <a:ext cx="1262523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Ocupação Recursos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3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87" name="Group 279"/>
          <p:cNvGrpSpPr>
            <a:grpSpLocks noChangeAspect="1"/>
          </p:cNvGrpSpPr>
          <p:nvPr/>
        </p:nvGrpSpPr>
        <p:grpSpPr bwMode="auto">
          <a:xfrm>
            <a:off x="4625984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8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92" name="Oval 281">
              <a:hlinkClick r:id="rId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1</a:t>
              </a:r>
            </a:p>
          </p:txBody>
        </p:sp>
      </p:grpSp>
      <p:grpSp>
        <p:nvGrpSpPr>
          <p:cNvPr id="93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4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95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 smtClean="0">
                  <a:solidFill>
                    <a:schemeClr val="bg1"/>
                  </a:solidFill>
                </a:rPr>
                <a:t>R</a:t>
              </a:r>
              <a:endParaRPr lang="pt-BR" sz="105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6" name="Round Same Side Corner Rectangle 4"/>
          <p:cNvSpPr/>
          <p:nvPr/>
        </p:nvSpPr>
        <p:spPr>
          <a:xfrm rot="10800000">
            <a:off x="3059832" y="1890626"/>
            <a:ext cx="3024336" cy="1610379"/>
          </a:xfrm>
          <a:prstGeom prst="round2SameRect">
            <a:avLst>
              <a:gd name="adj1" fmla="val 12899"/>
              <a:gd name="adj2" fmla="val 0"/>
            </a:avLst>
          </a:prstGeom>
          <a:solidFill>
            <a:schemeClr val="tx1">
              <a:alpha val="18000"/>
            </a:schemeClr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endParaRPr lang="ro-RO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7" name="Round Same Side Corner Rectangle 106"/>
          <p:cNvSpPr/>
          <p:nvPr/>
        </p:nvSpPr>
        <p:spPr>
          <a:xfrm>
            <a:off x="3059831" y="1624196"/>
            <a:ext cx="3024337" cy="249911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Concluídos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8" name="Tabela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547638"/>
              </p:ext>
            </p:extLst>
          </p:nvPr>
        </p:nvGraphicFramePr>
        <p:xfrm>
          <a:off x="3075341" y="1906118"/>
          <a:ext cx="2993275" cy="1428161"/>
        </p:xfrm>
        <a:graphic>
          <a:graphicData uri="http://schemas.openxmlformats.org/drawingml/2006/table">
            <a:tbl>
              <a:tblPr/>
              <a:tblGrid>
                <a:gridCol w="256971"/>
                <a:gridCol w="2088232"/>
                <a:gridCol w="648072"/>
              </a:tblGrid>
              <a:tr h="204023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01</a:t>
                      </a:r>
                      <a:endParaRPr lang="pt-BR" sz="110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PT" sz="11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  Acompanhamento</a:t>
                      </a:r>
                      <a:r>
                        <a:rPr lang="pt-PT" sz="11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de Obras</a:t>
                      </a:r>
                      <a:endParaRPr lang="pt-BR" sz="110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PT" sz="11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Mar/13</a:t>
                      </a:r>
                      <a:endParaRPr lang="pt-BR" sz="110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02</a:t>
                      </a:r>
                      <a:endParaRPr lang="pt-BR" sz="1100" kern="1200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PT" sz="110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  Campanha</a:t>
                      </a:r>
                      <a:r>
                        <a:rPr lang="pt-PT" sz="1100" kern="12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de Divulgação da PSI</a:t>
                      </a:r>
                      <a:endParaRPr lang="pt-BR" sz="1100" kern="1200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PT" sz="110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Mar/13</a:t>
                      </a:r>
                      <a:endParaRPr lang="pt-BR" sz="1100" kern="1200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03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pt-BR" sz="105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Política de Segurança da Informação</a:t>
                      </a:r>
                      <a:endParaRPr lang="pt-BR" sz="10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Mar/13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04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Consulta Salário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Ago</a:t>
                      </a: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/12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05</a:t>
                      </a:r>
                      <a:endParaRPr lang="pt-BR" sz="110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06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07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9" name="Round Same Side Corner Rectangle 102"/>
          <p:cNvSpPr/>
          <p:nvPr/>
        </p:nvSpPr>
        <p:spPr>
          <a:xfrm>
            <a:off x="535319" y="5524206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endParaRPr lang="ro-RO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00" name="Chart 96"/>
          <p:cNvGraphicFramePr/>
          <p:nvPr>
            <p:extLst>
              <p:ext uri="{D42A27DB-BD31-4B8C-83A1-F6EECF244321}">
                <p14:modId xmlns:p14="http://schemas.microsoft.com/office/powerpoint/2010/main" val="2130478536"/>
              </p:ext>
            </p:extLst>
          </p:nvPr>
        </p:nvGraphicFramePr>
        <p:xfrm>
          <a:off x="215607" y="3887640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1" name="Round Same Side Corner Rectangle 100"/>
          <p:cNvSpPr/>
          <p:nvPr/>
        </p:nvSpPr>
        <p:spPr>
          <a:xfrm>
            <a:off x="212392" y="3660525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Projetos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2" name="Round Same Side Corner Rectangle 102"/>
          <p:cNvSpPr/>
          <p:nvPr/>
        </p:nvSpPr>
        <p:spPr>
          <a:xfrm>
            <a:off x="4945895" y="5526478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6">
              <a:lumMod val="60000"/>
              <a:lumOff val="40000"/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endParaRPr lang="ro-RO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03" name="Chart 96"/>
          <p:cNvGraphicFramePr/>
          <p:nvPr>
            <p:extLst>
              <p:ext uri="{D42A27DB-BD31-4B8C-83A1-F6EECF244321}">
                <p14:modId xmlns:p14="http://schemas.microsoft.com/office/powerpoint/2010/main" val="1077221908"/>
              </p:ext>
            </p:extLst>
          </p:nvPr>
        </p:nvGraphicFramePr>
        <p:xfrm>
          <a:off x="4626183" y="3889912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4" name="Round Same Side Corner Rectangle 100"/>
          <p:cNvSpPr/>
          <p:nvPr/>
        </p:nvSpPr>
        <p:spPr>
          <a:xfrm>
            <a:off x="4622968" y="3662797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Indicadores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91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715594"/>
              </p:ext>
            </p:extLst>
          </p:nvPr>
        </p:nvGraphicFramePr>
        <p:xfrm>
          <a:off x="611560" y="1772816"/>
          <a:ext cx="7992888" cy="111098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 gridSpan="3"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Gestão do Desempenho</a:t>
                      </a:r>
                      <a:r>
                        <a:rPr lang="pt-BR" baseline="0" dirty="0" smtClean="0"/>
                        <a:t> Corporativo</a:t>
                      </a:r>
                      <a:endParaRPr lang="pt-B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Painel de Indicadores 1º Grau (BI)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N/D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75%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Painel de Indicadores 2º Grau</a:t>
                      </a:r>
                      <a:r>
                        <a:rPr lang="pt-BR" sz="1600" baseline="0" dirty="0" smtClean="0"/>
                        <a:t> (BI)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err="1" smtClean="0"/>
                        <a:t>Susp</a:t>
                      </a:r>
                      <a:r>
                        <a:rPr lang="pt-PT" sz="1600" dirty="0" smtClean="0"/>
                        <a:t>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N/D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492284"/>
              </p:ext>
            </p:extLst>
          </p:nvPr>
        </p:nvGraphicFramePr>
        <p:xfrm>
          <a:off x="611560" y="3861048"/>
          <a:ext cx="7992888" cy="175600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47561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Governança de TI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47561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Política de Segurança da Informação (Diretrizes)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Concl.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100%</a:t>
                      </a:r>
                      <a:endParaRPr lang="pt-BR" sz="1600" dirty="0"/>
                    </a:p>
                  </a:txBody>
                  <a:tcPr/>
                </a:tc>
              </a:tr>
              <a:tr h="347561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Gestão de Riscos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N/D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33%</a:t>
                      </a:r>
                      <a:endParaRPr lang="pt-BR" sz="1600" dirty="0"/>
                    </a:p>
                  </a:txBody>
                  <a:tcPr/>
                </a:tc>
              </a:tr>
              <a:tr h="347561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Campanha de Divulgação e Conscientização da PSI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Concl.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100%</a:t>
                      </a:r>
                      <a:endParaRPr lang="pt-BR" sz="1600" dirty="0"/>
                    </a:p>
                  </a:txBody>
                  <a:tcPr/>
                </a:tc>
              </a:tr>
              <a:tr h="347561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Implantação da Norma de Certificados Digitais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N/D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0%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375005"/>
              </p:ext>
            </p:extLst>
          </p:nvPr>
        </p:nvGraphicFramePr>
        <p:xfrm>
          <a:off x="611560" y="2996952"/>
          <a:ext cx="7992888" cy="7406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 gridSpan="3"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Controle</a:t>
                      </a:r>
                      <a:r>
                        <a:rPr lang="pt-BR" baseline="0" dirty="0" smtClean="0"/>
                        <a:t> Interno</a:t>
                      </a:r>
                      <a:endParaRPr lang="pt-B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Acompanhamento de Obras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Concl</a:t>
                      </a:r>
                      <a:r>
                        <a:rPr lang="pt-BR" sz="1600" dirty="0" smtClean="0"/>
                        <a:t>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100%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7" name="Picture 56" descr="Viewer f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40" y="1843264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56" descr="Viewer f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40" y="3068960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56" descr="Viewer f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40" y="3933056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2056" descr="Icon Magnifying Glas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68" y="222901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2056" descr="Icon Magnifying Glas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68" y="2600651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2056" descr="Icon Magnifying Glass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68" y="3448273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2056" descr="Icon Magnifying Glass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68" y="4291829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2056" descr="Icon Magnifying Glass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68" y="464058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7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9505410"/>
              </p:ext>
            </p:extLst>
          </p:nvPr>
        </p:nvGraphicFramePr>
        <p:xfrm>
          <a:off x="7092280" y="2096571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9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0815089"/>
              </p:ext>
            </p:extLst>
          </p:nvPr>
        </p:nvGraphicFramePr>
        <p:xfrm>
          <a:off x="7137285" y="2189305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99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2863809"/>
              </p:ext>
            </p:extLst>
          </p:nvPr>
        </p:nvGraphicFramePr>
        <p:xfrm>
          <a:off x="7092280" y="2466591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00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7142565"/>
              </p:ext>
            </p:extLst>
          </p:nvPr>
        </p:nvGraphicFramePr>
        <p:xfrm>
          <a:off x="7137285" y="2559325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03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172227"/>
              </p:ext>
            </p:extLst>
          </p:nvPr>
        </p:nvGraphicFramePr>
        <p:xfrm>
          <a:off x="7092280" y="3313395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04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3812363"/>
              </p:ext>
            </p:extLst>
          </p:nvPr>
        </p:nvGraphicFramePr>
        <p:xfrm>
          <a:off x="7137285" y="3406129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105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689870"/>
              </p:ext>
            </p:extLst>
          </p:nvPr>
        </p:nvGraphicFramePr>
        <p:xfrm>
          <a:off x="7092280" y="4169344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106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2037460"/>
              </p:ext>
            </p:extLst>
          </p:nvPr>
        </p:nvGraphicFramePr>
        <p:xfrm>
          <a:off x="7137285" y="4262078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107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7622474"/>
              </p:ext>
            </p:extLst>
          </p:nvPr>
        </p:nvGraphicFramePr>
        <p:xfrm>
          <a:off x="7092280" y="4518099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10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852662"/>
              </p:ext>
            </p:extLst>
          </p:nvPr>
        </p:nvGraphicFramePr>
        <p:xfrm>
          <a:off x="7137285" y="4599403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pic>
        <p:nvPicPr>
          <p:cNvPr id="55" name="Picture 2056" descr="Icon Magnifying Glass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44" y="4990340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7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0515013"/>
              </p:ext>
            </p:extLst>
          </p:nvPr>
        </p:nvGraphicFramePr>
        <p:xfrm>
          <a:off x="7092280" y="4856425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5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6553088"/>
              </p:ext>
            </p:extLst>
          </p:nvPr>
        </p:nvGraphicFramePr>
        <p:xfrm>
          <a:off x="7137285" y="4949159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pSp>
        <p:nvGrpSpPr>
          <p:cNvPr id="64" name="Group 279"/>
          <p:cNvGrpSpPr>
            <a:grpSpLocks noChangeAspect="1"/>
          </p:cNvGrpSpPr>
          <p:nvPr/>
        </p:nvGrpSpPr>
        <p:grpSpPr bwMode="auto">
          <a:xfrm>
            <a:off x="4625984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5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66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71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2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73" name="Oval 281">
              <a:hlinkClick r:id="rId2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 smtClean="0"/>
                <a:t>R</a:t>
              </a:r>
              <a:endParaRPr lang="pt-BR" sz="1050" dirty="0"/>
            </a:p>
          </p:txBody>
        </p:sp>
      </p:grpSp>
      <p:sp>
        <p:nvSpPr>
          <p:cNvPr id="40" name="CaixaDeTexto 39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41" name="Picture 2056" descr="Icon Magnifying Gla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056" descr="Icon Magnifying Glass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9163" y="5362071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2736439"/>
              </p:ext>
            </p:extLst>
          </p:nvPr>
        </p:nvGraphicFramePr>
        <p:xfrm>
          <a:off x="7146440" y="5281038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graphicFrame>
        <p:nvGraphicFramePr>
          <p:cNvPr id="37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6485813"/>
              </p:ext>
            </p:extLst>
          </p:nvPr>
        </p:nvGraphicFramePr>
        <p:xfrm>
          <a:off x="7103345" y="5202000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</p:spTree>
    <p:extLst>
      <p:ext uri="{BB962C8B-B14F-4D97-AF65-F5344CB8AC3E}">
        <p14:creationId xmlns:p14="http://schemas.microsoft.com/office/powerpoint/2010/main" val="324317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3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6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7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NGPM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8" name="Round Same Side Corner Rectangle 42"/>
          <p:cNvSpPr/>
          <p:nvPr/>
        </p:nvSpPr>
        <p:spPr>
          <a:xfrm>
            <a:off x="431540" y="1492918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30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3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4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Dr. </a:t>
              </a: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Humberto Inojosa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5" name="Round Same Side Corner Rectangle 42"/>
          <p:cNvSpPr/>
          <p:nvPr/>
        </p:nvSpPr>
        <p:spPr>
          <a:xfrm>
            <a:off x="431540" y="3004773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6" name="Rectangle 6"/>
          <p:cNvSpPr/>
          <p:nvPr/>
        </p:nvSpPr>
        <p:spPr>
          <a:xfrm>
            <a:off x="431540" y="3253926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5738" indent="-18573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Problemas </a:t>
            </a:r>
            <a:r>
              <a:rPr lang="pt-BR" sz="1050" dirty="0">
                <a:solidFill>
                  <a:schemeClr val="dk1"/>
                </a:solidFill>
              </a:rPr>
              <a:t>em atrasos das emissões de certificados digitais dos usuários do sistema para os treinamentos</a:t>
            </a:r>
            <a:r>
              <a:rPr lang="pt-BR" sz="1050" dirty="0" smtClean="0">
                <a:solidFill>
                  <a:schemeClr val="dk1"/>
                </a:solidFill>
              </a:rPr>
              <a:t>.</a:t>
            </a:r>
          </a:p>
          <a:p>
            <a:pPr marL="185738" indent="-18573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Este projeto será retomado após implantação do projeto “Migração Versão Descanso” prevista para Abril de 2013.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37" name="Round Same Side Corner Rectangle 42"/>
          <p:cNvSpPr/>
          <p:nvPr/>
        </p:nvSpPr>
        <p:spPr>
          <a:xfrm>
            <a:off x="4608460" y="2122555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8" name="Rectangle 6"/>
          <p:cNvSpPr/>
          <p:nvPr/>
        </p:nvSpPr>
        <p:spPr>
          <a:xfrm>
            <a:off x="4608460" y="2386147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9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32149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65" descr="Icon- Checklist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028" descr="Icon Results Chart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2067" y="216230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" name="Tabela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337520"/>
              </p:ext>
            </p:extLst>
          </p:nvPr>
        </p:nvGraphicFramePr>
        <p:xfrm>
          <a:off x="418056" y="4762959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Paulista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Cabo de Santo Agostinho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Ago/12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Olinda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Out/12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75%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Jaboatão dos Guararapes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Nov/12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Camaragibe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Dez/12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Round Same Side Corner Rectangle 42"/>
          <p:cNvSpPr/>
          <p:nvPr/>
        </p:nvSpPr>
        <p:spPr>
          <a:xfrm>
            <a:off x="418056" y="4517254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5" name="Picture 2081" descr="Flag-re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3318" y="4550383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6"/>
          <p:cNvSpPr/>
          <p:nvPr/>
        </p:nvSpPr>
        <p:spPr>
          <a:xfrm>
            <a:off x="424620" y="1750786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O Projeto encontra-se suspenso devido a problemas de desempenho na versão atual em desenvolvimento. 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7" name="Round Same Side Corner Rectangle 42"/>
          <p:cNvSpPr/>
          <p:nvPr/>
        </p:nvSpPr>
        <p:spPr>
          <a:xfrm>
            <a:off x="4637544" y="1484784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8" name="Rectangle 6"/>
          <p:cNvSpPr/>
          <p:nvPr/>
        </p:nvSpPr>
        <p:spPr>
          <a:xfrm>
            <a:off x="4630624" y="1742071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 definir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9" name="Round Same Side Corner Rectangle 42"/>
          <p:cNvSpPr/>
          <p:nvPr/>
        </p:nvSpPr>
        <p:spPr>
          <a:xfrm>
            <a:off x="6753484" y="1492918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0" name="Rectangle 6"/>
          <p:cNvSpPr/>
          <p:nvPr/>
        </p:nvSpPr>
        <p:spPr>
          <a:xfrm>
            <a:off x="6746564" y="1750205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50%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360040"/>
          </a:xfrm>
        </p:spPr>
        <p:txBody>
          <a:bodyPr/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Projeto: </a:t>
            </a:r>
            <a:r>
              <a:rPr lang="pt-BR" sz="1600" dirty="0" err="1" smtClean="0">
                <a:solidFill>
                  <a:schemeClr val="bg1"/>
                </a:solidFill>
              </a:rPr>
              <a:t>Pje</a:t>
            </a:r>
            <a:r>
              <a:rPr lang="pt-BR" sz="1600" dirty="0" smtClean="0">
                <a:solidFill>
                  <a:schemeClr val="bg1"/>
                </a:solidFill>
              </a:rPr>
              <a:t> - </a:t>
            </a:r>
            <a:r>
              <a:rPr lang="pt-BR" sz="1600" dirty="0">
                <a:solidFill>
                  <a:schemeClr val="bg1"/>
                </a:solidFill>
              </a:rPr>
              <a:t>Juizados Cíveis da </a:t>
            </a:r>
            <a:r>
              <a:rPr lang="pt-BR" sz="1600" dirty="0" smtClean="0">
                <a:solidFill>
                  <a:schemeClr val="bg1"/>
                </a:solidFill>
              </a:rPr>
              <a:t>RMR</a:t>
            </a:r>
            <a:endParaRPr lang="pt-BR" sz="1600" dirty="0"/>
          </a:p>
        </p:txBody>
      </p:sp>
      <p:sp>
        <p:nvSpPr>
          <p:cNvPr id="52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Expansão do </a:t>
            </a:r>
            <a:r>
              <a:rPr lang="pt-BR" sz="1050" dirty="0" err="1" smtClean="0">
                <a:solidFill>
                  <a:schemeClr val="dk1"/>
                </a:solidFill>
              </a:rPr>
              <a:t>PJe</a:t>
            </a:r>
            <a:r>
              <a:rPr lang="pt-BR" sz="1050" dirty="0" smtClean="0">
                <a:solidFill>
                  <a:schemeClr val="dk1"/>
                </a:solidFill>
              </a:rPr>
              <a:t> nos Juizados Especiais Cíveis da Região Metropolitana.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11557"/>
            <a:ext cx="216000" cy="216000"/>
          </a:xfrm>
          <a:prstGeom prst="rect">
            <a:avLst/>
          </a:prstGeom>
        </p:spPr>
      </p:pic>
      <p:graphicFrame>
        <p:nvGraphicFramePr>
          <p:cNvPr id="53" name="Gráfico 52"/>
          <p:cNvGraphicFramePr/>
          <p:nvPr>
            <p:extLst>
              <p:ext uri="{D42A27DB-BD31-4B8C-83A1-F6EECF244321}">
                <p14:modId xmlns:p14="http://schemas.microsoft.com/office/powerpoint/2010/main" val="2045197795"/>
              </p:ext>
            </p:extLst>
          </p:nvPr>
        </p:nvGraphicFramePr>
        <p:xfrm>
          <a:off x="4655026" y="2386147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/>
          <p:cNvGrpSpPr/>
          <p:nvPr/>
        </p:nvGrpSpPr>
        <p:grpSpPr>
          <a:xfrm>
            <a:off x="4608460" y="415697"/>
            <a:ext cx="4104000" cy="276999"/>
            <a:chOff x="4572000" y="1180069"/>
            <a:chExt cx="4140463" cy="276999"/>
          </a:xfrm>
        </p:grpSpPr>
        <p:sp>
          <p:nvSpPr>
            <p:cNvPr id="23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6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7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Gustavo </a:t>
              </a:r>
              <a:r>
                <a:rPr 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Nunes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8" name="Round Same Side Corner Rectangle 42"/>
          <p:cNvSpPr/>
          <p:nvPr/>
        </p:nvSpPr>
        <p:spPr>
          <a:xfrm>
            <a:off x="431540" y="1491255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431540" y="415697"/>
            <a:ext cx="4104000" cy="276999"/>
            <a:chOff x="4572000" y="1180069"/>
            <a:chExt cx="4140463" cy="276999"/>
          </a:xfrm>
        </p:grpSpPr>
        <p:sp>
          <p:nvSpPr>
            <p:cNvPr id="30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3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4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Dra. Mariana Vargas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5" name="Round Same Side Corner Rectangle 42"/>
          <p:cNvSpPr/>
          <p:nvPr/>
        </p:nvSpPr>
        <p:spPr>
          <a:xfrm>
            <a:off x="431540" y="3003110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6" name="Rectangle 6"/>
          <p:cNvSpPr/>
          <p:nvPr/>
        </p:nvSpPr>
        <p:spPr>
          <a:xfrm>
            <a:off x="431540" y="325226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As fases </a:t>
            </a:r>
            <a:r>
              <a:rPr lang="pt-BR" sz="1050" dirty="0">
                <a:solidFill>
                  <a:schemeClr val="dk1"/>
                </a:solidFill>
              </a:rPr>
              <a:t>de </a:t>
            </a:r>
            <a:r>
              <a:rPr lang="pt-BR" sz="1050" b="1" dirty="0">
                <a:solidFill>
                  <a:schemeClr val="dk1"/>
                </a:solidFill>
              </a:rPr>
              <a:t>elaboração de fluxos </a:t>
            </a:r>
            <a:r>
              <a:rPr lang="pt-BR" sz="1050" dirty="0" smtClean="0">
                <a:solidFill>
                  <a:schemeClr val="dk1"/>
                </a:solidFill>
              </a:rPr>
              <a:t>só deverá ser iniciada após a conclusão do </a:t>
            </a:r>
            <a:r>
              <a:rPr lang="pt-BR" sz="1050" i="1" dirty="0" smtClean="0">
                <a:solidFill>
                  <a:schemeClr val="dk1"/>
                </a:solidFill>
              </a:rPr>
              <a:t>projeto </a:t>
            </a:r>
            <a:r>
              <a:rPr lang="pt-BR" sz="1050" i="1" dirty="0" err="1" smtClean="0">
                <a:solidFill>
                  <a:schemeClr val="dk1"/>
                </a:solidFill>
              </a:rPr>
              <a:t>Pje</a:t>
            </a:r>
            <a:r>
              <a:rPr lang="pt-BR" sz="1050" i="1" dirty="0" smtClean="0">
                <a:solidFill>
                  <a:schemeClr val="dk1"/>
                </a:solidFill>
              </a:rPr>
              <a:t> – Migração Descanso</a:t>
            </a:r>
            <a:r>
              <a:rPr lang="pt-BR" sz="1050" dirty="0" smtClean="0">
                <a:solidFill>
                  <a:schemeClr val="dk1"/>
                </a:solidFill>
              </a:rPr>
              <a:t>. 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- Os treinamentos </a:t>
            </a:r>
            <a:r>
              <a:rPr lang="pt-BR" sz="1050" dirty="0" err="1">
                <a:solidFill>
                  <a:schemeClr val="dk1"/>
                </a:solidFill>
              </a:rPr>
              <a:t>PADs</a:t>
            </a:r>
            <a:r>
              <a:rPr lang="pt-BR" sz="1050" dirty="0">
                <a:solidFill>
                  <a:schemeClr val="dk1"/>
                </a:solidFill>
              </a:rPr>
              <a:t> em face de magistrado, que fazia parte do escopo inicial deste projeto, foi realizado de forma independente, fora deste projeto</a:t>
            </a:r>
            <a:r>
              <a:rPr lang="pt-BR" sz="1050" dirty="0" smtClean="0">
                <a:solidFill>
                  <a:schemeClr val="dk1"/>
                </a:solidFill>
              </a:rPr>
              <a:t>. Motivo pelo qual este mês em março estava 6% e atualmente está considerado como 0%.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37" name="Round Same Side Corner Rectangle 42"/>
          <p:cNvSpPr/>
          <p:nvPr/>
        </p:nvSpPr>
        <p:spPr>
          <a:xfrm>
            <a:off x="4608460" y="2120892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8" name="Rectangle 6"/>
          <p:cNvSpPr/>
          <p:nvPr/>
        </p:nvSpPr>
        <p:spPr>
          <a:xfrm>
            <a:off x="4608460" y="2384484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9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30486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60639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" name="Tabela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46971"/>
              </p:ext>
            </p:extLst>
          </p:nvPr>
        </p:nvGraphicFramePr>
        <p:xfrm>
          <a:off x="418056" y="4761296"/>
          <a:ext cx="8301324" cy="111984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baseline="0" dirty="0" smtClean="0"/>
                        <a:t>Classes para </a:t>
                      </a:r>
                      <a:r>
                        <a:rPr lang="pt-BR" sz="1100" baseline="0" dirty="0" err="1" smtClean="0"/>
                        <a:t>PADs</a:t>
                      </a:r>
                      <a:r>
                        <a:rPr lang="pt-BR" sz="1100" baseline="0" dirty="0" smtClean="0"/>
                        <a:t> em face de servidor (</a:t>
                      </a:r>
                      <a:r>
                        <a:rPr lang="pt-BR" sz="1100" b="1" dirty="0" smtClean="0"/>
                        <a:t>Elaboração</a:t>
                      </a:r>
                      <a:r>
                        <a:rPr lang="pt-BR" sz="1100" b="1" baseline="0" dirty="0" smtClean="0"/>
                        <a:t> de Fluxos</a:t>
                      </a:r>
                      <a:r>
                        <a:rPr lang="pt-BR" sz="1100" baseline="0" dirty="0" smtClean="0"/>
                        <a:t>, </a:t>
                      </a:r>
                      <a:r>
                        <a:rPr lang="pt-BR" sz="1100" dirty="0" smtClean="0"/>
                        <a:t>Parametrização</a:t>
                      </a:r>
                      <a:r>
                        <a:rPr lang="pt-BR" sz="1100" baseline="0" dirty="0" smtClean="0"/>
                        <a:t>, homologação, Treinamento, Implantação)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N/D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aseline="0" dirty="0" smtClean="0"/>
                        <a:t>Classes para 2º grau – Corte Especial (</a:t>
                      </a:r>
                      <a:r>
                        <a:rPr lang="pt-BR" sz="1100" b="1" dirty="0" smtClean="0"/>
                        <a:t>Elaboração</a:t>
                      </a:r>
                      <a:r>
                        <a:rPr lang="pt-BR" sz="1100" b="1" baseline="0" dirty="0" smtClean="0"/>
                        <a:t> de Fluxos</a:t>
                      </a:r>
                      <a:r>
                        <a:rPr lang="pt-BR" sz="1100" baseline="0" dirty="0" smtClean="0"/>
                        <a:t>, </a:t>
                      </a:r>
                      <a:r>
                        <a:rPr lang="pt-BR" sz="1100" dirty="0" smtClean="0"/>
                        <a:t>Parametrização</a:t>
                      </a:r>
                      <a:r>
                        <a:rPr lang="pt-BR" sz="1100" baseline="0" dirty="0" smtClean="0"/>
                        <a:t>, homologação, Treinamento, Implantação)</a:t>
                      </a:r>
                      <a:endParaRPr lang="pt-BR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N/D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Round Same Side Corner Rectangle 42"/>
          <p:cNvSpPr/>
          <p:nvPr/>
        </p:nvSpPr>
        <p:spPr>
          <a:xfrm>
            <a:off x="418056" y="4515591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5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4872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6"/>
          <p:cNvSpPr/>
          <p:nvPr/>
        </p:nvSpPr>
        <p:spPr>
          <a:xfrm>
            <a:off x="424620" y="174912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Aguardando </a:t>
            </a:r>
            <a:r>
              <a:rPr lang="pt-BR" sz="1050" dirty="0">
                <a:solidFill>
                  <a:schemeClr val="dk1"/>
                </a:solidFill>
              </a:rPr>
              <a:t>conclusão do projeto </a:t>
            </a:r>
            <a:r>
              <a:rPr lang="pt-BR" sz="1050" dirty="0" err="1">
                <a:solidFill>
                  <a:schemeClr val="dk1"/>
                </a:solidFill>
              </a:rPr>
              <a:t>PJe</a:t>
            </a:r>
            <a:r>
              <a:rPr lang="pt-BR" sz="1050" dirty="0">
                <a:solidFill>
                  <a:schemeClr val="dk1"/>
                </a:solidFill>
              </a:rPr>
              <a:t> – Migração Descanso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7" name="Round Same Side Corner Rectangle 42"/>
          <p:cNvSpPr/>
          <p:nvPr/>
        </p:nvSpPr>
        <p:spPr>
          <a:xfrm>
            <a:off x="4637544" y="148312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8" name="Rectangle 6"/>
          <p:cNvSpPr/>
          <p:nvPr/>
        </p:nvSpPr>
        <p:spPr>
          <a:xfrm>
            <a:off x="4630624" y="174040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N/D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9" name="Round Same Side Corner Rectangle 42"/>
          <p:cNvSpPr/>
          <p:nvPr/>
        </p:nvSpPr>
        <p:spPr>
          <a:xfrm>
            <a:off x="6753484" y="149125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0" name="Rectangle 6"/>
          <p:cNvSpPr/>
          <p:nvPr/>
        </p:nvSpPr>
        <p:spPr>
          <a:xfrm>
            <a:off x="6746564" y="174854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2" name="Título 2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360040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</a:t>
            </a:r>
            <a:r>
              <a:rPr lang="pt-BR" sz="1600" dirty="0" err="1" smtClean="0">
                <a:solidFill>
                  <a:schemeClr val="bg1"/>
                </a:solidFill>
              </a:rPr>
              <a:t>PJe</a:t>
            </a:r>
            <a:r>
              <a:rPr lang="pt-BR" sz="1600" dirty="0" smtClean="0">
                <a:solidFill>
                  <a:schemeClr val="bg1"/>
                </a:solidFill>
              </a:rPr>
              <a:t> - corregedoria – 2ª fase</a:t>
            </a:r>
            <a:endParaRPr lang="pt-BR" sz="1600" dirty="0"/>
          </a:p>
        </p:txBody>
      </p:sp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Implantação das classes administrativas e disciplinares em face de servidor e implantação para Processos Administrativos Disciplinares (</a:t>
            </a:r>
            <a:r>
              <a:rPr lang="pt-BR" sz="1050" dirty="0" err="1" smtClean="0">
                <a:solidFill>
                  <a:schemeClr val="dk1"/>
                </a:solidFill>
              </a:rPr>
              <a:t>PADs</a:t>
            </a:r>
            <a:r>
              <a:rPr lang="pt-BR" sz="1050" dirty="0" smtClean="0">
                <a:solidFill>
                  <a:schemeClr val="dk1"/>
                </a:solidFill>
              </a:rPr>
              <a:t>)  na Corte Especial.</a:t>
            </a:r>
            <a:endParaRPr lang="pt-BR" sz="1050" dirty="0">
              <a:solidFill>
                <a:schemeClr val="dk1"/>
              </a:solidFill>
            </a:endParaRP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 smtClean="0">
              <a:solidFill>
                <a:schemeClr val="dk1"/>
              </a:solidFill>
            </a:endParaRP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56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Imagem 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11557"/>
            <a:ext cx="216000" cy="216000"/>
          </a:xfrm>
          <a:prstGeom prst="rect">
            <a:avLst/>
          </a:prstGeom>
        </p:spPr>
      </p:pic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1398199133"/>
              </p:ext>
            </p:extLst>
          </p:nvPr>
        </p:nvGraphicFramePr>
        <p:xfrm>
          <a:off x="4655026" y="2384484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onut 13"/>
          <p:cNvSpPr/>
          <p:nvPr/>
        </p:nvSpPr>
        <p:spPr>
          <a:xfrm>
            <a:off x="1773931" y="672212"/>
            <a:ext cx="5596138" cy="5513576"/>
          </a:xfrm>
          <a:prstGeom prst="donut">
            <a:avLst>
              <a:gd name="adj" fmla="val 10731"/>
            </a:avLst>
          </a:prstGeom>
          <a:gradFill>
            <a:gsLst>
              <a:gs pos="0">
                <a:schemeClr val="accent2">
                  <a:lumMod val="50000"/>
                </a:schemeClr>
              </a:gs>
              <a:gs pos="80000">
                <a:schemeClr val="accent2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>
              <a:solidFill>
                <a:srgbClr val="004080"/>
              </a:solidFill>
            </a:endParaRPr>
          </a:p>
        </p:txBody>
      </p:sp>
      <p:sp>
        <p:nvSpPr>
          <p:cNvPr id="38" name="Donut 23"/>
          <p:cNvSpPr/>
          <p:nvPr/>
        </p:nvSpPr>
        <p:spPr>
          <a:xfrm>
            <a:off x="2335692" y="1227478"/>
            <a:ext cx="4464496" cy="4392488"/>
          </a:xfrm>
          <a:prstGeom prst="donut">
            <a:avLst>
              <a:gd name="adj" fmla="val 15074"/>
            </a:avLst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80000">
                <a:schemeClr val="tx1">
                  <a:lumMod val="50000"/>
                  <a:lumOff val="50000"/>
                </a:schemeClr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7" name="Block Arc 21"/>
          <p:cNvSpPr/>
          <p:nvPr/>
        </p:nvSpPr>
        <p:spPr>
          <a:xfrm rot="16200000">
            <a:off x="2986840" y="1844823"/>
            <a:ext cx="3168352" cy="3168352"/>
          </a:xfrm>
          <a:prstGeom prst="blockArc">
            <a:avLst>
              <a:gd name="adj1" fmla="val 21592707"/>
              <a:gd name="adj2" fmla="val 10766667"/>
              <a:gd name="adj3" fmla="val 19477"/>
            </a:avLst>
          </a:prstGeom>
          <a:gradFill>
            <a:gsLst>
              <a:gs pos="0">
                <a:schemeClr val="accent3">
                  <a:lumMod val="50000"/>
                </a:schemeClr>
              </a:gs>
              <a:gs pos="80000">
                <a:schemeClr val="accent3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5" name="Block Arc 20"/>
          <p:cNvSpPr/>
          <p:nvPr/>
        </p:nvSpPr>
        <p:spPr>
          <a:xfrm rot="16200000">
            <a:off x="2988000" y="1844999"/>
            <a:ext cx="3168352" cy="3168000"/>
          </a:xfrm>
          <a:prstGeom prst="blockArc">
            <a:avLst>
              <a:gd name="adj1" fmla="val 10772255"/>
              <a:gd name="adj2" fmla="val 31723"/>
              <a:gd name="adj3" fmla="val 19632"/>
            </a:avLst>
          </a:prstGeom>
          <a:gradFill>
            <a:gsLst>
              <a:gs pos="0">
                <a:schemeClr val="accent5">
                  <a:lumMod val="50000"/>
                </a:schemeClr>
              </a:gs>
              <a:gs pos="80000">
                <a:schemeClr val="accent5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100" dirty="0">
              <a:solidFill>
                <a:schemeClr val="tx1"/>
              </a:solidFill>
            </a:endParaRPr>
          </a:p>
        </p:txBody>
      </p:sp>
      <p:sp>
        <p:nvSpPr>
          <p:cNvPr id="43" name="Rectangle 10"/>
          <p:cNvSpPr/>
          <p:nvPr/>
        </p:nvSpPr>
        <p:spPr>
          <a:xfrm rot="5400000">
            <a:off x="2686407" y="1515510"/>
            <a:ext cx="3744416" cy="3800149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Circle">
              <a:avLst>
                <a:gd name="adj" fmla="val 32623"/>
              </a:avLst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pt-PT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   </a:t>
            </a:r>
            <a:r>
              <a:rPr lang="x-none" sz="1600" b="1" smtClean="0">
                <a:ln w="50800"/>
                <a:solidFill>
                  <a:schemeClr val="bg1">
                    <a:shade val="50000"/>
                  </a:schemeClr>
                </a:solidFill>
              </a:rPr>
              <a:t>GESTÃO </a:t>
            </a:r>
            <a:r>
              <a:rPr lang="x-none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DO </a:t>
            </a:r>
            <a:r>
              <a:rPr lang="x-none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CONHECIMENTO</a:t>
            </a:r>
          </a:p>
        </p:txBody>
      </p:sp>
      <p:sp>
        <p:nvSpPr>
          <p:cNvPr id="44" name="Rectangle 2"/>
          <p:cNvSpPr/>
          <p:nvPr/>
        </p:nvSpPr>
        <p:spPr>
          <a:xfrm rot="10800000">
            <a:off x="3314324" y="2251704"/>
            <a:ext cx="2488066" cy="2256391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Circl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pt-BR" sz="1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</a:t>
            </a:r>
            <a:r>
              <a:rPr lang="x-none" sz="1600" b="1" smtClean="0">
                <a:ln w="50800"/>
                <a:solidFill>
                  <a:schemeClr val="bg1">
                    <a:shade val="50000"/>
                  </a:schemeClr>
                </a:solidFill>
              </a:rPr>
              <a:t>SISTEMAS </a:t>
            </a:r>
            <a:r>
              <a:rPr lang="x-none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JUDICIAIS</a:t>
            </a:r>
            <a:endParaRPr lang="x-none" sz="1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5" name="Rectangle 18"/>
          <p:cNvSpPr/>
          <p:nvPr/>
        </p:nvSpPr>
        <p:spPr>
          <a:xfrm rot="19272792">
            <a:off x="3349237" y="2346418"/>
            <a:ext cx="2488066" cy="2256391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Circl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pt-BR" sz="1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                               </a:t>
            </a:r>
            <a:r>
              <a:rPr lang="x-none" sz="1600" b="1" smtClean="0">
                <a:ln w="50800"/>
                <a:solidFill>
                  <a:schemeClr val="bg1">
                    <a:shade val="50000"/>
                  </a:schemeClr>
                </a:solidFill>
              </a:rPr>
              <a:t>SISTEMAS</a:t>
            </a:r>
            <a:r>
              <a:rPr lang="x-none" sz="1400" b="1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x-none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ADMINISTRATIVOS</a:t>
            </a:r>
            <a:endParaRPr lang="x-none" sz="1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7" name="Retângulo 46">
            <a:hlinkClick r:id="rId3" action="ppaction://hlinksldjump"/>
          </p:cNvPr>
          <p:cNvSpPr/>
          <p:nvPr/>
        </p:nvSpPr>
        <p:spPr>
          <a:xfrm>
            <a:off x="3203849" y="2414863"/>
            <a:ext cx="432048" cy="1950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48" name="Rectangle 25"/>
          <p:cNvSpPr/>
          <p:nvPr/>
        </p:nvSpPr>
        <p:spPr>
          <a:xfrm rot="3437699">
            <a:off x="2106544" y="880909"/>
            <a:ext cx="4896544" cy="5030197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Circle">
              <a:avLst>
                <a:gd name="adj" fmla="val 143798"/>
              </a:avLst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x-none" sz="1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		</a:t>
            </a:r>
            <a:r>
              <a:rPr lang="x-none" sz="1400" b="1" smtClean="0">
                <a:ln w="50800"/>
                <a:solidFill>
                  <a:schemeClr val="bg1">
                    <a:shade val="50000"/>
                  </a:schemeClr>
                </a:solidFill>
              </a:rPr>
              <a:t>         </a:t>
            </a:r>
            <a:r>
              <a:rPr lang="x-none" sz="1400" b="1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x-none" sz="1400" b="1" smtClean="0">
                <a:ln w="50800"/>
                <a:solidFill>
                  <a:schemeClr val="bg1">
                    <a:shade val="50000"/>
                  </a:schemeClr>
                </a:solidFill>
              </a:rPr>
              <a:t>    </a:t>
            </a:r>
            <a:r>
              <a:rPr lang="pt-BR" sz="1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</a:t>
            </a:r>
            <a:r>
              <a:rPr lang="x-none" sz="1400" b="1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pt-BR" sz="1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</a:t>
            </a:r>
            <a:r>
              <a:rPr lang="x-none" sz="1600" b="1" smtClean="0">
                <a:ln w="50800"/>
                <a:solidFill>
                  <a:schemeClr val="bg1">
                    <a:shade val="50000"/>
                  </a:schemeClr>
                </a:solidFill>
              </a:rPr>
              <a:t>GOVERNANÇA</a:t>
            </a:r>
            <a:endParaRPr lang="x-none" sz="1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9" name="Retângulo 48">
            <a:hlinkClick r:id="rId4" action="ppaction://hlinksldjump"/>
          </p:cNvPr>
          <p:cNvSpPr/>
          <p:nvPr/>
        </p:nvSpPr>
        <p:spPr>
          <a:xfrm>
            <a:off x="5508104" y="2420888"/>
            <a:ext cx="432048" cy="1950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0" name="Retângulo 49">
            <a:hlinkClick r:id="rId5" action="ppaction://hlinksldjump"/>
          </p:cNvPr>
          <p:cNvSpPr/>
          <p:nvPr/>
        </p:nvSpPr>
        <p:spPr>
          <a:xfrm rot="16200000">
            <a:off x="4437811" y="72338"/>
            <a:ext cx="360039" cy="1950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2" name="Retângulo 51">
            <a:hlinkClick r:id="rId6" action="ppaction://hlinksldjump"/>
          </p:cNvPr>
          <p:cNvSpPr/>
          <p:nvPr/>
        </p:nvSpPr>
        <p:spPr>
          <a:xfrm rot="16200000">
            <a:off x="4426132" y="660772"/>
            <a:ext cx="360039" cy="1950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3" name="Retângulo 52">
            <a:hlinkClick r:id="rId6" action="ppaction://hlinksldjump"/>
          </p:cNvPr>
          <p:cNvSpPr/>
          <p:nvPr/>
        </p:nvSpPr>
        <p:spPr>
          <a:xfrm rot="14080453">
            <a:off x="3362920" y="1527880"/>
            <a:ext cx="360039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4" name="Retângulo 53">
            <a:hlinkClick r:id="rId6" action="ppaction://hlinksldjump"/>
          </p:cNvPr>
          <p:cNvSpPr/>
          <p:nvPr/>
        </p:nvSpPr>
        <p:spPr>
          <a:xfrm rot="18324503">
            <a:off x="5726160" y="1776404"/>
            <a:ext cx="360039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5" name="Retângulo 54">
            <a:hlinkClick r:id="rId4" action="ppaction://hlinksldjump"/>
          </p:cNvPr>
          <p:cNvSpPr/>
          <p:nvPr/>
        </p:nvSpPr>
        <p:spPr>
          <a:xfrm rot="18324503">
            <a:off x="5073869" y="2126831"/>
            <a:ext cx="360039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6" name="Retângulo 55">
            <a:hlinkClick r:id="rId4" action="ppaction://hlinksldjump"/>
          </p:cNvPr>
          <p:cNvSpPr/>
          <p:nvPr/>
        </p:nvSpPr>
        <p:spPr>
          <a:xfrm rot="14069824">
            <a:off x="5038201" y="4220063"/>
            <a:ext cx="360039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24" name="Oval 11"/>
          <p:cNvSpPr/>
          <p:nvPr/>
        </p:nvSpPr>
        <p:spPr>
          <a:xfrm rot="1510869">
            <a:off x="3597053" y="2454052"/>
            <a:ext cx="1944000" cy="1944000"/>
          </a:xfrm>
          <a:prstGeom prst="ellipse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80000">
                <a:schemeClr val="accent6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46" name="Rectangle 19"/>
          <p:cNvSpPr/>
          <p:nvPr/>
        </p:nvSpPr>
        <p:spPr>
          <a:xfrm rot="16200000">
            <a:off x="3923002" y="2802339"/>
            <a:ext cx="1296144" cy="1294292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Circl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x-none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ESTR</a:t>
            </a:r>
            <a:r>
              <a:rPr lang="pt-BR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U</a:t>
            </a:r>
            <a:r>
              <a:rPr lang="x-none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TURA  DE  TIC</a:t>
            </a:r>
            <a:endParaRPr lang="x-none" sz="1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1" name="Elipse 50">
            <a:hlinkClick r:id="rId7" action="ppaction://hlinksldjump"/>
          </p:cNvPr>
          <p:cNvSpPr/>
          <p:nvPr/>
        </p:nvSpPr>
        <p:spPr>
          <a:xfrm>
            <a:off x="3708080" y="2636912"/>
            <a:ext cx="1728192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14418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Juizados Criminais</a:t>
            </a:r>
            <a:endParaRPr lang="pt-BR" sz="1600" dirty="0"/>
          </a:p>
        </p:txBody>
      </p:sp>
      <p:grpSp>
        <p:nvGrpSpPr>
          <p:cNvPr id="23" name="Grupo 22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4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6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7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8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NGPM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9" name="Round Same Side Corner Rectangle 42"/>
          <p:cNvSpPr/>
          <p:nvPr/>
        </p:nvSpPr>
        <p:spPr>
          <a:xfrm>
            <a:off x="431540" y="1491255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30" name="Grupo 29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3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3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4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5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Dr. Humberto Inojosa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6" name="Round Same Side Corner Rectangle 42"/>
          <p:cNvSpPr/>
          <p:nvPr/>
        </p:nvSpPr>
        <p:spPr>
          <a:xfrm>
            <a:off x="431540" y="3003110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31540" y="325226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5738" indent="-18573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000" dirty="0">
              <a:solidFill>
                <a:schemeClr val="dk1"/>
              </a:solidFill>
            </a:endParaRPr>
          </a:p>
        </p:txBody>
      </p:sp>
      <p:sp>
        <p:nvSpPr>
          <p:cNvPr id="38" name="Round Same Side Corner Rectangle 42"/>
          <p:cNvSpPr/>
          <p:nvPr/>
        </p:nvSpPr>
        <p:spPr>
          <a:xfrm>
            <a:off x="4608460" y="2120892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9" name="Rectangle 6"/>
          <p:cNvSpPr/>
          <p:nvPr/>
        </p:nvSpPr>
        <p:spPr>
          <a:xfrm>
            <a:off x="4608460" y="2384484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40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30486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60639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4" name="Tabela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626560"/>
              </p:ext>
            </p:extLst>
          </p:nvPr>
        </p:nvGraphicFramePr>
        <p:xfrm>
          <a:off x="418056" y="4761296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Elaboração de Fluxos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Ago/12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90%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Nivelamento com outras entidades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Out/12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Parametrização e Testes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Jan/13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5%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Treinamento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Mar/13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5" name="Round Same Side Corner Rectangle 42"/>
          <p:cNvSpPr/>
          <p:nvPr/>
        </p:nvSpPr>
        <p:spPr>
          <a:xfrm>
            <a:off x="418056" y="4515591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6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4872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ctangle 6"/>
          <p:cNvSpPr/>
          <p:nvPr/>
        </p:nvSpPr>
        <p:spPr>
          <a:xfrm>
            <a:off x="424620" y="174912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O projeto estava suspenso devido à instabilidade da versão dos juizados criminais.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Em Fevereiro/2013, o </a:t>
            </a:r>
            <a:r>
              <a:rPr lang="pt-BR" sz="1050" dirty="0">
                <a:solidFill>
                  <a:schemeClr val="tx1"/>
                </a:solidFill>
              </a:rPr>
              <a:t>projeto foi </a:t>
            </a:r>
            <a:r>
              <a:rPr lang="pt-BR" sz="1050" b="1" dirty="0">
                <a:solidFill>
                  <a:schemeClr val="tx1"/>
                </a:solidFill>
              </a:rPr>
              <a:t>CANCELADO</a:t>
            </a:r>
            <a:r>
              <a:rPr lang="pt-BR" sz="1050" dirty="0">
                <a:solidFill>
                  <a:schemeClr val="tx1"/>
                </a:solidFill>
              </a:rPr>
              <a:t>, pois, nessa gestão não há possibilidade de retomada, considerando que a versão do </a:t>
            </a:r>
            <a:r>
              <a:rPr lang="pt-BR" sz="1050" dirty="0" err="1">
                <a:solidFill>
                  <a:schemeClr val="tx1"/>
                </a:solidFill>
              </a:rPr>
              <a:t>PJe</a:t>
            </a:r>
            <a:r>
              <a:rPr lang="pt-BR" sz="1050" dirty="0">
                <a:solidFill>
                  <a:schemeClr val="tx1"/>
                </a:solidFill>
              </a:rPr>
              <a:t> não está sendo desenvolvida ainda para a parte criminal.</a:t>
            </a:r>
          </a:p>
        </p:txBody>
      </p:sp>
      <p:sp>
        <p:nvSpPr>
          <p:cNvPr id="48" name="Round Same Side Corner Rectangle 42"/>
          <p:cNvSpPr/>
          <p:nvPr/>
        </p:nvSpPr>
        <p:spPr>
          <a:xfrm>
            <a:off x="4637544" y="148312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4630624" y="174040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Cancelado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Round Same Side Corner Rectangle 42"/>
          <p:cNvSpPr/>
          <p:nvPr/>
        </p:nvSpPr>
        <p:spPr>
          <a:xfrm>
            <a:off x="6753484" y="149125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1" name="Rectangle 6"/>
          <p:cNvSpPr/>
          <p:nvPr/>
        </p:nvSpPr>
        <p:spPr>
          <a:xfrm>
            <a:off x="6746564" y="174854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>
                <a:solidFill>
                  <a:schemeClr val="tx1"/>
                </a:solidFill>
              </a:rPr>
              <a:t>5</a:t>
            </a:r>
            <a:r>
              <a:rPr lang="pt-BR" sz="1200" dirty="0" smtClean="0">
                <a:solidFill>
                  <a:schemeClr val="tx1"/>
                </a:solidFill>
              </a:rPr>
              <a:t>0%</a:t>
            </a:r>
            <a:endParaRPr lang="ro-RO" sz="1200" dirty="0">
              <a:solidFill>
                <a:schemeClr val="tx1"/>
              </a:solidFill>
            </a:endParaRPr>
          </a:p>
        </p:txBody>
      </p:sp>
      <p:pic>
        <p:nvPicPr>
          <p:cNvPr id="5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5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Implantação do Processo Judicial Eletrônico nos juizados especiais criminais da capital.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 smtClean="0">
              <a:solidFill>
                <a:schemeClr val="dk1"/>
              </a:solidFill>
            </a:endParaRP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57" name="Imagem 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11557"/>
            <a:ext cx="216000" cy="216000"/>
          </a:xfrm>
          <a:prstGeom prst="rect">
            <a:avLst/>
          </a:prstGeom>
        </p:spPr>
      </p:pic>
      <p:graphicFrame>
        <p:nvGraphicFramePr>
          <p:cNvPr id="52" name="Gráfico 51"/>
          <p:cNvGraphicFramePr/>
          <p:nvPr>
            <p:extLst>
              <p:ext uri="{D42A27DB-BD31-4B8C-83A1-F6EECF244321}">
                <p14:modId xmlns:p14="http://schemas.microsoft.com/office/powerpoint/2010/main" val="383812946"/>
              </p:ext>
            </p:extLst>
          </p:nvPr>
        </p:nvGraphicFramePr>
        <p:xfrm>
          <a:off x="4655026" y="2384484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1" name="Retângulo 40"/>
          <p:cNvSpPr/>
          <p:nvPr/>
        </p:nvSpPr>
        <p:spPr>
          <a:xfrm rot="18972169">
            <a:off x="720631" y="2497978"/>
            <a:ext cx="770275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Cancelado</a:t>
            </a:r>
            <a:endParaRPr lang="pt-BR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3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6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7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NGPM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8" name="Round Same Side Corner Rectangle 42"/>
          <p:cNvSpPr/>
          <p:nvPr/>
        </p:nvSpPr>
        <p:spPr>
          <a:xfrm>
            <a:off x="431540" y="1491255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30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3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4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Dr. Humberto Inojosa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5" name="Round Same Side Corner Rectangle 42"/>
          <p:cNvSpPr/>
          <p:nvPr/>
        </p:nvSpPr>
        <p:spPr>
          <a:xfrm>
            <a:off x="431540" y="3003110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6" name="Rectangle 6"/>
          <p:cNvSpPr/>
          <p:nvPr/>
        </p:nvSpPr>
        <p:spPr>
          <a:xfrm>
            <a:off x="431540" y="325226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5738" indent="-18573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00" dirty="0" smtClean="0">
                <a:solidFill>
                  <a:schemeClr val="dk1"/>
                </a:solidFill>
              </a:rPr>
              <a:t>O </a:t>
            </a:r>
            <a:r>
              <a:rPr lang="pt-BR" sz="1000" dirty="0">
                <a:solidFill>
                  <a:schemeClr val="dk1"/>
                </a:solidFill>
              </a:rPr>
              <a:t>cronograma não vai ser cumprido e não temos como estimar novo cronograma até o lançamento da versão com integração do </a:t>
            </a:r>
            <a:r>
              <a:rPr lang="pt-BR" sz="1000" dirty="0" err="1">
                <a:solidFill>
                  <a:schemeClr val="dk1"/>
                </a:solidFill>
              </a:rPr>
              <a:t>PJe</a:t>
            </a:r>
            <a:r>
              <a:rPr lang="pt-BR" sz="1000" dirty="0">
                <a:solidFill>
                  <a:schemeClr val="dk1"/>
                </a:solidFill>
              </a:rPr>
              <a:t> entre o 1º e 2º graus</a:t>
            </a:r>
            <a:r>
              <a:rPr lang="pt-BR" sz="1000" dirty="0" smtClean="0">
                <a:solidFill>
                  <a:schemeClr val="dk1"/>
                </a:solidFill>
              </a:rPr>
              <a:t>.</a:t>
            </a:r>
          </a:p>
          <a:p>
            <a:pPr marL="185738" indent="-18573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00" dirty="0">
                <a:solidFill>
                  <a:schemeClr val="dk1"/>
                </a:solidFill>
              </a:rPr>
              <a:t>Este projeto será retomado após implantação do projeto “Migração Versão Descanso” prevista para Abril de 2013.</a:t>
            </a:r>
          </a:p>
          <a:p>
            <a:pPr marL="185738" indent="-18573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000" dirty="0">
              <a:solidFill>
                <a:schemeClr val="dk1"/>
              </a:solidFill>
            </a:endParaRPr>
          </a:p>
        </p:txBody>
      </p:sp>
      <p:sp>
        <p:nvSpPr>
          <p:cNvPr id="37" name="Round Same Side Corner Rectangle 42"/>
          <p:cNvSpPr/>
          <p:nvPr/>
        </p:nvSpPr>
        <p:spPr>
          <a:xfrm>
            <a:off x="4608460" y="2120892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8" name="Rectangle 6"/>
          <p:cNvSpPr/>
          <p:nvPr/>
        </p:nvSpPr>
        <p:spPr>
          <a:xfrm>
            <a:off x="4608460" y="2384484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9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30486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60639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" name="Tabela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494432"/>
              </p:ext>
            </p:extLst>
          </p:nvPr>
        </p:nvGraphicFramePr>
        <p:xfrm>
          <a:off x="418056" y="4761296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Elaboração de Fluxos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Set/12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50%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Parametrização e Testes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Mar/13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Treinamento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Abr</a:t>
                      </a:r>
                      <a:r>
                        <a:rPr lang="pt-BR" sz="1100" dirty="0" smtClean="0"/>
                        <a:t>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Round Same Side Corner Rectangle 42"/>
          <p:cNvSpPr/>
          <p:nvPr/>
        </p:nvSpPr>
        <p:spPr>
          <a:xfrm>
            <a:off x="418056" y="4515591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5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4872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6"/>
          <p:cNvSpPr/>
          <p:nvPr/>
        </p:nvSpPr>
        <p:spPr>
          <a:xfrm>
            <a:off x="424620" y="174912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O Projeto encontra-se suspenso devido a instabilidade da versão do </a:t>
            </a:r>
            <a:r>
              <a:rPr lang="pt-BR" sz="1050" dirty="0" err="1" smtClean="0">
                <a:solidFill>
                  <a:schemeClr val="dk1"/>
                </a:solidFill>
              </a:rPr>
              <a:t>Pje</a:t>
            </a:r>
            <a:r>
              <a:rPr lang="pt-BR" sz="1050" dirty="0" smtClean="0">
                <a:solidFill>
                  <a:schemeClr val="dk1"/>
                </a:solidFill>
              </a:rPr>
              <a:t> para o segundo grau.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7" name="Round Same Side Corner Rectangle 42"/>
          <p:cNvSpPr/>
          <p:nvPr/>
        </p:nvSpPr>
        <p:spPr>
          <a:xfrm>
            <a:off x="4637544" y="148312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8" name="Rectangle 6"/>
          <p:cNvSpPr/>
          <p:nvPr/>
        </p:nvSpPr>
        <p:spPr>
          <a:xfrm>
            <a:off x="4630624" y="174040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 definir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9" name="Round Same Side Corner Rectangle 42"/>
          <p:cNvSpPr/>
          <p:nvPr/>
        </p:nvSpPr>
        <p:spPr>
          <a:xfrm>
            <a:off x="6753484" y="149125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0" name="Rectangle 6"/>
          <p:cNvSpPr/>
          <p:nvPr/>
        </p:nvSpPr>
        <p:spPr>
          <a:xfrm>
            <a:off x="6746564" y="174854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25%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1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</a:t>
            </a:r>
            <a:r>
              <a:rPr lang="pt-BR" sz="1600" dirty="0" err="1" smtClean="0">
                <a:solidFill>
                  <a:schemeClr val="bg1"/>
                </a:solidFill>
              </a:rPr>
              <a:t>Pje</a:t>
            </a:r>
            <a:r>
              <a:rPr lang="pt-BR" sz="1600" dirty="0" smtClean="0">
                <a:solidFill>
                  <a:schemeClr val="bg1"/>
                </a:solidFill>
              </a:rPr>
              <a:t> - Colégio </a:t>
            </a:r>
            <a:r>
              <a:rPr lang="pt-BR" sz="1600" dirty="0">
                <a:solidFill>
                  <a:schemeClr val="bg1"/>
                </a:solidFill>
              </a:rPr>
              <a:t>Recursal</a:t>
            </a:r>
            <a:endParaRPr lang="pt-BR" sz="1600" dirty="0"/>
          </a:p>
        </p:txBody>
      </p:sp>
      <p:pic>
        <p:nvPicPr>
          <p:cNvPr id="5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5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Implantação do Processo Eletrônico Judicial no Colégio Recursal dos Juizados </a:t>
            </a:r>
            <a:r>
              <a:rPr lang="pt-BR" sz="1050" dirty="0" smtClean="0">
                <a:solidFill>
                  <a:schemeClr val="dk1"/>
                </a:solidFill>
              </a:rPr>
              <a:t>Especiais.</a:t>
            </a: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57" name="Imagem 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11557"/>
            <a:ext cx="216000" cy="216000"/>
          </a:xfrm>
          <a:prstGeom prst="rect">
            <a:avLst/>
          </a:prstGeom>
        </p:spPr>
      </p:pic>
      <p:graphicFrame>
        <p:nvGraphicFramePr>
          <p:cNvPr id="52" name="Gráfico 51"/>
          <p:cNvGraphicFramePr/>
          <p:nvPr>
            <p:extLst>
              <p:ext uri="{D42A27DB-BD31-4B8C-83A1-F6EECF244321}">
                <p14:modId xmlns:p14="http://schemas.microsoft.com/office/powerpoint/2010/main" val="4243350273"/>
              </p:ext>
            </p:extLst>
          </p:nvPr>
        </p:nvGraphicFramePr>
        <p:xfrm>
          <a:off x="4655026" y="2384484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3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6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7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João</a:t>
              </a: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Tiago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8" name="Round Same Side Corner Rectangle 42"/>
          <p:cNvSpPr/>
          <p:nvPr/>
        </p:nvSpPr>
        <p:spPr>
          <a:xfrm>
            <a:off x="431540" y="1491255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30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3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4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José Alberto Freitas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5" name="Round Same Side Corner Rectangle 42"/>
          <p:cNvSpPr/>
          <p:nvPr/>
        </p:nvSpPr>
        <p:spPr>
          <a:xfrm>
            <a:off x="431540" y="3003110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6" name="Rectangle 6"/>
          <p:cNvSpPr/>
          <p:nvPr/>
        </p:nvSpPr>
        <p:spPr>
          <a:xfrm>
            <a:off x="431540" y="325226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5738" indent="-18573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tx1"/>
                </a:solidFill>
                <a:ea typeface="Times New Roman"/>
                <a:cs typeface="Calibri" pitchFamily="34" charset="0"/>
              </a:rPr>
              <a:t>A rotatividade </a:t>
            </a:r>
            <a:r>
              <a:rPr lang="pt-BR" sz="1050" dirty="0">
                <a:solidFill>
                  <a:schemeClr val="tx1"/>
                </a:solidFill>
                <a:ea typeface="Times New Roman"/>
                <a:cs typeface="Calibri" pitchFamily="34" charset="0"/>
              </a:rPr>
              <a:t>da equipe  </a:t>
            </a:r>
            <a:r>
              <a:rPr lang="pt-BR" sz="1050" dirty="0" smtClean="0">
                <a:solidFill>
                  <a:schemeClr val="tx1"/>
                </a:solidFill>
                <a:ea typeface="Times New Roman"/>
                <a:cs typeface="Calibri" pitchFamily="34" charset="0"/>
              </a:rPr>
              <a:t>CNJ pode vir a prejudicar o andamento do projeto.</a:t>
            </a:r>
          </a:p>
          <a:p>
            <a:pPr marL="185738" indent="-18573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tx1"/>
                </a:solidFill>
                <a:cs typeface="Calibri" pitchFamily="34" charset="0"/>
              </a:rPr>
              <a:t>Verificação de tempo dos procedimentos para planejamento da </a:t>
            </a:r>
            <a:r>
              <a:rPr lang="pt-BR" sz="1050" dirty="0">
                <a:solidFill>
                  <a:schemeClr val="tx1"/>
                </a:solidFill>
                <a:cs typeface="Calibri" pitchFamily="34" charset="0"/>
              </a:rPr>
              <a:t>implantação.</a:t>
            </a:r>
          </a:p>
          <a:p>
            <a:pPr marL="185738" indent="-18573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>
                <a:solidFill>
                  <a:schemeClr val="tx1"/>
                </a:solidFill>
                <a:cs typeface="Calibri" pitchFamily="34" charset="0"/>
              </a:rPr>
              <a:t>Alta dependência do Dr. Paulo </a:t>
            </a:r>
            <a:r>
              <a:rPr lang="pt-BR" sz="1050" dirty="0" err="1">
                <a:solidFill>
                  <a:schemeClr val="tx1"/>
                </a:solidFill>
                <a:cs typeface="Calibri" pitchFamily="34" charset="0"/>
              </a:rPr>
              <a:t>Cristovão</a:t>
            </a:r>
            <a:endParaRPr lang="pt-BR" sz="1050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37" name="Round Same Side Corner Rectangle 42"/>
          <p:cNvSpPr/>
          <p:nvPr/>
        </p:nvSpPr>
        <p:spPr>
          <a:xfrm>
            <a:off x="4608460" y="2120892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8" name="Rectangle 6"/>
          <p:cNvSpPr/>
          <p:nvPr/>
        </p:nvSpPr>
        <p:spPr>
          <a:xfrm>
            <a:off x="4608460" y="2384484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9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30486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60639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" name="Tabela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721165"/>
              </p:ext>
            </p:extLst>
          </p:nvPr>
        </p:nvGraphicFramePr>
        <p:xfrm>
          <a:off x="418056" y="4761296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Planejamento do Projeto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Jan/13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Simulação da Migração da Versão Alvorada para a Versão Descanso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Mar/13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70%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Homologação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Abr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50%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Implementação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</a:rPr>
                        <a:t> em Produção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Abr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Round Same Side Corner Rectangle 42"/>
          <p:cNvSpPr/>
          <p:nvPr/>
        </p:nvSpPr>
        <p:spPr>
          <a:xfrm>
            <a:off x="418056" y="4515591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5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4872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6"/>
          <p:cNvSpPr/>
          <p:nvPr/>
        </p:nvSpPr>
        <p:spPr>
          <a:xfrm>
            <a:off x="424620" y="174912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 smtClean="0">
              <a:solidFill>
                <a:schemeClr val="dk1"/>
              </a:solidFill>
            </a:endParaRPr>
          </a:p>
          <a:p>
            <a:pPr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Foram criados os </a:t>
            </a:r>
            <a:r>
              <a:rPr lang="pt-BR" sz="1050" dirty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ambientes operacionais (Sistemas Operacionais e Servidores de Aplicação</a:t>
            </a:r>
            <a:r>
              <a:rPr lang="pt-BR" sz="1050" dirty="0" smtClean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)</a:t>
            </a:r>
          </a:p>
          <a:p>
            <a:pPr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Estão sendo realizados  </a:t>
            </a:r>
            <a:r>
              <a:rPr lang="pt-BR" sz="1050" dirty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testes das funcionalidades do sistema</a:t>
            </a:r>
          </a:p>
          <a:p>
            <a:pPr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.</a:t>
            </a:r>
          </a:p>
          <a:p>
            <a:pPr indent="-285750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tx1"/>
              </a:solidFill>
            </a:endParaRPr>
          </a:p>
          <a:p>
            <a:pPr indent="-285750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7" name="Round Same Side Corner Rectangle 42"/>
          <p:cNvSpPr/>
          <p:nvPr/>
        </p:nvSpPr>
        <p:spPr>
          <a:xfrm>
            <a:off x="4637544" y="148312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8" name="Rectangle 6"/>
          <p:cNvSpPr/>
          <p:nvPr/>
        </p:nvSpPr>
        <p:spPr>
          <a:xfrm>
            <a:off x="4630624" y="174040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Abril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9" name="Round Same Side Corner Rectangle 42"/>
          <p:cNvSpPr/>
          <p:nvPr/>
        </p:nvSpPr>
        <p:spPr>
          <a:xfrm>
            <a:off x="6753484" y="149125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0" name="Rectangle 6"/>
          <p:cNvSpPr/>
          <p:nvPr/>
        </p:nvSpPr>
        <p:spPr>
          <a:xfrm>
            <a:off x="6746564" y="174854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71%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1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</a:t>
            </a:r>
            <a:r>
              <a:rPr lang="pt-BR" sz="1600" dirty="0" err="1" smtClean="0">
                <a:solidFill>
                  <a:schemeClr val="bg1"/>
                </a:solidFill>
              </a:rPr>
              <a:t>Pje</a:t>
            </a:r>
            <a:r>
              <a:rPr lang="pt-BR" sz="1600" dirty="0" smtClean="0">
                <a:solidFill>
                  <a:schemeClr val="bg1"/>
                </a:solidFill>
              </a:rPr>
              <a:t> – Migração Versão descanso</a:t>
            </a:r>
            <a:endParaRPr lang="pt-BR" sz="1600" dirty="0"/>
          </a:p>
        </p:txBody>
      </p:sp>
      <p:pic>
        <p:nvPicPr>
          <p:cNvPr id="5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5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050" dirty="0">
                <a:solidFill>
                  <a:schemeClr val="tx1"/>
                </a:solidFill>
              </a:rPr>
              <a:t>Implantar nos Juizados Especiais Cíveis a versão “Descanso” do </a:t>
            </a:r>
            <a:r>
              <a:rPr lang="pt-BR" sz="1050" dirty="0" err="1">
                <a:solidFill>
                  <a:schemeClr val="tx1"/>
                </a:solidFill>
              </a:rPr>
              <a:t>PJe</a:t>
            </a:r>
            <a:r>
              <a:rPr lang="pt-BR" sz="1050" dirty="0">
                <a:solidFill>
                  <a:schemeClr val="tx1"/>
                </a:solidFill>
              </a:rPr>
              <a:t> – Processo Judicial Eletrônico.</a:t>
            </a:r>
          </a:p>
        </p:txBody>
      </p:sp>
      <p:pic>
        <p:nvPicPr>
          <p:cNvPr id="57" name="Imagem 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11557"/>
            <a:ext cx="216000" cy="216000"/>
          </a:xfrm>
          <a:prstGeom prst="rect">
            <a:avLst/>
          </a:prstGeom>
        </p:spPr>
      </p:pic>
      <p:graphicFrame>
        <p:nvGraphicFramePr>
          <p:cNvPr id="52" name="Gráfico 51"/>
          <p:cNvGraphicFramePr/>
          <p:nvPr>
            <p:extLst>
              <p:ext uri="{D42A27DB-BD31-4B8C-83A1-F6EECF244321}">
                <p14:modId xmlns:p14="http://schemas.microsoft.com/office/powerpoint/2010/main" val="1541040674"/>
              </p:ext>
            </p:extLst>
          </p:nvPr>
        </p:nvGraphicFramePr>
        <p:xfrm>
          <a:off x="4655026" y="2384484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79339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</a:t>
            </a:r>
            <a:r>
              <a:rPr lang="pt-BR" sz="1600" dirty="0" smtClean="0">
                <a:solidFill>
                  <a:schemeClr val="bg1"/>
                </a:solidFill>
              </a:rPr>
              <a:t>Sistema de Gravação de Audiências</a:t>
            </a:r>
            <a:endParaRPr lang="pt-BR" sz="1600" dirty="0"/>
          </a:p>
        </p:txBody>
      </p:sp>
      <p:grpSp>
        <p:nvGrpSpPr>
          <p:cNvPr id="6" name="Grupo 5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30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3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4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Simone Antunes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6" name="Round Same Side Corner Rectangle 42"/>
          <p:cNvSpPr/>
          <p:nvPr/>
        </p:nvSpPr>
        <p:spPr>
          <a:xfrm>
            <a:off x="431540" y="1491255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44" name="Grupo 43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45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7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8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49" name="TextBox 11"/>
            <p:cNvSpPr txBox="1"/>
            <p:nvPr/>
          </p:nvSpPr>
          <p:spPr>
            <a:xfrm>
              <a:off x="6273292" y="1203152"/>
              <a:ext cx="2439171" cy="23083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9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Dr. Emiliano Zapata / Dr. José Alberto</a:t>
              </a:r>
              <a:endPara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62" name="Round Same Side Corner Rectangle 42"/>
          <p:cNvSpPr/>
          <p:nvPr/>
        </p:nvSpPr>
        <p:spPr>
          <a:xfrm>
            <a:off x="431540" y="299695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3" name="Rectangle 6"/>
          <p:cNvSpPr/>
          <p:nvPr/>
        </p:nvSpPr>
        <p:spPr>
          <a:xfrm>
            <a:off x="431540" y="3246105"/>
            <a:ext cx="4110920" cy="1167095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5738" indent="-18573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Deverão ser previstos projetos para futuras implantações (este projeto contempla apenas a implantação do piloto)</a:t>
            </a:r>
          </a:p>
          <a:p>
            <a:pPr marL="171450" indent="-171450" fontAlgn="auto">
              <a:buFont typeface="Arial" pitchFamily="34" charset="0"/>
              <a:buChar char="•"/>
            </a:pPr>
            <a:r>
              <a:rPr lang="pt-BR" sz="1050" dirty="0">
                <a:solidFill>
                  <a:schemeClr val="tx1"/>
                </a:solidFill>
              </a:rPr>
              <a:t>Instalador não concluído.</a:t>
            </a:r>
          </a:p>
          <a:p>
            <a:pPr marL="171450" indent="-171450" fontAlgn="auto">
              <a:buFont typeface="Arial" pitchFamily="34" charset="0"/>
              <a:buChar char="•"/>
            </a:pPr>
            <a:r>
              <a:rPr lang="pt-BR" sz="1050" dirty="0">
                <a:solidFill>
                  <a:schemeClr val="tx1"/>
                </a:solidFill>
              </a:rPr>
              <a:t>Muitos pontos de sugestão levantados pelos juízes e alguns pelos usuários da vara, foram anotados, porém não estarão presentes na implantação piloto</a:t>
            </a:r>
            <a:r>
              <a:rPr lang="pt-BR" sz="1050" dirty="0" smtClean="0">
                <a:solidFill>
                  <a:schemeClr val="tx1"/>
                </a:solidFill>
              </a:rPr>
              <a:t>.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64" name="Round Same Side Corner Rectangle 42"/>
          <p:cNvSpPr/>
          <p:nvPr/>
        </p:nvSpPr>
        <p:spPr>
          <a:xfrm>
            <a:off x="4608460" y="2120892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5" name="Rectangle 6"/>
          <p:cNvSpPr/>
          <p:nvPr/>
        </p:nvSpPr>
        <p:spPr>
          <a:xfrm>
            <a:off x="4608460" y="2384484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66" name="Picture 2070" descr="Icon Exclamation 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318" y="299695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2028" descr="Icon Results Chart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2067" y="2160639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0" name="Tabela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592813"/>
              </p:ext>
            </p:extLst>
          </p:nvPr>
        </p:nvGraphicFramePr>
        <p:xfrm>
          <a:off x="418056" y="4826833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Planejamento do Projeto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Out/11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Especificação Técnica Inicial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Nov/11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Desenvolvimento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Fev</a:t>
                      </a:r>
                      <a:r>
                        <a:rPr lang="pt-BR" sz="1100" dirty="0" smtClean="0"/>
                        <a:t>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Homologação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Mar/13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Implantação Piloto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Mar/13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95%</a:t>
                      </a:r>
                      <a:endParaRPr lang="pt-B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2" name="Round Same Side Corner Rectangle 42"/>
          <p:cNvSpPr/>
          <p:nvPr/>
        </p:nvSpPr>
        <p:spPr>
          <a:xfrm>
            <a:off x="418056" y="4581128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73" name="Picture 2081" descr="Flag-r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3318" y="4650281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Rectangle 6"/>
          <p:cNvSpPr/>
          <p:nvPr/>
        </p:nvSpPr>
        <p:spPr>
          <a:xfrm>
            <a:off x="424620" y="1749122"/>
            <a:ext cx="4110920" cy="117582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O piloto será implantado em 22/04 na 1ª vara cível..</a:t>
            </a:r>
            <a:endParaRPr lang="pt-BR" sz="1050" dirty="0">
              <a:solidFill>
                <a:schemeClr val="dk1"/>
              </a:solidFill>
            </a:endParaRP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rgbClr val="000000"/>
              </a:solidFill>
              <a:latin typeface="Calibri" pitchFamily="34" charset="0"/>
              <a:ea typeface="Times New Roman"/>
              <a:cs typeface="Calibri" pitchFamily="34" charset="0"/>
            </a:endParaRP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 smtClean="0">
              <a:solidFill>
                <a:schemeClr val="dk1"/>
              </a:solidFill>
            </a:endParaRP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75" name="Round Same Side Corner Rectangle 42"/>
          <p:cNvSpPr/>
          <p:nvPr/>
        </p:nvSpPr>
        <p:spPr>
          <a:xfrm>
            <a:off x="4637544" y="148312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76" name="Rectangle 6"/>
          <p:cNvSpPr/>
          <p:nvPr/>
        </p:nvSpPr>
        <p:spPr>
          <a:xfrm>
            <a:off x="4630624" y="174040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Abril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79" name="Round Same Side Corner Rectangle 42"/>
          <p:cNvSpPr/>
          <p:nvPr/>
        </p:nvSpPr>
        <p:spPr>
          <a:xfrm>
            <a:off x="6753484" y="149125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0" name="Rectangle 6"/>
          <p:cNvSpPr/>
          <p:nvPr/>
        </p:nvSpPr>
        <p:spPr>
          <a:xfrm>
            <a:off x="6746564" y="174854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95%</a:t>
            </a:r>
            <a:endParaRPr lang="ro-RO" sz="1200" dirty="0">
              <a:solidFill>
                <a:schemeClr val="tx1"/>
              </a:solidFill>
            </a:endParaRPr>
          </a:p>
        </p:txBody>
      </p:sp>
      <p:pic>
        <p:nvPicPr>
          <p:cNvPr id="37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3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O objetivo principal deste projeto é definição e construção de um sistema informatizado para gravação de audiências, em áudio e vídeo, integrado ao sistema de processo eletrônico do CNJ – </a:t>
            </a:r>
            <a:r>
              <a:rPr lang="pt-BR" sz="1050" dirty="0" err="1">
                <a:solidFill>
                  <a:schemeClr val="dk1"/>
                </a:solidFill>
              </a:rPr>
              <a:t>PJe</a:t>
            </a:r>
            <a:r>
              <a:rPr lang="pt-BR" sz="1050" dirty="0">
                <a:solidFill>
                  <a:schemeClr val="dk1"/>
                </a:solidFill>
              </a:rPr>
              <a:t>.</a:t>
            </a:r>
          </a:p>
        </p:txBody>
      </p:sp>
      <p:pic>
        <p:nvPicPr>
          <p:cNvPr id="51" name="Imagem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11557"/>
            <a:ext cx="216000" cy="216000"/>
          </a:xfrm>
          <a:prstGeom prst="rect">
            <a:avLst/>
          </a:prstGeom>
        </p:spPr>
      </p:pic>
      <p:graphicFrame>
        <p:nvGraphicFramePr>
          <p:cNvPr id="38" name="Gráfico 37"/>
          <p:cNvGraphicFramePr/>
          <p:nvPr>
            <p:extLst>
              <p:ext uri="{D42A27DB-BD31-4B8C-83A1-F6EECF244321}">
                <p14:modId xmlns:p14="http://schemas.microsoft.com/office/powerpoint/2010/main" val="239225785"/>
              </p:ext>
            </p:extLst>
          </p:nvPr>
        </p:nvGraphicFramePr>
        <p:xfrm>
          <a:off x="4655026" y="2384484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335135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Controle de Frequência de Cumpridor de Pena Alternativa  (VEPA)</a:t>
            </a:r>
            <a:endParaRPr lang="pt-BR" sz="1600" dirty="0"/>
          </a:p>
        </p:txBody>
      </p:sp>
      <p:grpSp>
        <p:nvGrpSpPr>
          <p:cNvPr id="6" name="Grupo 5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30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3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4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Leonardo Santana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6" name="Round Same Side Corner Rectangle 42"/>
          <p:cNvSpPr/>
          <p:nvPr/>
        </p:nvSpPr>
        <p:spPr>
          <a:xfrm>
            <a:off x="431540" y="1491255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44" name="Grupo 43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45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7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8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49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Dr. </a:t>
              </a: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Flávio Fontes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62" name="Round Same Side Corner Rectangle 42"/>
          <p:cNvSpPr/>
          <p:nvPr/>
        </p:nvSpPr>
        <p:spPr>
          <a:xfrm>
            <a:off x="431540" y="3003110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3" name="Rectangle 6"/>
          <p:cNvSpPr/>
          <p:nvPr/>
        </p:nvSpPr>
        <p:spPr>
          <a:xfrm>
            <a:off x="431540" y="325226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>
                <a:solidFill>
                  <a:schemeClr val="tx1"/>
                </a:solidFill>
              </a:rPr>
              <a:t>Houve mudança no escopo e a funcionalidade de identificação por leitor biométrico não será implementado nessa primeira versão, devendo a mesa ficar uma atualização posterior. A diminuição do escopo foi aprovada pelo gestor.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tx1"/>
                </a:solidFill>
              </a:rPr>
              <a:t>.Será implementada uma 2ª fase para disponibilizar o sistema através de leitor biométrico.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o-RO" sz="1050" dirty="0">
              <a:solidFill>
                <a:schemeClr val="tx1"/>
              </a:solidFill>
            </a:endParaRPr>
          </a:p>
        </p:txBody>
      </p:sp>
      <p:sp>
        <p:nvSpPr>
          <p:cNvPr id="64" name="Round Same Side Corner Rectangle 42"/>
          <p:cNvSpPr/>
          <p:nvPr/>
        </p:nvSpPr>
        <p:spPr>
          <a:xfrm>
            <a:off x="4608460" y="2120892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5" name="Rectangle 6"/>
          <p:cNvSpPr/>
          <p:nvPr/>
        </p:nvSpPr>
        <p:spPr>
          <a:xfrm>
            <a:off x="4608460" y="2384484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66" name="Picture 2070" descr="Icon Exclamation 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18" y="3030486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2028" descr="Icon Results Chart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2067" y="2160639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0" name="Tabela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988359"/>
              </p:ext>
            </p:extLst>
          </p:nvPr>
        </p:nvGraphicFramePr>
        <p:xfrm>
          <a:off x="418056" y="4761296"/>
          <a:ext cx="8301324" cy="15984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Especificação de </a:t>
                      </a: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requisitos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Out/12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Planejamento e Documentação Inicial do </a:t>
                      </a: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projeto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Nov</a:t>
                      </a: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/12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Análise e Projeto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Nov</a:t>
                      </a: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/12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Implementação do Sistema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Mar/13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</a:t>
                      </a: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%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Homologação, Documentação e Treinamento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Abr</a:t>
                      </a: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/13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50%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Implantação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Abr</a:t>
                      </a: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/13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2" name="Round Same Side Corner Rectangle 42"/>
          <p:cNvSpPr/>
          <p:nvPr/>
        </p:nvSpPr>
        <p:spPr>
          <a:xfrm>
            <a:off x="418056" y="4515591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73" name="Picture 2081" descr="Flag-r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3318" y="454872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Rectangle 6"/>
          <p:cNvSpPr/>
          <p:nvPr/>
        </p:nvSpPr>
        <p:spPr>
          <a:xfrm>
            <a:off x="424620" y="174912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Foi finalizada a implementação e homologação do sistema.</a:t>
            </a:r>
          </a:p>
          <a:p>
            <a:endParaRPr lang="pt-BR" sz="1050" dirty="0"/>
          </a:p>
          <a:p>
            <a:r>
              <a:rPr lang="pt-BR" sz="1050" dirty="0">
                <a:solidFill>
                  <a:schemeClr val="tx1"/>
                </a:solidFill>
              </a:rPr>
              <a:t>Compra de equipamento de identificação pessoal para homologação da </a:t>
            </a:r>
            <a:r>
              <a:rPr lang="pt-BR" sz="1050" dirty="0" smtClean="0">
                <a:solidFill>
                  <a:schemeClr val="tx1"/>
                </a:solidFill>
              </a:rPr>
              <a:t>solução. </a:t>
            </a:r>
            <a:r>
              <a:rPr lang="pt-BR" sz="1050" dirty="0"/>
              <a:t>	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75" name="Round Same Side Corner Rectangle 42"/>
          <p:cNvSpPr/>
          <p:nvPr/>
        </p:nvSpPr>
        <p:spPr>
          <a:xfrm>
            <a:off x="4637544" y="148312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76" name="Rectangle 6"/>
          <p:cNvSpPr/>
          <p:nvPr/>
        </p:nvSpPr>
        <p:spPr>
          <a:xfrm>
            <a:off x="4630624" y="174040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Abril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79" name="Round Same Side Corner Rectangle 42"/>
          <p:cNvSpPr/>
          <p:nvPr/>
        </p:nvSpPr>
        <p:spPr>
          <a:xfrm>
            <a:off x="6753484" y="149125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0" name="Rectangle 6"/>
          <p:cNvSpPr/>
          <p:nvPr/>
        </p:nvSpPr>
        <p:spPr>
          <a:xfrm>
            <a:off x="6746564" y="174854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90%</a:t>
            </a:r>
            <a:endParaRPr lang="ro-RO" sz="1200" dirty="0">
              <a:solidFill>
                <a:schemeClr val="tx1"/>
              </a:solidFill>
            </a:endParaRPr>
          </a:p>
        </p:txBody>
      </p:sp>
      <p:pic>
        <p:nvPicPr>
          <p:cNvPr id="37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3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Implementar o controle de comparecimento de cumpridor de pena alternativa através de </a:t>
            </a:r>
            <a:r>
              <a:rPr lang="pt-BR" sz="1050" dirty="0" smtClean="0">
                <a:solidFill>
                  <a:schemeClr val="dk1"/>
                </a:solidFill>
              </a:rPr>
              <a:t>equipamento de identificação pessoal  </a:t>
            </a:r>
            <a:r>
              <a:rPr lang="pt-BR" sz="1050" dirty="0">
                <a:solidFill>
                  <a:schemeClr val="dk1"/>
                </a:solidFill>
              </a:rPr>
              <a:t>baseado em requisitos definidos pelo setor psicossocial da VEPA.</a:t>
            </a:r>
          </a:p>
        </p:txBody>
      </p:sp>
      <p:pic>
        <p:nvPicPr>
          <p:cNvPr id="51" name="Imagem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11557"/>
            <a:ext cx="216000" cy="216000"/>
          </a:xfrm>
          <a:prstGeom prst="rect">
            <a:avLst/>
          </a:prstGeom>
        </p:spPr>
      </p:pic>
      <p:graphicFrame>
        <p:nvGraphicFramePr>
          <p:cNvPr id="39" name="Gráfico 38"/>
          <p:cNvGraphicFramePr/>
          <p:nvPr>
            <p:extLst>
              <p:ext uri="{D42A27DB-BD31-4B8C-83A1-F6EECF244321}">
                <p14:modId xmlns:p14="http://schemas.microsoft.com/office/powerpoint/2010/main" val="2184317964"/>
              </p:ext>
            </p:extLst>
          </p:nvPr>
        </p:nvGraphicFramePr>
        <p:xfrm>
          <a:off x="4655026" y="2384484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87670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15697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Iveruska</a:t>
              </a: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 </a:t>
              </a:r>
              <a:r>
                <a:rPr lang="pt-PT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Jatobá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707279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15697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Des. Mauro Alencar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219134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468287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/>
                </a:solidFill>
                <a:ea typeface="Times New Roman"/>
                <a:cs typeface="Calibri" pitchFamily="34" charset="0"/>
              </a:rPr>
              <a:t>Não há.</a:t>
            </a:r>
            <a:endParaRPr lang="pt-BR" sz="1050" dirty="0">
              <a:solidFill>
                <a:schemeClr val="tx1"/>
              </a:solidFill>
              <a:ea typeface="Times New Roman"/>
              <a:cs typeface="Calibri" pitchFamily="34" charset="0"/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336916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600508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246510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376663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550336"/>
              </p:ext>
            </p:extLst>
          </p:nvPr>
        </p:nvGraphicFramePr>
        <p:xfrm>
          <a:off x="418056" y="4977320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Versão inicial da funcionalidade no </a:t>
                      </a:r>
                      <a:r>
                        <a:rPr lang="pt-BR" sz="1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JudWin</a:t>
                      </a: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1º Grau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Mar/12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1ª etapa de melhorias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Set/12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2ª etapa de melhorias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Nov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/12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3ª etapa de melhorias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Dez/12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731615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76474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965147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/>
                </a:solidFill>
              </a:rPr>
              <a:t>Projeto Concluído.</a:t>
            </a:r>
            <a:endParaRPr lang="ro-RO" sz="1050" dirty="0">
              <a:solidFill>
                <a:schemeClr val="tx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69914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95643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Janeiro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707279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964566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100%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Banco Nacional de Mandados de Prisão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18056" y="993543"/>
            <a:ext cx="8294404" cy="633593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Este projeto tem por objetivo dar cumprimento à Resolução nº 137, de 13 de julho de 2011, do Conselho Nacional de Justiça, que regulamenta o Banco de Dados de Mandados de Prisão, disponibilizando no </a:t>
            </a:r>
            <a:r>
              <a:rPr lang="pt-BR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JudWin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1º Grau novas funcionalidades para a expedição dos mandados de prisão criminal e realizando o envio dos mesmos ao CNJ.</a:t>
            </a:r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744374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3337294908"/>
              </p:ext>
            </p:extLst>
          </p:nvPr>
        </p:nvGraphicFramePr>
        <p:xfrm>
          <a:off x="4655026" y="2600508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9" name="Retângulo 38"/>
          <p:cNvSpPr/>
          <p:nvPr/>
        </p:nvSpPr>
        <p:spPr>
          <a:xfrm rot="18972169">
            <a:off x="874518" y="2497978"/>
            <a:ext cx="739497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15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Concluído</a:t>
            </a:r>
            <a:endParaRPr lang="pt-BR" sz="115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 definir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 definir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47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21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416486"/>
              </p:ext>
            </p:extLst>
          </p:nvPr>
        </p:nvGraphicFramePr>
        <p:xfrm>
          <a:off x="418056" y="4782928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07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 projeto encontra-se suspenso.</a:t>
            </a: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pt-BR" sz="1050" b="1" dirty="0" smtClean="0">
                <a:solidFill>
                  <a:schemeClr val="tx1"/>
                </a:solidFill>
              </a:rPr>
              <a:t>Temos a </a:t>
            </a:r>
            <a:r>
              <a:rPr lang="pt-BR" sz="1050" b="1" dirty="0">
                <a:solidFill>
                  <a:schemeClr val="tx1"/>
                </a:solidFill>
              </a:rPr>
              <a:t>possibilidade de integrar com a PGE, porém, iremos levar ao Comitê do </a:t>
            </a:r>
            <a:r>
              <a:rPr lang="pt-BR" sz="1050" b="1" dirty="0" err="1">
                <a:solidFill>
                  <a:schemeClr val="tx1"/>
                </a:solidFill>
              </a:rPr>
              <a:t>PJe</a:t>
            </a:r>
            <a:r>
              <a:rPr lang="pt-BR" sz="1050" b="1" dirty="0">
                <a:solidFill>
                  <a:schemeClr val="tx1"/>
                </a:solidFill>
              </a:rPr>
              <a:t> para definir se iremos retomar esse projeto ou investir já no </a:t>
            </a:r>
            <a:r>
              <a:rPr lang="pt-BR" sz="1050" b="1" dirty="0" err="1">
                <a:solidFill>
                  <a:schemeClr val="tx1"/>
                </a:solidFill>
              </a:rPr>
              <a:t>PJe</a:t>
            </a:r>
            <a:r>
              <a:rPr lang="pt-BR" sz="105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 definir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>
                <a:solidFill>
                  <a:schemeClr val="tx1"/>
                </a:solidFill>
              </a:rPr>
              <a:t>9</a:t>
            </a:r>
            <a:r>
              <a:rPr lang="pt-BR" sz="1200" dirty="0" smtClean="0">
                <a:solidFill>
                  <a:schemeClr val="tx1"/>
                </a:solidFill>
              </a:rPr>
              <a:t>5%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Execução Fiscal Eletrônica</a:t>
            </a:r>
            <a:endParaRPr lang="pt-BR" sz="1600" dirty="0"/>
          </a:p>
        </p:txBody>
      </p:sp>
      <p:sp>
        <p:nvSpPr>
          <p:cNvPr id="52" name="Rectangle 6"/>
          <p:cNvSpPr/>
          <p:nvPr/>
        </p:nvSpPr>
        <p:spPr>
          <a:xfrm>
            <a:off x="431540" y="32738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 sistema desenvolvido pelo TJPE foi finalizado, porém as Procuradorias do Estado, de Jaboatão e Recife ainda não desenvolveram seus sistemas para integrarem-se ao do TJPE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pic>
        <p:nvPicPr>
          <p:cNvPr id="51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Desenvolvimento de sistema que permita a integração fiscal com as Procuradorias Municipais e Estadual.</a:t>
            </a: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40585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1417166288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Jossenilson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Dr. </a:t>
              </a: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João Alberto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34551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573015"/>
            <a:ext cx="4110920" cy="107276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fontAlgn="auto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Aguardando os resposta da Arquiteta da DEA sobre o problema de colisão entre os transeuntes e as TVs.  </a:t>
            </a:r>
          </a:p>
          <a:p>
            <a:pPr marL="171450" indent="-171450" fontAlgn="auto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Aguardando o projeto elétrico corrigido, o qual deverá ser enviado pelo Eng. Elétrico da DEA</a:t>
            </a:r>
          </a:p>
          <a:p>
            <a:pPr marL="171450" indent="-171450" fontAlgn="auto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Foi solicitado a DEA (05.04.2013) solução para o problema de colisão entre os transeuntes as 03 TVs do Térreo.  </a:t>
            </a:r>
          </a:p>
          <a:p>
            <a:pPr fontAlgn="auto">
              <a:spcBef>
                <a:spcPts val="300"/>
              </a:spcBef>
              <a:spcAft>
                <a:spcPts val="0"/>
              </a:spcAft>
              <a:defRPr/>
            </a:pPr>
            <a:endParaRPr lang="pt-BR" sz="1050" dirty="0">
              <a:latin typeface="Calibri" pitchFamily="34" charset="0"/>
              <a:ea typeface="Times New Roman"/>
              <a:cs typeface="Calibri" pitchFamily="34" charset="0"/>
            </a:endParaRPr>
          </a:p>
          <a:p>
            <a:pPr fontAlgn="auto">
              <a:spcBef>
                <a:spcPts val="30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312" y="337861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646697"/>
              </p:ext>
            </p:extLst>
          </p:nvPr>
        </p:nvGraphicFramePr>
        <p:xfrm>
          <a:off x="451648" y="4891480"/>
          <a:ext cx="8301324" cy="15984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Levantamento de Requisitos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Out/12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Análise de</a:t>
                      </a:r>
                      <a:r>
                        <a:rPr lang="pt-BR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Projeto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Jan/13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Desenvolvimento / Testes (Fábrica externa)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Mar/13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90%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Homologação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Abr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Aquisição das</a:t>
                      </a:r>
                      <a:r>
                        <a:rPr lang="pt-BR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TVs (ver com Luciano)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Abr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60%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Instalação das TVs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Abr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51648" y="4645775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058" y="4645775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45380" y="1758302"/>
            <a:ext cx="4097080" cy="1587214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 sistema foi desenvolvido </a:t>
            </a:r>
            <a:r>
              <a:rPr lang="pt-BR" sz="1050" dirty="0" smtClean="0">
                <a:solidFill>
                  <a:schemeClr val="tx1"/>
                </a:solidFill>
              </a:rPr>
              <a:t>e está sendo testado pela fábrica externa, que deverá entregar o sistema para homologação da </a:t>
            </a:r>
            <a:r>
              <a:rPr lang="pt-BR" sz="1050" dirty="0" err="1" smtClean="0">
                <a:solidFill>
                  <a:schemeClr val="tx1"/>
                </a:solidFill>
              </a:rPr>
              <a:t>Setic</a:t>
            </a:r>
            <a:r>
              <a:rPr lang="pt-BR" sz="1050" dirty="0" smtClean="0">
                <a:solidFill>
                  <a:schemeClr val="tx1"/>
                </a:solidFill>
              </a:rPr>
              <a:t> em </a:t>
            </a:r>
            <a:r>
              <a:rPr lang="pt-BR" sz="1050" dirty="0" err="1" smtClean="0">
                <a:solidFill>
                  <a:schemeClr val="tx1"/>
                </a:solidFill>
              </a:rPr>
              <a:t>Abr</a:t>
            </a:r>
            <a:r>
              <a:rPr lang="pt-BR" sz="1050" dirty="0" smtClean="0">
                <a:solidFill>
                  <a:schemeClr val="tx1"/>
                </a:solidFill>
              </a:rPr>
              <a:t>/13.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 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pregão para aquisição dos suportes para TV foi realizado em fevereiro e foram recebidas amostras do vencedor para homologação do produto.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Foi concluída 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homologação das amostras (TV e Suporte) e enviado o parecer (01.04.2013) à NGA para dar continuidade ao processo de aquisição.</a:t>
            </a: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Junho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69%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Painel de Chamadas de Audiências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 projeto em questão visa informar o agendamento das audiências para a população, em painéis eletrônicos distribuídos na área do Fórum da Capital. </a:t>
            </a: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42302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3354712142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15697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Hadautho</a:t>
              </a: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 Barros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63527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15697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Dra. Mariana Vargas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62836" y="272826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2977420"/>
            <a:ext cx="4110920" cy="161017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Dúvidas 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por parte do cliente sobre o que deve ser feito pelo sistema e algumas dúvidas sobre como será feito. Uma apresentação da documentação será marcada para apresentação dos requisitos assim que Rita retornar de férias.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Novos 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pedidos por parte do gestor como: divisão das sentenças por competência e complexidade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Sobrecarga no recurso MPS devido principalmente às procedures dos relatórios das Metas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Concorrência 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 projeto Consulta Processual sobre os recursos(MPS e principalmente o gerente)</a:t>
            </a: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pt-BR" sz="1050" dirty="0">
              <a:solidFill>
                <a:schemeClr val="tx1"/>
              </a:solidFill>
              <a:latin typeface="Calibri" pitchFamily="34" charset="0"/>
              <a:ea typeface="Times New Roman"/>
              <a:cs typeface="Calibri" pitchFamily="34" charset="0"/>
            </a:endParaRPr>
          </a:p>
          <a:p>
            <a:pPr algn="just"/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26490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52850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963" y="2783020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30465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260777"/>
              </p:ext>
            </p:extLst>
          </p:nvPr>
        </p:nvGraphicFramePr>
        <p:xfrm>
          <a:off x="418056" y="4905312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[1ª etapa] </a:t>
                      </a:r>
                      <a:r>
                        <a:rPr lang="pt-BR" sz="1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Requisitos</a:t>
                      </a:r>
                      <a:r>
                        <a:rPr lang="pt-BR" sz="11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Implementação / Homologação / Implantação</a:t>
                      </a:r>
                      <a:endParaRPr lang="pt-BR" sz="11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Out/12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[2ª etapa] Requisitos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Abr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               Implementação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 definir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               Homologação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 definir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               Implantação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 definir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65960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69273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893139"/>
            <a:ext cx="4110920" cy="815781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1ª Etapa: 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Concluída (Out/12)</a:t>
            </a:r>
          </a:p>
          <a:p>
            <a:pPr algn="just"/>
            <a:r>
              <a:rPr lang="pt-BR" sz="10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2ª Etapa: 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(Integração com o </a:t>
            </a:r>
            <a:r>
              <a:rPr lang="pt-BR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JudWin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1º 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Grau):  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Requisitos 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definidos (observar Pontos de Atenção) 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 encaminhados para fábrica para estimativa  de esforço e prazo.</a:t>
            </a:r>
          </a:p>
          <a:p>
            <a:pPr algn="just"/>
            <a:endParaRPr lang="pt-BR" sz="105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pt-BR" sz="1050" dirty="0">
              <a:solidFill>
                <a:srgbClr val="FF0000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62713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88442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 definir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627137"/>
            <a:ext cx="1950680" cy="274136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49" name="Rectangle 6"/>
          <p:cNvSpPr/>
          <p:nvPr/>
        </p:nvSpPr>
        <p:spPr>
          <a:xfrm>
            <a:off x="6746564" y="189255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10%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</a:t>
            </a:r>
            <a:r>
              <a:rPr lang="pt-BR" sz="1600" dirty="0" err="1" smtClean="0">
                <a:solidFill>
                  <a:schemeClr val="bg1"/>
                </a:solidFill>
              </a:rPr>
              <a:t>Vitaliciamento</a:t>
            </a:r>
            <a:r>
              <a:rPr lang="pt-BR" sz="1600" dirty="0" smtClean="0">
                <a:solidFill>
                  <a:schemeClr val="bg1"/>
                </a:solidFill>
              </a:rPr>
              <a:t> – 2ª fase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2"/>
            <a:ext cx="8265704" cy="57600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Este projeto tem por objetivo atender a uma solicitação do Núcleo de </a:t>
            </a:r>
            <a:r>
              <a:rPr lang="pt-BR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Vitaliciamento</a:t>
            </a:r>
            <a:r>
              <a:rPr lang="pt-B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da Corregedoria Geral de Justiça, para que as avaliações dos Juízes </a:t>
            </a:r>
            <a:r>
              <a:rPr lang="pt-BR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vitaliciandos</a:t>
            </a:r>
            <a:r>
              <a:rPr lang="pt-B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possam ser realizadas com mais eficiência pelos Juízes avaliadores</a:t>
            </a:r>
            <a:r>
              <a:rPr lang="pt-BR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Na </a:t>
            </a:r>
            <a:r>
              <a:rPr lang="pt-BR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1ª Etapa </a:t>
            </a:r>
            <a:r>
              <a:rPr lang="pt-BR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</a:t>
            </a:r>
            <a:r>
              <a:rPr lang="pt-B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aplicação permitirá o cadastro e a consulta das avaliações de Atividade Judicante e de Fatos Observados</a:t>
            </a:r>
            <a:r>
              <a:rPr lang="pt-BR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Na </a:t>
            </a:r>
            <a:r>
              <a:rPr lang="pt-BR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2ª Etapa</a:t>
            </a:r>
            <a:r>
              <a:rPr lang="pt-B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será feita a Integração com o </a:t>
            </a:r>
            <a:r>
              <a:rPr lang="pt-BR" sz="1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Judwin</a:t>
            </a:r>
            <a:r>
              <a:rPr lang="pt-BR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1º grau.</a:t>
            </a:r>
            <a:endParaRPr lang="pt-BR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657852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2330950799"/>
              </p:ext>
            </p:extLst>
          </p:nvPr>
        </p:nvGraphicFramePr>
        <p:xfrm>
          <a:off x="4655026" y="252850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15697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Leonardo Santana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63527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15697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Carlos Moraes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14712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39627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t-BR" sz="1050" dirty="0"/>
          </a:p>
          <a:p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falta 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 documentação formal 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 sistema demanda 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um estudo maior por parte dos analistas de negócio e de 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projeto.</a:t>
            </a:r>
          </a:p>
          <a:p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Ainda está pendente a aprovação do Termo de Abertura do projeto.</a:t>
            </a:r>
            <a:r>
              <a:rPr lang="pt-BR" sz="1050" dirty="0"/>
              <a:t>	</a:t>
            </a: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26490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52850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17450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30465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158884"/>
              </p:ext>
            </p:extLst>
          </p:nvPr>
        </p:nvGraphicFramePr>
        <p:xfrm>
          <a:off x="418056" y="4905312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Planejamento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Março/13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Levantamento de Regras de Negócio e Requisitos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N/D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Análise e Projeto</a:t>
                      </a:r>
                      <a:r>
                        <a:rPr lang="pt-BR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N/D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Implementação 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N/D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Homologação, Documentação</a:t>
                      </a:r>
                      <a:r>
                        <a:rPr lang="pt-BR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Treinamento, Implantação</a:t>
                      </a:r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N/D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65960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69273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89313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 TJPE recebeu o código fonte do TJSC e deu início aos estudos da solução.</a:t>
            </a:r>
          </a:p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Foram criados os ambientes de desenvolvimento, homologação e produção.</a:t>
            </a:r>
          </a:p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Foi iniciado o projeto com a criação do Termo de Abertura (ainda é preciso formalizar o início do projeto)</a:t>
            </a: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62713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88442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 definir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63527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89255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3%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</a:t>
            </a:r>
            <a:r>
              <a:rPr lang="pt-BR" sz="1600" dirty="0" smtClean="0">
                <a:solidFill>
                  <a:schemeClr val="bg1"/>
                </a:solidFill>
              </a:rPr>
              <a:t>gestão de pagamento de precatórios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2"/>
            <a:ext cx="8265704" cy="57600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Integração de sistema cedido através de convênio pelo TJ-SC que gerencia e efetiva o pagamento de precatórios com o sistema de gerenciamento processual </a:t>
            </a:r>
            <a:r>
              <a:rPr lang="pt-BR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Judwin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1º Grau.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657852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1600167920"/>
              </p:ext>
            </p:extLst>
          </p:nvPr>
        </p:nvGraphicFramePr>
        <p:xfrm>
          <a:off x="4655026" y="252850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406128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 Same Side Corner Rectangle 42"/>
          <p:cNvSpPr/>
          <p:nvPr/>
        </p:nvSpPr>
        <p:spPr>
          <a:xfrm>
            <a:off x="4608504" y="5373336"/>
            <a:ext cx="4500000" cy="1077028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7" name="Round Same Side Corner Rectangle 42"/>
          <p:cNvSpPr/>
          <p:nvPr/>
        </p:nvSpPr>
        <p:spPr>
          <a:xfrm>
            <a:off x="4608504" y="2996952"/>
            <a:ext cx="4500000" cy="201622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4" name="Round Same Side Corner Rectangle 42"/>
          <p:cNvSpPr/>
          <p:nvPr/>
        </p:nvSpPr>
        <p:spPr>
          <a:xfrm>
            <a:off x="35496" y="725824"/>
            <a:ext cx="4500000" cy="4287352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1" name="Round Same Side Corner Rectangle 42"/>
          <p:cNvSpPr/>
          <p:nvPr/>
        </p:nvSpPr>
        <p:spPr>
          <a:xfrm>
            <a:off x="4608504" y="476672"/>
            <a:ext cx="4500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pt-B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Gestão do Conhecimento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Round Same Side Corner Rectangle 42"/>
          <p:cNvSpPr/>
          <p:nvPr/>
        </p:nvSpPr>
        <p:spPr>
          <a:xfrm>
            <a:off x="4608504" y="731574"/>
            <a:ext cx="4500000" cy="1990947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Round Same Side Corner Rectangle 42"/>
          <p:cNvSpPr/>
          <p:nvPr/>
        </p:nvSpPr>
        <p:spPr>
          <a:xfrm>
            <a:off x="35496" y="470922"/>
            <a:ext cx="4500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pt-B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Sistemas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t-B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Judiciais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0" name="Round Same Side Corner Rectangle 42"/>
          <p:cNvSpPr/>
          <p:nvPr/>
        </p:nvSpPr>
        <p:spPr>
          <a:xfrm>
            <a:off x="4608504" y="2747799"/>
            <a:ext cx="4500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pt-B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Estrutura de TIC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8" name="Round Same Side Corner Rectangle 42"/>
          <p:cNvSpPr/>
          <p:nvPr/>
        </p:nvSpPr>
        <p:spPr>
          <a:xfrm>
            <a:off x="4608504" y="5124063"/>
            <a:ext cx="4500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pt-B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Governança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0" name="Round Same Side Corner Rectangle 42"/>
          <p:cNvSpPr/>
          <p:nvPr/>
        </p:nvSpPr>
        <p:spPr>
          <a:xfrm>
            <a:off x="35496" y="5124183"/>
            <a:ext cx="4500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pt-B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Sistemas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t-B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Administrativos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1" name="Round Same Side Corner Rectangle 42"/>
          <p:cNvSpPr/>
          <p:nvPr/>
        </p:nvSpPr>
        <p:spPr>
          <a:xfrm>
            <a:off x="35496" y="5373336"/>
            <a:ext cx="4500000" cy="1080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80301" y="774484"/>
            <a:ext cx="828000" cy="917024"/>
            <a:chOff x="80301" y="774484"/>
            <a:chExt cx="828000" cy="917024"/>
          </a:xfrm>
        </p:grpSpPr>
        <p:sp>
          <p:nvSpPr>
            <p:cNvPr id="50" name="Retângulo com Canto Diagonal Aparado 49"/>
            <p:cNvSpPr/>
            <p:nvPr/>
          </p:nvSpPr>
          <p:spPr>
            <a:xfrm>
              <a:off x="80301" y="774484"/>
              <a:ext cx="828000" cy="917024"/>
            </a:xfrm>
            <a:prstGeom prst="snip2Diag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rgbClr val="C0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pt-BR" dirty="0"/>
            </a:p>
          </p:txBody>
        </p:sp>
        <p:sp>
          <p:nvSpPr>
            <p:cNvPr id="49" name="CaixaDeTexto 48">
              <a:hlinkClick r:id="rId2" action="ppaction://hlinksldjump" tooltip="Suspenso devido problemas de performace do PJe.Este projeto será retomado após implantação do projeto “Migração Versão Descanso” prevista para Abril de 2013."/>
            </p:cNvPr>
            <p:cNvSpPr txBox="1"/>
            <p:nvPr/>
          </p:nvSpPr>
          <p:spPr>
            <a:xfrm>
              <a:off x="93174" y="782313"/>
              <a:ext cx="8151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Suspenso</a:t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50%</a:t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PJe</a:t>
              </a:r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– Juizados </a:t>
              </a:r>
              <a:endParaRPr lang="pt-BR" sz="8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pt-B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Cíveis RMR</a:t>
              </a:r>
            </a:p>
            <a:p>
              <a:pPr algn="ctr"/>
              <a:endParaRPr lang="pt-BR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980493" y="774484"/>
            <a:ext cx="828000" cy="917024"/>
            <a:chOff x="980493" y="774484"/>
            <a:chExt cx="828000" cy="917024"/>
          </a:xfrm>
        </p:grpSpPr>
        <p:sp>
          <p:nvSpPr>
            <p:cNvPr id="53" name="Retângulo com Canto Diagonal Aparado 52"/>
            <p:cNvSpPr/>
            <p:nvPr/>
          </p:nvSpPr>
          <p:spPr>
            <a:xfrm>
              <a:off x="980493" y="774484"/>
              <a:ext cx="828000" cy="917024"/>
            </a:xfrm>
            <a:prstGeom prst="snip2Diag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rgbClr val="C0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pt-BR" dirty="0"/>
            </a:p>
          </p:txBody>
        </p:sp>
        <p:sp>
          <p:nvSpPr>
            <p:cNvPr id="52" name="CaixaDeTexto 51">
              <a:hlinkClick r:id="rId3" action="ppaction://hlinksldjump" tooltip="Suspenso devido problemas de performace do PJe.Este projeto será retomado após implantação do projeto “Migração Versão Descanso” prevista para Abril de 2013."/>
            </p:cNvPr>
            <p:cNvSpPr txBox="1"/>
            <p:nvPr/>
          </p:nvSpPr>
          <p:spPr>
            <a:xfrm>
              <a:off x="993366" y="782122"/>
              <a:ext cx="8151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Suspenso</a:t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25%</a:t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PJe</a:t>
              </a:r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– Colégio Recursal</a:t>
              </a:r>
            </a:p>
            <a:p>
              <a:pPr algn="ctr"/>
              <a:endParaRPr lang="pt-BR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1877932" y="774484"/>
            <a:ext cx="830569" cy="917024"/>
            <a:chOff x="1877932" y="774484"/>
            <a:chExt cx="830569" cy="917024"/>
          </a:xfrm>
        </p:grpSpPr>
        <p:sp>
          <p:nvSpPr>
            <p:cNvPr id="54" name="Retângulo com Canto Diagonal Aparado 53"/>
            <p:cNvSpPr/>
            <p:nvPr/>
          </p:nvSpPr>
          <p:spPr>
            <a:xfrm>
              <a:off x="1880501" y="774484"/>
              <a:ext cx="828000" cy="917024"/>
            </a:xfrm>
            <a:prstGeom prst="snip2Diag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rgbClr val="C0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pt-BR" dirty="0"/>
            </a:p>
          </p:txBody>
        </p:sp>
        <p:sp>
          <p:nvSpPr>
            <p:cNvPr id="55" name="CaixaDeTexto 54">
              <a:hlinkClick r:id="rId4" action="ppaction://hlinksldjump"/>
            </p:cNvPr>
            <p:cNvSpPr txBox="1"/>
            <p:nvPr/>
          </p:nvSpPr>
          <p:spPr>
            <a:xfrm>
              <a:off x="1877932" y="774484"/>
              <a:ext cx="8305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ABR/13</a:t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71%</a:t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PJe</a:t>
              </a:r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– Migração Versão Descanso</a:t>
              </a: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2780509" y="774484"/>
            <a:ext cx="828000" cy="917024"/>
            <a:chOff x="2780509" y="774484"/>
            <a:chExt cx="828000" cy="917024"/>
          </a:xfrm>
        </p:grpSpPr>
        <p:sp>
          <p:nvSpPr>
            <p:cNvPr id="57" name="Retângulo com Canto Diagonal Aparado 56"/>
            <p:cNvSpPr/>
            <p:nvPr/>
          </p:nvSpPr>
          <p:spPr>
            <a:xfrm>
              <a:off x="2780509" y="774484"/>
              <a:ext cx="828000" cy="917024"/>
            </a:xfrm>
            <a:prstGeom prst="snip2Diag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rgbClr val="C0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pt-BR" dirty="0"/>
            </a:p>
          </p:txBody>
        </p:sp>
        <p:sp>
          <p:nvSpPr>
            <p:cNvPr id="63" name="CaixaDeTexto 62">
              <a:hlinkClick r:id="rId5" action="ppaction://hlinksldjump" tooltip="Teste realizado no dia 22/04 na 1º Vara Cível. Deverão ser previstos projetos para futuras implantações (este projeto contempla apenas a implantação do piloto)."/>
            </p:cNvPr>
            <p:cNvSpPr txBox="1"/>
            <p:nvPr/>
          </p:nvSpPr>
          <p:spPr>
            <a:xfrm>
              <a:off x="2789772" y="786627"/>
              <a:ext cx="8187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ABR/13</a:t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95%</a:t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Sistema Gravação de </a:t>
              </a:r>
              <a:r>
                <a:rPr lang="pt-B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Audiência</a:t>
              </a:r>
            </a:p>
            <a:p>
              <a:pPr algn="ctr"/>
              <a:endParaRPr lang="pt-BR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3670732" y="774484"/>
            <a:ext cx="828000" cy="917024"/>
            <a:chOff x="3670732" y="774484"/>
            <a:chExt cx="828000" cy="917024"/>
          </a:xfrm>
        </p:grpSpPr>
        <p:sp>
          <p:nvSpPr>
            <p:cNvPr id="59" name="Retângulo com Canto Diagonal Aparado 58"/>
            <p:cNvSpPr/>
            <p:nvPr/>
          </p:nvSpPr>
          <p:spPr>
            <a:xfrm>
              <a:off x="3670732" y="774484"/>
              <a:ext cx="828000" cy="917024"/>
            </a:xfrm>
            <a:prstGeom prst="snip2Diag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rgbClr val="C0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pt-BR" dirty="0"/>
            </a:p>
          </p:txBody>
        </p:sp>
        <p:sp>
          <p:nvSpPr>
            <p:cNvPr id="67" name="CaixaDeTexto 66">
              <a:hlinkClick r:id="rId6" action="ppaction://hlinksldjump" tooltip="Temos a possibilidade de integrar com a PGE, porém, iremos levar ao Comitê do PJe para definir se iremos retomar esse projeto ou investir já no PJe."/>
            </p:cNvPr>
            <p:cNvSpPr txBox="1"/>
            <p:nvPr/>
          </p:nvSpPr>
          <p:spPr>
            <a:xfrm>
              <a:off x="3679183" y="786627"/>
              <a:ext cx="8187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Suspenso</a:t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95%</a:t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Execução Fiscal </a:t>
              </a:r>
              <a:r>
                <a:rPr lang="pt-B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Eletrônica</a:t>
              </a:r>
            </a:p>
            <a:p>
              <a:pPr algn="ctr"/>
              <a:endParaRPr lang="pt-BR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80301" y="1763595"/>
            <a:ext cx="828000" cy="917024"/>
            <a:chOff x="80301" y="1763595"/>
            <a:chExt cx="828000" cy="917024"/>
          </a:xfrm>
        </p:grpSpPr>
        <p:sp>
          <p:nvSpPr>
            <p:cNvPr id="76" name="Retângulo com Canto Diagonal Aparado 75"/>
            <p:cNvSpPr/>
            <p:nvPr/>
          </p:nvSpPr>
          <p:spPr>
            <a:xfrm>
              <a:off x="80301" y="1763595"/>
              <a:ext cx="828000" cy="917024"/>
            </a:xfrm>
            <a:prstGeom prst="snip2Diag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rgbClr val="C0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pt-BR" dirty="0"/>
            </a:p>
          </p:txBody>
        </p:sp>
        <p:sp>
          <p:nvSpPr>
            <p:cNvPr id="77" name="CaixaDeTexto 76">
              <a:hlinkClick r:id="rId7" action="ppaction://hlinksldjump" tooltip="Aguardando a licitação das TVs e a conclusão da execução do projeto elétrico."/>
            </p:cNvPr>
            <p:cNvSpPr txBox="1"/>
            <p:nvPr/>
          </p:nvSpPr>
          <p:spPr>
            <a:xfrm>
              <a:off x="84932" y="1773967"/>
              <a:ext cx="8187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JUN/13</a:t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69%</a:t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Painel de Chamadas de </a:t>
              </a:r>
              <a:r>
                <a:rPr lang="pt-B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Audiência</a:t>
              </a:r>
            </a:p>
            <a:p>
              <a:pPr algn="ctr"/>
              <a:endParaRPr lang="pt-BR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980493" y="1763595"/>
            <a:ext cx="831610" cy="917024"/>
            <a:chOff x="980493" y="1763595"/>
            <a:chExt cx="831610" cy="917024"/>
          </a:xfrm>
        </p:grpSpPr>
        <p:sp>
          <p:nvSpPr>
            <p:cNvPr id="60" name="Retângulo com Canto Diagonal Aparado 59"/>
            <p:cNvSpPr/>
            <p:nvPr/>
          </p:nvSpPr>
          <p:spPr>
            <a:xfrm>
              <a:off x="980493" y="1763595"/>
              <a:ext cx="828000" cy="917024"/>
            </a:xfrm>
            <a:prstGeom prst="snip2Diag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rgbClr val="C0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pt-BR" dirty="0"/>
            </a:p>
          </p:txBody>
        </p:sp>
        <p:sp>
          <p:nvSpPr>
            <p:cNvPr id="79" name="CaixaDeTexto 78">
              <a:hlinkClick r:id="rId8" action="ppaction://hlinksldjump" tooltip="Em desenvolvimento na fábrica interna com previsão em setembro/2013"/>
            </p:cNvPr>
            <p:cNvSpPr txBox="1"/>
            <p:nvPr/>
          </p:nvSpPr>
          <p:spPr>
            <a:xfrm>
              <a:off x="993366" y="1763595"/>
              <a:ext cx="8187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SET/13</a:t>
              </a:r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/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35%</a:t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Controle de </a:t>
              </a:r>
              <a:r>
                <a:rPr lang="pt-B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Paradigmas Recursais</a:t>
              </a:r>
            </a:p>
            <a:p>
              <a:pPr algn="ctr"/>
              <a:endParaRPr lang="pt-BR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1877932" y="1763595"/>
            <a:ext cx="828000" cy="917024"/>
            <a:chOff x="2780509" y="1763595"/>
            <a:chExt cx="828000" cy="917024"/>
          </a:xfrm>
        </p:grpSpPr>
        <p:sp>
          <p:nvSpPr>
            <p:cNvPr id="61" name="Retângulo com Canto Diagonal Aparado 60"/>
            <p:cNvSpPr/>
            <p:nvPr/>
          </p:nvSpPr>
          <p:spPr>
            <a:xfrm>
              <a:off x="2780509" y="1763595"/>
              <a:ext cx="828000" cy="917024"/>
            </a:xfrm>
            <a:prstGeom prst="snip2DiagRect">
              <a:avLst/>
            </a:prstGeom>
            <a:solidFill>
              <a:srgbClr val="F5F9C3"/>
            </a:solidFill>
            <a:ln w="12700"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pt-BR" dirty="0"/>
            </a:p>
          </p:txBody>
        </p:sp>
        <p:sp>
          <p:nvSpPr>
            <p:cNvPr id="93" name="CaixaDeTexto 92">
              <a:hlinkClick r:id="rId9" action="ppaction://hlinksldjump" tooltip="Dúvidas do cliente sobre como e o que deve ser feito pelo sistema. Novos pedidos: divisão das sentenças por competência e complexidade. Sobrecarga no recurso MPS devido principalmente às procedures dos relatórios das Metas."/>
            </p:cNvPr>
            <p:cNvSpPr txBox="1"/>
            <p:nvPr/>
          </p:nvSpPr>
          <p:spPr>
            <a:xfrm>
              <a:off x="2789772" y="1773967"/>
              <a:ext cx="8187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447675" algn="l"/>
                </a:tabLst>
              </a:pPr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 Definir</a:t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10%</a:t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Vitaliciamento</a:t>
              </a:r>
              <a:endParaRPr lang="pt-BR" sz="8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>
                <a:tabLst>
                  <a:tab pos="447675" algn="l"/>
                </a:tabLst>
              </a:pPr>
              <a:r>
                <a:rPr lang="pt-B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2ª Fase</a:t>
              </a:r>
            </a:p>
            <a:p>
              <a:pPr algn="ctr">
                <a:tabLst>
                  <a:tab pos="447675" algn="l"/>
                </a:tabLst>
              </a:pPr>
              <a:endParaRPr lang="pt-BR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>
                <a:tabLst>
                  <a:tab pos="447675" algn="l"/>
                </a:tabLst>
              </a:pPr>
              <a:endParaRPr lang="pt-BR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2780509" y="1763594"/>
            <a:ext cx="828000" cy="917025"/>
            <a:chOff x="3670732" y="1763594"/>
            <a:chExt cx="828000" cy="917025"/>
          </a:xfrm>
        </p:grpSpPr>
        <p:sp>
          <p:nvSpPr>
            <p:cNvPr id="58" name="Retângulo com Canto Diagonal Aparado 57"/>
            <p:cNvSpPr/>
            <p:nvPr/>
          </p:nvSpPr>
          <p:spPr>
            <a:xfrm>
              <a:off x="3670732" y="1763595"/>
              <a:ext cx="828000" cy="917024"/>
            </a:xfrm>
            <a:prstGeom prst="snip2DiagRect">
              <a:avLst/>
            </a:prstGeom>
            <a:solidFill>
              <a:srgbClr val="F5F9C3"/>
            </a:solidFill>
            <a:ln w="12700"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pt-BR" dirty="0"/>
            </a:p>
          </p:txBody>
        </p:sp>
        <p:sp>
          <p:nvSpPr>
            <p:cNvPr id="94" name="CaixaDeTexto 93">
              <a:hlinkClick r:id="rId10" action="ppaction://hlinksldjump" tooltip="Houve mudança no escopo, aprovada pelo gestor, e a funcionalidade de identificação por leitor biométrico não será implementado nessa primeira versão. Será implementada uma 2ª fase para disponibilizar o sistema através de leitor biométrico."/>
            </p:cNvPr>
            <p:cNvSpPr txBox="1"/>
            <p:nvPr/>
          </p:nvSpPr>
          <p:spPr>
            <a:xfrm>
              <a:off x="3675363" y="1763594"/>
              <a:ext cx="8187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ABR/13</a:t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90%</a:t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VEPA – Pena </a:t>
              </a:r>
              <a:r>
                <a:rPr lang="pt-B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Alternativa</a:t>
              </a:r>
            </a:p>
            <a:p>
              <a:pPr algn="ctr"/>
              <a:endParaRPr lang="pt-BR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endParaRPr lang="pt-BR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3670732" y="1763594"/>
            <a:ext cx="828000" cy="917024"/>
            <a:chOff x="80301" y="2780928"/>
            <a:chExt cx="828000" cy="917024"/>
          </a:xfrm>
        </p:grpSpPr>
        <p:sp>
          <p:nvSpPr>
            <p:cNvPr id="65" name="Retângulo com Canto Diagonal Aparado 64"/>
            <p:cNvSpPr/>
            <p:nvPr/>
          </p:nvSpPr>
          <p:spPr>
            <a:xfrm>
              <a:off x="80301" y="2780928"/>
              <a:ext cx="828000" cy="917024"/>
            </a:xfrm>
            <a:prstGeom prst="snip2DiagRect">
              <a:avLst/>
            </a:prstGeom>
            <a:solidFill>
              <a:srgbClr val="F5F9C3"/>
            </a:solidFill>
            <a:ln w="12700"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pt-BR" dirty="0"/>
            </a:p>
          </p:txBody>
        </p:sp>
        <p:sp>
          <p:nvSpPr>
            <p:cNvPr id="95" name="CaixaDeTexto 94">
              <a:hlinkClick r:id="rId11" action="ppaction://hlinksldjump" tooltip="Concorrência de recursos da DIOP com o projeto de gravação de audiência"/>
            </p:cNvPr>
            <p:cNvSpPr txBox="1"/>
            <p:nvPr/>
          </p:nvSpPr>
          <p:spPr>
            <a:xfrm>
              <a:off x="84931" y="2781739"/>
              <a:ext cx="8187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MAR/13 </a:t>
              </a:r>
              <a:endParaRPr lang="pt-BR" sz="8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pt-BR" sz="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85</a:t>
              </a:r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</a:t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Consulta </a:t>
              </a:r>
              <a:r>
                <a:rPr lang="pt-B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Processual            </a:t>
              </a:r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1º </a:t>
              </a:r>
              <a:r>
                <a:rPr lang="pt-B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Grau</a:t>
              </a:r>
            </a:p>
            <a:p>
              <a:pPr algn="ctr"/>
              <a:endParaRPr lang="pt-BR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80301" y="2780928"/>
            <a:ext cx="828000" cy="917024"/>
            <a:chOff x="980493" y="2780928"/>
            <a:chExt cx="828000" cy="917024"/>
          </a:xfrm>
        </p:grpSpPr>
        <p:sp>
          <p:nvSpPr>
            <p:cNvPr id="66" name="Retângulo com Canto Diagonal Aparado 65"/>
            <p:cNvSpPr/>
            <p:nvPr/>
          </p:nvSpPr>
          <p:spPr>
            <a:xfrm>
              <a:off x="980493" y="2780928"/>
              <a:ext cx="828000" cy="917024"/>
            </a:xfrm>
            <a:prstGeom prst="snip2DiagRect">
              <a:avLst/>
            </a:prstGeom>
            <a:solidFill>
              <a:srgbClr val="F5F9C3"/>
            </a:solidFill>
            <a:ln w="12700"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pt-BR" dirty="0"/>
            </a:p>
          </p:txBody>
        </p:sp>
        <p:sp>
          <p:nvSpPr>
            <p:cNvPr id="96" name="CaixaDeTexto 95">
              <a:hlinkClick r:id="rId12" action="ppaction://hlinksldjump" tooltip="Este projeto uniu os projetos: Infojud, Renajud e Penhora on line. O escopo foi aumentado para todos os magistrados. Foram recebidos os tokens dos Cert.Digit pela Certisign , mas com atraso, o que trará impacto nos testes homologação."/>
            </p:cNvPr>
            <p:cNvSpPr txBox="1"/>
            <p:nvPr/>
          </p:nvSpPr>
          <p:spPr>
            <a:xfrm>
              <a:off x="980493" y="2780928"/>
              <a:ext cx="8187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 Definir 10%</a:t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Certificado Digital para uso de Sistemas</a:t>
              </a: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980493" y="2780928"/>
            <a:ext cx="828000" cy="917024"/>
            <a:chOff x="1880501" y="2780928"/>
            <a:chExt cx="828000" cy="917024"/>
          </a:xfrm>
        </p:grpSpPr>
        <p:sp>
          <p:nvSpPr>
            <p:cNvPr id="62" name="Retângulo com Canto Diagonal Aparado 61"/>
            <p:cNvSpPr/>
            <p:nvPr/>
          </p:nvSpPr>
          <p:spPr>
            <a:xfrm>
              <a:off x="1880501" y="2780928"/>
              <a:ext cx="828000" cy="917024"/>
            </a:xfrm>
            <a:prstGeom prst="snip2DiagRect">
              <a:avLst/>
            </a:prstGeom>
            <a:solidFill>
              <a:srgbClr val="E6FEE6"/>
            </a:solidFill>
            <a:ln w="12700"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pt-BR" dirty="0"/>
            </a:p>
          </p:txBody>
        </p:sp>
        <p:sp>
          <p:nvSpPr>
            <p:cNvPr id="97" name="CaixaDeTexto 96">
              <a:hlinkClick r:id="rId13" action="ppaction://hlinksldjump" tooltip="A falta de documentação formal do sistema demanda um estudo maior por parte dos analistas de negócio e de projeto. Ainda está pendente a aprovação do Termo de Abertura do projeto."/>
            </p:cNvPr>
            <p:cNvSpPr txBox="1"/>
            <p:nvPr/>
          </p:nvSpPr>
          <p:spPr>
            <a:xfrm>
              <a:off x="1889764" y="2780928"/>
              <a:ext cx="8187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 Definir</a:t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3%</a:t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Gestão </a:t>
              </a:r>
              <a:r>
                <a:rPr lang="pt-B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 Pagamento de</a:t>
              </a:r>
              <a:endParaRPr lang="pt-BR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pt-B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Precatório</a:t>
              </a: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1877932" y="2780928"/>
            <a:ext cx="828000" cy="917024"/>
            <a:chOff x="2780509" y="2780928"/>
            <a:chExt cx="828000" cy="917024"/>
          </a:xfrm>
        </p:grpSpPr>
        <p:sp>
          <p:nvSpPr>
            <p:cNvPr id="68" name="Retângulo com Canto Diagonal Aparado 67"/>
            <p:cNvSpPr/>
            <p:nvPr/>
          </p:nvSpPr>
          <p:spPr>
            <a:xfrm>
              <a:off x="2780509" y="2780928"/>
              <a:ext cx="828000" cy="917024"/>
            </a:xfrm>
            <a:prstGeom prst="snip2DiagRect">
              <a:avLst/>
            </a:prstGeom>
            <a:solidFill>
              <a:srgbClr val="E6FEE6"/>
            </a:solidFill>
            <a:ln w="12700"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pt-BR" dirty="0"/>
            </a:p>
          </p:txBody>
        </p:sp>
        <p:sp>
          <p:nvSpPr>
            <p:cNvPr id="98" name="CaixaDeTexto 97">
              <a:hlinkClick r:id="rId14" action="ppaction://hlinksldjump" tooltip="Em fase de planejameno do projeto."/>
            </p:cNvPr>
            <p:cNvSpPr txBox="1"/>
            <p:nvPr/>
          </p:nvSpPr>
          <p:spPr>
            <a:xfrm>
              <a:off x="2789772" y="2780928"/>
              <a:ext cx="8187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 Definir</a:t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0%</a:t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Custas </a:t>
              </a:r>
              <a:r>
                <a:rPr lang="pt-B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Judiciais</a:t>
              </a:r>
            </a:p>
            <a:p>
              <a:pPr algn="ctr"/>
              <a:endParaRPr lang="pt-BR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endParaRPr lang="pt-BR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2780509" y="2780928"/>
            <a:ext cx="828000" cy="917024"/>
            <a:chOff x="3670732" y="2780928"/>
            <a:chExt cx="828000" cy="917024"/>
          </a:xfrm>
        </p:grpSpPr>
        <p:sp>
          <p:nvSpPr>
            <p:cNvPr id="70" name="Retângulo com Canto Diagonal Aparado 69"/>
            <p:cNvSpPr/>
            <p:nvPr/>
          </p:nvSpPr>
          <p:spPr>
            <a:xfrm>
              <a:off x="3670732" y="2780928"/>
              <a:ext cx="828000" cy="917024"/>
            </a:xfrm>
            <a:prstGeom prst="snip2DiagRect">
              <a:avLst/>
            </a:prstGeom>
            <a:solidFill>
              <a:srgbClr val="E6FEE6"/>
            </a:solidFill>
            <a:ln w="12700"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pt-BR" dirty="0"/>
            </a:p>
          </p:txBody>
        </p:sp>
        <p:sp>
          <p:nvSpPr>
            <p:cNvPr id="99" name="CaixaDeTexto 98">
              <a:hlinkClick r:id="rId15" action="ppaction://hlinksldjump" tooltip="Em fase de planejamento do projeto."/>
            </p:cNvPr>
            <p:cNvSpPr txBox="1"/>
            <p:nvPr/>
          </p:nvSpPr>
          <p:spPr>
            <a:xfrm>
              <a:off x="3679995" y="2780928"/>
              <a:ext cx="8187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 Definir</a:t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0%</a:t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Tabelas Unificadas 2º </a:t>
              </a:r>
              <a:r>
                <a:rPr lang="pt-B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Grau</a:t>
              </a:r>
            </a:p>
            <a:p>
              <a:pPr algn="ctr"/>
              <a:endParaRPr lang="pt-BR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3670732" y="2780928"/>
            <a:ext cx="828001" cy="917024"/>
            <a:chOff x="80300" y="3807243"/>
            <a:chExt cx="828001" cy="917024"/>
          </a:xfrm>
        </p:grpSpPr>
        <p:sp>
          <p:nvSpPr>
            <p:cNvPr id="72" name="Retângulo com Canto Diagonal Aparado 71"/>
            <p:cNvSpPr/>
            <p:nvPr/>
          </p:nvSpPr>
          <p:spPr>
            <a:xfrm>
              <a:off x="80301" y="3807243"/>
              <a:ext cx="828000" cy="917024"/>
            </a:xfrm>
            <a:prstGeom prst="snip2DiagRect">
              <a:avLst/>
            </a:prstGeom>
            <a:solidFill>
              <a:srgbClr val="E6FEE6"/>
            </a:solidFill>
            <a:ln w="12700"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pt-BR" dirty="0"/>
            </a:p>
          </p:txBody>
        </p:sp>
        <p:sp>
          <p:nvSpPr>
            <p:cNvPr id="100" name="CaixaDeTexto 99">
              <a:hlinkClick r:id="rId16" action="ppaction://hlinksldjump" tooltip="Recebemos o código-fonte, porém, foi informado que há uma versão em desenvolvimento que corrige alguns erros e apresenta novas funcionalidades. Ficou combinado com o TJPB que iremos trabalhar em cima dessa nova versão a ser lançada em maio."/>
            </p:cNvPr>
            <p:cNvSpPr txBox="1"/>
            <p:nvPr/>
          </p:nvSpPr>
          <p:spPr>
            <a:xfrm>
              <a:off x="80300" y="3807243"/>
              <a:ext cx="8187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 Definir</a:t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2%</a:t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Gestão da Execução </a:t>
              </a:r>
              <a:r>
                <a:rPr lang="pt-B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Penal</a:t>
              </a:r>
            </a:p>
            <a:p>
              <a:pPr algn="ctr"/>
              <a:endParaRPr lang="pt-BR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80301" y="3807243"/>
            <a:ext cx="831610" cy="917024"/>
            <a:chOff x="980493" y="3807243"/>
            <a:chExt cx="831610" cy="917024"/>
          </a:xfrm>
        </p:grpSpPr>
        <p:sp>
          <p:nvSpPr>
            <p:cNvPr id="56" name="Retângulo com Canto Diagonal Aparado 55"/>
            <p:cNvSpPr/>
            <p:nvPr/>
          </p:nvSpPr>
          <p:spPr>
            <a:xfrm>
              <a:off x="980493" y="3807243"/>
              <a:ext cx="828000" cy="917024"/>
            </a:xfrm>
            <a:prstGeom prst="snip2DiagRect">
              <a:avLst/>
            </a:prstGeom>
            <a:solidFill>
              <a:srgbClr val="E6FEE6"/>
            </a:solidFill>
            <a:ln w="12700"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pt-BR" dirty="0"/>
            </a:p>
          </p:txBody>
        </p:sp>
        <p:sp>
          <p:nvSpPr>
            <p:cNvPr id="101" name="CaixaDeTexto 100">
              <a:hlinkClick r:id="rId17" action="ppaction://hlinksldjump" tooltip="As fases de elaboração de fluxos só deverá ser iniciada após a conclusão do projeto Pje – Migração Descanso. Já foram realizados os treinamentos PADs em face de magistrado."/>
            </p:cNvPr>
            <p:cNvSpPr txBox="1"/>
            <p:nvPr/>
          </p:nvSpPr>
          <p:spPr>
            <a:xfrm>
              <a:off x="993366" y="3810704"/>
              <a:ext cx="8187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Suspenso</a:t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0%</a:t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PJe</a:t>
              </a:r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– Corregedoria 2ª </a:t>
              </a:r>
              <a:r>
                <a:rPr lang="pt-B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Fase</a:t>
              </a:r>
            </a:p>
            <a:p>
              <a:pPr algn="ctr"/>
              <a:endParaRPr lang="pt-BR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4655219" y="774484"/>
            <a:ext cx="828000" cy="917024"/>
            <a:chOff x="4655219" y="774484"/>
            <a:chExt cx="828000" cy="917024"/>
          </a:xfrm>
        </p:grpSpPr>
        <p:sp>
          <p:nvSpPr>
            <p:cNvPr id="51" name="Retângulo com Canto Diagonal Aparado 50"/>
            <p:cNvSpPr/>
            <p:nvPr/>
          </p:nvSpPr>
          <p:spPr>
            <a:xfrm>
              <a:off x="4655219" y="774484"/>
              <a:ext cx="828000" cy="917024"/>
            </a:xfrm>
            <a:prstGeom prst="snip2Diag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rgbClr val="C0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pt-BR" dirty="0"/>
            </a:p>
          </p:txBody>
        </p:sp>
        <p:sp>
          <p:nvSpPr>
            <p:cNvPr id="102" name="CaixaDeTexto 101">
              <a:hlinkClick r:id="rId18" action="ppaction://hlinksldjump" tooltip="O sistema deverá ser alterado para que só o Juiz possa assinar o documento digital.Será convocada reunião com a gestora e juiza da 1a vara infância"/>
            </p:cNvPr>
            <p:cNvSpPr txBox="1"/>
            <p:nvPr/>
          </p:nvSpPr>
          <p:spPr>
            <a:xfrm>
              <a:off x="4655219" y="774484"/>
              <a:ext cx="8187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ABR/13</a:t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99%</a:t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Mandados &amp; Alvarás </a:t>
              </a:r>
              <a:r>
                <a:rPr lang="pt-B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Digitais</a:t>
              </a:r>
            </a:p>
            <a:p>
              <a:pPr algn="ctr"/>
              <a:endParaRPr lang="pt-BR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5555411" y="774484"/>
            <a:ext cx="828000" cy="917024"/>
            <a:chOff x="5555411" y="774484"/>
            <a:chExt cx="828000" cy="917024"/>
          </a:xfrm>
        </p:grpSpPr>
        <p:sp>
          <p:nvSpPr>
            <p:cNvPr id="78" name="Retângulo com Canto Diagonal Aparado 77"/>
            <p:cNvSpPr/>
            <p:nvPr/>
          </p:nvSpPr>
          <p:spPr>
            <a:xfrm>
              <a:off x="5555411" y="774484"/>
              <a:ext cx="828000" cy="917024"/>
            </a:xfrm>
            <a:prstGeom prst="snip2Diag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rgbClr val="C0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pt-BR" dirty="0"/>
            </a:p>
          </p:txBody>
        </p:sp>
        <p:sp>
          <p:nvSpPr>
            <p:cNvPr id="103" name="CaixaDeTexto 102">
              <a:hlinkClick r:id="rId19" action="ppaction://hlinksldjump" tooltip="Será apresentado para DIDOC homologar a solução desenvolvida"/>
            </p:cNvPr>
            <p:cNvSpPr txBox="1"/>
            <p:nvPr/>
          </p:nvSpPr>
          <p:spPr>
            <a:xfrm>
              <a:off x="5564674" y="786627"/>
              <a:ext cx="8187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FEV/13</a:t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95%</a:t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Arquivo </a:t>
              </a:r>
              <a:endParaRPr lang="pt-BR" sz="8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pt-B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Geral</a:t>
              </a:r>
            </a:p>
            <a:p>
              <a:pPr algn="ctr"/>
              <a:endParaRPr lang="pt-BR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endParaRPr lang="pt-BR" sz="800" dirty="0"/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6449135" y="774484"/>
            <a:ext cx="835834" cy="917024"/>
            <a:chOff x="6449135" y="774484"/>
            <a:chExt cx="835834" cy="917024"/>
          </a:xfrm>
        </p:grpSpPr>
        <p:sp>
          <p:nvSpPr>
            <p:cNvPr id="80" name="Retângulo com Canto Diagonal Aparado 79"/>
            <p:cNvSpPr/>
            <p:nvPr/>
          </p:nvSpPr>
          <p:spPr>
            <a:xfrm>
              <a:off x="6456969" y="774484"/>
              <a:ext cx="828000" cy="917024"/>
            </a:xfrm>
            <a:prstGeom prst="snip2Diag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rgbClr val="C0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pt-BR" dirty="0"/>
            </a:p>
          </p:txBody>
        </p:sp>
        <p:sp>
          <p:nvSpPr>
            <p:cNvPr id="104" name="CaixaDeTexto 103">
              <a:hlinkClick r:id="rId20" action="ppaction://hlinksldjump" tooltip="Necessidade de profissional da Liferay (o contrato expirou e houve problemas na renovação do contrato). Problemas técnicos impedirão a implantação no mês de abril."/>
            </p:cNvPr>
            <p:cNvSpPr txBox="1"/>
            <p:nvPr/>
          </p:nvSpPr>
          <p:spPr>
            <a:xfrm>
              <a:off x="6449135" y="786627"/>
              <a:ext cx="8358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MAI/13</a:t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75%</a:t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Portal de </a:t>
              </a:r>
              <a:r>
                <a:rPr lang="pt-B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Internet</a:t>
              </a:r>
            </a:p>
            <a:p>
              <a:pPr algn="ctr"/>
              <a:endParaRPr lang="pt-BR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endParaRPr lang="pt-BR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7361818" y="772042"/>
            <a:ext cx="835834" cy="919466"/>
            <a:chOff x="7361818" y="772042"/>
            <a:chExt cx="835834" cy="919466"/>
          </a:xfrm>
        </p:grpSpPr>
        <p:sp>
          <p:nvSpPr>
            <p:cNvPr id="81" name="Retângulo com Canto Diagonal Aparado 80"/>
            <p:cNvSpPr/>
            <p:nvPr/>
          </p:nvSpPr>
          <p:spPr>
            <a:xfrm>
              <a:off x="7361818" y="774484"/>
              <a:ext cx="828000" cy="917024"/>
            </a:xfrm>
            <a:prstGeom prst="snip2Diag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rgbClr val="C0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pt-BR" dirty="0"/>
            </a:p>
          </p:txBody>
        </p:sp>
        <p:sp>
          <p:nvSpPr>
            <p:cNvPr id="105" name="CaixaDeTexto 104">
              <a:hlinkClick r:id="rId21" action="ppaction://hlinksldjump" tooltip="O Projeto foi retomado e o plano de ação será validado no inicio de maio."/>
            </p:cNvPr>
            <p:cNvSpPr txBox="1"/>
            <p:nvPr/>
          </p:nvSpPr>
          <p:spPr>
            <a:xfrm>
              <a:off x="7361818" y="772042"/>
              <a:ext cx="8358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 Definir</a:t>
              </a:r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/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15%</a:t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Digitalização </a:t>
              </a:r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das Fichas </a:t>
              </a:r>
              <a:r>
                <a:rPr lang="pt-B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Funcionais</a:t>
              </a:r>
            </a:p>
            <a:p>
              <a:pPr algn="ctr"/>
              <a:endParaRPr lang="pt-BR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8253116" y="772042"/>
            <a:ext cx="890883" cy="919466"/>
            <a:chOff x="8253116" y="772042"/>
            <a:chExt cx="890883" cy="919466"/>
          </a:xfrm>
        </p:grpSpPr>
        <p:sp>
          <p:nvSpPr>
            <p:cNvPr id="82" name="Retângulo com Canto Diagonal Aparado 81"/>
            <p:cNvSpPr/>
            <p:nvPr/>
          </p:nvSpPr>
          <p:spPr>
            <a:xfrm>
              <a:off x="8253117" y="774484"/>
              <a:ext cx="828000" cy="917024"/>
            </a:xfrm>
            <a:prstGeom prst="snip2DiagRect">
              <a:avLst/>
            </a:prstGeom>
            <a:solidFill>
              <a:srgbClr val="E6FEE6"/>
            </a:solidFill>
            <a:ln w="12700"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pt-BR" dirty="0"/>
            </a:p>
          </p:txBody>
        </p:sp>
        <p:sp>
          <p:nvSpPr>
            <p:cNvPr id="106" name="CaixaDeTexto 105">
              <a:hlinkClick r:id="rId22" action="ppaction://hlinksldjump" tooltip="Não há pontos de atenção."/>
            </p:cNvPr>
            <p:cNvSpPr txBox="1"/>
            <p:nvPr/>
          </p:nvSpPr>
          <p:spPr>
            <a:xfrm>
              <a:off x="8253116" y="772042"/>
              <a:ext cx="8908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 Definir</a:t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0%</a:t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Jurisprudência</a:t>
              </a:r>
            </a:p>
            <a:p>
              <a:pPr algn="ctr"/>
              <a:endParaRPr lang="pt-BR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endParaRPr lang="pt-BR" sz="8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endParaRPr lang="pt-BR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4655219" y="1763595"/>
            <a:ext cx="835834" cy="917024"/>
            <a:chOff x="4655219" y="1763595"/>
            <a:chExt cx="835834" cy="917024"/>
          </a:xfrm>
        </p:grpSpPr>
        <p:sp>
          <p:nvSpPr>
            <p:cNvPr id="83" name="Retângulo com Canto Diagonal Aparado 82"/>
            <p:cNvSpPr/>
            <p:nvPr/>
          </p:nvSpPr>
          <p:spPr>
            <a:xfrm>
              <a:off x="4655219" y="1763595"/>
              <a:ext cx="828000" cy="917024"/>
            </a:xfrm>
            <a:prstGeom prst="snip2DiagRect">
              <a:avLst/>
            </a:prstGeom>
            <a:solidFill>
              <a:srgbClr val="E6FEE6"/>
            </a:solidFill>
            <a:ln w="12700"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pt-BR" dirty="0"/>
            </a:p>
          </p:txBody>
        </p:sp>
        <p:sp>
          <p:nvSpPr>
            <p:cNvPr id="107" name="CaixaDeTexto 106">
              <a:hlinkClick r:id="rId23" action="ppaction://hlinksldjump" tooltip="Não há pontos de atenção."/>
            </p:cNvPr>
            <p:cNvSpPr txBox="1"/>
            <p:nvPr/>
          </p:nvSpPr>
          <p:spPr>
            <a:xfrm>
              <a:off x="4655219" y="1776000"/>
              <a:ext cx="8358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AGO/13</a:t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60%</a:t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Implantação da Plataforma do </a:t>
              </a:r>
              <a:r>
                <a:rPr lang="pt-B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EAD</a:t>
              </a:r>
            </a:p>
            <a:p>
              <a:pPr algn="ctr"/>
              <a:endParaRPr lang="pt-BR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4655219" y="3053439"/>
            <a:ext cx="835834" cy="917024"/>
            <a:chOff x="4655219" y="3053439"/>
            <a:chExt cx="835834" cy="917024"/>
          </a:xfrm>
        </p:grpSpPr>
        <p:sp>
          <p:nvSpPr>
            <p:cNvPr id="84" name="Retângulo com Canto Diagonal Aparado 83"/>
            <p:cNvSpPr/>
            <p:nvPr/>
          </p:nvSpPr>
          <p:spPr>
            <a:xfrm>
              <a:off x="4655219" y="3053439"/>
              <a:ext cx="828000" cy="917024"/>
            </a:xfrm>
            <a:prstGeom prst="snip2Diag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rgbClr val="C0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pt-BR" dirty="0"/>
            </a:p>
          </p:txBody>
        </p:sp>
        <p:sp>
          <p:nvSpPr>
            <p:cNvPr id="108" name="CaixaDeTexto 107">
              <a:hlinkClick r:id="rId24" action="ppaction://hlinksldjump" tooltip="Atraso na implantação devido à necessidade de esclarecimento de pontos sobre a ferramenta com a empresa contratada. "/>
            </p:cNvPr>
            <p:cNvSpPr txBox="1"/>
            <p:nvPr/>
          </p:nvSpPr>
          <p:spPr>
            <a:xfrm>
              <a:off x="4655219" y="3059704"/>
              <a:ext cx="8358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JUL/13</a:t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75%</a:t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Implantação do Service </a:t>
              </a:r>
              <a:r>
                <a:rPr lang="pt-B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Manager</a:t>
              </a:r>
            </a:p>
            <a:p>
              <a:pPr algn="ctr"/>
              <a:endParaRPr lang="pt-BR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5555411" y="3053439"/>
            <a:ext cx="828000" cy="917024"/>
            <a:chOff x="5555411" y="3053439"/>
            <a:chExt cx="828000" cy="917024"/>
          </a:xfrm>
        </p:grpSpPr>
        <p:sp>
          <p:nvSpPr>
            <p:cNvPr id="85" name="Retângulo com Canto Diagonal Aparado 84"/>
            <p:cNvSpPr/>
            <p:nvPr/>
          </p:nvSpPr>
          <p:spPr>
            <a:xfrm>
              <a:off x="5555411" y="3053439"/>
              <a:ext cx="828000" cy="917024"/>
            </a:xfrm>
            <a:prstGeom prst="snip2Diag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rgbClr val="C0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pt-BR" dirty="0"/>
            </a:p>
          </p:txBody>
        </p:sp>
        <p:sp>
          <p:nvSpPr>
            <p:cNvPr id="109" name="CaixaDeTexto 108">
              <a:hlinkClick r:id="rId25" action="ppaction://hlinksldjump" tooltip="A conclusão do projeto foi adiada para Maio/2013 para contemplar a etapa de treinamento."/>
            </p:cNvPr>
            <p:cNvSpPr txBox="1"/>
            <p:nvPr/>
          </p:nvSpPr>
          <p:spPr>
            <a:xfrm>
              <a:off x="5556125" y="3059704"/>
              <a:ext cx="8272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MAI/13</a:t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90%</a:t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Implantação do </a:t>
              </a:r>
              <a:r>
                <a:rPr lang="pt-BR" sz="8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Operation</a:t>
              </a:r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pt-B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Manager</a:t>
              </a:r>
            </a:p>
            <a:p>
              <a:pPr algn="ctr"/>
              <a:endParaRPr lang="pt-BR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6453409" y="3053439"/>
            <a:ext cx="831560" cy="917024"/>
            <a:chOff x="6453409" y="3053439"/>
            <a:chExt cx="831560" cy="917024"/>
          </a:xfrm>
        </p:grpSpPr>
        <p:sp>
          <p:nvSpPr>
            <p:cNvPr id="86" name="Retângulo com Canto Diagonal Aparado 85"/>
            <p:cNvSpPr/>
            <p:nvPr/>
          </p:nvSpPr>
          <p:spPr>
            <a:xfrm>
              <a:off x="6456969" y="3053439"/>
              <a:ext cx="828000" cy="917024"/>
            </a:xfrm>
            <a:prstGeom prst="snip2Diag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rgbClr val="C0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pt-BR" dirty="0"/>
            </a:p>
          </p:txBody>
        </p:sp>
        <p:sp>
          <p:nvSpPr>
            <p:cNvPr id="110" name="CaixaDeTexto 109">
              <a:hlinkClick r:id="rId26" action="ppaction://hlinksldjump" tooltip="Estão sendo concluídas as atividades de definição dos Processos de liberação das licenças do office e liberação dos cursos.As ações de divulgação da liberação das licenças e dos cursos on line da Microsoft estão suspensas. "/>
            </p:cNvPr>
            <p:cNvSpPr txBox="1"/>
            <p:nvPr/>
          </p:nvSpPr>
          <p:spPr>
            <a:xfrm>
              <a:off x="6453409" y="3059704"/>
              <a:ext cx="8315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MAI/13</a:t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50%</a:t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Uso Doméstico do </a:t>
              </a:r>
              <a:r>
                <a:rPr lang="pt-B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Office</a:t>
              </a:r>
            </a:p>
            <a:p>
              <a:pPr algn="ctr"/>
              <a:endParaRPr lang="pt-BR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8" name="Grupo 37"/>
          <p:cNvGrpSpPr/>
          <p:nvPr/>
        </p:nvGrpSpPr>
        <p:grpSpPr>
          <a:xfrm>
            <a:off x="7360038" y="3053439"/>
            <a:ext cx="831560" cy="917024"/>
            <a:chOff x="7360038" y="3053439"/>
            <a:chExt cx="831560" cy="917024"/>
          </a:xfrm>
        </p:grpSpPr>
        <p:sp>
          <p:nvSpPr>
            <p:cNvPr id="69" name="Retângulo com Canto Diagonal Aparado 68"/>
            <p:cNvSpPr/>
            <p:nvPr/>
          </p:nvSpPr>
          <p:spPr>
            <a:xfrm>
              <a:off x="7361818" y="3053439"/>
              <a:ext cx="828000" cy="917024"/>
            </a:xfrm>
            <a:prstGeom prst="snip2DiagRect">
              <a:avLst/>
            </a:prstGeom>
            <a:solidFill>
              <a:srgbClr val="F5F9C3"/>
            </a:solidFill>
            <a:ln w="12700"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pt-BR" dirty="0"/>
            </a:p>
          </p:txBody>
        </p:sp>
        <p:sp>
          <p:nvSpPr>
            <p:cNvPr id="111" name="CaixaDeTexto 110">
              <a:hlinkClick r:id="rId27" action="ppaction://hlinksldjump" tooltip="Local definido - ITEP. Risco de atraso do projeto, por causa de aquisição e licenciamento do terreno."/>
            </p:cNvPr>
            <p:cNvSpPr txBox="1"/>
            <p:nvPr/>
          </p:nvSpPr>
          <p:spPr>
            <a:xfrm>
              <a:off x="7360038" y="3064848"/>
              <a:ext cx="8315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MAR/14</a:t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9%</a:t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Redundância de Instalações </a:t>
              </a:r>
              <a:r>
                <a:rPr lang="pt-B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Físicas</a:t>
              </a:r>
              <a:endParaRPr lang="pt-BR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8253117" y="3053439"/>
            <a:ext cx="832242" cy="917024"/>
            <a:chOff x="8253117" y="3053439"/>
            <a:chExt cx="832242" cy="917024"/>
          </a:xfrm>
        </p:grpSpPr>
        <p:sp>
          <p:nvSpPr>
            <p:cNvPr id="87" name="Retângulo com Canto Diagonal Aparado 86"/>
            <p:cNvSpPr/>
            <p:nvPr/>
          </p:nvSpPr>
          <p:spPr>
            <a:xfrm>
              <a:off x="8253117" y="3053439"/>
              <a:ext cx="828000" cy="917024"/>
            </a:xfrm>
            <a:prstGeom prst="snip2DiagRect">
              <a:avLst/>
            </a:prstGeom>
            <a:solidFill>
              <a:srgbClr val="E6FEE6"/>
            </a:solidFill>
            <a:ln w="12700"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pt-BR" dirty="0"/>
            </a:p>
          </p:txBody>
        </p:sp>
        <p:sp>
          <p:nvSpPr>
            <p:cNvPr id="112" name="CaixaDeTexto 111">
              <a:hlinkClick r:id="rId28" action="ppaction://hlinksldjump" tooltip="Análise da 3ª amostra do pregão eletrônico (2 empresas já foram desclassificadas)."/>
            </p:cNvPr>
            <p:cNvSpPr txBox="1"/>
            <p:nvPr/>
          </p:nvSpPr>
          <p:spPr>
            <a:xfrm>
              <a:off x="8253799" y="3064848"/>
              <a:ext cx="8315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JUL/13</a:t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50%</a:t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Aquisição de </a:t>
              </a:r>
              <a:r>
                <a:rPr lang="pt-B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Scanners</a:t>
              </a:r>
            </a:p>
            <a:p>
              <a:pPr algn="ctr"/>
              <a:endParaRPr lang="pt-BR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endParaRPr lang="pt-BR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4655219" y="4039900"/>
            <a:ext cx="829780" cy="917024"/>
            <a:chOff x="4655219" y="4039900"/>
            <a:chExt cx="829780" cy="917024"/>
          </a:xfrm>
        </p:grpSpPr>
        <p:sp>
          <p:nvSpPr>
            <p:cNvPr id="88" name="Retângulo com Canto Diagonal Aparado 87"/>
            <p:cNvSpPr/>
            <p:nvPr/>
          </p:nvSpPr>
          <p:spPr>
            <a:xfrm>
              <a:off x="4655219" y="4039900"/>
              <a:ext cx="828000" cy="917024"/>
            </a:xfrm>
            <a:prstGeom prst="snip2DiagRect">
              <a:avLst/>
            </a:prstGeom>
            <a:solidFill>
              <a:srgbClr val="E6FEE6"/>
            </a:solidFill>
            <a:ln w="12700"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pt-BR" dirty="0"/>
            </a:p>
          </p:txBody>
        </p:sp>
        <p:sp>
          <p:nvSpPr>
            <p:cNvPr id="113" name="CaixaDeTexto 112">
              <a:hlinkClick r:id="rId29" action="ppaction://hlinksldjump" tooltip="Aguardando cotação, TR pronta."/>
            </p:cNvPr>
            <p:cNvSpPr txBox="1"/>
            <p:nvPr/>
          </p:nvSpPr>
          <p:spPr>
            <a:xfrm>
              <a:off x="4655219" y="4039900"/>
              <a:ext cx="8297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FEV/14</a:t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10%</a:t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Aquisição de </a:t>
              </a:r>
              <a:r>
                <a:rPr lang="pt-B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Micros</a:t>
              </a:r>
              <a:endParaRPr lang="pt-BR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endParaRPr lang="pt-BR" sz="800" dirty="0"/>
            </a:p>
          </p:txBody>
        </p:sp>
      </p:grpSp>
      <p:grpSp>
        <p:nvGrpSpPr>
          <p:cNvPr id="41" name="Grupo 40"/>
          <p:cNvGrpSpPr/>
          <p:nvPr/>
        </p:nvGrpSpPr>
        <p:grpSpPr>
          <a:xfrm>
            <a:off x="5553631" y="4039900"/>
            <a:ext cx="829780" cy="917024"/>
            <a:chOff x="5553631" y="4039900"/>
            <a:chExt cx="829780" cy="917024"/>
          </a:xfrm>
        </p:grpSpPr>
        <p:sp>
          <p:nvSpPr>
            <p:cNvPr id="89" name="Retângulo com Canto Diagonal Aparado 88"/>
            <p:cNvSpPr/>
            <p:nvPr/>
          </p:nvSpPr>
          <p:spPr>
            <a:xfrm>
              <a:off x="5555411" y="4039900"/>
              <a:ext cx="828000" cy="917024"/>
            </a:xfrm>
            <a:prstGeom prst="snip2DiagRect">
              <a:avLst/>
            </a:prstGeom>
            <a:solidFill>
              <a:srgbClr val="E6FEE6"/>
            </a:solidFill>
            <a:ln w="12700"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pt-BR" dirty="0"/>
            </a:p>
          </p:txBody>
        </p:sp>
        <p:sp>
          <p:nvSpPr>
            <p:cNvPr id="114" name="CaixaDeTexto 113">
              <a:hlinkClick r:id="rId30" action="ppaction://hlinksldjump" tooltip="A conclusão do projeto depende da contratação das demais horas em ata de consultoria. A solicitação está sendo encaminhada pela SETIC.ADTIC. Aquisição do Certificado Digital para ativação do vPRO."/>
            </p:cNvPr>
            <p:cNvSpPr txBox="1"/>
            <p:nvPr/>
          </p:nvSpPr>
          <p:spPr>
            <a:xfrm>
              <a:off x="5553631" y="4039900"/>
              <a:ext cx="8297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NOV/13</a:t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49%</a:t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Configuration</a:t>
              </a:r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pt-B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Manager</a:t>
              </a:r>
            </a:p>
            <a:p>
              <a:pPr algn="ctr"/>
              <a:endParaRPr lang="pt-BR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endParaRPr lang="pt-BR" sz="800" dirty="0"/>
            </a:p>
          </p:txBody>
        </p:sp>
      </p:grpSp>
      <p:grpSp>
        <p:nvGrpSpPr>
          <p:cNvPr id="42" name="Grupo 41"/>
          <p:cNvGrpSpPr/>
          <p:nvPr/>
        </p:nvGrpSpPr>
        <p:grpSpPr>
          <a:xfrm>
            <a:off x="6456968" y="4039900"/>
            <a:ext cx="828001" cy="917024"/>
            <a:chOff x="6456968" y="4039900"/>
            <a:chExt cx="828001" cy="917024"/>
          </a:xfrm>
        </p:grpSpPr>
        <p:sp>
          <p:nvSpPr>
            <p:cNvPr id="90" name="Retângulo com Canto Diagonal Aparado 89"/>
            <p:cNvSpPr/>
            <p:nvPr/>
          </p:nvSpPr>
          <p:spPr>
            <a:xfrm>
              <a:off x="6456969" y="4039900"/>
              <a:ext cx="828000" cy="917024"/>
            </a:xfrm>
            <a:prstGeom prst="snip2DiagRect">
              <a:avLst/>
            </a:prstGeom>
            <a:solidFill>
              <a:srgbClr val="E6FEE6"/>
            </a:solidFill>
            <a:ln w="12700"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pt-BR" dirty="0"/>
            </a:p>
          </p:txBody>
        </p:sp>
        <p:sp>
          <p:nvSpPr>
            <p:cNvPr id="115" name="CaixaDeTexto 114"/>
            <p:cNvSpPr txBox="1"/>
            <p:nvPr/>
          </p:nvSpPr>
          <p:spPr>
            <a:xfrm>
              <a:off x="6456968" y="4039900"/>
              <a:ext cx="828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 Definir</a:t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3%</a:t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TJPE Otimizado</a:t>
              </a:r>
            </a:p>
            <a:p>
              <a:pPr algn="ctr"/>
              <a:endParaRPr lang="pt-BR" sz="800" dirty="0" smtClean="0"/>
            </a:p>
            <a:p>
              <a:pPr algn="ctr"/>
              <a:endParaRPr lang="pt-BR" sz="800" dirty="0"/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7361818" y="4039900"/>
            <a:ext cx="828000" cy="917024"/>
            <a:chOff x="7361818" y="4039900"/>
            <a:chExt cx="828000" cy="917024"/>
          </a:xfrm>
        </p:grpSpPr>
        <p:sp>
          <p:nvSpPr>
            <p:cNvPr id="91" name="Retângulo com Canto Diagonal Aparado 90"/>
            <p:cNvSpPr/>
            <p:nvPr/>
          </p:nvSpPr>
          <p:spPr>
            <a:xfrm>
              <a:off x="7361818" y="4039900"/>
              <a:ext cx="828000" cy="917024"/>
            </a:xfrm>
            <a:prstGeom prst="snip2DiagRect">
              <a:avLst/>
            </a:prstGeom>
            <a:solidFill>
              <a:srgbClr val="E6FEE6"/>
            </a:solidFill>
            <a:ln w="12700"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pt-BR" dirty="0"/>
            </a:p>
          </p:txBody>
        </p:sp>
        <p:sp>
          <p:nvSpPr>
            <p:cNvPr id="116" name="CaixaDeTexto 115">
              <a:hlinkClick r:id="rId31" action="ppaction://hlinksldjump" tooltip="Em fase de planejamento do projeto."/>
            </p:cNvPr>
            <p:cNvSpPr txBox="1"/>
            <p:nvPr/>
          </p:nvSpPr>
          <p:spPr>
            <a:xfrm>
              <a:off x="7369651" y="4039900"/>
              <a:ext cx="8201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 Definir</a:t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0%</a:t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Padronização das Estações de Trabalho</a:t>
              </a:r>
            </a:p>
            <a:p>
              <a:pPr algn="ctr"/>
              <a:endParaRPr lang="pt-BR" sz="800" dirty="0"/>
            </a:p>
          </p:txBody>
        </p:sp>
      </p:grpSp>
      <p:grpSp>
        <p:nvGrpSpPr>
          <p:cNvPr id="44" name="Grupo 43"/>
          <p:cNvGrpSpPr/>
          <p:nvPr/>
        </p:nvGrpSpPr>
        <p:grpSpPr>
          <a:xfrm>
            <a:off x="8253117" y="4039900"/>
            <a:ext cx="828000" cy="917024"/>
            <a:chOff x="8253117" y="4039900"/>
            <a:chExt cx="828000" cy="917024"/>
          </a:xfrm>
        </p:grpSpPr>
        <p:sp>
          <p:nvSpPr>
            <p:cNvPr id="92" name="Retângulo com Canto Diagonal Aparado 91"/>
            <p:cNvSpPr/>
            <p:nvPr/>
          </p:nvSpPr>
          <p:spPr>
            <a:xfrm>
              <a:off x="8253117" y="4039900"/>
              <a:ext cx="828000" cy="917024"/>
            </a:xfrm>
            <a:prstGeom prst="snip2DiagRect">
              <a:avLst/>
            </a:prstGeom>
            <a:solidFill>
              <a:srgbClr val="E6FEE6"/>
            </a:solidFill>
            <a:ln w="12700"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pt-BR" dirty="0"/>
            </a:p>
          </p:txBody>
        </p:sp>
        <p:sp>
          <p:nvSpPr>
            <p:cNvPr id="117" name="CaixaDeTexto 116">
              <a:hlinkClick r:id="rId32" action="ppaction://hlinksldjump" tooltip="Em fase de planejamento do projeto."/>
            </p:cNvPr>
            <p:cNvSpPr txBox="1"/>
            <p:nvPr/>
          </p:nvSpPr>
          <p:spPr>
            <a:xfrm>
              <a:off x="8260950" y="4039900"/>
              <a:ext cx="8201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JUN/13</a:t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0%</a:t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Migração </a:t>
              </a:r>
              <a:r>
                <a:rPr lang="pt-B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Sybase</a:t>
              </a:r>
            </a:p>
            <a:p>
              <a:pPr algn="ctr"/>
              <a:endParaRPr lang="pt-BR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endParaRPr lang="pt-BR" sz="800" dirty="0"/>
            </a:p>
          </p:txBody>
        </p:sp>
      </p:grpSp>
      <p:grpSp>
        <p:nvGrpSpPr>
          <p:cNvPr id="45" name="Grupo 44"/>
          <p:cNvGrpSpPr/>
          <p:nvPr/>
        </p:nvGrpSpPr>
        <p:grpSpPr>
          <a:xfrm>
            <a:off x="4655219" y="5445224"/>
            <a:ext cx="829780" cy="917024"/>
            <a:chOff x="4655219" y="5445224"/>
            <a:chExt cx="829780" cy="917024"/>
          </a:xfrm>
        </p:grpSpPr>
        <p:sp>
          <p:nvSpPr>
            <p:cNvPr id="74" name="Retângulo com Canto Diagonal Aparado 73"/>
            <p:cNvSpPr/>
            <p:nvPr/>
          </p:nvSpPr>
          <p:spPr>
            <a:xfrm>
              <a:off x="4655219" y="5445224"/>
              <a:ext cx="828000" cy="917024"/>
            </a:xfrm>
            <a:prstGeom prst="snip2Diag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rgbClr val="C0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pt-BR" dirty="0"/>
            </a:p>
          </p:txBody>
        </p:sp>
        <p:sp>
          <p:nvSpPr>
            <p:cNvPr id="118" name="CaixaDeTexto 117">
              <a:hlinkClick r:id="rId33" action="ppaction://hlinksldjump" tooltip="Replanejamento por ajustes no ambiente operacional. Problemas de desempenho. Aguardando especialista."/>
            </p:cNvPr>
            <p:cNvSpPr txBox="1"/>
            <p:nvPr/>
          </p:nvSpPr>
          <p:spPr>
            <a:xfrm>
              <a:off x="4655219" y="5445224"/>
              <a:ext cx="8297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 Definir</a:t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75%</a:t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Painel de </a:t>
              </a:r>
              <a:r>
                <a:rPr lang="pt-B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Indicadores </a:t>
              </a:r>
              <a:endParaRPr lang="pt-BR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1º Grau (BI</a:t>
              </a:r>
              <a:r>
                <a:rPr lang="pt-B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)</a:t>
              </a:r>
            </a:p>
            <a:p>
              <a:pPr algn="ctr"/>
              <a:endParaRPr lang="pt-BR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6" name="Grupo 45"/>
          <p:cNvGrpSpPr/>
          <p:nvPr/>
        </p:nvGrpSpPr>
        <p:grpSpPr>
          <a:xfrm>
            <a:off x="5555411" y="5445224"/>
            <a:ext cx="835237" cy="917024"/>
            <a:chOff x="5555411" y="5445224"/>
            <a:chExt cx="835237" cy="917024"/>
          </a:xfrm>
        </p:grpSpPr>
        <p:sp>
          <p:nvSpPr>
            <p:cNvPr id="75" name="Retângulo com Canto Diagonal Aparado 74"/>
            <p:cNvSpPr/>
            <p:nvPr/>
          </p:nvSpPr>
          <p:spPr>
            <a:xfrm>
              <a:off x="5555411" y="5445224"/>
              <a:ext cx="828000" cy="917024"/>
            </a:xfrm>
            <a:prstGeom prst="snip2Diag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rgbClr val="C0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pt-BR" dirty="0"/>
            </a:p>
          </p:txBody>
        </p:sp>
        <p:sp>
          <p:nvSpPr>
            <p:cNvPr id="119" name="CaixaDeTexto 118">
              <a:hlinkClick r:id="rId34" action="ppaction://hlinksldjump" tooltip="As atividades serão retomadas a partir do dia 22/04, quando a Modulo prestará a consultoria necessária para definição dos PSR."/>
            </p:cNvPr>
            <p:cNvSpPr txBox="1"/>
            <p:nvPr/>
          </p:nvSpPr>
          <p:spPr>
            <a:xfrm>
              <a:off x="5560868" y="5445224"/>
              <a:ext cx="8297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 Definir</a:t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33%</a:t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Gestão de </a:t>
              </a:r>
              <a:r>
                <a:rPr lang="pt-B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Riscos</a:t>
              </a:r>
            </a:p>
            <a:p>
              <a:pPr algn="ctr"/>
              <a:endParaRPr lang="pt-BR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endParaRPr lang="pt-BR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7" name="Grupo 46"/>
          <p:cNvGrpSpPr/>
          <p:nvPr/>
        </p:nvGrpSpPr>
        <p:grpSpPr>
          <a:xfrm>
            <a:off x="6452161" y="5445224"/>
            <a:ext cx="832808" cy="917024"/>
            <a:chOff x="6452161" y="5445224"/>
            <a:chExt cx="832808" cy="917024"/>
          </a:xfrm>
        </p:grpSpPr>
        <p:sp>
          <p:nvSpPr>
            <p:cNvPr id="64" name="Retângulo com Canto Diagonal Aparado 63"/>
            <p:cNvSpPr/>
            <p:nvPr/>
          </p:nvSpPr>
          <p:spPr>
            <a:xfrm>
              <a:off x="6456969" y="5445224"/>
              <a:ext cx="828000" cy="917024"/>
            </a:xfrm>
            <a:prstGeom prst="snip2DiagRect">
              <a:avLst/>
            </a:prstGeom>
            <a:solidFill>
              <a:srgbClr val="E6FEE6"/>
            </a:solidFill>
            <a:ln w="12700"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pt-BR" dirty="0"/>
            </a:p>
          </p:txBody>
        </p:sp>
        <p:sp>
          <p:nvSpPr>
            <p:cNvPr id="120" name="CaixaDeTexto 119">
              <a:hlinkClick r:id="rId35" action="ppaction://hlinksldjump" tooltip="Em fase de planejamento do projeto."/>
            </p:cNvPr>
            <p:cNvSpPr txBox="1"/>
            <p:nvPr/>
          </p:nvSpPr>
          <p:spPr>
            <a:xfrm>
              <a:off x="6452161" y="5450083"/>
              <a:ext cx="8328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 Definir</a:t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0%</a:t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Implantação da Norma de Certificados </a:t>
              </a:r>
              <a:r>
                <a:rPr lang="pt-B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Digitais</a:t>
              </a:r>
              <a:endParaRPr lang="pt-BR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8" name="Grupo 47"/>
          <p:cNvGrpSpPr/>
          <p:nvPr/>
        </p:nvGrpSpPr>
        <p:grpSpPr>
          <a:xfrm>
            <a:off x="1880501" y="5445224"/>
            <a:ext cx="828000" cy="917024"/>
            <a:chOff x="1880501" y="5445224"/>
            <a:chExt cx="828000" cy="917024"/>
          </a:xfrm>
        </p:grpSpPr>
        <p:sp>
          <p:nvSpPr>
            <p:cNvPr id="73" name="Retângulo com Canto Diagonal Aparado 72"/>
            <p:cNvSpPr/>
            <p:nvPr/>
          </p:nvSpPr>
          <p:spPr>
            <a:xfrm>
              <a:off x="1880501" y="5445224"/>
              <a:ext cx="828000" cy="917024"/>
            </a:xfrm>
            <a:prstGeom prst="snip2Diag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rgbClr val="C0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pt-BR" dirty="0"/>
            </a:p>
          </p:txBody>
        </p:sp>
        <p:sp>
          <p:nvSpPr>
            <p:cNvPr id="121" name="CaixaDeTexto 120">
              <a:hlinkClick r:id="rId36" action="ppaction://hlinksldjump" tooltip="Atraso por compartilhamento dos recursos (Sicase e Arquivo geral)"/>
            </p:cNvPr>
            <p:cNvSpPr txBox="1"/>
            <p:nvPr/>
          </p:nvSpPr>
          <p:spPr>
            <a:xfrm>
              <a:off x="1880501" y="5450083"/>
              <a:ext cx="8254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 Definir</a:t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25%</a:t>
              </a:r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/>
              </a:r>
              <a:b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Sistema de </a:t>
              </a:r>
              <a:r>
                <a:rPr lang="pt-B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Diárias</a:t>
              </a:r>
            </a:p>
            <a:p>
              <a:pPr algn="ctr"/>
              <a:endParaRPr lang="pt-BR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endParaRPr lang="pt-BR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354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15697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A </a:t>
              </a:r>
              <a:r>
                <a:rPr 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definir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63527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15697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 definir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14712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39627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/>
                </a:solidFill>
              </a:rPr>
              <a:t>Recebemos o código-fonte, porém, foi informado que há uma versão em desenvolvimento que corrige alguns erros e apresenta novas funcionalidades, com previsão para liberação em maio. Assim que for possível, iremos baixar a versão, porém, ficou combinado com o TJPB que iremos trabalhar em cima dessa nova versão a ser lançada em maio.</a:t>
            </a:r>
            <a:endParaRPr lang="pt-BR" sz="1050" dirty="0">
              <a:solidFill>
                <a:schemeClr val="tx1"/>
              </a:solidFill>
              <a:latin typeface="Arial (Corpo)"/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26490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52850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17450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30465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620835"/>
              </p:ext>
            </p:extLst>
          </p:nvPr>
        </p:nvGraphicFramePr>
        <p:xfrm>
          <a:off x="418056" y="4905312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65960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69273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89313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rial (Corpo)"/>
              </a:rPr>
              <a:t>-No período de </a:t>
            </a:r>
            <a:r>
              <a:rPr lang="pt-BR" sz="105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(Corpo)"/>
              </a:rPr>
              <a:t>Ago</a:t>
            </a:r>
            <a:r>
              <a:rPr lang="pt-BR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(Corpo)"/>
              </a:rPr>
              <a:t>/12 a Jan/13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rial (Corpo)"/>
              </a:rPr>
              <a:t>, a </a:t>
            </a:r>
            <a:r>
              <a:rPr lang="pt-BR" sz="10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(Corpo)"/>
              </a:rPr>
              <a:t>Setic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rial (Corpo)"/>
              </a:rPr>
              <a:t> entrou em contato com o CNJ e TJPB e tomou as providências necessárias para a solicitação formal da cessão do sistema para o TJPE;</a:t>
            </a:r>
          </a:p>
          <a:p>
            <a:pPr algn="just"/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rial (Corpo)"/>
              </a:rPr>
              <a:t>-O TJPE, através da </a:t>
            </a:r>
            <a:r>
              <a:rPr lang="pt-BR" sz="10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(Corpo)"/>
              </a:rPr>
              <a:t>Setic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rial (Corpo)"/>
              </a:rPr>
              <a:t>, aguarda as orientações do Departamento de Tecnologia da Informação – DTI/CNJ (Sr. Daniel Castro) que deverá tomar todas as medidas necessárias, junto ao TJPB, para concretização da cessão do sistema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(Corpo)"/>
              </a:rPr>
              <a:t>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  <a:latin typeface="Arial (Corpo)"/>
            </a:endParaRP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62713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88442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 definir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63527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89255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>
                <a:solidFill>
                  <a:schemeClr val="tx1"/>
                </a:solidFill>
              </a:rPr>
              <a:t>2</a:t>
            </a:r>
            <a:r>
              <a:rPr lang="pt-BR" sz="1200" dirty="0" smtClean="0">
                <a:solidFill>
                  <a:schemeClr val="tx1"/>
                </a:solidFill>
              </a:rPr>
              <a:t>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</a:t>
            </a:r>
            <a:r>
              <a:rPr lang="pt-BR" sz="1600" dirty="0" smtClean="0">
                <a:solidFill>
                  <a:schemeClr val="bg1"/>
                </a:solidFill>
              </a:rPr>
              <a:t>gestão </a:t>
            </a:r>
            <a:r>
              <a:rPr lang="pt-BR" sz="1600" dirty="0" err="1" smtClean="0">
                <a:solidFill>
                  <a:schemeClr val="bg1"/>
                </a:solidFill>
              </a:rPr>
              <a:t>dA</a:t>
            </a:r>
            <a:r>
              <a:rPr lang="pt-BR" sz="1600" dirty="0" smtClean="0">
                <a:solidFill>
                  <a:schemeClr val="bg1"/>
                </a:solidFill>
              </a:rPr>
              <a:t> EXECUÇÃO PENAL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2"/>
            <a:ext cx="8265704" cy="57600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Implantação de sistema cedido pelo CNJ/TJPB, para gerenciamento das informações da Execução Penal no TJPE.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657852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846508090"/>
              </p:ext>
            </p:extLst>
          </p:nvPr>
        </p:nvGraphicFramePr>
        <p:xfrm>
          <a:off x="4655026" y="252850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85925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15697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Juliano</a:t>
              </a: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de </a:t>
              </a:r>
              <a:r>
                <a:rPr 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Assis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63527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15697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Humberto </a:t>
              </a:r>
              <a:r>
                <a:rPr lang="pt-BR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Inojosa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18056" y="335699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606145"/>
            <a:ext cx="4110920" cy="1176591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Este projeto uniu em um único projeto aqueles tratados inicialmente de forma separada: </a:t>
            </a:r>
            <a:r>
              <a:rPr lang="pt-BR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Infojud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pt-BR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Renajud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Penhora </a:t>
            </a:r>
            <a:r>
              <a:rPr lang="pt-BR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on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line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O escopo foi aumentado para todos os magistrados.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Definição da data do evento, Testes e homologação;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Publicação de Normativo e Nota da </a:t>
            </a:r>
            <a:r>
              <a:rPr lang="pt-BR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Ascom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>
                <a:solidFill>
                  <a:srgbClr val="FF0000"/>
                </a:solidFill>
              </a:rPr>
              <a:t>Foram recebidos os </a:t>
            </a:r>
            <a:r>
              <a:rPr lang="pt-BR" sz="1050" dirty="0" err="1">
                <a:solidFill>
                  <a:srgbClr val="FF0000"/>
                </a:solidFill>
              </a:rPr>
              <a:t>tokens</a:t>
            </a:r>
            <a:r>
              <a:rPr lang="pt-BR" sz="1050" dirty="0">
                <a:solidFill>
                  <a:srgbClr val="FF0000"/>
                </a:solidFill>
              </a:rPr>
              <a:t> dos </a:t>
            </a:r>
            <a:r>
              <a:rPr lang="pt-BR" sz="1050" dirty="0" err="1">
                <a:solidFill>
                  <a:srgbClr val="FF0000"/>
                </a:solidFill>
              </a:rPr>
              <a:t>Cert.Digit</a:t>
            </a:r>
            <a:r>
              <a:rPr lang="pt-BR" sz="1050" dirty="0">
                <a:solidFill>
                  <a:srgbClr val="FF0000"/>
                </a:solidFill>
              </a:rPr>
              <a:t> pela </a:t>
            </a:r>
            <a:r>
              <a:rPr lang="pt-BR" sz="1050" dirty="0" err="1">
                <a:solidFill>
                  <a:srgbClr val="FF0000"/>
                </a:solidFill>
              </a:rPr>
              <a:t>Certisign</a:t>
            </a:r>
            <a:r>
              <a:rPr lang="pt-BR" sz="1050" dirty="0">
                <a:solidFill>
                  <a:srgbClr val="FF0000"/>
                </a:solidFill>
              </a:rPr>
              <a:t> </a:t>
            </a:r>
            <a:r>
              <a:rPr lang="pt-BR" sz="1050" dirty="0" smtClean="0">
                <a:solidFill>
                  <a:srgbClr val="FF0000"/>
                </a:solidFill>
              </a:rPr>
              <a:t>, mas com atraso, o que trará impacto nos testes homologação.</a:t>
            </a:r>
            <a:endParaRPr lang="pt-BR" sz="1050" dirty="0">
              <a:solidFill>
                <a:srgbClr val="FF0000"/>
              </a:solidFill>
            </a:endParaRPr>
          </a:p>
          <a:p>
            <a:pPr marL="171450" indent="-171450" algn="just">
              <a:buFont typeface="Arial" pitchFamily="34" charset="0"/>
              <a:buChar char="•"/>
            </a:pP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26490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52850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37213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30465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116785"/>
              </p:ext>
            </p:extLst>
          </p:nvPr>
        </p:nvGraphicFramePr>
        <p:xfrm>
          <a:off x="418056" y="5031014"/>
          <a:ext cx="8301324" cy="159108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Agendamentos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Abril/13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294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Documentações (Cartilha e Normativo)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Abril/13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50%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Testes e Homologações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Abril/13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Convocações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Abril/13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Evento (4 semanas)</a:t>
                      </a:r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Junho/13</a:t>
                      </a:r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Encerramento</a:t>
                      </a:r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Junho/13</a:t>
                      </a:r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785309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782" y="485446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893139"/>
            <a:ext cx="4110920" cy="1463853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Foi realizada reunião com o Gestor do  Negócio para definição da estratégia do projeto e envolvidos no projeto;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Foram realizadas reuniões administrativas com a </a:t>
            </a:r>
            <a:r>
              <a:rPr lang="pt-BR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certsign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para entendimento do escopo do contrato, viabilidade de renovação dos certificados via sistema e capacidade de emissão de certificados;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Está sendo reformulada a cartilha de certificados digitais.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corregedoria está em fase de testes com o sistema Penhora </a:t>
            </a:r>
            <a:r>
              <a:rPr lang="pt-BR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on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line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62713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88442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 definir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63527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89255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>
                <a:solidFill>
                  <a:schemeClr val="tx1"/>
                </a:solidFill>
              </a:rPr>
              <a:t>1</a:t>
            </a:r>
            <a:r>
              <a:rPr lang="pt-BR" sz="1200" dirty="0" smtClean="0">
                <a:solidFill>
                  <a:schemeClr val="tx1"/>
                </a:solidFill>
              </a:rPr>
              <a:t>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err="1">
                <a:solidFill>
                  <a:schemeClr val="bg1"/>
                </a:solidFill>
              </a:rPr>
              <a:t>ProjeTo</a:t>
            </a:r>
            <a:r>
              <a:rPr lang="pt-BR" sz="1600" dirty="0">
                <a:solidFill>
                  <a:schemeClr val="bg1"/>
                </a:solidFill>
              </a:rPr>
              <a:t>: CERTIFICADOS DIGITAIS PARA USO DE SISTEMAS (</a:t>
            </a:r>
            <a:r>
              <a:rPr lang="pt-BR" sz="1600" dirty="0" err="1">
                <a:solidFill>
                  <a:schemeClr val="bg1"/>
                </a:solidFill>
              </a:rPr>
              <a:t>infojud</a:t>
            </a:r>
            <a:r>
              <a:rPr lang="pt-BR" sz="1600" dirty="0">
                <a:solidFill>
                  <a:schemeClr val="bg1"/>
                </a:solidFill>
              </a:rPr>
              <a:t>, RENAJUD...)</a:t>
            </a:r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2"/>
            <a:ext cx="8265704" cy="57600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Promover treinamento e aquisição de certificados digitais para todos os magistrados de Pernambuco que viabilizem o acesso ao Sistemas como  </a:t>
            </a:r>
            <a:r>
              <a:rPr lang="pt-BR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Infojud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pt-BR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Renajud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dentre outros.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657852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1667095688"/>
              </p:ext>
            </p:extLst>
          </p:nvPr>
        </p:nvGraphicFramePr>
        <p:xfrm>
          <a:off x="4655026" y="252850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6540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Arthur </a:t>
              </a:r>
              <a:r>
                <a:rPr 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Cezar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63527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João Batista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72951" y="321297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462129"/>
            <a:ext cx="4110920" cy="112547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pt-BR" sz="1050" dirty="0">
              <a:solidFill>
                <a:schemeClr val="tx1"/>
              </a:solidFill>
              <a:latin typeface="Arial (Corpo)"/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26490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52850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318" y="324035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30465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579105"/>
              </p:ext>
            </p:extLst>
          </p:nvPr>
        </p:nvGraphicFramePr>
        <p:xfrm>
          <a:off x="418056" y="4905312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65960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69273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893139"/>
            <a:ext cx="4110920" cy="117582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/>
                </a:solidFill>
              </a:rPr>
              <a:t>Foi realizada reunião inicial com o Gestor</a:t>
            </a:r>
            <a:r>
              <a:rPr lang="pt-BR" sz="1050" dirty="0">
                <a:solidFill>
                  <a:schemeClr val="tx1"/>
                </a:solidFill>
              </a:rPr>
              <a:t> </a:t>
            </a:r>
            <a:r>
              <a:rPr lang="pt-BR" sz="1050" dirty="0" smtClean="0">
                <a:solidFill>
                  <a:schemeClr val="tx1"/>
                </a:solidFill>
              </a:rPr>
              <a:t>em 11/04.</a:t>
            </a:r>
          </a:p>
          <a:p>
            <a:pPr algn="just"/>
            <a:r>
              <a:rPr lang="pt-BR" sz="1050" dirty="0" smtClean="0">
                <a:solidFill>
                  <a:schemeClr val="tx1"/>
                </a:solidFill>
              </a:rPr>
              <a:t>Será feito alinhamento com </a:t>
            </a:r>
            <a:r>
              <a:rPr lang="pt-BR" sz="1050" dirty="0" err="1" smtClean="0">
                <a:solidFill>
                  <a:schemeClr val="tx1"/>
                </a:solidFill>
              </a:rPr>
              <a:t>Joselma</a:t>
            </a:r>
            <a:r>
              <a:rPr lang="pt-BR" sz="1050" dirty="0" smtClean="0">
                <a:solidFill>
                  <a:schemeClr val="tx1"/>
                </a:solidFill>
              </a:rPr>
              <a:t> e Marta Agra para definir os requisitos.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62713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88442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 definir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63527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89255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3646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</a:t>
            </a:r>
            <a:r>
              <a:rPr lang="pt-BR" sz="1600" dirty="0" smtClean="0">
                <a:solidFill>
                  <a:schemeClr val="bg1"/>
                </a:solidFill>
              </a:rPr>
              <a:t>CUSTAS JUDICIAIS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7443"/>
            <a:ext cx="8265704" cy="57600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/>
                </a:solidFill>
              </a:rPr>
              <a:t>O projeto tem o objetivo de desenvolver o novo sistema para arrecadação das custas judiciais, que irá substituir o sistema GARP(Gerenciador de Arrecadação de Receita Própria). O sistema terá todas a funcionalidades do GARP e outras novas, para atender necessidades da Diretoria Financeira e da Diretoria do Fórum da Capital.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657852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747288864"/>
              </p:ext>
            </p:extLst>
          </p:nvPr>
        </p:nvGraphicFramePr>
        <p:xfrm>
          <a:off x="4655026" y="252850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46201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Rafael </a:t>
              </a:r>
              <a:r>
                <a:rPr 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Seabra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63527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José Alberto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72951" y="321297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462129"/>
            <a:ext cx="4110920" cy="112547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pt-BR" sz="1050" dirty="0">
              <a:solidFill>
                <a:schemeClr val="tx1"/>
              </a:solidFill>
              <a:latin typeface="Arial (Corpo)"/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26490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52850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318" y="324035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30465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05267"/>
              </p:ext>
            </p:extLst>
          </p:nvPr>
        </p:nvGraphicFramePr>
        <p:xfrm>
          <a:off x="418056" y="4905312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65960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69273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893139"/>
            <a:ext cx="4110920" cy="117582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(Corpo)"/>
              </a:rPr>
              <a:t>-Foi realizada reunião inicial do projeto em </a:t>
            </a:r>
            <a:r>
              <a:rPr lang="pt-BR" sz="105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(Corpo)"/>
              </a:rPr>
              <a:t>10/04 entre a </a:t>
            </a:r>
            <a:r>
              <a:rPr lang="pt-BR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(Corpo)"/>
              </a:rPr>
              <a:t>Setic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(Corpo)"/>
              </a:rPr>
              <a:t> e o Gestor do Projeto;</a:t>
            </a:r>
          </a:p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(Corpo)"/>
              </a:rPr>
              <a:t>-O gerente de projeto iniciará a documentação dos requisitos do projeto para iniciação.</a:t>
            </a: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62713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88442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 definir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63527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89255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-7608" y="30591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Tabelas Processuais Unificadas (Movimentos </a:t>
            </a:r>
            <a:r>
              <a:rPr lang="pt-BR" sz="1600" dirty="0" smtClean="0">
                <a:solidFill>
                  <a:schemeClr val="bg1"/>
                </a:solidFill>
              </a:rPr>
              <a:t>2 </a:t>
            </a:r>
            <a:r>
              <a:rPr lang="pt-BR" sz="1600" dirty="0">
                <a:solidFill>
                  <a:schemeClr val="bg1"/>
                </a:solidFill>
              </a:rPr>
              <a:t>grau - CNJ)</a:t>
            </a:r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74646"/>
            <a:ext cx="8265704" cy="246686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1006044"/>
            <a:ext cx="8265704" cy="57600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Implantação das tabelas processuais de Movimentos do CNJ no 2º grau.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657852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2011316482"/>
              </p:ext>
            </p:extLst>
          </p:nvPr>
        </p:nvGraphicFramePr>
        <p:xfrm>
          <a:off x="4655026" y="252850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40046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15697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Hadautho</a:t>
              </a: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 Barros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63527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15697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BR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Iveruska</a:t>
              </a: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Jatobá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14712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39627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/>
                </a:solidFill>
                <a:latin typeface="+mj-lt"/>
                <a:ea typeface="Times New Roman"/>
                <a:cs typeface="Calibri" pitchFamily="34" charset="0"/>
              </a:rPr>
              <a:t>Concorrência </a:t>
            </a:r>
            <a:r>
              <a:rPr lang="pt-BR" sz="1050" dirty="0">
                <a:solidFill>
                  <a:schemeClr val="tx1"/>
                </a:solidFill>
                <a:latin typeface="+mj-lt"/>
                <a:ea typeface="Times New Roman"/>
                <a:cs typeface="Calibri" pitchFamily="34" charset="0"/>
              </a:rPr>
              <a:t>de recursos da DIOP com o projeto de gravação de audiência</a:t>
            </a:r>
          </a:p>
          <a:p>
            <a:pPr marL="171450" indent="-171450" algn="just">
              <a:buFont typeface="Arial" pitchFamily="34" charset="0"/>
              <a:buChar char="•"/>
            </a:pP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26490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52850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17450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30465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639006"/>
              </p:ext>
            </p:extLst>
          </p:nvPr>
        </p:nvGraphicFramePr>
        <p:xfrm>
          <a:off x="418056" y="4905312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Levantamento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de 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Requisitos e Planejamento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Dez/12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Análise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e Projeto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Jan/13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Implementação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Fev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Teste e Homologação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Mar/13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20%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Implantação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Mar/13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65960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69273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89313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BR" sz="1050" dirty="0">
                <a:solidFill>
                  <a:schemeClr val="tx1"/>
                </a:solidFill>
                <a:latin typeface="+mj-lt"/>
                <a:ea typeface="Times New Roman"/>
                <a:cs typeface="Calibri" pitchFamily="34" charset="0"/>
              </a:rPr>
              <a:t>Implementação e integração concluídas com </a:t>
            </a:r>
            <a:r>
              <a:rPr lang="pt-BR" sz="1050" dirty="0" smtClean="0">
                <a:solidFill>
                  <a:schemeClr val="tx1"/>
                </a:solidFill>
                <a:latin typeface="+mj-lt"/>
                <a:ea typeface="Times New Roman"/>
                <a:cs typeface="Calibri" pitchFamily="34" charset="0"/>
              </a:rPr>
              <a:t>sucesso</a:t>
            </a:r>
          </a:p>
          <a:p>
            <a:pPr marL="171450" indent="-171450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BR" sz="1050" dirty="0">
                <a:solidFill>
                  <a:schemeClr val="tx1"/>
                </a:solidFill>
                <a:latin typeface="+mj-lt"/>
                <a:ea typeface="Times New Roman"/>
                <a:cs typeface="Calibri" pitchFamily="34" charset="0"/>
              </a:rPr>
              <a:t>Início da homologação com a ocorrência de diversos ajustes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endParaRPr lang="pt-BR" sz="1050" dirty="0">
              <a:latin typeface="Calibri" pitchFamily="34" charset="0"/>
              <a:ea typeface="Times New Roman"/>
              <a:cs typeface="Calibri" pitchFamily="34" charset="0"/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62713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88442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Março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63527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89255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85%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</a:t>
            </a:r>
            <a:r>
              <a:rPr lang="pt-BR" sz="1600" dirty="0" smtClean="0">
                <a:solidFill>
                  <a:schemeClr val="bg1"/>
                </a:solidFill>
              </a:rPr>
              <a:t>Consulta Processual 1º Grau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2"/>
            <a:ext cx="8265704" cy="57600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Desenvolvimento de solução para permitir que sistemas externos possam realizar consultas processuais “em massa”.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657852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2958266150"/>
              </p:ext>
            </p:extLst>
          </p:nvPr>
        </p:nvGraphicFramePr>
        <p:xfrm>
          <a:off x="4655026" y="252850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4236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15697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Rafael Seabra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15697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Dr. Carlos Moraes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47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738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fontAlgn="auto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tx1"/>
                </a:solidFill>
                <a:ea typeface="Times New Roman"/>
                <a:cs typeface="Calibri" pitchFamily="34" charset="0"/>
              </a:rPr>
              <a:t>Não há.</a:t>
            </a: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21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906280"/>
              </p:ext>
            </p:extLst>
          </p:nvPr>
        </p:nvGraphicFramePr>
        <p:xfrm>
          <a:off x="418056" y="4782928"/>
          <a:ext cx="8301324" cy="15984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T1Ao00"/>
                        </a:rPr>
                        <a:t>Tabelas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Ago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/12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T1Ao00"/>
                        </a:rPr>
                        <a:t>Autuação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Ago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/12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T1Ao00"/>
                        </a:rPr>
                        <a:t>Alteração geral no aplicativo - Seleção de processos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Set/12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T1Ao00"/>
                        </a:rPr>
                        <a:t>Relatórios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Nov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/12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T1Ao00"/>
                        </a:rPr>
                        <a:t>Sessão de Julgamento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Out/12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T1Ao00"/>
                        </a:rPr>
                        <a:t>Documentação (Manuais)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Jan/13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07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Projeto Concluído.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Janeiro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100%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Processos Apensados (Extinção de Barramentos)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Eliminação da autuação de processos das seguintes classes TJPE: oposição, agravo regimental, arguição de inconstitucionalidade, uniformização de jurisprudência, embargos de declaração, embargos infringentes, exceções de impedimento e agravo.</a:t>
            </a: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40585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495449468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9" name="Retângulo 38"/>
          <p:cNvSpPr/>
          <p:nvPr/>
        </p:nvSpPr>
        <p:spPr>
          <a:xfrm rot="18972169">
            <a:off x="874518" y="2497978"/>
            <a:ext cx="739497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Concluído</a:t>
            </a:r>
            <a:endParaRPr lang="pt-BR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Rafael Seabra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63527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Des. Paes Barreto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14712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39627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 sistema foi desenvolvido conforme as especificações iniciais e implantado nos gabinetes dos desembargadores. Atualmente o sistema não está sendo utilizado para realização das sessões de julgamento.</a:t>
            </a: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26490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52850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17450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30465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795811"/>
              </p:ext>
            </p:extLst>
          </p:nvPr>
        </p:nvGraphicFramePr>
        <p:xfrm>
          <a:off x="418056" y="4905312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latin typeface="+mn-lt"/>
                        </a:rPr>
                        <a:t>Desenvolvimento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+mn-lt"/>
                        </a:rPr>
                        <a:t>Abr/10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+mn-lt"/>
                        </a:rPr>
                        <a:t>100%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latin typeface="+mn-lt"/>
                        </a:rPr>
                        <a:t>Treinamento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+mn-lt"/>
                        </a:rPr>
                        <a:t>Dez/10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+mn-lt"/>
                        </a:rPr>
                        <a:t>100%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latin typeface="+mn-lt"/>
                        </a:rPr>
                        <a:t>Implantação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+mn-lt"/>
                        </a:rPr>
                        <a:t>Jul/11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+mn-lt"/>
                        </a:rPr>
                        <a:t>100%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65960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69273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89313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 sistema já foi desenvolvido e implantado, mas o projeto ainda não foi finalizado formalmente. 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62713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88442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Julho de 2011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63527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89255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100%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Sessão de Julgamento Eletrônica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3"/>
            <a:ext cx="8265704" cy="561585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Acelerar o julgamento de processos na 2ª instância através de utilização do sistema Sessão de Julgamento Eletrônico capaz de fornecer meios para visualização de forma fácil e rápida de textos de relatórios, votos e acórdãos dos outros desembargadores durante as sessões de julgamento. </a:t>
            </a: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657852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1712310421"/>
              </p:ext>
            </p:extLst>
          </p:nvPr>
        </p:nvGraphicFramePr>
        <p:xfrm>
          <a:off x="4655026" y="252850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Rafael Seabra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Andréa Neves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47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738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ctr"/>
            <a:r>
              <a:rPr lang="pt-BR" sz="1050" dirty="0" smtClean="0">
                <a:solidFill>
                  <a:schemeClr val="tx1"/>
                </a:solidFill>
              </a:rPr>
              <a:t>O  projeto sofreu alterações</a:t>
            </a:r>
            <a:r>
              <a:rPr lang="pt-BR" sz="1050" dirty="0">
                <a:solidFill>
                  <a:schemeClr val="tx1"/>
                </a:solidFill>
              </a:rPr>
              <a:t>, como o melhor desenho das telas voltadas para web, além de correções nos casos de uso e modelo conceitual de dados</a:t>
            </a:r>
            <a:r>
              <a:rPr lang="pt-BR" sz="1050" dirty="0" smtClean="0">
                <a:solidFill>
                  <a:schemeClr val="tx1"/>
                </a:solidFill>
              </a:rPr>
              <a:t>.</a:t>
            </a:r>
          </a:p>
          <a:p>
            <a:pPr fontAlgn="ctr"/>
            <a:r>
              <a:rPr lang="pt-BR" sz="1050" dirty="0">
                <a:solidFill>
                  <a:schemeClr val="tx1"/>
                </a:solidFill>
              </a:rPr>
              <a:t>A nova especificação foi apresentada e homologada pelo gestor do projeto, em reunião ocorrida em 04/04/2013.</a:t>
            </a:r>
          </a:p>
          <a:p>
            <a:pPr fontAlgn="ctr"/>
            <a:endParaRPr lang="pt-BR" sz="1050" dirty="0">
              <a:solidFill>
                <a:schemeClr val="tx1"/>
              </a:solidFill>
            </a:endParaRPr>
          </a:p>
          <a:p>
            <a:pPr marL="171450" indent="-171450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pt-BR" sz="1050" dirty="0">
              <a:solidFill>
                <a:schemeClr val="tx1"/>
              </a:solidFill>
              <a:ea typeface="Times New Roman"/>
              <a:cs typeface="Calibri" pitchFamily="34" charset="0"/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21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076374"/>
              </p:ext>
            </p:extLst>
          </p:nvPr>
        </p:nvGraphicFramePr>
        <p:xfrm>
          <a:off x="418056" y="4782928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Levantamento de requisito e especificação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Nov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/12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Análise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de Projeto</a:t>
                      </a:r>
                      <a:endParaRPr lang="pt-BR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Dez/12</a:t>
                      </a:r>
                      <a:endParaRPr lang="pt-BR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Implementação</a:t>
                      </a:r>
                      <a:endParaRPr lang="pt-BR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 definir</a:t>
                      </a:r>
                      <a:endParaRPr lang="pt-BR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Homologação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 definir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Implantação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 definir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07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Foi concluída a fase de Análise do projeto.</a:t>
            </a:r>
          </a:p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Será iniciada a implementação do sistema (aguardando estimativa de tempo para realização pela fábrica de software).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N/D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35%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 txBox="1">
            <a:spLocks/>
          </p:cNvSpPr>
          <p:nvPr/>
        </p:nvSpPr>
        <p:spPr bwMode="auto">
          <a:xfrm>
            <a:off x="0" y="-99392"/>
            <a:ext cx="9144000" cy="504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BR" sz="20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</a:t>
            </a:r>
            <a:r>
              <a:rPr lang="pt-BR" sz="1600" dirty="0" smtClean="0">
                <a:solidFill>
                  <a:schemeClr val="bg1"/>
                </a:solidFill>
              </a:rPr>
              <a:t>controle de paradigmas recursais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Controlar os recursos relacionados a processos de repercussão geral STF/STJ, para agilizar o julgamento dos processos pendentes no momento em que a repercussão geral for decidida.</a:t>
            </a: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40585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3989694328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Rodrigo Medeiros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João Batista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47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738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 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gerente do 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projeto, 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está sendo compartilhado com as atividades da unidade (sistema SICASE) e as atividades do projeto. Ocasionando de forma recorrente a interrupção das atividades do projeto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 gerente de projeto irá se afastar  no período de 08/04/2013 à 16/04/2013 para atuar como analista no projeto Arquivo Geral. </a:t>
            </a:r>
          </a:p>
          <a:p>
            <a:pPr marL="171450" indent="-171450" algn="just">
              <a:buFont typeface="Arial" pitchFamily="34" charset="0"/>
              <a:buChar char="•"/>
            </a:pP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 algn="just">
              <a:buFont typeface="Arial" pitchFamily="34" charset="0"/>
              <a:buChar char="•"/>
            </a:pP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21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360392"/>
              </p:ext>
            </p:extLst>
          </p:nvPr>
        </p:nvGraphicFramePr>
        <p:xfrm>
          <a:off x="418056" y="4782928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Fase 01 - Levantamento e Especificação dos Requisitos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e Planejamento das demais Fases</a:t>
                      </a:r>
                      <a:endParaRPr lang="pt-B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latin typeface="+mn-lt"/>
                        </a:rPr>
                        <a:t>Abr</a:t>
                      </a:r>
                      <a:r>
                        <a:rPr lang="pt-BR" sz="1100" dirty="0" smtClean="0">
                          <a:latin typeface="+mn-lt"/>
                        </a:rPr>
                        <a:t>/2013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+mn-lt"/>
                        </a:rPr>
                        <a:t>74%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Fase 02 -</a:t>
                      </a:r>
                      <a:r>
                        <a:rPr lang="pt-BR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Análise do Projeto</a:t>
                      </a:r>
                      <a:endParaRPr lang="pt-B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+mn-lt"/>
                        </a:rPr>
                        <a:t>A definir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+mn-lt"/>
                        </a:rPr>
                        <a:t>0%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Fase 02 - Implementação, Testes e Homologação</a:t>
                      </a:r>
                      <a:endParaRPr lang="pt-B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definir</a:t>
                      </a:r>
                      <a:endParaRPr lang="pt-B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pt-B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Fase 03 - Documentação e Treinamento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 definir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Fase 03 - Implantação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 definir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07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Foi </a:t>
            </a:r>
            <a:r>
              <a:rPr lang="pt-BR" sz="1050" dirty="0">
                <a:solidFill>
                  <a:schemeClr val="dk1"/>
                </a:solidFill>
              </a:rPr>
              <a:t>realizada a validação do protótipo e requisitos  com os envolvidos, Definição do sistema que será integrado com o diárias  e </a:t>
            </a:r>
            <a:r>
              <a:rPr lang="pt-BR" sz="1050" dirty="0" smtClean="0">
                <a:solidFill>
                  <a:schemeClr val="dk1"/>
                </a:solidFill>
              </a:rPr>
              <a:t>Especificação </a:t>
            </a:r>
            <a:r>
              <a:rPr lang="pt-BR" sz="1050" dirty="0">
                <a:solidFill>
                  <a:schemeClr val="dk1"/>
                </a:solidFill>
              </a:rPr>
              <a:t>de Funcionalidades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 definir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25%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 txBox="1">
            <a:spLocks/>
          </p:cNvSpPr>
          <p:nvPr/>
        </p:nvSpPr>
        <p:spPr bwMode="auto">
          <a:xfrm>
            <a:off x="0" y="-99392"/>
            <a:ext cx="9144000" cy="504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BR" sz="20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Novo sistema de Diárias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O novo sistema de diárias visa dar mais agilidade e controle na liberação dos recursos aos servidores do TJPE.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 </a:t>
            </a:r>
            <a:endParaRPr lang="pt-BR" sz="1050" dirty="0">
              <a:solidFill>
                <a:schemeClr val="dk1"/>
              </a:solidFill>
            </a:endParaRP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40585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83008851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91763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Sócrates Gambarra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Dra. Mariana Vargas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47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738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O sistema deverá ser alterado para </a:t>
            </a:r>
            <a:r>
              <a:rPr lang="pt-BR" sz="1050" dirty="0">
                <a:solidFill>
                  <a:schemeClr val="dk1"/>
                </a:solidFill>
              </a:rPr>
              <a:t>que só o Juiz possa assinar o documento </a:t>
            </a:r>
            <a:r>
              <a:rPr lang="pt-BR" sz="1050" dirty="0" smtClean="0">
                <a:solidFill>
                  <a:schemeClr val="dk1"/>
                </a:solidFill>
              </a:rPr>
              <a:t>digital;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Foi redefinida a data de implantação para Abril/13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21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901398"/>
              </p:ext>
            </p:extLst>
          </p:nvPr>
        </p:nvGraphicFramePr>
        <p:xfrm>
          <a:off x="418056" y="4782928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Especificação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Abr/12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Implementação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Mai/12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Testes e Homologação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Jan/13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Implantação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Abr</a:t>
                      </a:r>
                      <a:r>
                        <a:rPr lang="pt-BR" sz="1100" dirty="0" smtClean="0"/>
                        <a:t>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07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Foi realizada correção na aplicação para a situação onde havia desistência da assinatura;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Foi realizada apresentação para Dra. Mariana e </a:t>
            </a:r>
            <a:r>
              <a:rPr lang="pt-BR" sz="1050" dirty="0" err="1" smtClean="0">
                <a:solidFill>
                  <a:schemeClr val="dk1"/>
                </a:solidFill>
              </a:rPr>
              <a:t>Iveruska</a:t>
            </a:r>
            <a:r>
              <a:rPr lang="pt-BR" sz="1050" dirty="0" smtClean="0">
                <a:solidFill>
                  <a:schemeClr val="dk1"/>
                </a:solidFill>
              </a:rPr>
              <a:t>.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Abril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99%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 txBox="1">
            <a:spLocks/>
          </p:cNvSpPr>
          <p:nvPr/>
        </p:nvSpPr>
        <p:spPr bwMode="auto">
          <a:xfrm>
            <a:off x="0" y="-99392"/>
            <a:ext cx="9144000" cy="504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BR" sz="20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</a:t>
            </a:r>
            <a:r>
              <a:rPr lang="pt-BR" sz="1600" dirty="0" smtClean="0">
                <a:solidFill>
                  <a:schemeClr val="bg1"/>
                </a:solidFill>
              </a:rPr>
              <a:t>Mandados </a:t>
            </a:r>
            <a:r>
              <a:rPr lang="pt-BR" sz="1600" dirty="0">
                <a:solidFill>
                  <a:schemeClr val="bg1"/>
                </a:solidFill>
              </a:rPr>
              <a:t>e Alvarás Digitais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Sistema que garanta aos mandados e alvarás expedidos pelo TJPE autenticidade e integridade às informações.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 </a:t>
            </a:r>
            <a:endParaRPr lang="pt-BR" sz="1050" dirty="0">
              <a:solidFill>
                <a:schemeClr val="dk1"/>
              </a:solidFill>
            </a:endParaRP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40585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47986393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ound Same Side Corner Rectangle 42"/>
          <p:cNvSpPr/>
          <p:nvPr/>
        </p:nvSpPr>
        <p:spPr>
          <a:xfrm>
            <a:off x="35496" y="725824"/>
            <a:ext cx="9028800" cy="5655504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467544" y="3252836"/>
            <a:ext cx="7763846" cy="2442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 de Texto 2"/>
          <p:cNvSpPr txBox="1">
            <a:spLocks noChangeArrowheads="1"/>
          </p:cNvSpPr>
          <p:nvPr/>
        </p:nvSpPr>
        <p:spPr bwMode="auto">
          <a:xfrm>
            <a:off x="1897053" y="1664804"/>
            <a:ext cx="258266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>
              <a:spcAft>
                <a:spcPts val="0"/>
              </a:spcAft>
              <a:buClr>
                <a:srgbClr val="00B050"/>
              </a:buClr>
              <a:buSzPct val="110000"/>
            </a:pPr>
            <a:r>
              <a:rPr lang="pt-BR" sz="1000" b="1" dirty="0">
                <a:solidFill>
                  <a:srgbClr val="00B050"/>
                </a:solidFill>
                <a:latin typeface="Arial"/>
                <a:ea typeface="Calibri"/>
                <a:cs typeface="Times New Roman"/>
                <a:sym typeface="Wingdings 2"/>
              </a:rPr>
              <a:t> </a:t>
            </a: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Modernização </a:t>
            </a:r>
            <a:r>
              <a:rPr lang="pt-BR" sz="1000" b="1" dirty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da Infraestrutura da Rede da Capital </a:t>
            </a: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– Wireless 1ª Fase</a:t>
            </a:r>
            <a:r>
              <a:rPr lang="pt-BR" sz="1000" dirty="0">
                <a:solidFill>
                  <a:srgbClr val="0F243E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endParaRPr lang="pt-BR" sz="1000" dirty="0">
              <a:effectLst/>
              <a:latin typeface="Arial"/>
              <a:ea typeface="Calibri"/>
              <a:cs typeface="Times New Roman"/>
            </a:endParaRPr>
          </a:p>
          <a:p>
            <a:pPr marL="90170">
              <a:spcAft>
                <a:spcPts val="0"/>
              </a:spcAft>
            </a:pPr>
            <a:r>
              <a:rPr lang="pt-BR" sz="1000" dirty="0">
                <a:solidFill>
                  <a:srgbClr val="0F243E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endParaRPr lang="pt-BR" sz="1000" dirty="0">
              <a:effectLst/>
              <a:latin typeface="Arial"/>
              <a:ea typeface="Calibri"/>
              <a:cs typeface="Times New Roman"/>
            </a:endParaRPr>
          </a:p>
        </p:txBody>
      </p:sp>
      <p:cxnSp>
        <p:nvCxnSpPr>
          <p:cNvPr id="35" name="Conector reto 34"/>
          <p:cNvCxnSpPr>
            <a:stCxn id="36" idx="0"/>
          </p:cNvCxnSpPr>
          <p:nvPr/>
        </p:nvCxnSpPr>
        <p:spPr>
          <a:xfrm flipV="1">
            <a:off x="1907664" y="1664804"/>
            <a:ext cx="13058" cy="1404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ipse 35"/>
          <p:cNvSpPr/>
          <p:nvPr/>
        </p:nvSpPr>
        <p:spPr>
          <a:xfrm>
            <a:off x="1727664" y="3068960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Elipse 36"/>
          <p:cNvSpPr/>
          <p:nvPr/>
        </p:nvSpPr>
        <p:spPr>
          <a:xfrm>
            <a:off x="3023768" y="3068960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8" name="Conector reto 37"/>
          <p:cNvCxnSpPr>
            <a:stCxn id="36" idx="6"/>
            <a:endCxn id="37" idx="2"/>
          </p:cNvCxnSpPr>
          <p:nvPr/>
        </p:nvCxnSpPr>
        <p:spPr>
          <a:xfrm>
            <a:off x="2087664" y="3248960"/>
            <a:ext cx="93610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ixa de Texto 2"/>
          <p:cNvSpPr txBox="1">
            <a:spLocks noChangeArrowheads="1"/>
          </p:cNvSpPr>
          <p:nvPr/>
        </p:nvSpPr>
        <p:spPr bwMode="auto">
          <a:xfrm>
            <a:off x="2100786" y="3248960"/>
            <a:ext cx="922982" cy="24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lvl="0">
              <a:spcAft>
                <a:spcPts val="0"/>
              </a:spcAft>
            </a:pPr>
            <a:r>
              <a:rPr lang="pt-BR" sz="1200" b="1" dirty="0" smtClean="0">
                <a:solidFill>
                  <a:srgbClr val="0F243E"/>
                </a:solidFill>
                <a:effectLst/>
                <a:latin typeface="Arial"/>
                <a:ea typeface="Calibri"/>
                <a:cs typeface="Times New Roman"/>
              </a:rPr>
              <a:t>Fevereiro</a:t>
            </a:r>
            <a:endParaRPr lang="pt-BR" sz="1200" b="1" dirty="0">
              <a:effectLst/>
              <a:latin typeface="Arial"/>
              <a:ea typeface="Calibri"/>
              <a:cs typeface="Times New Roman"/>
            </a:endParaRPr>
          </a:p>
        </p:txBody>
      </p:sp>
      <p:cxnSp>
        <p:nvCxnSpPr>
          <p:cNvPr id="40" name="Conector reto 39"/>
          <p:cNvCxnSpPr>
            <a:stCxn id="37" idx="6"/>
            <a:endCxn id="43" idx="2"/>
          </p:cNvCxnSpPr>
          <p:nvPr/>
        </p:nvCxnSpPr>
        <p:spPr>
          <a:xfrm>
            <a:off x="3383768" y="3248960"/>
            <a:ext cx="93961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ixa de Texto 2"/>
          <p:cNvSpPr txBox="1">
            <a:spLocks noChangeArrowheads="1"/>
          </p:cNvSpPr>
          <p:nvPr/>
        </p:nvSpPr>
        <p:spPr bwMode="auto">
          <a:xfrm>
            <a:off x="3400404" y="3252836"/>
            <a:ext cx="922982" cy="24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lvl="0">
              <a:spcAft>
                <a:spcPts val="0"/>
              </a:spcAft>
            </a:pPr>
            <a:r>
              <a:rPr lang="pt-BR" sz="1200" b="1" dirty="0" smtClean="0">
                <a:solidFill>
                  <a:srgbClr val="0F243E"/>
                </a:solidFill>
                <a:effectLst/>
                <a:latin typeface="Arial"/>
                <a:ea typeface="Calibri"/>
                <a:cs typeface="Times New Roman"/>
              </a:rPr>
              <a:t>Março</a:t>
            </a:r>
            <a:endParaRPr lang="pt-BR" sz="1200" b="1" dirty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43" name="Elipse 42"/>
          <p:cNvSpPr/>
          <p:nvPr/>
        </p:nvSpPr>
        <p:spPr>
          <a:xfrm>
            <a:off x="4323386" y="3068960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4" name="Conector reto 43"/>
          <p:cNvCxnSpPr>
            <a:stCxn id="43" idx="6"/>
            <a:endCxn id="47" idx="2"/>
          </p:cNvCxnSpPr>
          <p:nvPr/>
        </p:nvCxnSpPr>
        <p:spPr>
          <a:xfrm>
            <a:off x="4683386" y="3248960"/>
            <a:ext cx="93271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ixa de Texto 2"/>
          <p:cNvSpPr txBox="1">
            <a:spLocks noChangeArrowheads="1"/>
          </p:cNvSpPr>
          <p:nvPr/>
        </p:nvSpPr>
        <p:spPr bwMode="auto">
          <a:xfrm>
            <a:off x="4693114" y="3248960"/>
            <a:ext cx="922982" cy="24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lvl="0">
              <a:spcAft>
                <a:spcPts val="0"/>
              </a:spcAft>
            </a:pPr>
            <a:r>
              <a:rPr lang="pt-BR" sz="1200" b="1" dirty="0" smtClean="0">
                <a:solidFill>
                  <a:srgbClr val="0F243E"/>
                </a:solidFill>
                <a:effectLst/>
                <a:latin typeface="Arial"/>
                <a:ea typeface="Calibri"/>
                <a:cs typeface="Times New Roman"/>
              </a:rPr>
              <a:t>Abril</a:t>
            </a:r>
            <a:endParaRPr lang="pt-BR" sz="1200" b="1" dirty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47" name="Elipse 46"/>
          <p:cNvSpPr/>
          <p:nvPr/>
        </p:nvSpPr>
        <p:spPr>
          <a:xfrm>
            <a:off x="5616096" y="3068960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8" name="Conector reto 47"/>
          <p:cNvCxnSpPr>
            <a:stCxn id="47" idx="6"/>
            <a:endCxn id="51" idx="2"/>
          </p:cNvCxnSpPr>
          <p:nvPr/>
        </p:nvCxnSpPr>
        <p:spPr>
          <a:xfrm>
            <a:off x="5976096" y="3248960"/>
            <a:ext cx="93614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ixa de Texto 2"/>
          <p:cNvSpPr txBox="1">
            <a:spLocks noChangeArrowheads="1"/>
          </p:cNvSpPr>
          <p:nvPr/>
        </p:nvSpPr>
        <p:spPr bwMode="auto">
          <a:xfrm>
            <a:off x="5989258" y="3248960"/>
            <a:ext cx="922982" cy="24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lvl="0">
              <a:spcAft>
                <a:spcPts val="0"/>
              </a:spcAft>
            </a:pPr>
            <a:r>
              <a:rPr lang="pt-BR" sz="1200" b="1" dirty="0" smtClean="0">
                <a:solidFill>
                  <a:srgbClr val="0F243E"/>
                </a:solidFill>
                <a:effectLst/>
                <a:latin typeface="Arial"/>
                <a:ea typeface="Calibri"/>
                <a:cs typeface="Times New Roman"/>
              </a:rPr>
              <a:t>Maio</a:t>
            </a:r>
            <a:endParaRPr lang="pt-BR" sz="1200" b="1" dirty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51" name="Elipse 50"/>
          <p:cNvSpPr/>
          <p:nvPr/>
        </p:nvSpPr>
        <p:spPr>
          <a:xfrm>
            <a:off x="6912240" y="3068960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2" name="Conector reto 51"/>
          <p:cNvCxnSpPr>
            <a:stCxn id="51" idx="6"/>
          </p:cNvCxnSpPr>
          <p:nvPr/>
        </p:nvCxnSpPr>
        <p:spPr>
          <a:xfrm>
            <a:off x="7272240" y="3248960"/>
            <a:ext cx="93614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ixa de Texto 2"/>
          <p:cNvSpPr txBox="1">
            <a:spLocks noChangeArrowheads="1"/>
          </p:cNvSpPr>
          <p:nvPr/>
        </p:nvSpPr>
        <p:spPr bwMode="auto">
          <a:xfrm>
            <a:off x="7285402" y="3248960"/>
            <a:ext cx="922982" cy="24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lvl="0">
              <a:spcAft>
                <a:spcPts val="0"/>
              </a:spcAft>
            </a:pPr>
            <a:r>
              <a:rPr lang="pt-BR" sz="1200" b="1" dirty="0" smtClean="0">
                <a:solidFill>
                  <a:srgbClr val="0F243E"/>
                </a:solidFill>
                <a:latin typeface="Arial"/>
                <a:ea typeface="Calibri"/>
                <a:cs typeface="Times New Roman"/>
              </a:rPr>
              <a:t>Junho</a:t>
            </a:r>
            <a:endParaRPr lang="pt-BR" sz="1200" b="1" dirty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54" name="Caixa de Texto 2"/>
          <p:cNvSpPr txBox="1">
            <a:spLocks noChangeArrowheads="1"/>
          </p:cNvSpPr>
          <p:nvPr/>
        </p:nvSpPr>
        <p:spPr bwMode="auto">
          <a:xfrm>
            <a:off x="3220838" y="2204884"/>
            <a:ext cx="351140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b="1" dirty="0">
                <a:solidFill>
                  <a:srgbClr val="00B050"/>
                </a:solidFill>
                <a:latin typeface="Arial"/>
                <a:ea typeface="Calibri"/>
                <a:cs typeface="Times New Roman"/>
                <a:sym typeface="Wingdings 2"/>
              </a:rPr>
              <a:t> </a:t>
            </a: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Acompanhamento </a:t>
            </a:r>
            <a:r>
              <a:rPr lang="pt-BR" sz="1000" b="1" dirty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de Obras</a:t>
            </a:r>
            <a:endParaRPr lang="pt-BR" sz="1100" b="1" dirty="0">
              <a:solidFill>
                <a:srgbClr val="000080"/>
              </a:solidFill>
              <a:latin typeface="Arial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pt-BR" sz="1000" b="1" dirty="0" smtClean="0">
                <a:solidFill>
                  <a:srgbClr val="00B050"/>
                </a:solidFill>
                <a:latin typeface="Arial"/>
                <a:ea typeface="Calibri"/>
                <a:cs typeface="Times New Roman"/>
                <a:sym typeface="Wingdings 2"/>
              </a:rPr>
              <a:t> </a:t>
            </a: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Política </a:t>
            </a:r>
            <a:r>
              <a:rPr lang="pt-BR" sz="1000" b="1" dirty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de Segurança da </a:t>
            </a: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Informação</a:t>
            </a:r>
          </a:p>
          <a:p>
            <a:pPr>
              <a:spcAft>
                <a:spcPts val="0"/>
              </a:spcAft>
            </a:pPr>
            <a:r>
              <a:rPr lang="pt-BR" sz="1000" b="1" dirty="0">
                <a:solidFill>
                  <a:srgbClr val="00B050"/>
                </a:solidFill>
                <a:latin typeface="Arial"/>
                <a:ea typeface="Calibri"/>
                <a:cs typeface="Times New Roman"/>
                <a:sym typeface="Wingdings 2"/>
              </a:rPr>
              <a:t> </a:t>
            </a:r>
            <a:r>
              <a:rPr lang="pt-BR" sz="1000" b="1" dirty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1a. Campanha de Sensibilização de SI</a:t>
            </a:r>
          </a:p>
          <a:p>
            <a:pPr lvl="0">
              <a:spcAft>
                <a:spcPts val="0"/>
              </a:spcAft>
            </a:pPr>
            <a:r>
              <a:rPr lang="pt-BR" sz="1000" b="1" dirty="0" smtClean="0">
                <a:solidFill>
                  <a:srgbClr val="00B050"/>
                </a:solidFill>
                <a:latin typeface="Arial"/>
                <a:ea typeface="Calibri"/>
                <a:cs typeface="Times New Roman"/>
                <a:sym typeface="Wingdings 2"/>
              </a:rPr>
              <a:t> </a:t>
            </a: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(</a:t>
            </a:r>
            <a:r>
              <a:rPr lang="pt-BR" sz="1000" b="1" dirty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Microsoft) EPM - Enterprise Project </a:t>
            </a: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Management</a:t>
            </a:r>
            <a:r>
              <a:rPr lang="pt-BR" sz="1000" b="1" dirty="0">
                <a:solidFill>
                  <a:srgbClr val="000080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</a:p>
        </p:txBody>
      </p:sp>
      <p:cxnSp>
        <p:nvCxnSpPr>
          <p:cNvPr id="55" name="Conector reto 54"/>
          <p:cNvCxnSpPr/>
          <p:nvPr/>
        </p:nvCxnSpPr>
        <p:spPr>
          <a:xfrm flipH="1">
            <a:off x="3214216" y="2168860"/>
            <a:ext cx="6622" cy="900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upo 55"/>
          <p:cNvGrpSpPr/>
          <p:nvPr/>
        </p:nvGrpSpPr>
        <p:grpSpPr>
          <a:xfrm>
            <a:off x="4507508" y="3435789"/>
            <a:ext cx="3387569" cy="3208419"/>
            <a:chOff x="4507508" y="3435789"/>
            <a:chExt cx="3387569" cy="3208419"/>
          </a:xfrm>
        </p:grpSpPr>
        <p:sp>
          <p:nvSpPr>
            <p:cNvPr id="57" name="Caixa de Texto 2"/>
            <p:cNvSpPr txBox="1">
              <a:spLocks noChangeArrowheads="1"/>
            </p:cNvSpPr>
            <p:nvPr/>
          </p:nvSpPr>
          <p:spPr bwMode="auto">
            <a:xfrm>
              <a:off x="4507508" y="5085184"/>
              <a:ext cx="3387569" cy="1559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pt-BR" sz="1000" b="1" dirty="0" smtClean="0">
                  <a:solidFill>
                    <a:srgbClr val="00B050"/>
                  </a:solidFill>
                  <a:latin typeface="Arial"/>
                  <a:ea typeface="Calibri"/>
                  <a:cs typeface="Times New Roman"/>
                  <a:sym typeface="Wingdings 2"/>
                </a:rPr>
                <a:t> </a:t>
              </a:r>
              <a:r>
                <a:rPr lang="pt-BR" sz="1000" b="1" dirty="0" smtClean="0">
                  <a:solidFill>
                    <a:srgbClr val="000080"/>
                  </a:solidFill>
                  <a:latin typeface="Arial"/>
                  <a:ea typeface="Calibri"/>
                  <a:cs typeface="Times New Roman"/>
                </a:rPr>
                <a:t>Sistema </a:t>
              </a:r>
              <a:r>
                <a:rPr lang="pt-BR" sz="1000" b="1" dirty="0">
                  <a:solidFill>
                    <a:srgbClr val="000080"/>
                  </a:solidFill>
                  <a:latin typeface="Arial"/>
                  <a:ea typeface="Calibri"/>
                  <a:cs typeface="Times New Roman"/>
                </a:rPr>
                <a:t>de Gravação de </a:t>
              </a:r>
              <a:r>
                <a:rPr lang="pt-BR" sz="1000" b="1" dirty="0" smtClean="0">
                  <a:solidFill>
                    <a:srgbClr val="000080"/>
                  </a:solidFill>
                  <a:latin typeface="Arial"/>
                  <a:ea typeface="Calibri"/>
                  <a:cs typeface="Times New Roman"/>
                </a:rPr>
                <a:t>Audiências</a:t>
              </a:r>
              <a:endParaRPr lang="pt-BR" sz="1000" b="1" dirty="0">
                <a:solidFill>
                  <a:srgbClr val="000080"/>
                </a:solidFill>
                <a:latin typeface="Arial"/>
                <a:ea typeface="Calibri"/>
                <a:cs typeface="Times New Roman"/>
              </a:endParaRPr>
            </a:p>
            <a:p>
              <a:pPr marL="180975" lvl="0" indent="-180975">
                <a:spcAft>
                  <a:spcPts val="0"/>
                </a:spcAft>
                <a:buFont typeface="Wingdings"/>
                <a:buChar char=""/>
              </a:pPr>
              <a:r>
                <a:rPr lang="pt-BR" sz="1000" b="1" dirty="0" smtClean="0">
                  <a:solidFill>
                    <a:srgbClr val="000080"/>
                  </a:solidFill>
                  <a:latin typeface="Arial"/>
                  <a:ea typeface="Calibri"/>
                  <a:cs typeface="Times New Roman"/>
                </a:rPr>
                <a:t>VEPA </a:t>
              </a:r>
              <a:endParaRPr lang="pt-BR" sz="1000" b="1" dirty="0">
                <a:solidFill>
                  <a:srgbClr val="000080"/>
                </a:solidFill>
                <a:latin typeface="Arial"/>
                <a:ea typeface="Calibri"/>
                <a:cs typeface="Times New Roman"/>
              </a:endParaRPr>
            </a:p>
            <a:p>
              <a:pPr marL="180975" lvl="0" indent="-180975">
                <a:spcAft>
                  <a:spcPts val="0"/>
                </a:spcAft>
                <a:buClr>
                  <a:srgbClr val="FF0000"/>
                </a:buClr>
                <a:buSzPct val="110000"/>
                <a:buFont typeface="Wingdings" pitchFamily="2" charset="2"/>
                <a:buChar char=""/>
              </a:pPr>
              <a:r>
                <a:rPr lang="pt-BR" sz="1000" b="1" dirty="0" smtClean="0">
                  <a:solidFill>
                    <a:srgbClr val="000080"/>
                  </a:solidFill>
                  <a:latin typeface="Arial"/>
                  <a:ea typeface="Calibri"/>
                  <a:cs typeface="Times New Roman"/>
                </a:rPr>
                <a:t>Mandados </a:t>
              </a:r>
              <a:r>
                <a:rPr lang="pt-BR" sz="1000" b="1" dirty="0">
                  <a:solidFill>
                    <a:srgbClr val="000080"/>
                  </a:solidFill>
                  <a:latin typeface="Arial"/>
                  <a:ea typeface="Calibri"/>
                  <a:cs typeface="Times New Roman"/>
                </a:rPr>
                <a:t>e Alvarás </a:t>
              </a:r>
              <a:r>
                <a:rPr lang="pt-BR" sz="1000" b="1" dirty="0" smtClean="0">
                  <a:solidFill>
                    <a:srgbClr val="000080"/>
                  </a:solidFill>
                  <a:latin typeface="Arial"/>
                  <a:ea typeface="Calibri"/>
                  <a:cs typeface="Times New Roman"/>
                </a:rPr>
                <a:t>Digitais</a:t>
              </a:r>
            </a:p>
            <a:p>
              <a:pPr marL="180975" indent="-180975">
                <a:spcAft>
                  <a:spcPts val="0"/>
                </a:spcAft>
                <a:buClr>
                  <a:srgbClr val="FF0000"/>
                </a:buClr>
                <a:buSzPct val="110000"/>
                <a:buFont typeface="Wingdings" pitchFamily="2" charset="2"/>
                <a:buChar char=""/>
              </a:pPr>
              <a:r>
                <a:rPr lang="pt-BR" sz="1000" b="1" dirty="0">
                  <a:solidFill>
                    <a:srgbClr val="000080"/>
                  </a:solidFill>
                  <a:latin typeface="Arial"/>
                  <a:ea typeface="Calibri"/>
                  <a:cs typeface="Times New Roman"/>
                </a:rPr>
                <a:t>(Microsoft) Implantação do </a:t>
              </a:r>
              <a:r>
                <a:rPr lang="pt-BR" sz="1000" b="1" dirty="0" err="1">
                  <a:solidFill>
                    <a:srgbClr val="000080"/>
                  </a:solidFill>
                  <a:latin typeface="Arial"/>
                  <a:ea typeface="Calibri"/>
                  <a:cs typeface="Times New Roman"/>
                </a:rPr>
                <a:t>Operation</a:t>
              </a:r>
              <a:r>
                <a:rPr lang="pt-BR" sz="1000" b="1" dirty="0">
                  <a:solidFill>
                    <a:srgbClr val="000080"/>
                  </a:solidFill>
                  <a:latin typeface="Arial"/>
                  <a:ea typeface="Calibri"/>
                  <a:cs typeface="Times New Roman"/>
                </a:rPr>
                <a:t> Manager</a:t>
              </a:r>
            </a:p>
            <a:p>
              <a:pPr marL="180975" lvl="0" indent="-180975">
                <a:spcAft>
                  <a:spcPts val="0"/>
                </a:spcAft>
                <a:buClr>
                  <a:srgbClr val="FF0000"/>
                </a:buClr>
                <a:buSzPct val="110000"/>
                <a:buFont typeface="Wingdings" pitchFamily="2" charset="2"/>
                <a:buChar char=""/>
              </a:pPr>
              <a:r>
                <a:rPr lang="pt-BR" sz="1000" b="1" dirty="0" smtClean="0">
                  <a:solidFill>
                    <a:srgbClr val="000080"/>
                  </a:solidFill>
                  <a:latin typeface="Arial"/>
                  <a:ea typeface="Calibri"/>
                  <a:cs typeface="Times New Roman"/>
                </a:rPr>
                <a:t>Arquivo Geral</a:t>
              </a:r>
            </a:p>
            <a:p>
              <a:pPr marL="180975" indent="-180975">
                <a:spcAft>
                  <a:spcPts val="0"/>
                </a:spcAft>
                <a:buClr>
                  <a:srgbClr val="FF0000"/>
                </a:buClr>
                <a:buSzPct val="110000"/>
                <a:buFont typeface="Wingdings" pitchFamily="2" charset="2"/>
                <a:buChar char=""/>
              </a:pPr>
              <a:r>
                <a:rPr lang="pt-BR" sz="1000" b="1" dirty="0">
                  <a:solidFill>
                    <a:srgbClr val="000080"/>
                  </a:solidFill>
                  <a:latin typeface="Arial"/>
                  <a:ea typeface="Calibri"/>
                  <a:cs typeface="Times New Roman"/>
                </a:rPr>
                <a:t>Consulta Processual 1º </a:t>
              </a:r>
              <a:r>
                <a:rPr lang="pt-BR" sz="1000" b="1" dirty="0" smtClean="0">
                  <a:solidFill>
                    <a:srgbClr val="000080"/>
                  </a:solidFill>
                  <a:latin typeface="Arial"/>
                  <a:ea typeface="Calibri"/>
                  <a:cs typeface="Times New Roman"/>
                </a:rPr>
                <a:t>Grau</a:t>
              </a:r>
            </a:p>
            <a:p>
              <a:pPr marL="180975" lvl="0" indent="-180975">
                <a:spcAft>
                  <a:spcPts val="0"/>
                </a:spcAft>
                <a:buClr>
                  <a:srgbClr val="FF0000"/>
                </a:buClr>
                <a:buSzPct val="110000"/>
                <a:buFont typeface="Wingdings" pitchFamily="2" charset="2"/>
                <a:buChar char=""/>
              </a:pPr>
              <a:r>
                <a:rPr lang="pt-BR" sz="1000" b="1" dirty="0" err="1">
                  <a:solidFill>
                    <a:srgbClr val="000080"/>
                  </a:solidFill>
                  <a:latin typeface="Arial"/>
                  <a:ea typeface="Calibri"/>
                  <a:cs typeface="Times New Roman"/>
                </a:rPr>
                <a:t>Pje</a:t>
              </a:r>
              <a:r>
                <a:rPr lang="pt-BR" sz="1000" b="1" dirty="0">
                  <a:solidFill>
                    <a:srgbClr val="000080"/>
                  </a:solidFill>
                  <a:latin typeface="Arial"/>
                  <a:ea typeface="Calibri"/>
                  <a:cs typeface="Times New Roman"/>
                </a:rPr>
                <a:t> - Migração </a:t>
              </a:r>
              <a:r>
                <a:rPr lang="pt-BR" sz="1000" b="1" dirty="0" smtClean="0">
                  <a:solidFill>
                    <a:srgbClr val="000080"/>
                  </a:solidFill>
                  <a:latin typeface="Arial"/>
                  <a:ea typeface="Calibri"/>
                  <a:cs typeface="Times New Roman"/>
                </a:rPr>
                <a:t>Descanso</a:t>
              </a:r>
            </a:p>
            <a:p>
              <a:pPr marL="180975" indent="-180975">
                <a:spcAft>
                  <a:spcPts val="0"/>
                </a:spcAft>
                <a:buClr>
                  <a:srgbClr val="FF0000"/>
                </a:buClr>
                <a:buSzPct val="110000"/>
                <a:buFont typeface="Wingdings" pitchFamily="2" charset="2"/>
                <a:buChar char=""/>
              </a:pPr>
              <a:r>
                <a:rPr lang="pt-BR" sz="1000" b="1" dirty="0">
                  <a:solidFill>
                    <a:srgbClr val="000080"/>
                  </a:solidFill>
                  <a:latin typeface="Arial"/>
                  <a:ea typeface="Calibri"/>
                  <a:cs typeface="Times New Roman"/>
                </a:rPr>
                <a:t>Portal da Internet </a:t>
              </a:r>
            </a:p>
            <a:p>
              <a:pPr marL="180975" lvl="0" indent="-180975">
                <a:spcAft>
                  <a:spcPts val="0"/>
                </a:spcAft>
                <a:buClr>
                  <a:srgbClr val="FF0000"/>
                </a:buClr>
                <a:buSzPct val="110000"/>
                <a:buFont typeface="Wingdings" pitchFamily="2" charset="2"/>
                <a:buChar char=""/>
              </a:pPr>
              <a:endParaRPr lang="pt-BR" sz="1000" b="1" dirty="0">
                <a:solidFill>
                  <a:srgbClr val="000080"/>
                </a:solidFill>
                <a:latin typeface="Arial"/>
                <a:ea typeface="Calibri"/>
                <a:cs typeface="Times New Roman"/>
              </a:endParaRPr>
            </a:p>
            <a:p>
              <a:pPr lvl="0">
                <a:spcAft>
                  <a:spcPts val="0"/>
                </a:spcAft>
                <a:buClr>
                  <a:srgbClr val="FF0000"/>
                </a:buClr>
                <a:buSzPct val="110000"/>
              </a:pPr>
              <a:endParaRPr lang="pt-BR" sz="1000" b="1" dirty="0">
                <a:solidFill>
                  <a:srgbClr val="000080"/>
                </a:solidFill>
                <a:latin typeface="Arial"/>
                <a:ea typeface="Calibri"/>
                <a:cs typeface="Times New Roman"/>
              </a:endParaRPr>
            </a:p>
            <a:p>
              <a:pPr marL="180975" indent="-180975">
                <a:spcAft>
                  <a:spcPts val="0"/>
                </a:spcAft>
                <a:buClr>
                  <a:srgbClr val="FF0000"/>
                </a:buClr>
                <a:buSzPct val="110000"/>
                <a:buFont typeface="Wingdings" pitchFamily="2" charset="2"/>
                <a:buChar char=""/>
              </a:pPr>
              <a:endParaRPr lang="pt-BR" sz="1000" dirty="0">
                <a:solidFill>
                  <a:srgbClr val="0F243E"/>
                </a:solidFill>
                <a:latin typeface="Arial"/>
                <a:ea typeface="Calibri"/>
                <a:cs typeface="Times New Roman"/>
              </a:endParaRPr>
            </a:p>
            <a:p>
              <a:pPr marL="180975" lvl="0" indent="-180975">
                <a:spcAft>
                  <a:spcPts val="0"/>
                </a:spcAft>
                <a:buClr>
                  <a:srgbClr val="FF0000"/>
                </a:buClr>
                <a:buSzPct val="110000"/>
                <a:buFont typeface="Wingdings" pitchFamily="2" charset="2"/>
                <a:buChar char=""/>
              </a:pPr>
              <a:endParaRPr lang="pt-BR" sz="1000" dirty="0">
                <a:solidFill>
                  <a:srgbClr val="0F243E"/>
                </a:solidFill>
                <a:latin typeface="Arial"/>
                <a:ea typeface="Calibri"/>
                <a:cs typeface="Times New Roman"/>
              </a:endParaRPr>
            </a:p>
            <a:p>
              <a:pPr marL="180975" lvl="0" indent="-180975">
                <a:spcAft>
                  <a:spcPts val="0"/>
                </a:spcAft>
                <a:buFont typeface="Wingdings"/>
                <a:buChar char=""/>
              </a:pPr>
              <a:endParaRPr lang="pt-BR" sz="1000" dirty="0">
                <a:effectLst/>
                <a:latin typeface="Arial"/>
                <a:ea typeface="Calibri"/>
                <a:cs typeface="Times New Roman"/>
              </a:endParaRPr>
            </a:p>
          </p:txBody>
        </p:sp>
        <p:cxnSp>
          <p:nvCxnSpPr>
            <p:cNvPr id="58" name="Conector reto 57"/>
            <p:cNvCxnSpPr/>
            <p:nvPr/>
          </p:nvCxnSpPr>
          <p:spPr>
            <a:xfrm flipH="1">
              <a:off x="4514961" y="3435789"/>
              <a:ext cx="4122" cy="28735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upo 58"/>
          <p:cNvGrpSpPr/>
          <p:nvPr/>
        </p:nvGrpSpPr>
        <p:grpSpPr>
          <a:xfrm>
            <a:off x="5798977" y="3437720"/>
            <a:ext cx="3079797" cy="1541677"/>
            <a:chOff x="5798977" y="3437720"/>
            <a:chExt cx="3079797" cy="1541677"/>
          </a:xfrm>
        </p:grpSpPr>
        <p:sp>
          <p:nvSpPr>
            <p:cNvPr id="60" name="Caixa de Texto 2"/>
            <p:cNvSpPr txBox="1">
              <a:spLocks noChangeArrowheads="1"/>
            </p:cNvSpPr>
            <p:nvPr/>
          </p:nvSpPr>
          <p:spPr bwMode="auto">
            <a:xfrm>
              <a:off x="5883841" y="4522197"/>
              <a:ext cx="299493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180975" indent="-180975">
                <a:spcAft>
                  <a:spcPts val="0"/>
                </a:spcAft>
                <a:buFont typeface="Wingdings"/>
                <a:buChar char=""/>
              </a:pPr>
              <a:r>
                <a:rPr lang="pt-BR" sz="1000" b="1" dirty="0">
                  <a:solidFill>
                    <a:srgbClr val="000080"/>
                  </a:solidFill>
                  <a:latin typeface="Arial"/>
                  <a:ea typeface="Calibri"/>
                  <a:cs typeface="Times New Roman"/>
                </a:rPr>
                <a:t>(Microsoft) Office Doméstico</a:t>
              </a:r>
            </a:p>
            <a:p>
              <a:pPr marL="180975" lvl="0" indent="-180975">
                <a:spcAft>
                  <a:spcPts val="0"/>
                </a:spcAft>
                <a:buFont typeface="Wingdings"/>
                <a:buChar char=""/>
              </a:pPr>
              <a:r>
                <a:rPr lang="pt-BR" sz="1000" b="1" dirty="0" smtClean="0">
                  <a:solidFill>
                    <a:srgbClr val="000080"/>
                  </a:solidFill>
                  <a:latin typeface="Arial"/>
                  <a:ea typeface="Calibri"/>
                  <a:cs typeface="Times New Roman"/>
                </a:rPr>
                <a:t>Painel </a:t>
              </a:r>
              <a:r>
                <a:rPr lang="pt-BR" sz="1000" b="1" dirty="0">
                  <a:solidFill>
                    <a:srgbClr val="000080"/>
                  </a:solidFill>
                  <a:latin typeface="Arial"/>
                  <a:ea typeface="Calibri"/>
                  <a:cs typeface="Times New Roman"/>
                </a:rPr>
                <a:t>de Indicadores - 1o. </a:t>
              </a:r>
              <a:r>
                <a:rPr lang="pt-BR" sz="1000" b="1" dirty="0" smtClean="0">
                  <a:solidFill>
                    <a:srgbClr val="000080"/>
                  </a:solidFill>
                  <a:latin typeface="Arial"/>
                  <a:ea typeface="Calibri"/>
                  <a:cs typeface="Times New Roman"/>
                </a:rPr>
                <a:t>Grau</a:t>
              </a:r>
              <a:endParaRPr lang="pt-BR" sz="1000" b="1" dirty="0">
                <a:solidFill>
                  <a:srgbClr val="000080"/>
                </a:solidFill>
                <a:latin typeface="Arial"/>
                <a:ea typeface="Calibri"/>
                <a:cs typeface="Times New Roman"/>
              </a:endParaRPr>
            </a:p>
          </p:txBody>
        </p:sp>
        <p:cxnSp>
          <p:nvCxnSpPr>
            <p:cNvPr id="61" name="Conector reto 60"/>
            <p:cNvCxnSpPr/>
            <p:nvPr/>
          </p:nvCxnSpPr>
          <p:spPr>
            <a:xfrm flipH="1">
              <a:off x="5798977" y="3437720"/>
              <a:ext cx="12534" cy="15416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Conector reto 61"/>
          <p:cNvCxnSpPr>
            <a:stCxn id="63" idx="0"/>
          </p:cNvCxnSpPr>
          <p:nvPr/>
        </p:nvCxnSpPr>
        <p:spPr>
          <a:xfrm flipV="1">
            <a:off x="575576" y="1268760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lipse 62"/>
          <p:cNvSpPr/>
          <p:nvPr/>
        </p:nvSpPr>
        <p:spPr>
          <a:xfrm>
            <a:off x="395576" y="3068960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Caixa de Texto 2"/>
          <p:cNvSpPr txBox="1">
            <a:spLocks noChangeArrowheads="1"/>
          </p:cNvSpPr>
          <p:nvPr/>
        </p:nvSpPr>
        <p:spPr bwMode="auto">
          <a:xfrm>
            <a:off x="840706" y="3248960"/>
            <a:ext cx="922982" cy="24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lvl="0">
              <a:spcAft>
                <a:spcPts val="0"/>
              </a:spcAft>
            </a:pPr>
            <a:r>
              <a:rPr lang="pt-BR" sz="1200" b="1" dirty="0" smtClean="0">
                <a:solidFill>
                  <a:srgbClr val="0F243E"/>
                </a:solidFill>
                <a:effectLst/>
                <a:latin typeface="Arial"/>
                <a:ea typeface="Calibri"/>
                <a:cs typeface="Times New Roman"/>
              </a:rPr>
              <a:t>Janeiro</a:t>
            </a:r>
            <a:endParaRPr lang="pt-BR" sz="1200" b="1" dirty="0">
              <a:effectLst/>
              <a:latin typeface="Arial"/>
              <a:ea typeface="Calibri"/>
              <a:cs typeface="Times New Roman"/>
            </a:endParaRPr>
          </a:p>
        </p:txBody>
      </p:sp>
      <p:cxnSp>
        <p:nvCxnSpPr>
          <p:cNvPr id="65" name="Conector reto 64"/>
          <p:cNvCxnSpPr>
            <a:stCxn id="63" idx="6"/>
            <a:endCxn id="36" idx="2"/>
          </p:cNvCxnSpPr>
          <p:nvPr/>
        </p:nvCxnSpPr>
        <p:spPr>
          <a:xfrm>
            <a:off x="755576" y="3248960"/>
            <a:ext cx="97208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ixa de Texto 2"/>
          <p:cNvSpPr txBox="1">
            <a:spLocks noChangeArrowheads="1"/>
          </p:cNvSpPr>
          <p:nvPr/>
        </p:nvSpPr>
        <p:spPr bwMode="auto">
          <a:xfrm>
            <a:off x="606896" y="1091644"/>
            <a:ext cx="3101008" cy="51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71450" lvl="0" indent="-171450">
              <a:spcAft>
                <a:spcPts val="0"/>
              </a:spcAft>
              <a:buClr>
                <a:srgbClr val="00B050"/>
              </a:buClr>
              <a:buSzPct val="110000"/>
              <a:buFont typeface="Wingdings 2"/>
              <a:buChar char="P"/>
            </a:pPr>
            <a:r>
              <a:rPr lang="pt-BR" sz="1000" b="1" dirty="0" err="1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Pje</a:t>
            </a: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 – Corregedoria – Magistrados</a:t>
            </a:r>
          </a:p>
          <a:p>
            <a:pPr marL="171450" lvl="0" indent="-171450">
              <a:spcAft>
                <a:spcPts val="0"/>
              </a:spcAft>
              <a:buClr>
                <a:srgbClr val="00B050"/>
              </a:buClr>
              <a:buSzPct val="110000"/>
              <a:buFont typeface="Wingdings 2"/>
              <a:buChar char="P"/>
            </a:pP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BNMP</a:t>
            </a:r>
          </a:p>
          <a:p>
            <a:pPr marL="171450" lvl="0" indent="-171450">
              <a:spcAft>
                <a:spcPts val="0"/>
              </a:spcAft>
              <a:buClr>
                <a:srgbClr val="00B050"/>
              </a:buClr>
              <a:buSzPct val="110000"/>
              <a:buFont typeface="Wingdings 2"/>
              <a:buChar char="P"/>
            </a:pPr>
            <a:r>
              <a: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rPr>
              <a:t>Processos Apensados (Barramentos)</a:t>
            </a:r>
          </a:p>
          <a:p>
            <a:pPr marL="171450" lvl="0" indent="-171450">
              <a:spcAft>
                <a:spcPts val="0"/>
              </a:spcAft>
              <a:buClr>
                <a:srgbClr val="00B050"/>
              </a:buClr>
              <a:buSzPct val="110000"/>
              <a:buFont typeface="Wingdings 2"/>
              <a:buChar char="P"/>
            </a:pPr>
            <a:endParaRPr lang="pt-BR" sz="1100" b="1" dirty="0">
              <a:solidFill>
                <a:srgbClr val="000080"/>
              </a:solidFill>
              <a:latin typeface="Arial"/>
              <a:ea typeface="Calibri"/>
              <a:cs typeface="Times New Roman"/>
            </a:endParaRPr>
          </a:p>
          <a:p>
            <a:pPr marL="457200">
              <a:spcAft>
                <a:spcPts val="0"/>
              </a:spcAft>
            </a:pPr>
            <a:r>
              <a:rPr lang="pt-BR" sz="1000" dirty="0">
                <a:solidFill>
                  <a:srgbClr val="0F243E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endParaRPr lang="pt-BR" sz="1000" dirty="0">
              <a:effectLst/>
              <a:latin typeface="Arial"/>
              <a:ea typeface="Calibri"/>
              <a:cs typeface="Times New Roman"/>
            </a:endParaRPr>
          </a:p>
          <a:p>
            <a:pPr marL="90170">
              <a:spcAft>
                <a:spcPts val="0"/>
              </a:spcAft>
            </a:pPr>
            <a:r>
              <a:rPr lang="pt-BR" sz="1000" dirty="0">
                <a:solidFill>
                  <a:srgbClr val="0F243E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endParaRPr lang="pt-BR" sz="1000" dirty="0">
              <a:effectLst/>
              <a:latin typeface="Arial"/>
              <a:ea typeface="Calibri"/>
              <a:cs typeface="Times New Roman"/>
            </a:endParaRPr>
          </a:p>
        </p:txBody>
      </p:sp>
      <p:grpSp>
        <p:nvGrpSpPr>
          <p:cNvPr id="67" name="Grupo 66"/>
          <p:cNvGrpSpPr/>
          <p:nvPr/>
        </p:nvGrpSpPr>
        <p:grpSpPr>
          <a:xfrm>
            <a:off x="7100935" y="3437720"/>
            <a:ext cx="1961561" cy="800510"/>
            <a:chOff x="7100935" y="3437720"/>
            <a:chExt cx="1961561" cy="800510"/>
          </a:xfrm>
        </p:grpSpPr>
        <p:sp>
          <p:nvSpPr>
            <p:cNvPr id="68" name="Caixa de Texto 2"/>
            <p:cNvSpPr txBox="1">
              <a:spLocks noChangeArrowheads="1"/>
            </p:cNvSpPr>
            <p:nvPr/>
          </p:nvSpPr>
          <p:spPr bwMode="auto">
            <a:xfrm>
              <a:off x="7118240" y="3536052"/>
              <a:ext cx="1944256" cy="702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180975" lvl="0" indent="-180975">
                <a:spcAft>
                  <a:spcPts val="0"/>
                </a:spcAft>
                <a:buFont typeface="Wingdings"/>
                <a:buChar char=""/>
              </a:pPr>
              <a:r>
                <a:rPr lang="pt-BR" sz="1000" b="1" dirty="0">
                  <a:solidFill>
                    <a:srgbClr val="000080"/>
                  </a:solidFill>
                  <a:latin typeface="Arial"/>
                  <a:ea typeface="Calibri"/>
                  <a:cs typeface="Times New Roman"/>
                </a:rPr>
                <a:t>Certificados Digitais para uso de </a:t>
              </a:r>
              <a:r>
                <a:rPr lang="pt-BR" sz="1000" b="1" dirty="0" smtClean="0">
                  <a:solidFill>
                    <a:srgbClr val="000080"/>
                  </a:solidFill>
                  <a:latin typeface="Arial"/>
                  <a:ea typeface="Calibri"/>
                  <a:cs typeface="Times New Roman"/>
                </a:rPr>
                <a:t>Sistemas</a:t>
              </a:r>
            </a:p>
            <a:p>
              <a:pPr marL="180975" indent="-180975">
                <a:spcAft>
                  <a:spcPts val="0"/>
                </a:spcAft>
                <a:buFont typeface="Wingdings"/>
                <a:buChar char=""/>
              </a:pPr>
              <a:r>
                <a:rPr lang="pt-BR" sz="1000" b="1" dirty="0">
                  <a:solidFill>
                    <a:srgbClr val="000080"/>
                  </a:solidFill>
                  <a:latin typeface="Arial"/>
                  <a:ea typeface="Calibri"/>
                  <a:cs typeface="Times New Roman"/>
                </a:rPr>
                <a:t>Painel de Chamadas de </a:t>
              </a:r>
              <a:r>
                <a:rPr lang="pt-BR" sz="1000" b="1" dirty="0" smtClean="0">
                  <a:solidFill>
                    <a:srgbClr val="000080"/>
                  </a:solidFill>
                  <a:latin typeface="Arial"/>
                  <a:ea typeface="Calibri"/>
                  <a:cs typeface="Times New Roman"/>
                </a:rPr>
                <a:t>Audiência</a:t>
              </a:r>
            </a:p>
            <a:p>
              <a:pPr marL="180975" indent="-180975">
                <a:spcAft>
                  <a:spcPts val="0"/>
                </a:spcAft>
                <a:buFont typeface="Wingdings"/>
                <a:buChar char=""/>
              </a:pPr>
              <a:r>
                <a:rPr lang="pt-BR" sz="1000" b="1" dirty="0" smtClean="0">
                  <a:solidFill>
                    <a:srgbClr val="000080"/>
                  </a:solidFill>
                  <a:latin typeface="Arial"/>
                  <a:ea typeface="Calibri"/>
                  <a:cs typeface="Times New Roman"/>
                </a:rPr>
                <a:t>Migração do Sybase</a:t>
              </a:r>
              <a:endParaRPr lang="pt-BR" sz="1000" b="1" dirty="0">
                <a:solidFill>
                  <a:srgbClr val="000080"/>
                </a:solidFill>
                <a:latin typeface="Arial"/>
                <a:ea typeface="Calibri"/>
                <a:cs typeface="Times New Roman"/>
              </a:endParaRPr>
            </a:p>
            <a:p>
              <a:pPr marL="180975" lvl="0" indent="-180975">
                <a:spcAft>
                  <a:spcPts val="0"/>
                </a:spcAft>
                <a:buFont typeface="Wingdings"/>
                <a:buChar char=""/>
              </a:pPr>
              <a:endPara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</a:endParaRPr>
            </a:p>
            <a:p>
              <a:pPr marL="180975" lvl="0" indent="-180975">
                <a:spcAft>
                  <a:spcPts val="0"/>
                </a:spcAft>
                <a:buFont typeface="Wingdings"/>
                <a:buChar char=""/>
              </a:pPr>
              <a:endParaRPr lang="pt-BR" sz="1000" dirty="0">
                <a:effectLst/>
                <a:latin typeface="Arial"/>
                <a:ea typeface="Calibri"/>
                <a:cs typeface="Times New Roman"/>
              </a:endParaRPr>
            </a:p>
          </p:txBody>
        </p:sp>
        <p:cxnSp>
          <p:nvCxnSpPr>
            <p:cNvPr id="69" name="Conector reto 68"/>
            <p:cNvCxnSpPr/>
            <p:nvPr/>
          </p:nvCxnSpPr>
          <p:spPr>
            <a:xfrm flipH="1">
              <a:off x="7100935" y="3437720"/>
              <a:ext cx="2" cy="7708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CaixaDeTexto 70"/>
          <p:cNvSpPr txBox="1"/>
          <p:nvPr/>
        </p:nvSpPr>
        <p:spPr>
          <a:xfrm rot="16200000">
            <a:off x="-123871" y="2421582"/>
            <a:ext cx="11343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solidFill>
                  <a:schemeClr val="tx2">
                    <a:lumMod val="75000"/>
                  </a:schemeClr>
                </a:solidFill>
              </a:rPr>
              <a:t>CONCLUÍDOS</a:t>
            </a:r>
            <a:endParaRPr lang="pt-BR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2" name="CaixaDeTexto 71"/>
          <p:cNvSpPr txBox="1"/>
          <p:nvPr/>
        </p:nvSpPr>
        <p:spPr>
          <a:xfrm rot="16200000">
            <a:off x="1230457" y="2411592"/>
            <a:ext cx="11343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solidFill>
                  <a:schemeClr val="tx2">
                    <a:lumMod val="75000"/>
                  </a:schemeClr>
                </a:solidFill>
              </a:rPr>
              <a:t>CONCLUÍDOS</a:t>
            </a:r>
            <a:endParaRPr lang="pt-BR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3" name="CaixaDeTexto 72"/>
          <p:cNvSpPr txBox="1"/>
          <p:nvPr/>
        </p:nvSpPr>
        <p:spPr>
          <a:xfrm rot="16200000">
            <a:off x="2498120" y="2421582"/>
            <a:ext cx="11343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solidFill>
                  <a:schemeClr val="tx2">
                    <a:lumMod val="75000"/>
                  </a:schemeClr>
                </a:solidFill>
              </a:rPr>
              <a:t>CONCLUÍDOS</a:t>
            </a:r>
            <a:endParaRPr lang="pt-BR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4" name="CaixaDeTexto 73"/>
          <p:cNvSpPr txBox="1"/>
          <p:nvPr/>
        </p:nvSpPr>
        <p:spPr>
          <a:xfrm rot="16200000">
            <a:off x="3721120" y="3715480"/>
            <a:ext cx="1117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solidFill>
                  <a:schemeClr val="tx2">
                    <a:lumMod val="75000"/>
                  </a:schemeClr>
                </a:solidFill>
              </a:rPr>
              <a:t>CONCLUSÃO PREVISTA</a:t>
            </a:r>
            <a:endParaRPr lang="pt-BR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5" name="CaixaDeTexto 74"/>
          <p:cNvSpPr txBox="1"/>
          <p:nvPr/>
        </p:nvSpPr>
        <p:spPr>
          <a:xfrm rot="16200000">
            <a:off x="5057554" y="3715480"/>
            <a:ext cx="1117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solidFill>
                  <a:schemeClr val="tx2">
                    <a:lumMod val="75000"/>
                  </a:schemeClr>
                </a:solidFill>
              </a:rPr>
              <a:t>CONCLUSÃO PREVISTA</a:t>
            </a:r>
            <a:endParaRPr lang="pt-BR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6" name="CaixaDeTexto 75"/>
          <p:cNvSpPr txBox="1"/>
          <p:nvPr/>
        </p:nvSpPr>
        <p:spPr>
          <a:xfrm rot="16200000">
            <a:off x="6296038" y="3715480"/>
            <a:ext cx="1117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solidFill>
                  <a:schemeClr val="tx2">
                    <a:lumMod val="75000"/>
                  </a:schemeClr>
                </a:solidFill>
              </a:rPr>
              <a:t>CONCLUSÃO PREVISTA</a:t>
            </a:r>
            <a:endParaRPr lang="pt-BR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8" name="Round Same Side Corner Rectangle 42"/>
          <p:cNvSpPr/>
          <p:nvPr/>
        </p:nvSpPr>
        <p:spPr>
          <a:xfrm>
            <a:off x="35496" y="470922"/>
            <a:ext cx="9027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pt-B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Linha do Tempo – Conclusão de Projetos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597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Sócrates Gambarra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Oscar Barros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47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738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Um novo cronograma será elaborado.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21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75367"/>
              </p:ext>
            </p:extLst>
          </p:nvPr>
        </p:nvGraphicFramePr>
        <p:xfrm>
          <a:off x="418056" y="4782928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Implantação do Sistema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Out/12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50%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BPM – Mapeamento e Redesenho de Processos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Nov/12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15%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Digitalização e</a:t>
                      </a:r>
                      <a:r>
                        <a:rPr lang="pt-BR" sz="1100" baseline="0" dirty="0" smtClean="0"/>
                        <a:t> Indexação das Pastas Funcionais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Fev/13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5%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Implantação dos Processos da SGP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Mai/13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07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O projeto está suspenso aguardando análise da alta gestão.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 definir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15%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Digitalização das Pastas Funcionais</a:t>
            </a:r>
            <a:endParaRPr lang="pt-BR" sz="1600" dirty="0"/>
          </a:p>
        </p:txBody>
      </p:sp>
      <p:graphicFrame>
        <p:nvGraphicFramePr>
          <p:cNvPr id="52" name="Gráfico 51"/>
          <p:cNvGraphicFramePr/>
          <p:nvPr>
            <p:extLst>
              <p:ext uri="{D42A27DB-BD31-4B8C-83A1-F6EECF244321}">
                <p14:modId xmlns:p14="http://schemas.microsoft.com/office/powerpoint/2010/main" val="3934913495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1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tx1"/>
                </a:solidFill>
              </a:rPr>
              <a:t>Implantação de uma metodologia de gestão de documentos digitais da Secretaria de Gestão de Pessoas e a digitalização do acervo de documentos existentes</a:t>
            </a:r>
            <a:r>
              <a:rPr lang="pt-BR" sz="1050" dirty="0" smtClean="0">
                <a:solidFill>
                  <a:schemeClr val="tx1"/>
                </a:solidFill>
              </a:rPr>
              <a:t>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40585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Rafael D’Castro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Maria José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47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738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lvl="0" indent="-171450" algn="just">
              <a:buFont typeface="Arial" pitchFamily="34" charset="0"/>
              <a:buChar char="•"/>
            </a:pPr>
            <a:r>
              <a:rPr lang="pt-BR" sz="105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Durante a </a:t>
            </a:r>
            <a:r>
              <a:rPr lang="pt-BR" sz="105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homologação do sistema </a:t>
            </a:r>
            <a:r>
              <a:rPr lang="pt-BR" sz="105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foram identificados problemas na especificação do sistema. No momento está sendo realizado uma análise do impacto destas mudanças e estimar o esforço para atender esta demanda</a:t>
            </a:r>
            <a:r>
              <a:rPr lang="pt-BR" sz="105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Ainda existem 39 casos para serem homologados.</a:t>
            </a:r>
          </a:p>
          <a:p>
            <a:pPr marL="171450" lvl="0" indent="-171450" algn="just">
              <a:buFont typeface="Arial" pitchFamily="34" charset="0"/>
              <a:buChar char="•"/>
            </a:pPr>
            <a:endParaRPr lang="pt-BR" sz="1050" dirty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21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310949"/>
              </p:ext>
            </p:extLst>
          </p:nvPr>
        </p:nvGraphicFramePr>
        <p:xfrm>
          <a:off x="418056" y="4782928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/>
                        <a:t>Análise e</a:t>
                      </a:r>
                      <a:r>
                        <a:rPr lang="pt-BR" sz="1100" baseline="0" dirty="0" smtClean="0"/>
                        <a:t> Projeto</a:t>
                      </a:r>
                      <a:endParaRPr lang="pt-BR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Set/12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Implementação </a:t>
                      </a:r>
                      <a:r>
                        <a:rPr lang="pt-BR" sz="1100" baseline="0" dirty="0" smtClean="0"/>
                        <a:t>e Integração WS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Nov</a:t>
                      </a:r>
                      <a:r>
                        <a:rPr lang="pt-BR" sz="1100" dirty="0" smtClean="0"/>
                        <a:t>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Teste e Homologação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Fev</a:t>
                      </a:r>
                      <a:r>
                        <a:rPr lang="pt-BR" sz="1100" dirty="0" smtClean="0"/>
                        <a:t>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50%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07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Foram realizados testes na aplicação;</a:t>
            </a:r>
          </a:p>
          <a:p>
            <a:pPr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Será realizada reunião com a </a:t>
            </a:r>
            <a:r>
              <a:rPr lang="pt-BR" sz="1050" dirty="0" err="1" smtClean="0">
                <a:solidFill>
                  <a:schemeClr val="dk1"/>
                </a:solidFill>
              </a:rPr>
              <a:t>Didoc</a:t>
            </a:r>
            <a:r>
              <a:rPr lang="pt-BR" sz="1050" dirty="0" smtClean="0">
                <a:solidFill>
                  <a:schemeClr val="dk1"/>
                </a:solidFill>
              </a:rPr>
              <a:t> para apresentação do sistema.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Fevereiro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95%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Arquivo Geral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902651256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Desenvolvimento de sistema para o gerenciamento do Arquivo Geral.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40585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Sócrates Gambarra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3824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Zenaide Barbosa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5679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74832"/>
            <a:ext cx="4110920" cy="975296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>
                <a:solidFill>
                  <a:schemeClr val="dk1"/>
                </a:solidFill>
              </a:rPr>
              <a:t>Necessidade de profissional da SEA – Configuração dos Servidores  de  homologação </a:t>
            </a:r>
            <a:r>
              <a:rPr lang="pt-BR" sz="1050" dirty="0" smtClean="0">
                <a:solidFill>
                  <a:schemeClr val="dk1"/>
                </a:solidFill>
              </a:rPr>
              <a:t>– </a:t>
            </a:r>
            <a:r>
              <a:rPr lang="pt-BR" sz="1050" dirty="0" err="1" smtClean="0">
                <a:solidFill>
                  <a:schemeClr val="dk1"/>
                </a:solidFill>
              </a:rPr>
              <a:t>Liferay</a:t>
            </a:r>
            <a:r>
              <a:rPr lang="pt-BR" sz="1050" dirty="0">
                <a:solidFill>
                  <a:schemeClr val="dk1"/>
                </a:solidFill>
              </a:rPr>
              <a:t> </a:t>
            </a:r>
            <a:r>
              <a:rPr lang="pt-BR" sz="1050" dirty="0" smtClean="0">
                <a:solidFill>
                  <a:schemeClr val="dk1"/>
                </a:solidFill>
              </a:rPr>
              <a:t>(o contrato expirou e houve problemas na renovação do contrato0.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dk1"/>
                </a:solidFill>
              </a:rPr>
              <a:t>Está havendo problemas com espaço em disco;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rgbClr val="FF0000"/>
                </a:solidFill>
              </a:rPr>
              <a:t>Problemas técnicos impedirão a implantação no mês de abril. O projeto deve ser entregue no início de maio.</a:t>
            </a:r>
            <a:endParaRPr lang="pt-BR" sz="1050" dirty="0">
              <a:solidFill>
                <a:srgbClr val="FF0000"/>
              </a:solidFill>
            </a:endParaRPr>
          </a:p>
          <a:p>
            <a:pPr marL="171450" indent="-171450" algn="just">
              <a:buFont typeface="Arial" pitchFamily="34" charset="0"/>
              <a:buChar char="•"/>
            </a:pP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3461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7053"/>
            <a:ext cx="4110920" cy="1843075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305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8320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417260"/>
              </p:ext>
            </p:extLst>
          </p:nvPr>
        </p:nvGraphicFramePr>
        <p:xfrm>
          <a:off x="418056" y="4538160"/>
          <a:ext cx="8301324" cy="1893544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Arquitetura de Informação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Abr</a:t>
                      </a:r>
                      <a:r>
                        <a:rPr lang="pt-BR" sz="1100" dirty="0" smtClean="0"/>
                        <a:t>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Proposta Gráfica e Implementação do layout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Ago</a:t>
                      </a:r>
                      <a:r>
                        <a:rPr lang="pt-BR" sz="1100" dirty="0" smtClean="0"/>
                        <a:t>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Integração dos Sistemas Legados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Mar/13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15%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Migração de Dados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Mar/13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75%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Disponibilização da Ferramenta</a:t>
                      </a:r>
                      <a:endParaRPr lang="pt-B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Abr</a:t>
                      </a:r>
                      <a:r>
                        <a:rPr lang="pt-B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95144">
                <a:tc>
                  <a:txBody>
                    <a:bodyPr/>
                    <a:lstStyle/>
                    <a:p>
                      <a:r>
                        <a:rPr lang="pt-B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Treinamento</a:t>
                      </a:r>
                      <a:endParaRPr lang="pt-B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Maio/13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Teste e Implantação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Maio/13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28900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32213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1692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Estão sendo realizadas atividades de migração de conteúdo</a:t>
            </a:r>
            <a:endParaRPr lang="pt-BR" sz="1050" dirty="0">
              <a:solidFill>
                <a:schemeClr val="dk1"/>
              </a:solidFill>
            </a:endParaRP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5690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977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Maio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3824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1111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75%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Portal de Internet</a:t>
            </a:r>
            <a:endParaRPr lang="pt-BR" sz="1600" dirty="0"/>
          </a:p>
        </p:txBody>
      </p:sp>
      <p:graphicFrame>
        <p:nvGraphicFramePr>
          <p:cNvPr id="52" name="Gráfico 51"/>
          <p:cNvGraphicFramePr/>
          <p:nvPr>
            <p:extLst>
              <p:ext uri="{D42A27DB-BD31-4B8C-83A1-F6EECF244321}">
                <p14:modId xmlns:p14="http://schemas.microsoft.com/office/powerpoint/2010/main" val="851209092"/>
              </p:ext>
            </p:extLst>
          </p:nvPr>
        </p:nvGraphicFramePr>
        <p:xfrm>
          <a:off x="4655026" y="2407053"/>
          <a:ext cx="4042218" cy="184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1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Este projeto tem o objetivo de substituir o atual portal do TJPE (www.tjpe.jus.br) por uma ferramenta mais moderna. Envolve renovação do layout gráfico e implantação de um sistema gerenciador de conteúdo.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26071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76672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Alcione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63527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76672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Rogério (</a:t>
              </a:r>
              <a:r>
                <a:rPr lang="pt-BR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Didoc</a:t>
              </a:r>
              <a:r>
                <a:rPr lang="pt-BR" sz="1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)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72951" y="321297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462129"/>
            <a:ext cx="4110920" cy="112547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pt-BR" sz="1050" dirty="0">
              <a:solidFill>
                <a:schemeClr val="tx1"/>
              </a:solidFill>
              <a:latin typeface="Arial (Corpo)"/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26490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52850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318" y="324035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30465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616349"/>
              </p:ext>
            </p:extLst>
          </p:nvPr>
        </p:nvGraphicFramePr>
        <p:xfrm>
          <a:off x="418056" y="4905312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65960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69273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893139"/>
            <a:ext cx="4110920" cy="117582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/>
                </a:solidFill>
              </a:rPr>
              <a:t>Foi realizada reunião com o Gestor. </a:t>
            </a:r>
            <a:endParaRPr lang="pt-BR" sz="1050" dirty="0">
              <a:solidFill>
                <a:schemeClr val="tx1"/>
              </a:solidFill>
            </a:endParaRPr>
          </a:p>
          <a:p>
            <a:pPr algn="just"/>
            <a:r>
              <a:rPr lang="pt-BR" sz="1050" dirty="0" smtClean="0">
                <a:solidFill>
                  <a:schemeClr val="tx1"/>
                </a:solidFill>
              </a:rPr>
              <a:t>A Reunião </a:t>
            </a:r>
            <a:r>
              <a:rPr lang="pt-BR" sz="1050" dirty="0">
                <a:solidFill>
                  <a:schemeClr val="tx1"/>
                </a:solidFill>
              </a:rPr>
              <a:t>de Abertura </a:t>
            </a:r>
            <a:r>
              <a:rPr lang="pt-BR" sz="1050" dirty="0" smtClean="0">
                <a:solidFill>
                  <a:schemeClr val="tx1"/>
                </a:solidFill>
              </a:rPr>
              <a:t>do projeto foi realizada no dia 17/04.</a:t>
            </a:r>
          </a:p>
          <a:p>
            <a:pPr algn="just"/>
            <a:r>
              <a:rPr lang="pt-BR" sz="1050" dirty="0" smtClean="0">
                <a:solidFill>
                  <a:schemeClr val="tx1"/>
                </a:solidFill>
              </a:rPr>
              <a:t>Será iniciado o planejamento do projeto.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62713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88442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 definir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63527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89255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11871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</a:t>
            </a:r>
            <a:r>
              <a:rPr lang="pt-BR" sz="1600" dirty="0" smtClean="0">
                <a:solidFill>
                  <a:schemeClr val="bg1"/>
                </a:solidFill>
              </a:rPr>
              <a:t>JURISPRUDÊNCIA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825679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6525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1054517"/>
            <a:ext cx="8265704" cy="438455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/>
                </a:solidFill>
              </a:rPr>
              <a:t>Este projeto tem por objetivo alterar a consulta de jurisprudência, atualmente em uso pelo TJPE, buscando a entrega de uma ferramenta mais ágil (melhor tempo de resposta às consultas), com mais opções de pesquisa e com interface mais limpa e amigável.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657852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2952675292"/>
              </p:ext>
            </p:extLst>
          </p:nvPr>
        </p:nvGraphicFramePr>
        <p:xfrm>
          <a:off x="4655026" y="252850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99540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4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6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7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8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André Caetano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Round Same Side Corner Rectangle 42"/>
          <p:cNvSpPr/>
          <p:nvPr/>
        </p:nvSpPr>
        <p:spPr>
          <a:xfrm>
            <a:off x="431540" y="1513824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1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3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4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15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Luis Eduardo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16" name="Round Same Side Corner Rectangle 42"/>
          <p:cNvSpPr/>
          <p:nvPr/>
        </p:nvSpPr>
        <p:spPr>
          <a:xfrm>
            <a:off x="418056" y="317984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7" name="Rectangle 6"/>
          <p:cNvSpPr/>
          <p:nvPr/>
        </p:nvSpPr>
        <p:spPr>
          <a:xfrm>
            <a:off x="431540" y="3429000"/>
            <a:ext cx="4110920" cy="821128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/>
                </a:solidFill>
              </a:rPr>
              <a:t>Não há.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18" name="Round Same Side Corner Rectangle 42"/>
          <p:cNvSpPr/>
          <p:nvPr/>
        </p:nvSpPr>
        <p:spPr>
          <a:xfrm>
            <a:off x="4608460" y="2143461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9" name="Rectangle 6"/>
          <p:cNvSpPr/>
          <p:nvPr/>
        </p:nvSpPr>
        <p:spPr>
          <a:xfrm>
            <a:off x="4608460" y="2407053"/>
            <a:ext cx="4110920" cy="1843075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20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212829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8320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872999"/>
              </p:ext>
            </p:extLst>
          </p:nvPr>
        </p:nvGraphicFramePr>
        <p:xfrm>
          <a:off x="418056" y="4538160"/>
          <a:ext cx="8301324" cy="18648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Disponibilizar Ambiente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</a:rPr>
                        <a:t> de Homologação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Dez/12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Treinamento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</a:rPr>
                        <a:t> da SGP para Administração da Ferramenta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Jul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50%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Disponibilizar Ambiente de Produção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Ago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Round Same Side Corner Rectangle 42"/>
          <p:cNvSpPr/>
          <p:nvPr/>
        </p:nvSpPr>
        <p:spPr>
          <a:xfrm>
            <a:off x="418056" y="428900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2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32213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6"/>
          <p:cNvSpPr/>
          <p:nvPr/>
        </p:nvSpPr>
        <p:spPr>
          <a:xfrm>
            <a:off x="424620" y="1771691"/>
            <a:ext cx="4110920" cy="1408156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Estão sendo realizados treinamentos na plataforma </a:t>
            </a:r>
            <a:r>
              <a:rPr lang="pt-BR" sz="1050" dirty="0" err="1" smtClean="0">
                <a:solidFill>
                  <a:schemeClr val="dk1"/>
                </a:solidFill>
              </a:rPr>
              <a:t>Moodle</a:t>
            </a:r>
            <a:r>
              <a:rPr lang="pt-BR" sz="1050" dirty="0" smtClean="0">
                <a:solidFill>
                  <a:schemeClr val="dk1"/>
                </a:solidFill>
              </a:rPr>
              <a:t> com integrantes da SGP. 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>
                <a:solidFill>
                  <a:schemeClr val="dk1"/>
                </a:solidFill>
              </a:rPr>
              <a:t>Concluído a construção do curso de introdução ao EAD. 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>
                <a:solidFill>
                  <a:schemeClr val="dk1"/>
                </a:solidFill>
              </a:rPr>
              <a:t>Iniciado o processo de construção do curso de Autores e Tutores. 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>
                <a:solidFill>
                  <a:schemeClr val="dk1"/>
                </a:solidFill>
              </a:rPr>
              <a:t>Iniciado o processo de atualização do ambiente de homologação pela DIOP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>
                <a:solidFill>
                  <a:schemeClr val="dk1"/>
                </a:solidFill>
              </a:rPr>
              <a:t>Iniciado o processo de instalação do ambiente de produção.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rgbClr val="000000"/>
              </a:solidFill>
              <a:latin typeface="Calibri" pitchFamily="34" charset="0"/>
              <a:ea typeface="Times New Roman"/>
              <a:cs typeface="Calibri" pitchFamily="34" charset="0"/>
            </a:endParaRP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26" name="Round Same Side Corner Rectangle 42"/>
          <p:cNvSpPr/>
          <p:nvPr/>
        </p:nvSpPr>
        <p:spPr>
          <a:xfrm>
            <a:off x="4637544" y="1505690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7" name="Rectangle 6"/>
          <p:cNvSpPr/>
          <p:nvPr/>
        </p:nvSpPr>
        <p:spPr>
          <a:xfrm>
            <a:off x="4630624" y="1762977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Agosto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28" name="Round Same Side Corner Rectangle 42"/>
          <p:cNvSpPr/>
          <p:nvPr/>
        </p:nvSpPr>
        <p:spPr>
          <a:xfrm>
            <a:off x="6753484" y="1513824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9" name="Rectangle 6"/>
          <p:cNvSpPr/>
          <p:nvPr/>
        </p:nvSpPr>
        <p:spPr>
          <a:xfrm>
            <a:off x="6746564" y="1771111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60%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3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</a:t>
            </a:r>
            <a:r>
              <a:rPr lang="pt-BR" sz="1600" dirty="0" smtClean="0">
                <a:solidFill>
                  <a:schemeClr val="bg1"/>
                </a:solidFill>
              </a:rPr>
              <a:t>: </a:t>
            </a:r>
            <a:r>
              <a:rPr lang="pt-BR" sz="1600" dirty="0">
                <a:solidFill>
                  <a:schemeClr val="bg1"/>
                </a:solidFill>
              </a:rPr>
              <a:t>Implantação da Plataforma do EAD (</a:t>
            </a:r>
            <a:r>
              <a:rPr lang="pt-BR" sz="1600" dirty="0" err="1">
                <a:solidFill>
                  <a:schemeClr val="bg1"/>
                </a:solidFill>
              </a:rPr>
              <a:t>Moodle</a:t>
            </a:r>
            <a:r>
              <a:rPr lang="pt-BR" sz="1600" dirty="0">
                <a:solidFill>
                  <a:schemeClr val="bg1"/>
                </a:solidFill>
              </a:rPr>
              <a:t>)</a:t>
            </a:r>
          </a:p>
        </p:txBody>
      </p:sp>
      <p:graphicFrame>
        <p:nvGraphicFramePr>
          <p:cNvPr id="31" name="Gráfico 30"/>
          <p:cNvGraphicFramePr/>
          <p:nvPr>
            <p:extLst>
              <p:ext uri="{D42A27DB-BD31-4B8C-83A1-F6EECF244321}">
                <p14:modId xmlns:p14="http://schemas.microsoft.com/office/powerpoint/2010/main" val="4118042928"/>
              </p:ext>
            </p:extLst>
          </p:nvPr>
        </p:nvGraphicFramePr>
        <p:xfrm>
          <a:off x="4655026" y="2407053"/>
          <a:ext cx="4042218" cy="184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3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Criação de um ambiente de ensino a distância para utilização da secretaria de gestão de pessoas.</a:t>
            </a: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36" name="Imagem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26071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7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Marcos Gondim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2740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Norma Lyra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3925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8840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Este projeto demandará a realização de mais duas fases: </a:t>
            </a:r>
          </a:p>
          <a:p>
            <a:pPr marL="628650" lvl="1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Aquisição e Contratação</a:t>
            </a:r>
          </a:p>
          <a:p>
            <a:pPr marL="628650" lvl="1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Implantação da modernização da rede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5703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2063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6663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9678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657399"/>
              </p:ext>
            </p:extLst>
          </p:nvPr>
        </p:nvGraphicFramePr>
        <p:xfrm>
          <a:off x="418056" y="4797442"/>
          <a:ext cx="8301324" cy="15984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Levantamento do Escopo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Mai/12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Especificação dos equipamentos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Set/12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Elaboração do Termo de Referência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Jan/13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5173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8486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8526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Projeto finalizado. O Termo de Referência foi concluído e foram iniciadas as atividades para realização da Aquisição (Licitação).</a:t>
            </a:r>
          </a:p>
          <a:p>
            <a:pPr indent="-285750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1926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7655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Fevereiro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2740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8468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100%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Modernização da Rede da Capital (Wireless)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491663155"/>
              </p:ext>
            </p:extLst>
          </p:nvPr>
        </p:nvGraphicFramePr>
        <p:xfrm>
          <a:off x="4655026" y="242063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50190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793732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79029"/>
            <a:ext cx="8265704" cy="51120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O objetivo deste projeto é a definição das especificações técnicas e de aquisição de uma estrutura de acesso à Internet por meio de redes sem fio (wireless) nos </a:t>
            </a:r>
            <a:r>
              <a:rPr lang="pt-BR" sz="1050" dirty="0" smtClean="0">
                <a:solidFill>
                  <a:schemeClr val="dk1"/>
                </a:solidFill>
              </a:rPr>
              <a:t>principais </a:t>
            </a:r>
            <a:r>
              <a:rPr lang="pt-BR" sz="1050" dirty="0">
                <a:solidFill>
                  <a:schemeClr val="dk1"/>
                </a:solidFill>
              </a:rPr>
              <a:t>prédios do poder Judiciário de Pernambuco - Palácio de Justiça, </a:t>
            </a:r>
            <a:r>
              <a:rPr lang="pt-BR" sz="1050" dirty="0" smtClean="0">
                <a:solidFill>
                  <a:schemeClr val="dk1"/>
                </a:solidFill>
              </a:rPr>
              <a:t>Fórum </a:t>
            </a:r>
            <a:r>
              <a:rPr lang="pt-BR" sz="1050" dirty="0">
                <a:solidFill>
                  <a:schemeClr val="dk1"/>
                </a:solidFill>
              </a:rPr>
              <a:t>Rodolpho Aureliano, Tomas de Aquino.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55099"/>
            <a:ext cx="216000" cy="216000"/>
          </a:xfrm>
          <a:prstGeom prst="rect">
            <a:avLst/>
          </a:prstGeom>
        </p:spPr>
      </p:pic>
      <p:sp>
        <p:nvSpPr>
          <p:cNvPr id="39" name="Retângulo 38"/>
          <p:cNvSpPr/>
          <p:nvPr/>
        </p:nvSpPr>
        <p:spPr>
          <a:xfrm rot="18972169">
            <a:off x="874518" y="2497978"/>
            <a:ext cx="739497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15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Concluído</a:t>
            </a:r>
            <a:endParaRPr lang="pt-BR" sz="115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Arthur </a:t>
              </a:r>
              <a:r>
                <a:rPr 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Lins</a:t>
              </a: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 / Liana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63527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72951" y="321297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462129"/>
            <a:ext cx="4110920" cy="112547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pt-BR" sz="1050" dirty="0">
              <a:solidFill>
                <a:schemeClr val="tx1"/>
              </a:solidFill>
              <a:latin typeface="Arial (Corpo)"/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26490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52850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318" y="324035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30465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281439"/>
              </p:ext>
            </p:extLst>
          </p:nvPr>
        </p:nvGraphicFramePr>
        <p:xfrm>
          <a:off x="418056" y="4905312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Elaboração do TR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50%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Aprovação de Despesa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Licitação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Contratação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Fev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/14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65960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69273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893139"/>
            <a:ext cx="4110920" cy="117582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t-BR" sz="1050" dirty="0" smtClean="0"/>
          </a:p>
          <a:p>
            <a:pPr algn="just"/>
            <a:r>
              <a:rPr lang="pt-BR" sz="1050" dirty="0" smtClean="0">
                <a:solidFill>
                  <a:schemeClr val="tx1"/>
                </a:solidFill>
              </a:rPr>
              <a:t>Aguardando </a:t>
            </a:r>
            <a:r>
              <a:rPr lang="pt-BR" sz="1050" dirty="0">
                <a:solidFill>
                  <a:schemeClr val="tx1"/>
                </a:solidFill>
              </a:rPr>
              <a:t>cotação, TR </a:t>
            </a:r>
            <a:r>
              <a:rPr lang="pt-BR" sz="1050" dirty="0" smtClean="0">
                <a:solidFill>
                  <a:schemeClr val="tx1"/>
                </a:solidFill>
              </a:rPr>
              <a:t>pronta;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62713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88442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Fevereiro de 2014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63527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89255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10%</a:t>
            </a:r>
            <a:endParaRPr lang="ro-RO" sz="1200" dirty="0">
              <a:solidFill>
                <a:schemeClr val="tx1"/>
              </a:solidFill>
            </a:endParaRPr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53671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3318" y="77607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82509"/>
            <a:ext cx="8265704" cy="57600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Este projeto tem como objetivo adquirir Microcomputadores para o TJPE.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657852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1825041474"/>
              </p:ext>
            </p:extLst>
          </p:nvPr>
        </p:nvGraphicFramePr>
        <p:xfrm>
          <a:off x="4655026" y="252850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9" name="Title 4"/>
          <p:cNvSpPr txBox="1">
            <a:spLocks/>
          </p:cNvSpPr>
          <p:nvPr/>
        </p:nvSpPr>
        <p:spPr bwMode="auto">
          <a:xfrm>
            <a:off x="0" y="-99392"/>
            <a:ext cx="9144000" cy="504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BR" sz="20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kern="0" dirty="0" smtClean="0">
                <a:solidFill>
                  <a:schemeClr val="bg1"/>
                </a:solidFill>
              </a:rPr>
              <a:t>Projeto: AQUISIÇÃO DE MICROCOMPUTADORES</a:t>
            </a:r>
            <a:endParaRPr lang="pt-BR" sz="1600" kern="0" dirty="0"/>
          </a:p>
        </p:txBody>
      </p:sp>
    </p:spTree>
    <p:extLst>
      <p:ext uri="{BB962C8B-B14F-4D97-AF65-F5344CB8AC3E}">
        <p14:creationId xmlns:p14="http://schemas.microsoft.com/office/powerpoint/2010/main" val="109325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13373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Arthur </a:t>
              </a:r>
              <a:r>
                <a:rPr 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Lins</a:t>
              </a: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 / Liana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63527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13373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72951" y="321297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462129"/>
            <a:ext cx="4110920" cy="112547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pt-BR" sz="1050" dirty="0">
              <a:solidFill>
                <a:schemeClr val="tx1"/>
              </a:solidFill>
              <a:latin typeface="Arial (Corpo)"/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26490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52850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318" y="324035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30465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260209"/>
              </p:ext>
            </p:extLst>
          </p:nvPr>
        </p:nvGraphicFramePr>
        <p:xfrm>
          <a:off x="418056" y="4905312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Elaboração do TR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Aprovação de Despesa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Licitação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Contratação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Julho/13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50%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65960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69273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893139"/>
            <a:ext cx="4110920" cy="117582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t-BR" sz="1050" dirty="0" smtClean="0"/>
          </a:p>
          <a:p>
            <a:pPr algn="just"/>
            <a:r>
              <a:rPr lang="pt-BR" sz="1050" dirty="0" smtClean="0">
                <a:solidFill>
                  <a:schemeClr val="tx1"/>
                </a:solidFill>
              </a:rPr>
              <a:t>Encaminhado </a:t>
            </a:r>
            <a:r>
              <a:rPr lang="pt-BR" sz="1050" dirty="0">
                <a:solidFill>
                  <a:schemeClr val="tx1"/>
                </a:solidFill>
              </a:rPr>
              <a:t>o pedido de compra de aquisição de 500 unidades (ainda </a:t>
            </a:r>
            <a:r>
              <a:rPr lang="pt-BR" sz="1050" dirty="0" smtClean="0">
                <a:solidFill>
                  <a:schemeClr val="tx1"/>
                </a:solidFill>
              </a:rPr>
              <a:t>falta autorização</a:t>
            </a:r>
            <a:r>
              <a:rPr lang="pt-BR" sz="1050" dirty="0">
                <a:solidFill>
                  <a:schemeClr val="tx1"/>
                </a:solidFill>
              </a:rPr>
              <a:t>, empenho, contrato</a:t>
            </a:r>
            <a:r>
              <a:rPr lang="pt-BR" sz="1050" dirty="0" smtClean="0">
                <a:solidFill>
                  <a:schemeClr val="tx1"/>
                </a:solidFill>
              </a:rPr>
              <a:t>).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62713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88442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Julho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63527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89255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>
                <a:solidFill>
                  <a:schemeClr val="tx1"/>
                </a:solidFill>
              </a:rPr>
              <a:t>9</a:t>
            </a:r>
            <a:r>
              <a:rPr lang="pt-BR" sz="1200" dirty="0" smtClean="0">
                <a:solidFill>
                  <a:schemeClr val="tx1"/>
                </a:solidFill>
              </a:rPr>
              <a:t>0%</a:t>
            </a:r>
            <a:endParaRPr lang="ro-RO" sz="1200" dirty="0">
              <a:solidFill>
                <a:schemeClr val="tx1"/>
              </a:solidFill>
            </a:endParaRPr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2380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3318" y="784785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1218"/>
            <a:ext cx="8265704" cy="57600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Este projeto tem como objetivo adquirir Monitores para o TJPE.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657852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495459153"/>
              </p:ext>
            </p:extLst>
          </p:nvPr>
        </p:nvGraphicFramePr>
        <p:xfrm>
          <a:off x="4655026" y="252850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9" name="Title 4"/>
          <p:cNvSpPr txBox="1">
            <a:spLocks/>
          </p:cNvSpPr>
          <p:nvPr/>
        </p:nvSpPr>
        <p:spPr bwMode="auto">
          <a:xfrm>
            <a:off x="0" y="-99392"/>
            <a:ext cx="9144000" cy="504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BR" sz="20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kern="0" dirty="0" smtClean="0">
                <a:solidFill>
                  <a:schemeClr val="bg1"/>
                </a:solidFill>
              </a:rPr>
              <a:t>Projeto: AQUISIÇÃO DE MONITORES</a:t>
            </a:r>
            <a:endParaRPr lang="pt-BR" sz="1600" kern="0" dirty="0"/>
          </a:p>
        </p:txBody>
      </p:sp>
    </p:spTree>
    <p:extLst>
      <p:ext uri="{BB962C8B-B14F-4D97-AF65-F5344CB8AC3E}">
        <p14:creationId xmlns:p14="http://schemas.microsoft.com/office/powerpoint/2010/main" val="130616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Arthur </a:t>
              </a:r>
              <a:r>
                <a:rPr 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Lins</a:t>
              </a: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 / Liana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63527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72951" y="321297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462129"/>
            <a:ext cx="4110920" cy="112547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pt-BR" sz="1050" dirty="0">
              <a:solidFill>
                <a:schemeClr val="tx1"/>
              </a:solidFill>
              <a:latin typeface="Arial (Corpo)"/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26490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52850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318" y="324035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30465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359894"/>
              </p:ext>
            </p:extLst>
          </p:nvPr>
        </p:nvGraphicFramePr>
        <p:xfrm>
          <a:off x="418056" y="4905312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Elaboração do TR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Aprovação de Despesa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Licitação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50%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Contratação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Julho/13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65960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69273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893139"/>
            <a:ext cx="4110920" cy="117582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t-BR" sz="1050" dirty="0" smtClean="0"/>
          </a:p>
          <a:p>
            <a:pPr algn="just"/>
            <a:r>
              <a:rPr lang="pt-BR" sz="1050" b="1" dirty="0" smtClean="0">
                <a:solidFill>
                  <a:schemeClr val="tx1"/>
                </a:solidFill>
              </a:rPr>
              <a:t>A</a:t>
            </a:r>
            <a:r>
              <a:rPr lang="pt-BR" sz="1050" dirty="0" smtClean="0">
                <a:solidFill>
                  <a:schemeClr val="tx1"/>
                </a:solidFill>
              </a:rPr>
              <a:t>nálise </a:t>
            </a:r>
            <a:r>
              <a:rPr lang="pt-BR" sz="1050" dirty="0">
                <a:solidFill>
                  <a:schemeClr val="tx1"/>
                </a:solidFill>
              </a:rPr>
              <a:t>da 3ª amostra do pregão eletrônico (2 empresas já foram desclassificadas</a:t>
            </a:r>
            <a:r>
              <a:rPr lang="pt-BR" sz="1050" dirty="0" smtClean="0">
                <a:solidFill>
                  <a:schemeClr val="tx1"/>
                </a:solidFill>
              </a:rPr>
              <a:t>);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62713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88442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Julho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63527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89255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50%</a:t>
            </a:r>
            <a:endParaRPr lang="ro-RO" sz="1200" dirty="0">
              <a:solidFill>
                <a:schemeClr val="tx1"/>
              </a:solidFill>
            </a:endParaRPr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53671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3318" y="77607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82509"/>
            <a:ext cx="8265704" cy="57600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Este projeto tem como objetivo adquirir Scanners para o TJPE.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657852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2864236108"/>
              </p:ext>
            </p:extLst>
          </p:nvPr>
        </p:nvGraphicFramePr>
        <p:xfrm>
          <a:off x="4655026" y="252850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9" name="Title 4"/>
          <p:cNvSpPr txBox="1">
            <a:spLocks/>
          </p:cNvSpPr>
          <p:nvPr/>
        </p:nvSpPr>
        <p:spPr bwMode="auto">
          <a:xfrm>
            <a:off x="0" y="-99392"/>
            <a:ext cx="9144000" cy="504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BR" sz="20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kern="0" dirty="0" smtClean="0">
                <a:solidFill>
                  <a:schemeClr val="bg1"/>
                </a:solidFill>
              </a:rPr>
              <a:t>Projeto: AQUISIÇÃO DE SCANNERS</a:t>
            </a:r>
            <a:endParaRPr lang="pt-BR" sz="1600" kern="0" dirty="0"/>
          </a:p>
        </p:txBody>
      </p:sp>
    </p:spTree>
    <p:extLst>
      <p:ext uri="{BB962C8B-B14F-4D97-AF65-F5344CB8AC3E}">
        <p14:creationId xmlns:p14="http://schemas.microsoft.com/office/powerpoint/2010/main" val="190565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Jossenilson </a:t>
              </a: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Bezerra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491255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Norma Lyra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18056" y="332386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573015"/>
            <a:ext cx="4110920" cy="87056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/>
                </a:solidFill>
              </a:rPr>
              <a:t>Definição do local para instalação do Datacenter.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Aguardando definição do Terreno do ITEP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/>
                </a:solidFill>
              </a:rPr>
              <a:t>Risco de atraso do projeto, por causa de aquisição e licenciamento do terreno.</a:t>
            </a:r>
          </a:p>
          <a:p>
            <a:pPr algn="just"/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20892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384484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094" y="335123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60639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161293"/>
              </p:ext>
            </p:extLst>
          </p:nvPr>
        </p:nvGraphicFramePr>
        <p:xfrm>
          <a:off x="418056" y="4761296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Projeto em fase inicial de requisitos. Ainda será elaborado o cronograma.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15591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4872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46085" y="1727557"/>
            <a:ext cx="4110920" cy="157473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Estamos especificando o escopo do projeto.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Foram realizadas reuniões com fabricantes de soluções e realizadas visitas ao </a:t>
            </a:r>
            <a:r>
              <a:rPr lang="pt-BR" sz="1050" dirty="0" err="1" smtClean="0">
                <a:solidFill>
                  <a:schemeClr val="dk1"/>
                </a:solidFill>
              </a:rPr>
              <a:t>Itep</a:t>
            </a:r>
            <a:r>
              <a:rPr lang="pt-BR" sz="1050" dirty="0" smtClean="0">
                <a:solidFill>
                  <a:schemeClr val="dk1"/>
                </a:solidFill>
              </a:rPr>
              <a:t> e  </a:t>
            </a:r>
            <a:r>
              <a:rPr lang="pt-BR" sz="1050" dirty="0" err="1" smtClean="0">
                <a:solidFill>
                  <a:schemeClr val="dk1"/>
                </a:solidFill>
              </a:rPr>
              <a:t>Seduc</a:t>
            </a:r>
            <a:r>
              <a:rPr lang="pt-BR" sz="1050" dirty="0" smtClean="0">
                <a:solidFill>
                  <a:schemeClr val="dk1"/>
                </a:solidFill>
              </a:rPr>
              <a:t>;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Foi realizada plotagem da subestações da CELPE e vistoria dos terrenos sugeridos pela DEA, dos quais apenas um é  tecnicamente viável para construção</a:t>
            </a:r>
            <a:r>
              <a:rPr lang="pt-BR" sz="1050" dirty="0" smtClean="0">
                <a:solidFill>
                  <a:schemeClr val="dk1"/>
                </a:solidFill>
              </a:rPr>
              <a:t>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Apresentação (03.04.2013) da System TI  sobre Datacenter Modular para o Diretor Geral, Assessor do Presidente do TJPE ,  Secretário de  Administração, DEA e SETIC.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 smtClean="0">
              <a:solidFill>
                <a:schemeClr val="dk1"/>
              </a:solidFill>
            </a:endParaRP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48312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4040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Março de 2014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49125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4854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09%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Redundância de Instalações Físicas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2671036879"/>
              </p:ext>
            </p:extLst>
          </p:nvPr>
        </p:nvGraphicFramePr>
        <p:xfrm>
          <a:off x="4655026" y="2384484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Criar estrutura física que possa comportar um datacenter secundário para redundância dos sistemas do TJPE.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11557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3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94" name="Oval 281">
              <a:hlinkClick r:id="rId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1</a:t>
              </a:r>
            </a:p>
          </p:txBody>
        </p:sp>
      </p:grpSp>
      <p:grpSp>
        <p:nvGrpSpPr>
          <p:cNvPr id="7" name="Group 159"/>
          <p:cNvGrpSpPr>
            <a:grpSpLocks noChangeAspect="1"/>
          </p:cNvGrpSpPr>
          <p:nvPr/>
        </p:nvGrpSpPr>
        <p:grpSpPr bwMode="auto">
          <a:xfrm>
            <a:off x="4617016" y="627539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6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97" name="Oval 161">
              <a:hlinkClick r:id="rId3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2</a:t>
              </a:r>
            </a:p>
          </p:txBody>
        </p:sp>
      </p:grpSp>
      <p:grpSp>
        <p:nvGrpSpPr>
          <p:cNvPr id="67" name="Group 159"/>
          <p:cNvGrpSpPr>
            <a:grpSpLocks noChangeAspect="1"/>
          </p:cNvGrpSpPr>
          <p:nvPr/>
        </p:nvGrpSpPr>
        <p:grpSpPr bwMode="auto">
          <a:xfrm>
            <a:off x="4950064" y="627122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8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69" name="Oval 161">
              <a:hlinkClick r:id="rId4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3</a:t>
              </a:r>
            </a:p>
          </p:txBody>
        </p:sp>
      </p:grpSp>
      <p:sp>
        <p:nvSpPr>
          <p:cNvPr id="70" name="Rounded Rectangle 5"/>
          <p:cNvSpPr/>
          <p:nvPr/>
        </p:nvSpPr>
        <p:spPr>
          <a:xfrm>
            <a:off x="401082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1" name="Group 18"/>
          <p:cNvGrpSpPr/>
          <p:nvPr/>
        </p:nvGrpSpPr>
        <p:grpSpPr>
          <a:xfrm>
            <a:off x="458930" y="1923825"/>
            <a:ext cx="2314753" cy="277000"/>
            <a:chOff x="452926" y="1955659"/>
            <a:chExt cx="2074514" cy="300915"/>
          </a:xfrm>
        </p:grpSpPr>
        <p:sp>
          <p:nvSpPr>
            <p:cNvPr id="72" name="Round Same Side Corner Rectangle 14"/>
            <p:cNvSpPr/>
            <p:nvPr/>
          </p:nvSpPr>
          <p:spPr>
            <a:xfrm rot="16200000" flipV="1">
              <a:off x="1974624" y="1678214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3" name="Round Same Side Corner Rectangle 15"/>
            <p:cNvSpPr/>
            <p:nvPr/>
          </p:nvSpPr>
          <p:spPr>
            <a:xfrm rot="16200000">
              <a:off x="937367" y="1496759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4" name="TextBox 16"/>
            <p:cNvSpPr txBox="1"/>
            <p:nvPr/>
          </p:nvSpPr>
          <p:spPr>
            <a:xfrm>
              <a:off x="486975" y="1955659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Em Execução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5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12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6" name="Group 23"/>
          <p:cNvGrpSpPr/>
          <p:nvPr/>
        </p:nvGrpSpPr>
        <p:grpSpPr>
          <a:xfrm>
            <a:off x="458930" y="2230706"/>
            <a:ext cx="2314753" cy="277000"/>
            <a:chOff x="452926" y="2289035"/>
            <a:chExt cx="2074514" cy="300915"/>
          </a:xfrm>
        </p:grpSpPr>
        <p:sp>
          <p:nvSpPr>
            <p:cNvPr id="79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0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1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Não Iniciados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3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14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84" name="Group 25"/>
          <p:cNvGrpSpPr/>
          <p:nvPr/>
        </p:nvGrpSpPr>
        <p:grpSpPr>
          <a:xfrm>
            <a:off x="458930" y="2546355"/>
            <a:ext cx="2314753" cy="277000"/>
            <a:chOff x="452926" y="2289035"/>
            <a:chExt cx="2074514" cy="300915"/>
          </a:xfrm>
        </p:grpSpPr>
        <p:sp>
          <p:nvSpPr>
            <p:cNvPr id="85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6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7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Suspensos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8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04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89" name="Round Same Side Corner Rectangle 106"/>
          <p:cNvSpPr/>
          <p:nvPr/>
        </p:nvSpPr>
        <p:spPr>
          <a:xfrm>
            <a:off x="401082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Round Same Side Corner Rectangle 4"/>
          <p:cNvSpPr/>
          <p:nvPr/>
        </p:nvSpPr>
        <p:spPr>
          <a:xfrm rot="10800000">
            <a:off x="3059832" y="1890626"/>
            <a:ext cx="3024336" cy="1610379"/>
          </a:xfrm>
          <a:prstGeom prst="round2SameRect">
            <a:avLst>
              <a:gd name="adj1" fmla="val 12899"/>
              <a:gd name="adj2" fmla="val 0"/>
            </a:avLst>
          </a:prstGeom>
          <a:solidFill>
            <a:schemeClr val="tx1">
              <a:alpha val="18000"/>
            </a:schemeClr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endParaRPr lang="ro-RO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1" name="Round Same Side Corner Rectangle 106"/>
          <p:cNvSpPr/>
          <p:nvPr/>
        </p:nvSpPr>
        <p:spPr>
          <a:xfrm>
            <a:off x="3059831" y="1624196"/>
            <a:ext cx="3024337" cy="249911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Concluídos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5" name="Group 23"/>
          <p:cNvGrpSpPr/>
          <p:nvPr/>
        </p:nvGrpSpPr>
        <p:grpSpPr>
          <a:xfrm>
            <a:off x="474850" y="2860786"/>
            <a:ext cx="2314753" cy="277000"/>
            <a:chOff x="452926" y="2289035"/>
            <a:chExt cx="2074514" cy="300915"/>
          </a:xfrm>
        </p:grpSpPr>
        <p:sp>
          <p:nvSpPr>
            <p:cNvPr id="98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9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0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Concluídos Mês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9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10" name="Group 25"/>
          <p:cNvGrpSpPr/>
          <p:nvPr/>
        </p:nvGrpSpPr>
        <p:grpSpPr>
          <a:xfrm>
            <a:off x="474850" y="3176435"/>
            <a:ext cx="2314753" cy="277000"/>
            <a:chOff x="452926" y="2289035"/>
            <a:chExt cx="2074514" cy="300915"/>
          </a:xfrm>
        </p:grpSpPr>
        <p:sp>
          <p:nvSpPr>
            <p:cNvPr id="111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2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3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Propostas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4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02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5" name="Rounded Rectangle 5"/>
          <p:cNvSpPr/>
          <p:nvPr/>
        </p:nvSpPr>
        <p:spPr>
          <a:xfrm>
            <a:off x="6313325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16" name="Group 18"/>
          <p:cNvGrpSpPr/>
          <p:nvPr/>
        </p:nvGrpSpPr>
        <p:grpSpPr>
          <a:xfrm>
            <a:off x="6371175" y="1923823"/>
            <a:ext cx="2314754" cy="291937"/>
            <a:chOff x="452926" y="1955660"/>
            <a:chExt cx="2074514" cy="317142"/>
          </a:xfrm>
        </p:grpSpPr>
        <p:sp>
          <p:nvSpPr>
            <p:cNvPr id="117" name="Round Same Side Corner Rectangle 14"/>
            <p:cNvSpPr/>
            <p:nvPr/>
          </p:nvSpPr>
          <p:spPr>
            <a:xfrm rot="16200000" flipV="1">
              <a:off x="1974624" y="1678215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8" name="Round Same Side Corner Rectangle 15"/>
            <p:cNvSpPr/>
            <p:nvPr/>
          </p:nvSpPr>
          <p:spPr>
            <a:xfrm rot="16200000">
              <a:off x="937367" y="1496760"/>
              <a:ext cx="249829" cy="1218711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9" name="TextBox 16"/>
            <p:cNvSpPr txBox="1"/>
            <p:nvPr/>
          </p:nvSpPr>
          <p:spPr>
            <a:xfrm>
              <a:off x="501241" y="1971888"/>
              <a:ext cx="1262522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Atrasados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0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50%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21" name="Group 23"/>
          <p:cNvGrpSpPr/>
          <p:nvPr/>
        </p:nvGrpSpPr>
        <p:grpSpPr>
          <a:xfrm>
            <a:off x="6371175" y="2230705"/>
            <a:ext cx="2314755" cy="287506"/>
            <a:chOff x="452926" y="2289036"/>
            <a:chExt cx="2074514" cy="312328"/>
          </a:xfrm>
        </p:grpSpPr>
        <p:sp>
          <p:nvSpPr>
            <p:cNvPr id="122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3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4" name="TextBox 21"/>
            <p:cNvSpPr txBox="1"/>
            <p:nvPr/>
          </p:nvSpPr>
          <p:spPr>
            <a:xfrm>
              <a:off x="501240" y="2300450"/>
              <a:ext cx="1225831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No Prazo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5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50%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26" name="Group 25"/>
          <p:cNvGrpSpPr/>
          <p:nvPr/>
        </p:nvGrpSpPr>
        <p:grpSpPr>
          <a:xfrm>
            <a:off x="6371173" y="2546355"/>
            <a:ext cx="2314753" cy="277000"/>
            <a:chOff x="452926" y="2289035"/>
            <a:chExt cx="2074514" cy="300915"/>
          </a:xfrm>
        </p:grpSpPr>
        <p:sp>
          <p:nvSpPr>
            <p:cNvPr id="127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8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9" name="TextBox 28"/>
            <p:cNvSpPr txBox="1"/>
            <p:nvPr/>
          </p:nvSpPr>
          <p:spPr>
            <a:xfrm>
              <a:off x="486974" y="2289035"/>
              <a:ext cx="1276790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Monitorados PMO 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0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100%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31" name="Round Same Side Corner Rectangle 106"/>
          <p:cNvSpPr/>
          <p:nvPr/>
        </p:nvSpPr>
        <p:spPr>
          <a:xfrm>
            <a:off x="6313325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Indicadores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(%)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32" name="Group 23"/>
          <p:cNvGrpSpPr/>
          <p:nvPr/>
        </p:nvGrpSpPr>
        <p:grpSpPr>
          <a:xfrm>
            <a:off x="6387093" y="2860786"/>
            <a:ext cx="2314753" cy="277000"/>
            <a:chOff x="452926" y="2289035"/>
            <a:chExt cx="2074514" cy="300915"/>
          </a:xfrm>
        </p:grpSpPr>
        <p:sp>
          <p:nvSpPr>
            <p:cNvPr id="133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4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5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en-US" sz="1200" b="1" dirty="0" err="1" smtClean="0">
                  <a:latin typeface="Calibri" pitchFamily="34" charset="0"/>
                  <a:cs typeface="Calibri" pitchFamily="34" charset="0"/>
                </a:rPr>
                <a:t>Rejeitados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6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37" name="Group 25"/>
          <p:cNvGrpSpPr/>
          <p:nvPr/>
        </p:nvGrpSpPr>
        <p:grpSpPr>
          <a:xfrm>
            <a:off x="6387093" y="3176435"/>
            <a:ext cx="2314753" cy="277000"/>
            <a:chOff x="452926" y="2289035"/>
            <a:chExt cx="2074514" cy="300915"/>
          </a:xfrm>
        </p:grpSpPr>
        <p:sp>
          <p:nvSpPr>
            <p:cNvPr id="138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9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0" name="TextBox 28"/>
            <p:cNvSpPr txBox="1"/>
            <p:nvPr/>
          </p:nvSpPr>
          <p:spPr>
            <a:xfrm>
              <a:off x="486975" y="2289035"/>
              <a:ext cx="1262523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Ocupação Recursos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1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42" name="Round Same Side Corner Rectangle 102"/>
          <p:cNvSpPr/>
          <p:nvPr/>
        </p:nvSpPr>
        <p:spPr>
          <a:xfrm>
            <a:off x="535319" y="5524206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endParaRPr lang="ro-RO" sz="1200" b="1" dirty="0">
              <a:solidFill>
                <a:schemeClr val="tx1"/>
              </a:solidFill>
            </a:endParaRPr>
          </a:p>
        </p:txBody>
      </p:sp>
      <p:sp>
        <p:nvSpPr>
          <p:cNvPr id="144" name="Round Same Side Corner Rectangle 100"/>
          <p:cNvSpPr/>
          <p:nvPr/>
        </p:nvSpPr>
        <p:spPr>
          <a:xfrm>
            <a:off x="212392" y="3660525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Projetos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5" name="Round Same Side Corner Rectangle 102"/>
          <p:cNvSpPr/>
          <p:nvPr/>
        </p:nvSpPr>
        <p:spPr>
          <a:xfrm>
            <a:off x="4945895" y="5526478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6">
              <a:lumMod val="60000"/>
              <a:lumOff val="40000"/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endParaRPr lang="ro-RO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46" name="Chart 96"/>
          <p:cNvGraphicFramePr/>
          <p:nvPr>
            <p:extLst>
              <p:ext uri="{D42A27DB-BD31-4B8C-83A1-F6EECF244321}">
                <p14:modId xmlns:p14="http://schemas.microsoft.com/office/powerpoint/2010/main" val="825502827"/>
              </p:ext>
            </p:extLst>
          </p:nvPr>
        </p:nvGraphicFramePr>
        <p:xfrm>
          <a:off x="4626183" y="3889912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7" name="Round Same Side Corner Rectangle 100"/>
          <p:cNvSpPr/>
          <p:nvPr/>
        </p:nvSpPr>
        <p:spPr>
          <a:xfrm>
            <a:off x="4622968" y="3662797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Indicadores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4" name="Group 279"/>
          <p:cNvGrpSpPr>
            <a:grpSpLocks noChangeAspect="1"/>
          </p:cNvGrpSpPr>
          <p:nvPr/>
        </p:nvGrpSpPr>
        <p:grpSpPr bwMode="auto">
          <a:xfrm>
            <a:off x="3941952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5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56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 smtClean="0">
                  <a:solidFill>
                    <a:schemeClr val="bg1"/>
                  </a:solidFill>
                </a:rPr>
                <a:t>R</a:t>
              </a:r>
              <a:endParaRPr lang="pt-BR" sz="1050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57" name="Tabela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02282"/>
              </p:ext>
            </p:extLst>
          </p:nvPr>
        </p:nvGraphicFramePr>
        <p:xfrm>
          <a:off x="3075341" y="1906118"/>
          <a:ext cx="2993275" cy="1428161"/>
        </p:xfrm>
        <a:graphic>
          <a:graphicData uri="http://schemas.openxmlformats.org/drawingml/2006/table">
            <a:tbl>
              <a:tblPr/>
              <a:tblGrid>
                <a:gridCol w="256971"/>
                <a:gridCol w="2088232"/>
                <a:gridCol w="648072"/>
              </a:tblGrid>
              <a:tr h="204023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01</a:t>
                      </a:r>
                      <a:endParaRPr lang="pt-BR" sz="110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05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  Banco Nacional de Mandados</a:t>
                      </a:r>
                      <a:r>
                        <a:rPr lang="pt-BR" sz="105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Prisão</a:t>
                      </a:r>
                      <a:endParaRPr lang="pt-BR" sz="105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Jan/13</a:t>
                      </a:r>
                      <a:endParaRPr lang="pt-BR" sz="110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02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  Processos Apensados</a:t>
                      </a:r>
                      <a:endParaRPr lang="pt-BR" sz="110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Jan/13</a:t>
                      </a:r>
                      <a:endParaRPr lang="pt-BR" sz="110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03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PT" sz="11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  Pje – Corregedoria</a:t>
                      </a:r>
                      <a:endParaRPr lang="pt-BR" sz="110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PT" sz="11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Dez/12</a:t>
                      </a:r>
                      <a:endParaRPr lang="pt-BR" sz="110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04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Vitaliciamento</a:t>
                      </a: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– 1ª. Etapa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Out/12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05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Protocolo Integrado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Out/12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06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Pré</a:t>
                      </a: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-queixa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Set/12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07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Sessão de Julgamento Eletrônica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Jun</a:t>
                      </a: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/11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7" name="Chart 96"/>
          <p:cNvGraphicFramePr/>
          <p:nvPr>
            <p:extLst>
              <p:ext uri="{D42A27DB-BD31-4B8C-83A1-F6EECF244321}">
                <p14:modId xmlns:p14="http://schemas.microsoft.com/office/powerpoint/2010/main" val="2214046835"/>
              </p:ext>
            </p:extLst>
          </p:nvPr>
        </p:nvGraphicFramePr>
        <p:xfrm>
          <a:off x="227620" y="3881674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1308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Carlos Rocha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491255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pt-B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Eddie Gueiros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03110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pt-BR" sz="1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Pontos de Atenção</a:t>
            </a:r>
            <a:endParaRPr lang="pt-BR" sz="1200" b="1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5226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tx1"/>
                </a:solidFill>
              </a:rPr>
              <a:t>-Atraso na implantação  dos processos de incidentes de requisições de serviço devido à necessidade de esclarecimento de pontos sobre a ferramenta com a empresa contratada.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tx1"/>
                </a:solidFill>
              </a:rPr>
              <a:t>-Consolidação de um centro de custo para a ferramenta;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tx1"/>
                </a:solidFill>
              </a:rPr>
              <a:t>-A conclusão do projeto depende da contratação das demais horas em ata de consultoria. A solicitação está sendo encaminhada pela SETIC.ADTIC.</a:t>
            </a: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20892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pt-B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384484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30486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60639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569292"/>
              </p:ext>
            </p:extLst>
          </p:nvPr>
        </p:nvGraphicFramePr>
        <p:xfrm>
          <a:off x="418056" y="4761296"/>
          <a:ext cx="8301324" cy="15984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Planejamento do Projeto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Nov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/12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Definição do Catálogo de Serviços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Jan/13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Implantação dos Processos de Incidentes e de Requisições de Serviços 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Fev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/13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75%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Estruturação do CMDB (base de dados de ativos)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Fev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/13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Implantação dos Processos de Gestão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de Problema 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Mai/13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05%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Implantação dos Processos de 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Configuração e </a:t>
                      </a:r>
                      <a:r>
                        <a:rPr lang="pt-BR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DashBoards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Jul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/13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10%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15591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pt-BR" sz="1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Principais Fases do Projeto</a:t>
            </a:r>
            <a:endParaRPr lang="pt-BR" sz="1200" b="1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4872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4912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tx1"/>
                </a:solidFill>
              </a:rPr>
              <a:t>A infraestrutura foi levantada em produção e foi definido os campos do AD que serão utilizados pelo Service Manager.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48312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pt-B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4040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Julho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49125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pt-B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4854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75%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Implantação do Service Manager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4075162691"/>
              </p:ext>
            </p:extLst>
          </p:nvPr>
        </p:nvGraphicFramePr>
        <p:xfrm>
          <a:off x="4655026" y="2384484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pt-BR" sz="1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Descrição do Projeto</a:t>
            </a:r>
            <a:endParaRPr lang="pt-BR" sz="1200" b="1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tx1"/>
                </a:solidFill>
              </a:rPr>
              <a:t>Customização e implantação da ferramenta </a:t>
            </a:r>
            <a:r>
              <a:rPr lang="pt-BR" sz="1050" i="1" dirty="0">
                <a:solidFill>
                  <a:schemeClr val="tx1"/>
                </a:solidFill>
              </a:rPr>
              <a:t>Service Manager</a:t>
            </a:r>
            <a:r>
              <a:rPr lang="pt-BR" sz="1050" dirty="0">
                <a:solidFill>
                  <a:schemeClr val="tx1"/>
                </a:solidFill>
              </a:rPr>
              <a:t>, que tem o objetivo de armazenar e gerenciar todos os registros de incidentes e solicitações de serviços de TIC, registrados por meio da Central de Serviços de TIC.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11557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3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Márcio Carneiro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7792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Juliana Neiva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2911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5402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tx1"/>
                </a:solidFill>
              </a:rPr>
              <a:t>A </a:t>
            </a:r>
            <a:r>
              <a:rPr lang="pt-BR" sz="1050" dirty="0">
                <a:solidFill>
                  <a:schemeClr val="tx1"/>
                </a:solidFill>
              </a:rPr>
              <a:t>conclusão do projeto depende da contratação das demais horas em ata de consultoria. A solicitação está sendo encaminhada pela SETIC.ADTIC</a:t>
            </a:r>
            <a:r>
              <a:rPr lang="pt-BR" sz="1050" dirty="0" smtClean="0">
                <a:solidFill>
                  <a:schemeClr val="tx1"/>
                </a:solidFill>
              </a:rPr>
              <a:t>.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>
                <a:solidFill>
                  <a:schemeClr val="tx1"/>
                </a:solidFill>
              </a:rPr>
              <a:t>Aquisição do Certificado Digital para ativação do </a:t>
            </a:r>
            <a:r>
              <a:rPr lang="pt-BR" sz="1050" dirty="0" err="1">
                <a:solidFill>
                  <a:schemeClr val="tx1"/>
                </a:solidFill>
              </a:rPr>
              <a:t>vPRO</a:t>
            </a:r>
            <a:r>
              <a:rPr lang="pt-BR" sz="1050" dirty="0">
                <a:solidFill>
                  <a:schemeClr val="tx1"/>
                </a:solidFill>
              </a:rPr>
              <a:t>.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050" dirty="0">
              <a:solidFill>
                <a:schemeClr val="tx1"/>
              </a:solidFill>
            </a:endParaRP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050" dirty="0" smtClean="0">
              <a:solidFill>
                <a:schemeClr val="tx1"/>
              </a:solidFill>
            </a:endParaRP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050" dirty="0" smtClean="0">
              <a:solidFill>
                <a:schemeClr val="tx1"/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4089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6725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3185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4486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318018"/>
              </p:ext>
            </p:extLst>
          </p:nvPr>
        </p:nvGraphicFramePr>
        <p:xfrm>
          <a:off x="418056" y="5049328"/>
          <a:ext cx="8301324" cy="1404006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340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Iniciação,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Formalização e Planejamento do </a:t>
                      </a: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Projeto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Nov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/12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4001">
                <a:tc>
                  <a:txBody>
                    <a:bodyPr/>
                    <a:lstStyle/>
                    <a:p>
                      <a:pPr marL="0" marR="45720" indent="0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1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Configuração, instalação e customização da ferramenta em ambiente de laboratório.</a:t>
                      </a:r>
                      <a:endParaRPr lang="pt-BR" sz="1100" spc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Nov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/12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4001">
                <a:tc>
                  <a:txBody>
                    <a:bodyPr/>
                    <a:lstStyle/>
                    <a:p>
                      <a:pPr lvl="0"/>
                      <a:r>
                        <a:rPr lang="pt-BR" sz="1100" b="0" dirty="0" smtClean="0">
                          <a:solidFill>
                            <a:schemeClr val="tx1"/>
                          </a:solidFill>
                          <a:effectLst/>
                        </a:rPr>
                        <a:t>Instalação de </a:t>
                      </a:r>
                      <a:r>
                        <a:rPr lang="pt-BR" sz="1100" b="0" dirty="0" err="1" smtClean="0">
                          <a:solidFill>
                            <a:schemeClr val="tx1"/>
                          </a:solidFill>
                          <a:effectLst/>
                        </a:rPr>
                        <a:t>Distribution</a:t>
                      </a:r>
                      <a:r>
                        <a:rPr lang="pt-BR" sz="1100" b="0" dirty="0" smtClean="0">
                          <a:solidFill>
                            <a:schemeClr val="tx1"/>
                          </a:solidFill>
                          <a:effectLst/>
                        </a:rPr>
                        <a:t> Point  nos 4 prédios (FRA, FTA, FPB, Palácio) da RMR</a:t>
                      </a:r>
                      <a:endParaRPr lang="pt-B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Jan/13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4001">
                <a:tc>
                  <a:txBody>
                    <a:bodyPr/>
                    <a:lstStyle/>
                    <a:p>
                      <a:pPr lvl="0"/>
                      <a:r>
                        <a:rPr lang="pt-BR" sz="1100" b="0" dirty="0" smtClean="0">
                          <a:effectLst/>
                        </a:rPr>
                        <a:t>Instalação do </a:t>
                      </a:r>
                      <a:r>
                        <a:rPr lang="pt-BR" sz="1100" b="0" dirty="0" err="1" smtClean="0">
                          <a:effectLst/>
                        </a:rPr>
                        <a:t>Distribution</a:t>
                      </a:r>
                      <a:r>
                        <a:rPr lang="pt-BR" sz="1100" b="0" dirty="0" smtClean="0">
                          <a:effectLst/>
                        </a:rPr>
                        <a:t> Point em todas as Comarcas da RMR</a:t>
                      </a:r>
                      <a:endParaRPr lang="pt-BR" sz="1100" b="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Abr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/13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20%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4001">
                <a:tc>
                  <a:txBody>
                    <a:bodyPr/>
                    <a:lstStyle/>
                    <a:p>
                      <a:pPr marL="0" marR="4572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49580" algn="l"/>
                        </a:tabLst>
                        <a:defRPr/>
                      </a:pPr>
                      <a:r>
                        <a:rPr lang="pt-BR" sz="1100" b="0" dirty="0" smtClean="0">
                          <a:effectLst/>
                        </a:rPr>
                        <a:t>Instalação do DP nos Polos  da Zona da Mata e Caruaru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Ago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/13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0%</a:t>
                      </a:r>
                    </a:p>
                  </a:txBody>
                  <a:tcPr marL="68580" marR="68580" marT="0" marB="0" anchor="ctr"/>
                </a:tc>
              </a:tr>
              <a:tr h="234001">
                <a:tc>
                  <a:txBody>
                    <a:bodyPr/>
                    <a:lstStyle/>
                    <a:p>
                      <a:pPr marL="0" marR="4572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49580" algn="l"/>
                        </a:tabLst>
                        <a:defRPr/>
                      </a:pPr>
                      <a:r>
                        <a:rPr lang="pt-BR" sz="1100" b="0" dirty="0" smtClean="0">
                          <a:effectLst/>
                        </a:rPr>
                        <a:t>Instalação do </a:t>
                      </a:r>
                      <a:r>
                        <a:rPr lang="pt-BR" sz="1100" b="0" dirty="0" err="1" smtClean="0">
                          <a:effectLst/>
                        </a:rPr>
                        <a:t>Distribution</a:t>
                      </a:r>
                      <a:r>
                        <a:rPr lang="pt-BR" sz="1100" b="0" dirty="0" smtClean="0">
                          <a:effectLst/>
                        </a:rPr>
                        <a:t> Point nas demais Comarcas do Estado</a:t>
                      </a:r>
                      <a:endParaRPr lang="pt-BR" sz="1100" dirty="0" smtClean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Nov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/13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0%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8036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8367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20371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tx1"/>
                </a:solidFill>
              </a:rPr>
              <a:t>O Projeto está na fase de execução com atividades de instalação do </a:t>
            </a:r>
            <a:r>
              <a:rPr lang="pt-BR" sz="1050" dirty="0" err="1" smtClean="0">
                <a:solidFill>
                  <a:schemeClr val="tx1"/>
                </a:solidFill>
              </a:rPr>
              <a:t>Distribution</a:t>
            </a:r>
            <a:r>
              <a:rPr lang="pt-BR" sz="1050" dirty="0" smtClean="0">
                <a:solidFill>
                  <a:schemeClr val="tx1"/>
                </a:solidFill>
              </a:rPr>
              <a:t> Point nas demais áreas da RMR (já foram instalados nos 4 prédios (FRA, FTA, FPB e Palácio).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7711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20284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Novembro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7792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20365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49%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Implantação do </a:t>
            </a:r>
            <a:r>
              <a:rPr lang="pt-BR" sz="1600" dirty="0" err="1">
                <a:solidFill>
                  <a:schemeClr val="bg1"/>
                </a:solidFill>
              </a:rPr>
              <a:t>Configuration</a:t>
            </a:r>
            <a:r>
              <a:rPr lang="pt-BR" sz="1600" dirty="0">
                <a:solidFill>
                  <a:schemeClr val="bg1"/>
                </a:solidFill>
              </a:rPr>
              <a:t> Manager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117188628"/>
              </p:ext>
            </p:extLst>
          </p:nvPr>
        </p:nvGraphicFramePr>
        <p:xfrm>
          <a:off x="4655026" y="26725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2"/>
            <a:ext cx="8265704" cy="72000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tx1"/>
                </a:solidFill>
              </a:rPr>
              <a:t>Customização e implantação da ferramenta </a:t>
            </a:r>
            <a:r>
              <a:rPr lang="pt-BR" sz="1050" dirty="0" err="1">
                <a:solidFill>
                  <a:schemeClr val="tx1"/>
                </a:solidFill>
              </a:rPr>
              <a:t>Configuration</a:t>
            </a:r>
            <a:r>
              <a:rPr lang="pt-BR" sz="1050" dirty="0">
                <a:solidFill>
                  <a:schemeClr val="tx1"/>
                </a:solidFill>
              </a:rPr>
              <a:t> Manager, que tem por objetivo automatizar o processo de distribuição de software e sistemas operacionais, hoje é executado de forma manual pelos técnicos de campo. Além disso, tem o objetivo de gerar e gerenciar o inventário completo dos ativos de TIC (estações de trabalho, impressoras, computadores, etc.) no âmbito da infraestrutura de TIC do TJPE.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816382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Werner Rodrigues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800919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Maurício </a:t>
              </a:r>
              <a:r>
                <a:rPr lang="pt-PT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Brainer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61930" y="299695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46105"/>
            <a:ext cx="4110920" cy="150714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tx1"/>
                </a:solidFill>
              </a:rPr>
              <a:t>A conclusão do projeto foi adiada para maio/13 para contemplar a etapa de treinamento.</a:t>
            </a:r>
            <a:endParaRPr lang="pt-BR" sz="1050" dirty="0">
              <a:solidFill>
                <a:schemeClr val="tx1"/>
              </a:solidFill>
            </a:endParaRP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430556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694148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318" y="3015693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470303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034995"/>
              </p:ext>
            </p:extLst>
          </p:nvPr>
        </p:nvGraphicFramePr>
        <p:xfrm>
          <a:off x="418056" y="5070960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Iniciação e Formalização do Projeto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Out/12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Planejamento do Projeto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Jan/13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</a:t>
                      </a: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%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Implementação do laboratório de </a:t>
                      </a:r>
                      <a:r>
                        <a:rPr lang="pt-BR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desenv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., testes </a:t>
                      </a: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 homologação – Fórum Rodolfo Aureliano.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Dez/12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Implementação do SCOM 2012 no ambiente de Produção - Fórum Rodolfo Aureliano.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Fev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/13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Finalização do Projeto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Mar/13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825255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85838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2058787"/>
            <a:ext cx="4110920" cy="938165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pt-BR" sz="1050" dirty="0" smtClean="0">
                <a:solidFill>
                  <a:schemeClr val="tx1"/>
                </a:solidFill>
              </a:rPr>
              <a:t>A ferramenta foi implantada e 100% dos serviços críticos do TJPE já estão monitorados.</a:t>
            </a: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79278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205007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Maio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800919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2058206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90%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Implantação do </a:t>
            </a:r>
            <a:r>
              <a:rPr lang="pt-BR" sz="1600" dirty="0" err="1">
                <a:solidFill>
                  <a:schemeClr val="bg1"/>
                </a:solidFill>
              </a:rPr>
              <a:t>Operation</a:t>
            </a:r>
            <a:r>
              <a:rPr lang="pt-BR" sz="1600" dirty="0">
                <a:solidFill>
                  <a:schemeClr val="bg1"/>
                </a:solidFill>
              </a:rPr>
              <a:t> Manager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2982473978"/>
              </p:ext>
            </p:extLst>
          </p:nvPr>
        </p:nvGraphicFramePr>
        <p:xfrm>
          <a:off x="4655026" y="2694148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2"/>
            <a:ext cx="8265704" cy="72000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tx1"/>
                </a:solidFill>
              </a:rPr>
              <a:t>Este projeto tem como propósito a implantação da ferramenta Microsoft </a:t>
            </a:r>
            <a:r>
              <a:rPr lang="pt-BR" sz="1050" dirty="0" err="1">
                <a:solidFill>
                  <a:schemeClr val="tx1"/>
                </a:solidFill>
              </a:rPr>
              <a:t>Operations</a:t>
            </a:r>
            <a:r>
              <a:rPr lang="pt-BR" sz="1050" dirty="0">
                <a:solidFill>
                  <a:schemeClr val="tx1"/>
                </a:solidFill>
              </a:rPr>
              <a:t> Manager, componente este da plataforma Microsoft System Center, que atenderá a necessidade existente de um maior e mais preciso gerenciamento e monitoramento do ambiente de TIC da SETIC, possibilitando assim, por meio de uma visão unificada, o diagnóstico e prevenção de falhas que ocasionam inatividade, viabilizando a alta disponibilidade dos aplicativos e serviços essenciais ao Tribunal de Justiça do Estado de Pernambuco.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830334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2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Viviane Freire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7792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Ioná Mota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2911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5402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fontAlgn="ctr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/>
                </a:solidFill>
              </a:rPr>
              <a:t>Não há.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4089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6725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3185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4486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307530"/>
              </p:ext>
            </p:extLst>
          </p:nvPr>
        </p:nvGraphicFramePr>
        <p:xfrm>
          <a:off x="418056" y="5049328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Iniciação e Formalização do Projeto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Out/12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Planejamento do Projeto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Nov</a:t>
                      </a: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/12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Planejamento e arquitetura do EPM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Nov</a:t>
                      </a: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/12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Criação do ambiente de Homologação do EPM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Jan/12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Implantação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Mar/13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8036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8367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20371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tx1"/>
                </a:solidFill>
              </a:rPr>
              <a:t>A ferramenta de gerenciamento de projetos (EPM) foi implantada.</a:t>
            </a: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7711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20284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Março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7792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97784" y="2045289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100%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Implantação do EPM-Microsoft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1492727869"/>
              </p:ext>
            </p:extLst>
          </p:nvPr>
        </p:nvGraphicFramePr>
        <p:xfrm>
          <a:off x="4655026" y="26725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2"/>
            <a:ext cx="8265704" cy="72000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tx1"/>
                </a:solidFill>
              </a:rPr>
              <a:t>Implantar a solução Microsoft Enterprise Project Management (EPM) 2010, plataforma de Gerenciamento de Portfólio do Projeto, para automatizar os principais processos de gerenciamento de projetos da Secretaria de Tecnologia da Informação (</a:t>
            </a:r>
            <a:r>
              <a:rPr lang="pt-BR" sz="1050" dirty="0" err="1">
                <a:solidFill>
                  <a:schemeClr val="tx1"/>
                </a:solidFill>
              </a:rPr>
              <a:t>Setic</a:t>
            </a:r>
            <a:r>
              <a:rPr lang="pt-BR" sz="1050" dirty="0">
                <a:solidFill>
                  <a:schemeClr val="tx1"/>
                </a:solidFill>
              </a:rPr>
              <a:t>) do TJPE, permitindo a governança de todo o ciclo de vida dos projetos, desde as decisões estratégicas até o controle operacional.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801844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0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Luciana Muniz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79380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Juliana Neiva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30565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55480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050" i="1" dirty="0">
                <a:solidFill>
                  <a:schemeClr val="tx1"/>
                </a:solidFill>
              </a:rPr>
              <a:t>Estão sendo concluídas as atividades de definição dos Processos de liberação das licenças do office e liberação dos cursos.</a:t>
            </a:r>
            <a:endParaRPr lang="pt-BR" sz="1050" dirty="0">
              <a:solidFill>
                <a:schemeClr val="tx1"/>
              </a:solidFill>
            </a:endParaRPr>
          </a:p>
          <a:p>
            <a:pPr algn="just"/>
            <a:r>
              <a:rPr lang="pt-BR" sz="1050" i="1" dirty="0">
                <a:solidFill>
                  <a:schemeClr val="tx1"/>
                </a:solidFill>
              </a:rPr>
              <a:t>Porém, as ações referentes à divulgação da liberação das licenças do office e ações de divulgação da liberação dos cursos </a:t>
            </a:r>
            <a:r>
              <a:rPr lang="pt-BR" sz="1050" i="1" dirty="0" err="1">
                <a:solidFill>
                  <a:schemeClr val="tx1"/>
                </a:solidFill>
              </a:rPr>
              <a:t>on</a:t>
            </a:r>
            <a:r>
              <a:rPr lang="pt-BR" sz="1050" i="1" dirty="0">
                <a:solidFill>
                  <a:schemeClr val="tx1"/>
                </a:solidFill>
              </a:rPr>
              <a:t> </a:t>
            </a:r>
            <a:r>
              <a:rPr lang="pt-BR" sz="1050" i="1" dirty="0" err="1">
                <a:solidFill>
                  <a:schemeClr val="tx1"/>
                </a:solidFill>
              </a:rPr>
              <a:t>line</a:t>
            </a:r>
            <a:r>
              <a:rPr lang="pt-BR" sz="1050" i="1" dirty="0">
                <a:solidFill>
                  <a:schemeClr val="tx1"/>
                </a:solidFill>
              </a:rPr>
              <a:t> da Microsoft estão suspensas. Essas ações aguardarão decisão da </a:t>
            </a:r>
            <a:r>
              <a:rPr lang="pt-BR" sz="1050" i="1" dirty="0" err="1">
                <a:solidFill>
                  <a:schemeClr val="tx1"/>
                </a:solidFill>
              </a:rPr>
              <a:t>Setic</a:t>
            </a:r>
            <a:r>
              <a:rPr lang="pt-BR" sz="1050" i="1" dirty="0">
                <a:solidFill>
                  <a:schemeClr val="tx1"/>
                </a:solidFill>
              </a:rPr>
              <a:t> e Diretor Geral para definição de como serão implementados.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42343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68703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33303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46318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328425"/>
              </p:ext>
            </p:extLst>
          </p:nvPr>
        </p:nvGraphicFramePr>
        <p:xfrm>
          <a:off x="418056" y="5063842"/>
          <a:ext cx="8301324" cy="15984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Inicia</a:t>
                      </a: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Calibri"/>
                        </a:rPr>
                        <a:t>çã</a:t>
                      </a: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 e Formaliza</a:t>
                      </a: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Calibri"/>
                        </a:rPr>
                        <a:t>çã</a:t>
                      </a: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 do Projeto</a:t>
                      </a:r>
                      <a:endParaRPr lang="pt-BR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Out/12</a:t>
                      </a:r>
                      <a:endParaRPr lang="pt-BR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100%</a:t>
                      </a:r>
                      <a:endParaRPr lang="pt-BR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Defini</a:t>
                      </a: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Calibri"/>
                        </a:rPr>
                        <a:t>çã</a:t>
                      </a: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 do Escopo do Projeto</a:t>
                      </a:r>
                      <a:endParaRPr lang="pt-BR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Nov/12</a:t>
                      </a:r>
                      <a:endParaRPr lang="pt-BR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100%</a:t>
                      </a:r>
                      <a:endParaRPr lang="pt-BR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Desenho do Processo de libera</a:t>
                      </a: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Calibri"/>
                        </a:rPr>
                        <a:t>çã</a:t>
                      </a: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 das licen</a:t>
                      </a: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Calibri"/>
                        </a:rPr>
                        <a:t>ç</a:t>
                      </a: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as</a:t>
                      </a:r>
                      <a:endParaRPr lang="pt-BR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Maio/13</a:t>
                      </a:r>
                      <a:endParaRPr lang="pt-BR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80%</a:t>
                      </a:r>
                      <a:endParaRPr lang="pt-BR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Desenho do Processo de libera</a:t>
                      </a: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Calibri"/>
                        </a:rPr>
                        <a:t>çã</a:t>
                      </a: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 de Cursos</a:t>
                      </a:r>
                      <a:endParaRPr lang="pt-BR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Maio/13</a:t>
                      </a:r>
                      <a:endParaRPr lang="pt-BR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30%</a:t>
                      </a:r>
                      <a:endParaRPr lang="pt-BR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Divulga</a:t>
                      </a: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Calibri"/>
                        </a:rPr>
                        <a:t>çã</a:t>
                      </a: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 da libera</a:t>
                      </a: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Calibri"/>
                        </a:rPr>
                        <a:t>çã</a:t>
                      </a: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 das licen</a:t>
                      </a: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Calibri"/>
                        </a:rPr>
                        <a:t>ç</a:t>
                      </a: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as e cursos</a:t>
                      </a:r>
                      <a:endParaRPr lang="pt-BR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Suspenso</a:t>
                      </a:r>
                      <a:endParaRPr lang="pt-BR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0%</a:t>
                      </a:r>
                      <a:endParaRPr lang="pt-BR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Encerramento do Projeto</a:t>
                      </a:r>
                      <a:endParaRPr lang="pt-BR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N/D</a:t>
                      </a:r>
                      <a:endParaRPr lang="pt-BR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0%</a:t>
                      </a:r>
                      <a:endParaRPr lang="pt-BR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81813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85126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205166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BR" sz="1050" dirty="0">
                <a:solidFill>
                  <a:schemeClr val="tx1"/>
                </a:solidFill>
              </a:rPr>
              <a:t>Foi definido o desenho do processo de liberação das licenças  do Office;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BR" sz="1050" dirty="0">
                <a:solidFill>
                  <a:schemeClr val="tx1"/>
                </a:solidFill>
              </a:rPr>
              <a:t>Foi definido o Projeto Piloto de liberação das licenças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78566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204295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Maio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79380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205108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50%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Uso Doméstico do Office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3538320169"/>
              </p:ext>
            </p:extLst>
          </p:nvPr>
        </p:nvGraphicFramePr>
        <p:xfrm>
          <a:off x="4655026" y="268703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1"/>
            <a:ext cx="8265704" cy="777611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tx1"/>
                </a:solidFill>
              </a:rPr>
              <a:t>Este Projeto faz parte do Programa Microsoft, criado a partir da formalização do contrato de Enterprise </a:t>
            </a:r>
            <a:r>
              <a:rPr lang="pt-BR" sz="1050" dirty="0" err="1">
                <a:solidFill>
                  <a:schemeClr val="tx1"/>
                </a:solidFill>
              </a:rPr>
              <a:t>Agreement</a:t>
            </a:r>
            <a:r>
              <a:rPr lang="pt-BR" sz="1050" dirty="0">
                <a:solidFill>
                  <a:schemeClr val="tx1"/>
                </a:solidFill>
              </a:rPr>
              <a:t> (EA), celebrado entre o TJPE e a Empresa Microsoft, cujo objetivo se concentra nas seguintes ações: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tx1"/>
                </a:solidFill>
              </a:rPr>
              <a:t>• Oferecer treinamento à distância do Office 2010 para 8050 colaboradores do Tribunal de Justiça de Pernambuco (TJPE);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tx1"/>
                </a:solidFill>
              </a:rPr>
              <a:t>• Disponibilizar 8050 licenças de uso do Office 2010 para instalação nos computadores pessoais destes colaboradores.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815820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2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21634"/>
            <a:ext cx="4104000" cy="282567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Márcio</a:t>
              </a: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 Rocha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63527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21634"/>
            <a:ext cx="4104000" cy="282567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BR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Brainer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14712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39627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26490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52850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17450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30465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083650"/>
              </p:ext>
            </p:extLst>
          </p:nvPr>
        </p:nvGraphicFramePr>
        <p:xfrm>
          <a:off x="418056" y="4905312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65960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69273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89313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(Corpo)"/>
              </a:rPr>
              <a:t>O projeto está em fase de iniciação.</a:t>
            </a:r>
          </a:p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(Corpo)"/>
              </a:rPr>
              <a:t>Foi realizada reunião de abertura do projeto com o gestor e equipe em 16/04.</a:t>
            </a:r>
          </a:p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(Corpo)"/>
              </a:rPr>
              <a:t>A próxima etapa é a definição do Planejamento do projeto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  <a:latin typeface="Arial (Corpo)"/>
            </a:endParaRP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62713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88442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N/D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63527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89255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-7608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</a:t>
            </a:r>
            <a:r>
              <a:rPr lang="pt-BR" sz="1600" dirty="0" smtClean="0">
                <a:solidFill>
                  <a:schemeClr val="bg1"/>
                </a:solidFill>
              </a:rPr>
              <a:t>PADRONIZAÇÃO DAS ESTAÇÕES DE TRABALHO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1025082"/>
            <a:ext cx="8265704" cy="55897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Este projeto tem como objetivo padronizar as estações de trabalho do TJPE.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657852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139931545"/>
              </p:ext>
            </p:extLst>
          </p:nvPr>
        </p:nvGraphicFramePr>
        <p:xfrm>
          <a:off x="4655026" y="252850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3" name="Round Same Side Corner Rectangle 42"/>
          <p:cNvSpPr/>
          <p:nvPr/>
        </p:nvSpPr>
        <p:spPr>
          <a:xfrm>
            <a:off x="438460" y="770921"/>
            <a:ext cx="8265704" cy="254161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979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Manoel Heleno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Dra. Mariana Vargas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47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738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BR" sz="1050" dirty="0">
                <a:solidFill>
                  <a:schemeClr val="tx1"/>
                </a:solidFill>
                <a:ea typeface="Times New Roman"/>
                <a:cs typeface="Calibri" pitchFamily="34" charset="0"/>
              </a:rPr>
              <a:t>A ferramenta Data Link não está funcionando como desejado. </a:t>
            </a:r>
            <a:r>
              <a:rPr lang="pt-BR" sz="1050" dirty="0" err="1" smtClean="0">
                <a:solidFill>
                  <a:schemeClr val="tx1"/>
                </a:solidFill>
                <a:ea typeface="Times New Roman"/>
                <a:cs typeface="Calibri" pitchFamily="34" charset="0"/>
              </a:rPr>
              <a:t>Provavalmente</a:t>
            </a:r>
            <a:r>
              <a:rPr lang="pt-BR" sz="1050" dirty="0" smtClean="0">
                <a:solidFill>
                  <a:schemeClr val="tx1"/>
                </a:solidFill>
                <a:ea typeface="Times New Roman"/>
                <a:cs typeface="Calibri" pitchFamily="34" charset="0"/>
              </a:rPr>
              <a:t> precisaremos de </a:t>
            </a:r>
            <a:r>
              <a:rPr lang="pt-BR" sz="1050" dirty="0">
                <a:solidFill>
                  <a:schemeClr val="tx1"/>
                </a:solidFill>
                <a:ea typeface="Times New Roman"/>
                <a:cs typeface="Calibri" pitchFamily="34" charset="0"/>
              </a:rPr>
              <a:t>suporte da Oracle</a:t>
            </a:r>
            <a:r>
              <a:rPr lang="pt-BR" sz="1050" dirty="0" smtClean="0">
                <a:solidFill>
                  <a:schemeClr val="tx1"/>
                </a:solidFill>
                <a:ea typeface="Times New Roman"/>
                <a:cs typeface="Calibri" pitchFamily="34" charset="0"/>
              </a:rPr>
              <a:t>.</a:t>
            </a:r>
            <a:endParaRPr lang="pt-BR" sz="1050" dirty="0">
              <a:solidFill>
                <a:schemeClr val="tx1"/>
              </a:solidFill>
              <a:ea typeface="Times New Roman"/>
              <a:cs typeface="Calibri" pitchFamily="34" charset="0"/>
            </a:endParaRPr>
          </a:p>
          <a:p>
            <a:pPr marL="171450" indent="-171450" algn="just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/>
                </a:solidFill>
                <a:ea typeface="Times New Roman"/>
                <a:cs typeface="Calibri" pitchFamily="34" charset="0"/>
              </a:rPr>
              <a:t>Será necessário realizar um replanejamento para estimar as datas de entrega da 2ª Etapa do BI (2ª a 6ª entregas dos indicadores).</a:t>
            </a:r>
            <a:endParaRPr lang="pt-BR" sz="1050" dirty="0">
              <a:solidFill>
                <a:schemeClr val="tx1"/>
              </a:solidFill>
              <a:ea typeface="Times New Roman"/>
              <a:cs typeface="Calibri" pitchFamily="34" charset="0"/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21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419317"/>
              </p:ext>
            </p:extLst>
          </p:nvPr>
        </p:nvGraphicFramePr>
        <p:xfrm>
          <a:off x="418056" y="4782928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Levantamento de 5 Indicadores que irão compor a 1ª Etapa do BI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Set/12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1ª Entrega contendo 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os 5 indicadores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Mai/13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85%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Treinamento dos usuários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N/D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Levantamento de novos Indicadores que irão compor a 2ª Etapa do BI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N/D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2ª Etapa</a:t>
                      </a:r>
                      <a:r>
                        <a:rPr lang="pt-BR" sz="11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 do BI (contendo as demais e</a:t>
                      </a: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ntregas contendo os demais indicadores)</a:t>
                      </a:r>
                      <a:endParaRPr lang="pt-BR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N/D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07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Foram construídos os </a:t>
            </a:r>
            <a:r>
              <a:rPr lang="pt-BR" sz="1050" dirty="0" err="1" smtClean="0">
                <a:solidFill>
                  <a:schemeClr val="dk1"/>
                </a:solidFill>
              </a:rPr>
              <a:t>dashboards</a:t>
            </a:r>
            <a:r>
              <a:rPr lang="pt-BR" sz="1050" dirty="0" smtClean="0">
                <a:solidFill>
                  <a:schemeClr val="dk1"/>
                </a:solidFill>
              </a:rPr>
              <a:t> com os indicadores da 1ª entrega. O próximo passo é a apresentação e a validação dos </a:t>
            </a:r>
            <a:r>
              <a:rPr lang="pt-BR" sz="1050" dirty="0" err="1" smtClean="0">
                <a:solidFill>
                  <a:schemeClr val="dk1"/>
                </a:solidFill>
              </a:rPr>
              <a:t>dashboards</a:t>
            </a:r>
            <a:r>
              <a:rPr lang="pt-BR" sz="1050" dirty="0" smtClean="0">
                <a:solidFill>
                  <a:schemeClr val="dk1"/>
                </a:solidFill>
              </a:rPr>
              <a:t> pelo gestor no negócio. 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N/D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75%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Painel de Indicadores 1º Grau (BI)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2607826280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7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tx1"/>
                </a:solidFill>
              </a:rPr>
              <a:t>Este projeto tem o objetivo de coletar dados do 1º Grau para gerar informações gerenciais para as inspeções da Corregedoria.</a:t>
            </a:r>
            <a:endParaRPr lang="pt-BR" sz="1050" dirty="0">
              <a:solidFill>
                <a:schemeClr val="dk1"/>
              </a:solidFill>
            </a:endParaRP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59" name="Imagem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26071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definir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Paulo Emílio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47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738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O gestor solicitou mudanças no projeto, ocasionando o replanejamento do projeto com a definição de um novo cronograma.</a:t>
            </a: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21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506659"/>
              </p:ext>
            </p:extLst>
          </p:nvPr>
        </p:nvGraphicFramePr>
        <p:xfrm>
          <a:off x="418056" y="4782928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07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 definir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Painel de Indicadores 2º Grau (BI)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1853287587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Este projeto tem o objetivo dedados do 2º Grau para gerar informações gerenciais para responder as Metas do CNJ.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26071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Arthur Cesar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491255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Maria José (</a:t>
              </a:r>
              <a:r>
                <a:rPr lang="pt-B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DEA</a:t>
              </a: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)</a:t>
              </a:r>
              <a:endPara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03110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5226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20892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384484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30486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60639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002534"/>
              </p:ext>
            </p:extLst>
          </p:nvPr>
        </p:nvGraphicFramePr>
        <p:xfrm>
          <a:off x="418056" y="4761296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Validação do escopo</a:t>
                      </a:r>
                      <a:r>
                        <a:rPr lang="pt-BR" sz="1100" baseline="0" dirty="0" smtClean="0"/>
                        <a:t> do projeto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Set/12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Planejamento</a:t>
                      </a:r>
                      <a:r>
                        <a:rPr lang="pt-BR" sz="1100" baseline="0" dirty="0" smtClean="0"/>
                        <a:t> do cronograma do projeto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/>
                        <a:t>Set/12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Entrega da 1ª</a:t>
                      </a:r>
                      <a:r>
                        <a:rPr lang="pt-BR" sz="1100" baseline="0" dirty="0" smtClean="0"/>
                        <a:t> fase do projeto (obras em execução)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Mar/13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/>
                        <a:t>Entrega da 2ª</a:t>
                      </a:r>
                      <a:r>
                        <a:rPr lang="pt-BR" sz="1100" baseline="0" dirty="0" smtClean="0"/>
                        <a:t> fase do projeto (obras em licitação)</a:t>
                      </a:r>
                      <a:endParaRPr lang="pt-BR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Mar/13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15591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4872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4912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O sistema foi implantado.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Projeto concluído</a:t>
            </a: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48312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4040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Março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49125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4854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100%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Acompanhamento de Obras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4271423671"/>
              </p:ext>
            </p:extLst>
          </p:nvPr>
        </p:nvGraphicFramePr>
        <p:xfrm>
          <a:off x="4655026" y="2384484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O objetivo deste projeto é a construção de um sistema para acompanhamento das obras de engenharia do Tribunal de Justiça de Pernambuco, estejam elas em processo licitatório ou execução.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26071"/>
            <a:ext cx="216000" cy="216000"/>
          </a:xfrm>
          <a:prstGeom prst="rect">
            <a:avLst/>
          </a:prstGeom>
        </p:spPr>
      </p:pic>
      <p:sp>
        <p:nvSpPr>
          <p:cNvPr id="39" name="Retângulo 38"/>
          <p:cNvSpPr/>
          <p:nvPr/>
        </p:nvSpPr>
        <p:spPr>
          <a:xfrm rot="18972169">
            <a:off x="874518" y="2497978"/>
            <a:ext cx="739497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15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Concluído</a:t>
            </a:r>
            <a:endParaRPr lang="pt-BR" sz="115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Carlos Rocha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491255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Des. Mauro Alencar</a:t>
              </a:r>
              <a:endPara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03110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5226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Não há.</a:t>
            </a: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20892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384484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30486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60639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474976"/>
              </p:ext>
            </p:extLst>
          </p:nvPr>
        </p:nvGraphicFramePr>
        <p:xfrm>
          <a:off x="418056" y="4761296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Proposta inicial das Diretrizes da PSI elaborada pelo NSI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Mai/12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Diretrizes da PSI Revisadas e Aprovadas pela SETIC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Jun/12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Diretrizes da PSI Revisadas/Aprovadas pelo CGTIC 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Set/12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Diretrizes da PSI Aprovadas pelo T.Pleno e Publicada no </a:t>
                      </a:r>
                      <a:r>
                        <a:rPr lang="pt-BR" sz="1100" dirty="0" err="1" smtClean="0"/>
                        <a:t>DJe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Mar/13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Política Divulgada e Conscientização inicial realizada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Mar/13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15591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4872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4912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Projeto finalizado.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48312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4040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Março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49125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4854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100%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Política de Segurança da Informação (Diretrizes)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2759635822"/>
              </p:ext>
            </p:extLst>
          </p:nvPr>
        </p:nvGraphicFramePr>
        <p:xfrm>
          <a:off x="4655026" y="2384484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Este projeto tem como objetivos: Definir a Política de Segurança da Informação do Poder Judiciário de Pernambuco e atividades de divulgação e conscientização da PSI para os Servidores, Magistrados e Colaboradores do TJPE.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11557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747764"/>
              </p:ext>
            </p:extLst>
          </p:nvPr>
        </p:nvGraphicFramePr>
        <p:xfrm>
          <a:off x="611560" y="1772816"/>
          <a:ext cx="7992888" cy="222196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472608"/>
                <a:gridCol w="936104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Processo</a:t>
                      </a:r>
                      <a:r>
                        <a:rPr lang="pt-BR" baseline="0" dirty="0" smtClean="0"/>
                        <a:t> Judicial Eletrônico (</a:t>
                      </a:r>
                      <a:r>
                        <a:rPr lang="pt-BR" baseline="0" dirty="0" err="1" smtClean="0"/>
                        <a:t>PJe</a:t>
                      </a:r>
                      <a:r>
                        <a:rPr lang="pt-BR" baseline="0" dirty="0" smtClean="0"/>
                        <a:t>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err="1" smtClean="0"/>
                        <a:t>Pje</a:t>
                      </a:r>
                      <a:r>
                        <a:rPr lang="pt-BR" sz="1600" baseline="0" dirty="0" smtClean="0"/>
                        <a:t> - Juizados Cíveis da RMR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Susp</a:t>
                      </a:r>
                      <a:r>
                        <a:rPr lang="pt-BR" sz="16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.</a:t>
                      </a:r>
                      <a:endParaRPr lang="pt-BR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50%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err="1" smtClean="0"/>
                        <a:t>Pje</a:t>
                      </a:r>
                      <a:r>
                        <a:rPr lang="pt-BR" sz="1600" dirty="0" smtClean="0"/>
                        <a:t> - Juizados Criminais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Cancel</a:t>
                      </a:r>
                      <a:r>
                        <a:rPr lang="pt-BR" sz="1600" dirty="0" smtClean="0"/>
                        <a:t>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50%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err="1" smtClean="0"/>
                        <a:t>Pje</a:t>
                      </a:r>
                      <a:r>
                        <a:rPr lang="pt-BR" sz="1600" dirty="0" smtClean="0"/>
                        <a:t> - Colégio Recursal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Susp</a:t>
                      </a:r>
                      <a:r>
                        <a:rPr lang="pt-BR" sz="1600" dirty="0" smtClean="0"/>
                        <a:t>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25%</a:t>
                      </a:r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err="1" smtClean="0"/>
                        <a:t>Pje</a:t>
                      </a:r>
                      <a:r>
                        <a:rPr lang="pt-BR" sz="1600" dirty="0" smtClean="0"/>
                        <a:t> – Migração Versão Descanso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Abr</a:t>
                      </a:r>
                      <a:r>
                        <a:rPr lang="pt-BR" sz="1600" dirty="0" smtClean="0"/>
                        <a:t>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71%</a:t>
                      </a:r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err="1" smtClean="0"/>
                        <a:t>Pje</a:t>
                      </a:r>
                      <a:r>
                        <a:rPr lang="pt-BR" sz="1600" dirty="0" smtClean="0"/>
                        <a:t> – Corregedoria</a:t>
                      </a:r>
                      <a:r>
                        <a:rPr lang="pt-BR" sz="1600" baseline="0" dirty="0" smtClean="0"/>
                        <a:t>  2ª Fase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Susp</a:t>
                      </a:r>
                      <a:r>
                        <a:rPr lang="pt-BR" sz="1600" dirty="0" smtClean="0"/>
                        <a:t>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0%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6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0214750"/>
              </p:ext>
            </p:extLst>
          </p:nvPr>
        </p:nvGraphicFramePr>
        <p:xfrm>
          <a:off x="7092280" y="2095388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3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1081485"/>
              </p:ext>
            </p:extLst>
          </p:nvPr>
        </p:nvGraphicFramePr>
        <p:xfrm>
          <a:off x="7092280" y="2453063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5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3922123"/>
              </p:ext>
            </p:extLst>
          </p:nvPr>
        </p:nvGraphicFramePr>
        <p:xfrm>
          <a:off x="7092280" y="2819552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0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9761481"/>
              </p:ext>
            </p:extLst>
          </p:nvPr>
        </p:nvGraphicFramePr>
        <p:xfrm>
          <a:off x="7092280" y="3180252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4130162"/>
              </p:ext>
            </p:extLst>
          </p:nvPr>
        </p:nvGraphicFramePr>
        <p:xfrm>
          <a:off x="7146440" y="2196546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4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1498033"/>
              </p:ext>
            </p:extLst>
          </p:nvPr>
        </p:nvGraphicFramePr>
        <p:xfrm>
          <a:off x="7146440" y="2551315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6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3337927"/>
              </p:ext>
            </p:extLst>
          </p:nvPr>
        </p:nvGraphicFramePr>
        <p:xfrm>
          <a:off x="7146440" y="2884427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1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744829"/>
              </p:ext>
            </p:extLst>
          </p:nvPr>
        </p:nvGraphicFramePr>
        <p:xfrm>
          <a:off x="7140707" y="3267009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955859"/>
              </p:ext>
            </p:extLst>
          </p:nvPr>
        </p:nvGraphicFramePr>
        <p:xfrm>
          <a:off x="611560" y="4221088"/>
          <a:ext cx="7992888" cy="7406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Audiência Digital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Sistema de Gravação de Audiências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Abr</a:t>
                      </a:r>
                      <a:r>
                        <a:rPr lang="pt-BR" sz="1600" dirty="0" smtClean="0"/>
                        <a:t>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95%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7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6494355"/>
              </p:ext>
            </p:extLst>
          </p:nvPr>
        </p:nvGraphicFramePr>
        <p:xfrm>
          <a:off x="7092280" y="4544776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5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240079"/>
              </p:ext>
            </p:extLst>
          </p:nvPr>
        </p:nvGraphicFramePr>
        <p:xfrm>
          <a:off x="7146440" y="4626720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65" name="Picture 2056" descr="Icon Magnifying Glass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6168" y="2237063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56" descr="Viewer fil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16440" y="1820526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56" descr="Viewer fil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16440" y="4269946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2056" descr="Icon Magnifying Glass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6144" y="256490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2056" descr="Icon Magnifying Glass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6144" y="292494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2056" descr="Icon Magnifying Glass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6144" y="4667237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7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695117"/>
              </p:ext>
            </p:extLst>
          </p:nvPr>
        </p:nvGraphicFramePr>
        <p:xfrm>
          <a:off x="611560" y="5136618"/>
          <a:ext cx="7992888" cy="7406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VEPA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540" baseline="0" dirty="0" smtClean="0"/>
                        <a:t>Controle de Frequência de Cumpridor de Penal Alternativa</a:t>
                      </a:r>
                      <a:endParaRPr lang="pt-BR" sz="154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Abr</a:t>
                      </a:r>
                      <a:r>
                        <a:rPr lang="pt-BR" sz="1600" dirty="0" smtClean="0"/>
                        <a:t>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90%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9" name="Picture 2056" descr="Icon Magnifying Glass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6136" y="558926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0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7703854"/>
              </p:ext>
            </p:extLst>
          </p:nvPr>
        </p:nvGraphicFramePr>
        <p:xfrm>
          <a:off x="7092280" y="5456013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61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06762"/>
              </p:ext>
            </p:extLst>
          </p:nvPr>
        </p:nvGraphicFramePr>
        <p:xfrm>
          <a:off x="6768000" y="5544000"/>
          <a:ext cx="1296144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pSp>
        <p:nvGrpSpPr>
          <p:cNvPr id="71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2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73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74" name="Group 159"/>
          <p:cNvGrpSpPr>
            <a:grpSpLocks noChangeAspect="1"/>
          </p:cNvGrpSpPr>
          <p:nvPr/>
        </p:nvGrpSpPr>
        <p:grpSpPr bwMode="auto">
          <a:xfrm>
            <a:off x="4617016" y="627539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5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76" name="Oval 161">
              <a:hlinkClick r:id="rId21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2</a:t>
              </a:r>
            </a:p>
          </p:txBody>
        </p:sp>
      </p:grpSp>
      <p:grpSp>
        <p:nvGrpSpPr>
          <p:cNvPr id="79" name="Group 159"/>
          <p:cNvGrpSpPr>
            <a:grpSpLocks noChangeAspect="1"/>
          </p:cNvGrpSpPr>
          <p:nvPr/>
        </p:nvGrpSpPr>
        <p:grpSpPr bwMode="auto">
          <a:xfrm>
            <a:off x="4950064" y="627122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0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81" name="Oval 161">
              <a:hlinkClick r:id="rId2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3</a:t>
              </a:r>
            </a:p>
          </p:txBody>
        </p:sp>
      </p:grpSp>
      <p:grpSp>
        <p:nvGrpSpPr>
          <p:cNvPr id="84" name="Group 279"/>
          <p:cNvGrpSpPr>
            <a:grpSpLocks noChangeAspect="1"/>
          </p:cNvGrpSpPr>
          <p:nvPr/>
        </p:nvGrpSpPr>
        <p:grpSpPr bwMode="auto">
          <a:xfrm>
            <a:off x="3941952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5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86" name="Oval 281">
              <a:hlinkClick r:id="rId23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 smtClean="0"/>
                <a:t>R</a:t>
              </a:r>
              <a:endParaRPr lang="pt-BR" sz="1050" dirty="0"/>
            </a:p>
          </p:txBody>
        </p:sp>
      </p:grpSp>
      <p:sp>
        <p:nvSpPr>
          <p:cNvPr id="64" name="CaixaDeTexto 63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67" name="Picture 2056" descr="Icon Magnifying Glas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056" descr="Icon Magnifying Glass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6136" y="3302053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056" descr="Icon Magnifying Glass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6136" y="3705987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4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6089708"/>
              </p:ext>
            </p:extLst>
          </p:nvPr>
        </p:nvGraphicFramePr>
        <p:xfrm>
          <a:off x="7092000" y="3572736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graphicFrame>
        <p:nvGraphicFramePr>
          <p:cNvPr id="43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7410470"/>
              </p:ext>
            </p:extLst>
          </p:nvPr>
        </p:nvGraphicFramePr>
        <p:xfrm>
          <a:off x="7146440" y="3665470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graphicFrame>
        <p:nvGraphicFramePr>
          <p:cNvPr id="45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179227"/>
              </p:ext>
            </p:extLst>
          </p:nvPr>
        </p:nvGraphicFramePr>
        <p:xfrm>
          <a:off x="7146440" y="3665470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Diego Madeira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Des. Mauro Alencar</a:t>
              </a:r>
              <a:endPara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47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738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tx1"/>
                </a:solidFill>
              </a:rPr>
              <a:t>Não há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21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868503"/>
              </p:ext>
            </p:extLst>
          </p:nvPr>
        </p:nvGraphicFramePr>
        <p:xfrm>
          <a:off x="418056" y="4782928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Planejamento</a:t>
                      </a:r>
                      <a:endParaRPr lang="pt-B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Ago</a:t>
                      </a:r>
                      <a:r>
                        <a:rPr lang="pt-BR" sz="1100" dirty="0" smtClean="0"/>
                        <a:t>/12</a:t>
                      </a:r>
                      <a:endParaRPr lang="pt-B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dirty="0" smtClean="0">
                          <a:effectLst/>
                        </a:rPr>
                        <a:t>Materiais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Jan/13</a:t>
                      </a:r>
                      <a:endParaRPr lang="pt-B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dirty="0" smtClean="0">
                          <a:effectLst/>
                        </a:rPr>
                        <a:t>Palestras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Mar/13</a:t>
                      </a:r>
                      <a:endParaRPr lang="pt-B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dirty="0" smtClean="0">
                          <a:effectLst/>
                        </a:rPr>
                        <a:t>Campanha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Mar/13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100%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0" dirty="0" smtClean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07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O projeto já foi finalizado do ponto de vista de atividades de execução do projeto.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Iremos realizar uma reunião de lições aprendidas para finalizar o projeto.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Março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99%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Campanha de Divulgação e Conscientização da PSI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1592228087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Este projeto tem como objetivos: Divulgar a Política de Segurança da Informação do Poder Judiciário de Pernambuco para os Servidores, Magistrados e Colaboradores do TJPE.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40585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3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30791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Juliano</a:t>
              </a: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 de </a:t>
              </a:r>
              <a:r>
                <a:rPr 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Assis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63527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30791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Alessandra Bárbara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72951" y="321297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462129"/>
            <a:ext cx="4110920" cy="112547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pt-BR" sz="1050" dirty="0">
              <a:solidFill>
                <a:schemeClr val="tx1"/>
              </a:solidFill>
              <a:latin typeface="Arial (Corpo)"/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26490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52850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318" y="324035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30465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213606"/>
              </p:ext>
            </p:extLst>
          </p:nvPr>
        </p:nvGraphicFramePr>
        <p:xfrm>
          <a:off x="418056" y="4905312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65960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69273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893139"/>
            <a:ext cx="4110920" cy="117582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(Corpo)"/>
              </a:rPr>
              <a:t>Foram realizadas reuniões com o Núcleo de Segurança da Informação (</a:t>
            </a:r>
            <a:r>
              <a:rPr lang="pt-BR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(Corpo)"/>
              </a:rPr>
              <a:t>Setic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(Corpo)"/>
              </a:rPr>
              <a:t>) para estabelecimento dos objetivos e Plano de Ação para implantação do projeto.</a:t>
            </a: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62713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88442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 definir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63527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89255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</a:t>
            </a:r>
            <a:r>
              <a:rPr lang="pt-BR" sz="1600" dirty="0" smtClean="0">
                <a:solidFill>
                  <a:schemeClr val="bg1"/>
                </a:solidFill>
              </a:rPr>
              <a:t>IMPLANTAÇÃO DA NORMA DE CERTIFICADOS DIGITAIS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79798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1008636"/>
            <a:ext cx="8265704" cy="57600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100" dirty="0">
                <a:solidFill>
                  <a:schemeClr val="tx1"/>
                </a:solidFill>
              </a:rPr>
              <a:t>Este projeto tem como objetivo implantar a Norma de Certificados Digitais</a:t>
            </a:r>
            <a:r>
              <a:rPr lang="pt-BR" sz="1100" dirty="0" smtClean="0">
                <a:solidFill>
                  <a:schemeClr val="tx1"/>
                </a:solidFill>
              </a:rPr>
              <a:t>. Este projeto faz parte da Política de Segurança da Informação do TJPE e apoiará fortemente o projeto de disponibilização dos ‘Certificados Digitais para </a:t>
            </a:r>
            <a:r>
              <a:rPr lang="pt-BR" sz="1100" dirty="0" err="1" smtClean="0">
                <a:solidFill>
                  <a:schemeClr val="tx1"/>
                </a:solidFill>
              </a:rPr>
              <a:t>para</a:t>
            </a:r>
            <a:r>
              <a:rPr lang="pt-BR" sz="1100" dirty="0" smtClean="0">
                <a:solidFill>
                  <a:schemeClr val="tx1"/>
                </a:solidFill>
              </a:rPr>
              <a:t> uso em Sistemas – </a:t>
            </a:r>
            <a:r>
              <a:rPr lang="pt-BR" sz="1100" dirty="0" err="1" smtClean="0">
                <a:solidFill>
                  <a:schemeClr val="tx1"/>
                </a:solidFill>
              </a:rPr>
              <a:t>Infojud</a:t>
            </a:r>
            <a:r>
              <a:rPr lang="pt-BR" sz="1100" dirty="0" smtClean="0">
                <a:solidFill>
                  <a:schemeClr val="tx1"/>
                </a:solidFill>
              </a:rPr>
              <a:t>, </a:t>
            </a:r>
            <a:r>
              <a:rPr lang="pt-BR" sz="1100" dirty="0" err="1" smtClean="0">
                <a:solidFill>
                  <a:schemeClr val="tx1"/>
                </a:solidFill>
              </a:rPr>
              <a:t>Renajud</a:t>
            </a:r>
            <a:r>
              <a:rPr lang="pt-BR" sz="1100" dirty="0" smtClean="0">
                <a:solidFill>
                  <a:schemeClr val="tx1"/>
                </a:solidFill>
              </a:rPr>
              <a:t>...)</a:t>
            </a:r>
            <a:endParaRPr lang="pt-BR" sz="1100" dirty="0">
              <a:solidFill>
                <a:schemeClr val="tx1"/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657852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353102625"/>
              </p:ext>
            </p:extLst>
          </p:nvPr>
        </p:nvGraphicFramePr>
        <p:xfrm>
          <a:off x="4655026" y="252850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415597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Diego Madeira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63527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Alessandra Bárbara</a:t>
              </a:r>
              <a:endPara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14712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39627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O Projeto passará por um replanejamento por conta de mudança de escopo.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As atividades serão retomadas </a:t>
            </a:r>
            <a:r>
              <a:rPr lang="pt-BR" sz="1050" dirty="0">
                <a:solidFill>
                  <a:schemeClr val="dk1"/>
                </a:solidFill>
              </a:rPr>
              <a:t>a partir do dia 22/04, quando a Modulo prestará a consultoria necessária para definição dos PSR.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050" dirty="0" smtClean="0">
              <a:solidFill>
                <a:schemeClr val="dk1"/>
              </a:solidFill>
            </a:endParaRP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26490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52850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17450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30465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941757"/>
              </p:ext>
            </p:extLst>
          </p:nvPr>
        </p:nvGraphicFramePr>
        <p:xfrm>
          <a:off x="418056" y="4905312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01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Coletar Dados.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Jul</a:t>
                      </a:r>
                      <a:r>
                        <a:rPr lang="pt-BR" sz="1100" dirty="0" smtClean="0"/>
                        <a:t>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02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Analisar Risco.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A</a:t>
                      </a:r>
                      <a:r>
                        <a:rPr lang="pt-BR" sz="1100" baseline="0" dirty="0" smtClean="0"/>
                        <a:t> Definir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75%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03 -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Manter um Perfil de Risco.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A</a:t>
                      </a:r>
                      <a:r>
                        <a:rPr lang="pt-BR" sz="1100" baseline="0" dirty="0" smtClean="0"/>
                        <a:t> Definir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45%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04 -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Avaliar o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Risco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A</a:t>
                      </a:r>
                      <a:r>
                        <a:rPr lang="pt-BR" sz="1100" baseline="0" dirty="0" smtClean="0"/>
                        <a:t> Definir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05 -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Definir um portfólio de ações para o gerenciamento de risco.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A</a:t>
                      </a:r>
                      <a:r>
                        <a:rPr lang="pt-BR" sz="1100" baseline="0" dirty="0" smtClean="0"/>
                        <a:t> Definir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65960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69273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89313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62713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88442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 definir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63527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89255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33%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Gestão de Riscos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4250631292"/>
              </p:ext>
            </p:extLst>
          </p:nvPr>
        </p:nvGraphicFramePr>
        <p:xfrm>
          <a:off x="4655026" y="252850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2"/>
            <a:ext cx="8265704" cy="57600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Identificar e quantificar os níveis de riscos, considerando as possíveis ameaças e vulnerabilidades, seus impactos para as atividades do TJPE e a probabilidade de sua ocorrência, devendo ainda recomendar ações de segurança que compreendam controles, políticas e procedimentos para tratamento e mitigação destes riscos.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657828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42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" name="Group 159"/>
          <p:cNvGrpSpPr>
            <a:grpSpLocks noChangeAspect="1"/>
          </p:cNvGrpSpPr>
          <p:nvPr/>
        </p:nvGrpSpPr>
        <p:grpSpPr bwMode="auto">
          <a:xfrm>
            <a:off x="4617016" y="627539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5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47" name="Oval 161">
              <a:hlinkClick r:id="rId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2</a:t>
              </a:r>
            </a:p>
          </p:txBody>
        </p:sp>
      </p:grpSp>
      <p:sp>
        <p:nvSpPr>
          <p:cNvPr id="24" name="CaixaDeTexto 23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26" name="Picture 2056" descr="Icon Magnifying Gl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646164"/>
              </p:ext>
            </p:extLst>
          </p:nvPr>
        </p:nvGraphicFramePr>
        <p:xfrm>
          <a:off x="395535" y="1813962"/>
          <a:ext cx="8352929" cy="2962616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526761"/>
                <a:gridCol w="4740851"/>
                <a:gridCol w="677264"/>
                <a:gridCol w="1505032"/>
                <a:gridCol w="903021"/>
              </a:tblGrid>
              <a:tr h="370327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sz="1600" b="1" dirty="0" smtClean="0"/>
                        <a:t>#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Nome da Demanda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ITR</a:t>
                      </a:r>
                      <a:endParaRPr lang="pt-BR" sz="15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Demandante</a:t>
                      </a:r>
                      <a:endParaRPr lang="pt-BR" sz="14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Data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BNMP 2º Grau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3,31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Presidência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Conhecer Virtual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3,23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Presidência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Mai/12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Consulta Processual CCMA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3,23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CCMA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Fev/11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04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Consulta</a:t>
                      </a:r>
                      <a:r>
                        <a:rPr lang="pt-BR" sz="1600" baseline="0" dirty="0" smtClean="0"/>
                        <a:t> Processual Móvel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3,00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Jul/12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05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Consulta Processual Unificada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2,92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SETIC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Jul/12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06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Sistema de Leilão Eletrônico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2,92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Fórum Recife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Ago</a:t>
                      </a:r>
                      <a:r>
                        <a:rPr lang="pt-BR" sz="1600" dirty="0" smtClean="0"/>
                        <a:t>/12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07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Acompanham. de Medidas Sócio Educativas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2,92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Vara Infância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Jan/11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" name="Picture 2056" descr="Icon Magnifying Glas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5362" y="263691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056" descr="Icon Magnifying Glas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5362" y="300838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056" descr="Icon Magnifying Glass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485118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56" descr="Icon Magnifying Glass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74794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056" descr="Icon Magnifying Glass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3971" y="340497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056" descr="Icon Magnifying Glass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27687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056" descr="Icon Magnifying Glass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12505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37" name="Oval 281">
              <a:hlinkClick r:id="rId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1</a:t>
              </a:r>
            </a:p>
          </p:txBody>
        </p:sp>
      </p:grpSp>
      <p:grpSp>
        <p:nvGrpSpPr>
          <p:cNvPr id="3" name="Group 159"/>
          <p:cNvGrpSpPr>
            <a:grpSpLocks noChangeAspect="1"/>
          </p:cNvGrpSpPr>
          <p:nvPr/>
        </p:nvGrpSpPr>
        <p:grpSpPr bwMode="auto">
          <a:xfrm>
            <a:off x="4617016" y="627539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2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45" name="Oval 161"/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21" name="CaixaDeTexto 20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22" name="Picture 2056" descr="Icon Magnifying Gl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659736"/>
              </p:ext>
            </p:extLst>
          </p:nvPr>
        </p:nvGraphicFramePr>
        <p:xfrm>
          <a:off x="395536" y="1813962"/>
          <a:ext cx="8352927" cy="2962616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526761"/>
                <a:gridCol w="4740850"/>
                <a:gridCol w="677264"/>
                <a:gridCol w="1505032"/>
                <a:gridCol w="903020"/>
              </a:tblGrid>
              <a:tr h="370327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sz="1600" b="1" dirty="0" smtClean="0"/>
                        <a:t>#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Nome da Demanda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ITR</a:t>
                      </a:r>
                      <a:endParaRPr lang="pt-BR" sz="15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Demandante</a:t>
                      </a:r>
                      <a:endParaRPr lang="pt-BR" sz="14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Data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08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Cemando 2º Grau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2,77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Cemando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Nov/10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09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LOA Eletrônica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2,65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ASSEF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Fev/12</a:t>
                      </a:r>
                      <a:endParaRPr lang="pt-BR" sz="160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Integração do </a:t>
                      </a:r>
                      <a:r>
                        <a:rPr lang="pt-BR" sz="1600" dirty="0" err="1" smtClean="0"/>
                        <a:t>Judwin</a:t>
                      </a:r>
                      <a:r>
                        <a:rPr lang="pt-BR" sz="1600" baseline="0" dirty="0" smtClean="0"/>
                        <a:t> 1º Grau com o CNACL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2,46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CICA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Ago/11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Controle de Acolhimento e Adoção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2,38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CEJA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Out/12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Sistema de Gestão da SEJU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2,23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SEJU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PT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Gerenciador</a:t>
                      </a:r>
                      <a:r>
                        <a:rPr lang="pt-BR" sz="1600" baseline="0" dirty="0" smtClean="0"/>
                        <a:t> de Contas de Depósito Judicial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2,15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DG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Jul/11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PT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Controle dos Imóveis Adquiridos por Estrangeiros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2,00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CNJ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Out/12</a:t>
                      </a:r>
                      <a:endParaRPr lang="pt-BR" sz="160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" name="Picture 2056" descr="Icon Magnifying Glas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365701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056" descr="Icon Magnifying Glas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27687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056" descr="Icon Magnifying Glass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005661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056" descr="Icon Magnifying Glass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743159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056" descr="Icon Magnifying Glass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103199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11" name="Picture 2056" descr="Icon Magnifying Gl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707973"/>
              </p:ext>
            </p:extLst>
          </p:nvPr>
        </p:nvGraphicFramePr>
        <p:xfrm>
          <a:off x="395536" y="1813962"/>
          <a:ext cx="8352927" cy="370327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526761"/>
                <a:gridCol w="4740850"/>
                <a:gridCol w="677264"/>
                <a:gridCol w="1505032"/>
                <a:gridCol w="903020"/>
              </a:tblGrid>
              <a:tr h="370327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sz="1600" b="1" dirty="0" smtClean="0"/>
                        <a:t>#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Nome da Demanda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ITR</a:t>
                      </a:r>
                      <a:endParaRPr lang="pt-BR" sz="15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Demandante</a:t>
                      </a:r>
                      <a:endParaRPr lang="pt-BR" sz="14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Data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Substituição do SISPE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2,31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Jul/11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02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Aquisição de Sistema</a:t>
                      </a:r>
                      <a:r>
                        <a:rPr lang="pt-BR" sz="1600" baseline="0" dirty="0" smtClean="0"/>
                        <a:t> para o Centro de Saúde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2,31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SGP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Jan/11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Sistema</a:t>
                      </a:r>
                      <a:r>
                        <a:rPr lang="pt-BR" sz="1600" baseline="0" dirty="0" smtClean="0"/>
                        <a:t> Integrado de Gestão Pública (GRP)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2,31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DG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Jan/09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04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Controle do Serviço de Taxi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2,23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GCSG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Set/12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05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Controle da Transparência Passiva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2,12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Ouvidoria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Set/12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06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Novo Sistema de Ouvidoria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2,08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Ouvidoria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Out/12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07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Sistema de Frequência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2,04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DG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Mar/11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08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Banco de Talentos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1,96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SGP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Fev/11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09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Sistema para o Centro de Justiça</a:t>
                      </a:r>
                      <a:r>
                        <a:rPr lang="pt-BR" sz="1600" baseline="0" dirty="0" smtClean="0"/>
                        <a:t> Terapêutico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1,92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SGP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Jan/11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056" descr="Icon Magnifying Glas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5362" y="224759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056" descr="Icon Magnifying Glas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35701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056" descr="Icon Magnifying Glas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71705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056" descr="Icon Magnifying Glass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5362" y="263691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056" descr="Icon Magnifying Glass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99695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056" descr="Icon Magnifying Glass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07707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056" descr="Icon Magnifying Glass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509120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056" descr="Icon Magnifying Glass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869160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23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5" name="Group 159"/>
          <p:cNvGrpSpPr>
            <a:grpSpLocks noChangeAspect="1"/>
          </p:cNvGrpSpPr>
          <p:nvPr/>
        </p:nvGrpSpPr>
        <p:grpSpPr bwMode="auto">
          <a:xfrm>
            <a:off x="4617016" y="627539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27" name="Oval 161">
              <a:hlinkClick r:id="rId11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11" name="Picture 2056" descr="Icon Magnifying Gl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698599"/>
              </p:ext>
            </p:extLst>
          </p:nvPr>
        </p:nvGraphicFramePr>
        <p:xfrm>
          <a:off x="395536" y="1813962"/>
          <a:ext cx="8352927" cy="2592289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526761"/>
                <a:gridCol w="4740850"/>
                <a:gridCol w="677264"/>
                <a:gridCol w="1505032"/>
                <a:gridCol w="903020"/>
              </a:tblGrid>
              <a:tr h="370327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sz="1600" b="1" dirty="0" smtClean="0"/>
                        <a:t>#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Nome da Demanda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ITR</a:t>
                      </a:r>
                      <a:endParaRPr lang="pt-BR" sz="15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Demandante</a:t>
                      </a:r>
                      <a:endParaRPr lang="pt-BR" sz="14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Data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Informações ao Cidadão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3,31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CPSIC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Mai/12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Página da COPLAN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2,69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/2012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Expansão Malote Digital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2,62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DG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04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Novo Themis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2,62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SETIC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Jul/11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05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Jurisprudência do CEJ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2,15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CEJ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Out/12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06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Publicações</a:t>
                      </a:r>
                      <a:r>
                        <a:rPr lang="pt-B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resenhas</a:t>
                      </a: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2,00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SGP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Ago</a:t>
                      </a: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/12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" name="Picture 2056" descr="Icon Magnifying Glas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63691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056" descr="Icon Magnifying Glas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149080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11" name="Picture 2056" descr="Icon Magnifying Gl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134967"/>
              </p:ext>
            </p:extLst>
          </p:nvPr>
        </p:nvGraphicFramePr>
        <p:xfrm>
          <a:off x="395536" y="1813962"/>
          <a:ext cx="8352927" cy="370327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526761"/>
                <a:gridCol w="4740850"/>
                <a:gridCol w="677264"/>
                <a:gridCol w="1505032"/>
                <a:gridCol w="903020"/>
              </a:tblGrid>
              <a:tr h="370327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sz="1600" b="1" dirty="0" smtClean="0"/>
                        <a:t>#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Nome da Demanda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ITR</a:t>
                      </a:r>
                      <a:endParaRPr lang="pt-BR" sz="15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Demandante</a:t>
                      </a:r>
                      <a:endParaRPr lang="pt-BR" sz="14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Data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b="0" dirty="0" smtClean="0"/>
                        <a:t>Rede de Dados Interior</a:t>
                      </a:r>
                      <a:endParaRPr lang="pt-BR" sz="1600" b="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2,08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DG/COPLAN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14" name="Picture 2056" descr="Icon Magnifying Gl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495713"/>
              </p:ext>
            </p:extLst>
          </p:nvPr>
        </p:nvGraphicFramePr>
        <p:xfrm>
          <a:off x="395536" y="1813962"/>
          <a:ext cx="8352927" cy="370327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526761"/>
                <a:gridCol w="4740850"/>
                <a:gridCol w="677264"/>
                <a:gridCol w="1505032"/>
                <a:gridCol w="903020"/>
              </a:tblGrid>
              <a:tr h="370327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sz="1600" b="1" dirty="0" smtClean="0"/>
                        <a:t>#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Nome da Demanda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ITR</a:t>
                      </a:r>
                      <a:endParaRPr lang="pt-BR" sz="15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Demandante</a:t>
                      </a:r>
                      <a:endParaRPr lang="pt-BR" sz="14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Data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Gestão de Vulnerabilidades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2,69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Jul/11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02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Implantação do PETIC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2,38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SETIC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Fev/12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Elaboração do PDTIC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2,38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Jul/11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04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Gestão de Identidades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2,38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Jul/12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05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Implantação Ferramenta de CRM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2,00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Jul/12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11" name="Picture 2056" descr="Icon Magnifying Gl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975329"/>
              </p:ext>
            </p:extLst>
          </p:nvPr>
        </p:nvGraphicFramePr>
        <p:xfrm>
          <a:off x="395536" y="1813962"/>
          <a:ext cx="8352927" cy="370327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526761"/>
                <a:gridCol w="4740850"/>
                <a:gridCol w="677264"/>
                <a:gridCol w="1505032"/>
                <a:gridCol w="903020"/>
              </a:tblGrid>
              <a:tr h="370327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sz="1600" b="1" dirty="0" smtClean="0"/>
                        <a:t>#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Nome da Demanda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ITR</a:t>
                      </a:r>
                      <a:endParaRPr lang="pt-BR" sz="15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Demandante</a:t>
                      </a:r>
                      <a:endParaRPr lang="pt-BR" sz="14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Data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10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Controle Pós Graduação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1,77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SGP - DDH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Nov/12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Folha</a:t>
                      </a:r>
                      <a:r>
                        <a:rPr lang="pt-BR" sz="1600" baseline="0" dirty="0" smtClean="0"/>
                        <a:t> de Pagamento dos Estagiários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1,46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SGP</a:t>
                      </a:r>
                      <a:r>
                        <a:rPr lang="pt-BR" sz="1600" baseline="0" dirty="0" smtClean="0"/>
                        <a:t> – DGP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Mar/12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" name="Picture 2056" descr="Icon Magnifying Glas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5362" y="224759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056" descr="Icon Magnifying Glas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63691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3" name="Oval 281">
              <a:hlinkClick r:id="rId5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1</a:t>
              </a:r>
            </a:p>
          </p:txBody>
        </p:sp>
      </p:grpSp>
      <p:grpSp>
        <p:nvGrpSpPr>
          <p:cNvPr id="14" name="Group 159"/>
          <p:cNvGrpSpPr>
            <a:grpSpLocks noChangeAspect="1"/>
          </p:cNvGrpSpPr>
          <p:nvPr/>
        </p:nvGrpSpPr>
        <p:grpSpPr bwMode="auto">
          <a:xfrm>
            <a:off x="4617016" y="627539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6" name="Oval 161"/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532955"/>
              </p:ext>
            </p:extLst>
          </p:nvPr>
        </p:nvGraphicFramePr>
        <p:xfrm>
          <a:off x="611560" y="1772816"/>
          <a:ext cx="7992888" cy="333294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1º Grau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Execução Fiscal Eletrônica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Susp</a:t>
                      </a:r>
                      <a:r>
                        <a:rPr lang="pt-BR" sz="1600" dirty="0" smtClean="0"/>
                        <a:t>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95%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Painel de Chamadas de Audiências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Jun</a:t>
                      </a:r>
                      <a:r>
                        <a:rPr lang="pt-BR" sz="1600" dirty="0" smtClean="0"/>
                        <a:t>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69%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err="1" smtClean="0"/>
                        <a:t>Vitaliciamento</a:t>
                      </a:r>
                      <a:r>
                        <a:rPr lang="pt-BR" sz="1600" dirty="0" smtClean="0"/>
                        <a:t> - 2ª</a:t>
                      </a:r>
                      <a:r>
                        <a:rPr lang="pt-BR" sz="1600" baseline="0" dirty="0" smtClean="0"/>
                        <a:t> Fase</a:t>
                      </a:r>
                      <a:endParaRPr lang="pt-B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N/D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Gestão de Pagamento de Precatórios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N/D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3%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Consulta Processual 1º</a:t>
                      </a:r>
                      <a:r>
                        <a:rPr lang="pt-BR" sz="1600" baseline="0" dirty="0" smtClean="0"/>
                        <a:t> Grau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Mar/13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85%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Certificados Digitais para uso de Sistemas </a:t>
                      </a:r>
                      <a:r>
                        <a:rPr lang="pt-BR" sz="900" dirty="0" smtClean="0"/>
                        <a:t>(</a:t>
                      </a:r>
                      <a:r>
                        <a:rPr lang="pt-BR" sz="900" dirty="0" err="1" smtClean="0"/>
                        <a:t>InfoJud</a:t>
                      </a:r>
                      <a:r>
                        <a:rPr lang="pt-BR" sz="900" dirty="0" smtClean="0"/>
                        <a:t>, </a:t>
                      </a:r>
                      <a:r>
                        <a:rPr lang="pt-BR" sz="900" dirty="0" err="1" smtClean="0"/>
                        <a:t>Renajud</a:t>
                      </a:r>
                      <a:r>
                        <a:rPr lang="pt-BR" sz="900" dirty="0" smtClean="0"/>
                        <a:t>,</a:t>
                      </a:r>
                      <a:r>
                        <a:rPr lang="pt-BR" sz="900" baseline="0" dirty="0" smtClean="0"/>
                        <a:t> Penhora </a:t>
                      </a:r>
                      <a:r>
                        <a:rPr lang="pt-BR" sz="900" baseline="0" dirty="0" err="1" smtClean="0"/>
                        <a:t>on</a:t>
                      </a:r>
                      <a:r>
                        <a:rPr lang="pt-BR" sz="900" baseline="0" dirty="0" smtClean="0"/>
                        <a:t> </a:t>
                      </a:r>
                      <a:r>
                        <a:rPr lang="pt-BR" sz="900" baseline="0" dirty="0" err="1" smtClean="0"/>
                        <a:t>line</a:t>
                      </a:r>
                      <a:r>
                        <a:rPr lang="pt-BR" sz="9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N/D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Custas Judiciais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N/D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Tabelas Processuais Unificadas </a:t>
                      </a:r>
                      <a:r>
                        <a:rPr lang="pt-BR" sz="1400" dirty="0" smtClean="0"/>
                        <a:t>(Movimentos 2o grau - CNJ)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N/D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0%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5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6533361"/>
              </p:ext>
            </p:extLst>
          </p:nvPr>
        </p:nvGraphicFramePr>
        <p:xfrm>
          <a:off x="7092280" y="2842050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7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7452839"/>
              </p:ext>
            </p:extLst>
          </p:nvPr>
        </p:nvGraphicFramePr>
        <p:xfrm>
          <a:off x="7092280" y="2088000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0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3058931"/>
              </p:ext>
            </p:extLst>
          </p:nvPr>
        </p:nvGraphicFramePr>
        <p:xfrm>
          <a:off x="7092280" y="2466000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3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980852"/>
              </p:ext>
            </p:extLst>
          </p:nvPr>
        </p:nvGraphicFramePr>
        <p:xfrm>
          <a:off x="7092280" y="2920829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6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4183180"/>
              </p:ext>
            </p:extLst>
          </p:nvPr>
        </p:nvGraphicFramePr>
        <p:xfrm>
          <a:off x="7092280" y="3564000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1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5821533"/>
              </p:ext>
            </p:extLst>
          </p:nvPr>
        </p:nvGraphicFramePr>
        <p:xfrm>
          <a:off x="7092280" y="3197248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984273"/>
              </p:ext>
            </p:extLst>
          </p:nvPr>
        </p:nvGraphicFramePr>
        <p:xfrm>
          <a:off x="7092280" y="3942000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2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4196665"/>
              </p:ext>
            </p:extLst>
          </p:nvPr>
        </p:nvGraphicFramePr>
        <p:xfrm>
          <a:off x="7092280" y="3314822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9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8831329"/>
              </p:ext>
            </p:extLst>
          </p:nvPr>
        </p:nvGraphicFramePr>
        <p:xfrm>
          <a:off x="7137285" y="2185200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52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5192101"/>
              </p:ext>
            </p:extLst>
          </p:nvPr>
        </p:nvGraphicFramePr>
        <p:xfrm>
          <a:off x="7137285" y="2562346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37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6085636"/>
              </p:ext>
            </p:extLst>
          </p:nvPr>
        </p:nvGraphicFramePr>
        <p:xfrm>
          <a:off x="7146440" y="3654000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44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8517685"/>
              </p:ext>
            </p:extLst>
          </p:nvPr>
        </p:nvGraphicFramePr>
        <p:xfrm>
          <a:off x="7128000" y="2934000"/>
          <a:ext cx="129644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45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78620"/>
              </p:ext>
            </p:extLst>
          </p:nvPr>
        </p:nvGraphicFramePr>
        <p:xfrm>
          <a:off x="7146440" y="3279192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pic>
        <p:nvPicPr>
          <p:cNvPr id="84" name="Picture 2056" descr="Icon Magnifying Glass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796168" y="220486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56" descr="Viewer file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316440" y="1844824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056" descr="Icon Magnifying Glass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796160" y="2599629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2056" descr="Icon Magnifying Glass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796192" y="2958340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2" name="Oval 280">
              <a:hlinkClick r:id="rId20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79" name="Oval 281">
              <a:hlinkClick r:id="rId20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1</a:t>
              </a:r>
            </a:p>
          </p:txBody>
        </p:sp>
      </p:grpSp>
      <p:grpSp>
        <p:nvGrpSpPr>
          <p:cNvPr id="81" name="Group 159"/>
          <p:cNvGrpSpPr>
            <a:grpSpLocks noChangeAspect="1"/>
          </p:cNvGrpSpPr>
          <p:nvPr/>
        </p:nvGrpSpPr>
        <p:grpSpPr bwMode="auto">
          <a:xfrm>
            <a:off x="4617016" y="627539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3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85" name="Oval 161"/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86" name="Group 159"/>
          <p:cNvGrpSpPr>
            <a:grpSpLocks noChangeAspect="1"/>
          </p:cNvGrpSpPr>
          <p:nvPr/>
        </p:nvGrpSpPr>
        <p:grpSpPr bwMode="auto">
          <a:xfrm>
            <a:off x="4950064" y="627122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7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88" name="Oval 161">
              <a:hlinkClick r:id="rId21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3</a:t>
              </a:r>
            </a:p>
          </p:txBody>
        </p:sp>
      </p:grpSp>
      <p:grpSp>
        <p:nvGrpSpPr>
          <p:cNvPr id="90" name="Group 279"/>
          <p:cNvGrpSpPr>
            <a:grpSpLocks noChangeAspect="1"/>
          </p:cNvGrpSpPr>
          <p:nvPr/>
        </p:nvGrpSpPr>
        <p:grpSpPr bwMode="auto">
          <a:xfrm>
            <a:off x="3941952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9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00" name="Oval 281">
              <a:hlinkClick r:id="rId2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 smtClean="0"/>
                <a:t>R</a:t>
              </a:r>
              <a:endParaRPr lang="pt-BR" sz="1050" dirty="0"/>
            </a:p>
          </p:txBody>
        </p:sp>
      </p:grpSp>
      <p:sp>
        <p:nvSpPr>
          <p:cNvPr id="38" name="CaixaDeTexto 37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39" name="Picture 2056" descr="Icon Magnifying Glass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56" descr="Icon Magnifying Glass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796192" y="3679749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056" descr="Icon Magnifying Glass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796192" y="3319709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056" descr="Icon Magnifying Glass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796160" y="402936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056" descr="Icon Magnifying Glass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819418" y="44371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9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5143622"/>
              </p:ext>
            </p:extLst>
          </p:nvPr>
        </p:nvGraphicFramePr>
        <p:xfrm>
          <a:off x="7092000" y="4320000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graphicFrame>
        <p:nvGraphicFramePr>
          <p:cNvPr id="54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4142065"/>
              </p:ext>
            </p:extLst>
          </p:nvPr>
        </p:nvGraphicFramePr>
        <p:xfrm>
          <a:off x="7138087" y="4029362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pic>
        <p:nvPicPr>
          <p:cNvPr id="56" name="Picture 2056" descr="Icon Magnifying Glass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819418" y="479717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6350530"/>
              </p:ext>
            </p:extLst>
          </p:nvPr>
        </p:nvGraphicFramePr>
        <p:xfrm>
          <a:off x="7092000" y="4680000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0"/>
          </a:graphicData>
        </a:graphic>
      </p:graphicFrame>
    </p:spTree>
    <p:extLst>
      <p:ext uri="{BB962C8B-B14F-4D97-AF65-F5344CB8AC3E}">
        <p14:creationId xmlns:p14="http://schemas.microsoft.com/office/powerpoint/2010/main" val="30690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18002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err="1" smtClean="0">
                <a:solidFill>
                  <a:schemeClr val="bg1"/>
                </a:solidFill>
              </a:rPr>
              <a:t>Bnmp</a:t>
            </a:r>
            <a:r>
              <a:rPr sz="1600" smtClean="0">
                <a:solidFill>
                  <a:schemeClr val="bg1"/>
                </a:solidFill>
              </a:rPr>
              <a:t> 2º grau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endParaRPr lang="pt-BR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3,31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1800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9669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531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Implantação do controle de expedição de mandados de prisão no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Judwin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do 2º Grau, com armazenamento e envio das informações para o CNJ atendendo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à resolução 137/2011 daquele conselho.</a:t>
                      </a:r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386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6224588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508500"/>
            <a:ext cx="8424862" cy="17287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50850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600" b="0" dirty="0" smtClean="0"/>
                        <a:t>Resolução 137/2011 do CNJ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357563"/>
            <a:ext cx="1081087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3744913"/>
            <a:ext cx="1081087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2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357563"/>
            <a:ext cx="1081088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3744913"/>
            <a:ext cx="1081088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357563"/>
            <a:ext cx="1081087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3744913"/>
            <a:ext cx="1081087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357563"/>
            <a:ext cx="1081088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3744913"/>
            <a:ext cx="1081088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2</a:t>
            </a:r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18002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smtClean="0">
                <a:solidFill>
                  <a:schemeClr val="bg1"/>
                </a:solidFill>
              </a:rPr>
              <a:t>CONHECER VIRTUAL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Desembargador Luiz Carlos Figueiredo</a:t>
                      </a:r>
                      <a:endParaRPr lang="pt-BR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Maio/2012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3,23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1852709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9669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5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demanda em questão tem por objetivo utilizar a videoconferência para facilitar o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primeiro contato entre um pretendente a uma adoção nacional ou internacional e uma criança residente em comarca do estado, resultando na propositura de ação de adoção.</a:t>
                      </a:r>
                      <a:endParaRPr lang="pt-BR" sz="1800" b="1" dirty="0" smtClean="0"/>
                    </a:p>
                    <a:p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434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6224588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508500"/>
            <a:ext cx="8424862" cy="17287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50850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600" b="0" dirty="0" smtClean="0"/>
                        <a:t>Esse projeto contribui para a celeridade processual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357563"/>
            <a:ext cx="1081087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3744913"/>
            <a:ext cx="1081087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357563"/>
            <a:ext cx="1081088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3744913"/>
            <a:ext cx="1081088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357563"/>
            <a:ext cx="1081087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3744913"/>
            <a:ext cx="1081087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357563"/>
            <a:ext cx="1081088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3744913"/>
            <a:ext cx="1081088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</a:t>
            </a:r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18002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smtClean="0">
                <a:solidFill>
                  <a:schemeClr val="bg1"/>
                </a:solidFill>
              </a:rPr>
              <a:t>Consulta Processual CCMA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Edson Dias</a:t>
                      </a:r>
                      <a:endParaRPr lang="pt-BR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Fevereiro/2011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3,23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1800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9669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531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Desenvolvimento de ferramenta de consulta dos procedimentos cadastrados nas Centrais e Câmaras de Conciliação, Mediação e Arbitragem, no site de Internet do Tribunal de Justiça de Pernambuco.</a:t>
                      </a:r>
                      <a:endParaRPr lang="pt-BR" sz="1800" b="1" dirty="0" smtClean="0"/>
                    </a:p>
                    <a:p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458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6224588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508500"/>
            <a:ext cx="8424862" cy="17287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50850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600" b="0" dirty="0" smtClean="0"/>
                        <a:t>Acesso a informação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600" b="0" baseline="0" dirty="0" smtClean="0"/>
                        <a:t>Simples por se tratar de uma funcionalidade existente mas não disponível pela internet</a:t>
                      </a: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357563"/>
            <a:ext cx="1081087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3744913"/>
            <a:ext cx="1081087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357563"/>
            <a:ext cx="1081088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3744913"/>
            <a:ext cx="1081088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357563"/>
            <a:ext cx="1081087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3744913"/>
            <a:ext cx="1081087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357563"/>
            <a:ext cx="1081088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3744913"/>
            <a:ext cx="1081088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</a:t>
            </a:r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18002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smtClean="0">
                <a:solidFill>
                  <a:schemeClr val="bg1"/>
                </a:solidFill>
              </a:rPr>
              <a:t>Consulta Processual Móvel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0" dirty="0" smtClean="0"/>
                        <a:t>Norma Lyra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Julho/2012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3,00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1852709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9669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531">
                <a:tc>
                  <a:txBody>
                    <a:bodyPr/>
                    <a:lstStyle/>
                    <a:p>
                      <a:r>
                        <a:rPr lang="pt-BR" sz="1800" b="0" dirty="0" smtClean="0"/>
                        <a:t>Corrigir o aplicativo de pesquisa processual do primeiro grau</a:t>
                      </a:r>
                      <a:r>
                        <a:rPr lang="pt-BR" sz="1800" b="0" baseline="0" dirty="0" smtClean="0"/>
                        <a:t> </a:t>
                      </a:r>
                      <a:r>
                        <a:rPr lang="pt-BR" sz="1800" b="0" dirty="0" smtClean="0"/>
                        <a:t>para plataforma </a:t>
                      </a:r>
                      <a:r>
                        <a:rPr lang="pt-BR" sz="1800" b="0" dirty="0" err="1" smtClean="0"/>
                        <a:t>android</a:t>
                      </a:r>
                      <a:r>
                        <a:rPr lang="pt-BR" sz="1800" b="0" dirty="0" smtClean="0"/>
                        <a:t>,</a:t>
                      </a:r>
                      <a:r>
                        <a:rPr lang="pt-BR" sz="1800" b="0" baseline="0" dirty="0" smtClean="0"/>
                        <a:t> e desenvolver outros aplicativos de forma similar viabilizando a pesquisa para juizados e segundo grau, além de disponibilizar para a plataforma de dispositivos móveis do IOS.</a:t>
                      </a:r>
                      <a:endParaRPr lang="pt-BR" sz="1800" b="0" dirty="0" smtClean="0"/>
                    </a:p>
                    <a:p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48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6224588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508500"/>
            <a:ext cx="8424862" cy="17287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50850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600" b="0" dirty="0" smtClean="0"/>
                        <a:t>Acesso a informação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600" b="0" dirty="0" smtClean="0"/>
                        <a:t>Complexidade: Tecnologia de baixo domínio pela SETIC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357563"/>
            <a:ext cx="1081087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3744913"/>
            <a:ext cx="1081087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2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357563"/>
            <a:ext cx="1081088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3744913"/>
            <a:ext cx="1081088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357563"/>
            <a:ext cx="1081087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3744913"/>
            <a:ext cx="1081087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357563"/>
            <a:ext cx="1081088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3744913"/>
            <a:ext cx="1081088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</a:t>
            </a:r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18002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smtClean="0">
                <a:solidFill>
                  <a:schemeClr val="bg1"/>
                </a:solidFill>
              </a:rPr>
              <a:t>Consulta Processual Unificada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0" dirty="0" smtClean="0"/>
                        <a:t>Norma Lyra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Julho/2012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2,92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1800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9669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531">
                <a:tc>
                  <a:txBody>
                    <a:bodyPr/>
                    <a:lstStyle/>
                    <a:p>
                      <a:r>
                        <a:rPr lang="pt-BR" sz="1800" b="0" dirty="0" smtClean="0"/>
                        <a:t>Criar uma uniformidade de consultas dos processos no TJPE. Unificando as consultas de juizados, 1º e 2º Graus em uma única consulta.</a:t>
                      </a:r>
                    </a:p>
                    <a:p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6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6224588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508500"/>
            <a:ext cx="8424862" cy="17287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50850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600" b="0" dirty="0" smtClean="0"/>
                        <a:t>Acesso a informação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357563"/>
            <a:ext cx="1081087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3744913"/>
            <a:ext cx="1081087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357563"/>
            <a:ext cx="1081088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3744913"/>
            <a:ext cx="1081088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357563"/>
            <a:ext cx="1081087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3744913"/>
            <a:ext cx="1081087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357563"/>
            <a:ext cx="1081088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3744913"/>
            <a:ext cx="1081088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</a:t>
            </a:r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18002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smtClean="0">
                <a:solidFill>
                  <a:schemeClr val="bg1"/>
                </a:solidFill>
              </a:rPr>
              <a:t>SISTEMA DE LEILÃO ELETRÔNICO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Diretoria do Foro – Dr. João Alberto</a:t>
                      </a:r>
                      <a:endParaRPr lang="pt-BR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Julho/2012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2,92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1852709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9669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531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demanda tem por objetivo o desenvolvimento de ferramenta para gerenciamento dos participantes dos leilões eletrônicos realizados pelo PJPE, com o cadastramento e habilitação daqueles junto aos sites dos leiloeiros, além de manter o histórico das arrematações.</a:t>
                      </a:r>
                    </a:p>
                    <a:p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1530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6224588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508500"/>
            <a:ext cx="8424862" cy="17287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50850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600" b="0" dirty="0" smtClean="0"/>
                        <a:t>Acesso a informação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357563"/>
            <a:ext cx="1081087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3744913"/>
            <a:ext cx="1081087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2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357563"/>
            <a:ext cx="1081088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3744913"/>
            <a:ext cx="1081088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357563"/>
            <a:ext cx="1081087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3744913"/>
            <a:ext cx="1081087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357563"/>
            <a:ext cx="1081088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3744913"/>
            <a:ext cx="1081088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</a:t>
            </a:r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180010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smtClean="0">
                <a:solidFill>
                  <a:schemeClr val="bg1"/>
                </a:solidFill>
              </a:rPr>
              <a:t>Acompanhamento de Medidas Sócio Educativas 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Dr.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Élio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Bráz</a:t>
                      </a:r>
                      <a:endParaRPr lang="pt-BR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Janeiro/2011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2,92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1800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9669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531">
                <a:tc>
                  <a:txBody>
                    <a:bodyPr/>
                    <a:lstStyle/>
                    <a:p>
                      <a:r>
                        <a:rPr lang="pt-BR" sz="1400" b="0" dirty="0" smtClean="0"/>
                        <a:t>Alteração no sistema </a:t>
                      </a:r>
                      <a:r>
                        <a:rPr lang="pt-BR" sz="1400" b="0" dirty="0" err="1" smtClean="0"/>
                        <a:t>Judwin</a:t>
                      </a:r>
                      <a:r>
                        <a:rPr lang="pt-BR" sz="1400" b="0" dirty="0" smtClean="0"/>
                        <a:t> do 1º Grau, implementando na ferramenta de acompanhamento processual a possibilidade de: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t-BR" sz="1400" b="0" dirty="0" smtClean="0"/>
                        <a:t>Lançamento dos movimentos realizadas pelos diversos núcleos existentes na 2ª Vara da Infância e Juventude.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t-BR" sz="1400" b="0" dirty="0" smtClean="0"/>
                        <a:t>Relatórios para atender as necessidades de extração de informações dos núcleos citados.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t-BR" sz="1400" b="0" dirty="0" smtClean="0"/>
                        <a:t>Controle de menores que estão em unidades de acolhimento</a:t>
                      </a:r>
                      <a:endParaRPr lang="pt-B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2554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5958929"/>
            <a:ext cx="2254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580979"/>
            <a:ext cx="8424862" cy="1584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552404"/>
          <a:ext cx="8424936" cy="16129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42505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847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428454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3817391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428454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3817391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428454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3817391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428454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3817391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428454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3817391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</a:t>
            </a:r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428454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3817391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428454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3817391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22320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err="1" smtClean="0">
                <a:solidFill>
                  <a:schemeClr val="bg1"/>
                </a:solidFill>
              </a:rPr>
              <a:t>Cemando</a:t>
            </a:r>
            <a:r>
              <a:rPr sz="1600" smtClean="0">
                <a:solidFill>
                  <a:schemeClr val="bg1"/>
                </a:solidFill>
              </a:rPr>
              <a:t> 2º Grau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Lúcia Aquino</a:t>
                      </a:r>
                      <a:endParaRPr lang="pt-BR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Novembro/2010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2,77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2232247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728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964">
                <a:tc>
                  <a:txBody>
                    <a:bodyPr/>
                    <a:lstStyle/>
                    <a:p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Alteração do sistema </a:t>
                      </a:r>
                      <a:r>
                        <a:rPr lang="pt-BR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Judwin</a:t>
                      </a: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do 2º Grau com implementação da funcionalidade de tratamento de expedientes similar ao sistema do 1º grau:</a:t>
                      </a:r>
                    </a:p>
                    <a:p>
                      <a:endParaRPr lang="pt-BR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Cadastro de modelos de expedientes e certidões parametrizados para utilização futura;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Distribuição de mandados para oficiais de justiça, sendo desejável que os responsáveis pelo setor possam, a partir da indicação da área de cumprimento, distribuir um mandado para oficial de justiça pelo sistema.</a:t>
                      </a:r>
                      <a:endParaRPr lang="pt-BR" sz="1400" b="1" dirty="0" smtClean="0"/>
                    </a:p>
                    <a:p>
                      <a:endParaRPr lang="pt-B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3578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6246813"/>
            <a:ext cx="2254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868863"/>
            <a:ext cx="8424862" cy="1368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840288"/>
          <a:ext cx="8424936" cy="14310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27080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20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716338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4105275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716338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4105275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716338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4105275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716338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4105275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</a:t>
            </a:r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2</a:t>
            </a:r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22320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smtClean="0">
                <a:solidFill>
                  <a:schemeClr val="bg1"/>
                </a:solidFill>
              </a:rPr>
              <a:t>Integração do </a:t>
            </a:r>
            <a:r>
              <a:rPr sz="1600" err="1" smtClean="0">
                <a:solidFill>
                  <a:schemeClr val="bg1"/>
                </a:solidFill>
              </a:rPr>
              <a:t>Judwin</a:t>
            </a:r>
            <a:r>
              <a:rPr sz="1600" smtClean="0">
                <a:solidFill>
                  <a:schemeClr val="bg1"/>
                </a:solidFill>
              </a:rPr>
              <a:t> 1º Grau com o CNACL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Teresa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Silgueiro</a:t>
                      </a:r>
                      <a:endParaRPr lang="pt-BR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Agosto/2011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2,46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2232247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728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964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Desenvolvimento de </a:t>
                      </a:r>
                      <a:r>
                        <a:rPr lang="pt-BR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serviços 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 o envio de informações do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Judwin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do 1º Grau para o CNACL </a:t>
                      </a:r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(Cadastro Nacional de Adolescente em Conflito com a Lei)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t-BR" sz="1800" b="1" dirty="0" smtClean="0"/>
                    </a:p>
                    <a:p>
                      <a:endParaRPr lang="pt-B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60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6246813"/>
            <a:ext cx="2254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868863"/>
            <a:ext cx="8424862" cy="1368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840288"/>
          <a:ext cx="8424936" cy="14310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27080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20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716338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4105275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716338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4105275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716338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4105275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716338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4105275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</a:t>
            </a:r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2</a:t>
            </a:r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22320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smtClean="0">
                <a:solidFill>
                  <a:schemeClr val="bg1"/>
                </a:solidFill>
              </a:rPr>
              <a:t>CONSULTA PROCESSUAL DO ADVOGADO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endParaRPr lang="pt-BR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2,42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2232247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728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964"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Desenvolvimento de serviço na web para que os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escritórios de advocacia possam buscar via aplicações próprias, informações dos processos de seus interesses. Tal serviço deverá funcionar para os sistemas </a:t>
                      </a:r>
                      <a:r>
                        <a:rPr lang="pt-BR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Judwin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1º Grau, </a:t>
                      </a:r>
                      <a:r>
                        <a:rPr lang="pt-BR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Judwin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2º Grau e </a:t>
                      </a:r>
                      <a:r>
                        <a:rPr lang="pt-BR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Pje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 paralelo deverá também ser corrigida a navegação da consulta processual no site do PJPE.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8698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6246813"/>
            <a:ext cx="2254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868863"/>
            <a:ext cx="8424862" cy="1368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840288"/>
          <a:ext cx="8424936" cy="14310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27080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20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716338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4105275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716338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4105275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716338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4105275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716338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4105275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 smtClean="0"/>
              <a:t>4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4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180128"/>
              </p:ext>
            </p:extLst>
          </p:nvPr>
        </p:nvGraphicFramePr>
        <p:xfrm>
          <a:off x="611560" y="1772816"/>
          <a:ext cx="7992888" cy="148130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2º Grau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Sessão de Julgamento Eletrônico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err="1" smtClean="0"/>
                        <a:t>Concl</a:t>
                      </a:r>
                      <a:r>
                        <a:rPr lang="pt-PT" sz="1600" dirty="0" smtClean="0"/>
                        <a:t>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100%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Controle</a:t>
                      </a:r>
                      <a:r>
                        <a:rPr lang="pt-BR" sz="1600" baseline="0" dirty="0" smtClean="0"/>
                        <a:t> de Paradigmas Recursais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N/D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35%</a:t>
                      </a:r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Gestão da Execução Penal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N/D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8" name="Picture 2056" descr="Icon Magnifying Glas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44" y="2242543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2056" descr="Icon Magnifying Glas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44" y="2625733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1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0453265"/>
              </p:ext>
            </p:extLst>
          </p:nvPr>
        </p:nvGraphicFramePr>
        <p:xfrm>
          <a:off x="7092280" y="2096536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2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8102137"/>
              </p:ext>
            </p:extLst>
          </p:nvPr>
        </p:nvGraphicFramePr>
        <p:xfrm>
          <a:off x="7137285" y="2189270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3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97509"/>
              </p:ext>
            </p:extLst>
          </p:nvPr>
        </p:nvGraphicFramePr>
        <p:xfrm>
          <a:off x="7092280" y="2470709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4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0503113"/>
              </p:ext>
            </p:extLst>
          </p:nvPr>
        </p:nvGraphicFramePr>
        <p:xfrm>
          <a:off x="7146000" y="2556000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06" name="Picture 56" descr="Viewer fil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16416" y="1484784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9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50" name="Oval 281">
              <a:hlinkClick r:id="rId10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1</a:t>
              </a:r>
            </a:p>
          </p:txBody>
        </p:sp>
      </p:grpSp>
      <p:grpSp>
        <p:nvGrpSpPr>
          <p:cNvPr id="52" name="Group 159"/>
          <p:cNvGrpSpPr>
            <a:grpSpLocks noChangeAspect="1"/>
          </p:cNvGrpSpPr>
          <p:nvPr/>
        </p:nvGrpSpPr>
        <p:grpSpPr bwMode="auto">
          <a:xfrm>
            <a:off x="4617016" y="627539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3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60" name="Oval 161">
              <a:hlinkClick r:id="rId11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2</a:t>
              </a:r>
            </a:p>
          </p:txBody>
        </p:sp>
      </p:grpSp>
      <p:grpSp>
        <p:nvGrpSpPr>
          <p:cNvPr id="61" name="Group 159"/>
          <p:cNvGrpSpPr>
            <a:grpSpLocks noChangeAspect="1"/>
          </p:cNvGrpSpPr>
          <p:nvPr/>
        </p:nvGrpSpPr>
        <p:grpSpPr bwMode="auto">
          <a:xfrm>
            <a:off x="4950064" y="627122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2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73" name="Oval 161"/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75" name="Group 279"/>
          <p:cNvGrpSpPr>
            <a:grpSpLocks noChangeAspect="1"/>
          </p:cNvGrpSpPr>
          <p:nvPr/>
        </p:nvGrpSpPr>
        <p:grpSpPr bwMode="auto">
          <a:xfrm>
            <a:off x="3941952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6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77" name="Oval 281">
              <a:hlinkClick r:id="rId1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 smtClean="0"/>
                <a:t>R</a:t>
              </a:r>
              <a:endParaRPr lang="pt-BR" sz="1050" dirty="0"/>
            </a:p>
          </p:txBody>
        </p:sp>
      </p:grpSp>
      <p:sp>
        <p:nvSpPr>
          <p:cNvPr id="29" name="CaixaDeTexto 28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30" name="Picture 2056" descr="Icon Magnifying Gl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5403318"/>
              </p:ext>
            </p:extLst>
          </p:nvPr>
        </p:nvGraphicFramePr>
        <p:xfrm>
          <a:off x="7092280" y="2851341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2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8363292"/>
              </p:ext>
            </p:extLst>
          </p:nvPr>
        </p:nvGraphicFramePr>
        <p:xfrm>
          <a:off x="7137285" y="2944075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pic>
        <p:nvPicPr>
          <p:cNvPr id="31" name="Picture 2056" descr="Icon Magnifying Glass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6169" y="299697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2882613"/>
              </p:ext>
            </p:extLst>
          </p:nvPr>
        </p:nvGraphicFramePr>
        <p:xfrm>
          <a:off x="7146416" y="2931274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</p:spTree>
    <p:extLst>
      <p:ext uri="{BB962C8B-B14F-4D97-AF65-F5344CB8AC3E}">
        <p14:creationId xmlns:p14="http://schemas.microsoft.com/office/powerpoint/2010/main" val="389487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22320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smtClean="0">
                <a:solidFill>
                  <a:schemeClr val="bg1"/>
                </a:solidFill>
              </a:rPr>
              <a:t>Controle de acolhimento e adoção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CEJA - Elizeth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Gayão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Senna</a:t>
                      </a:r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0" dirty="0" smtClean="0"/>
                        <a:t>Outubro/2012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2,38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2232247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728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964"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Criação de um sistema para controle e acompanhamento das crianças acolhidas e adotadas no estado de Pernambuco devendo constar : 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Integração com a base de dados do CNA e CNCA (Cadastro Nacional de Acolhidos e Cadastro nacional de Crianças Adotadas)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Cadastro de todas as crianças acolhidas e adotadas em todas as Comarcas do Estado de Pernambuco</a:t>
                      </a:r>
                    </a:p>
                    <a:p>
                      <a:endParaRPr lang="pt-B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7674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6246813"/>
            <a:ext cx="2254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868863"/>
            <a:ext cx="8424862" cy="1368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840288"/>
          <a:ext cx="8424936" cy="14310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27080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20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716338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4105275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2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716338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4105275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716338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4105275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716338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4105275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</a:t>
            </a:r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22320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smtClean="0">
                <a:solidFill>
                  <a:schemeClr val="bg1"/>
                </a:solidFill>
              </a:rPr>
              <a:t>SISTEMA DE GESTÃO DA SEJU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endParaRPr lang="pt-BR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2,23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2232247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728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964">
                <a:tc>
                  <a:txBody>
                    <a:bodyPr/>
                    <a:lstStyle/>
                    <a:p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Desenvolvimento de ferramenta para controle mais efetivo da SEJU em relação aos eventos dos magistrados</a:t>
                      </a:r>
                      <a:r>
                        <a:rPr lang="pt-BR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que impactem sua atuação jurisdicional.</a:t>
                      </a:r>
                      <a:endParaRPr lang="pt-B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5626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6246813"/>
            <a:ext cx="2254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868863"/>
            <a:ext cx="8424862" cy="1368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840288"/>
          <a:ext cx="8424936" cy="14310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27080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20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716338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4105275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2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716338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4105275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716338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4105275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716338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4105275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</a:t>
            </a:r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2</a:t>
            </a:r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22320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smtClean="0">
                <a:solidFill>
                  <a:schemeClr val="bg1"/>
                </a:solidFill>
              </a:rPr>
              <a:t>Gerenciador de Contas de Depósito Judicial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0" dirty="0" err="1" smtClean="0"/>
                        <a:t>Leovegildo</a:t>
                      </a:r>
                      <a:r>
                        <a:rPr lang="pt-BR" b="0" baseline="0" dirty="0" smtClean="0"/>
                        <a:t> Mota</a:t>
                      </a:r>
                      <a:endParaRPr lang="pt-BR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0" dirty="0" smtClean="0"/>
                        <a:t>Julho/2011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2,15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2232247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728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9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Sistema que utilizará dezenas de serviços do BB para permitir um controle pelo juiz das movimentações bancárias nas contas que recebem depósitos judiciais.</a:t>
                      </a:r>
                      <a:endParaRPr lang="pt-BR" sz="1800" b="1" dirty="0" smtClean="0"/>
                    </a:p>
                    <a:p>
                      <a:endParaRPr lang="pt-B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6650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6246813"/>
            <a:ext cx="2254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868863"/>
            <a:ext cx="8424862" cy="1368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840288"/>
          <a:ext cx="8424936" cy="14310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27080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20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716338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4105275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2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716338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4105275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</a:t>
            </a:r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716338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4105275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716338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4105275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</a:t>
            </a:r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2</a:t>
            </a:r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944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PÁGINA DA COPLAN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COPLAN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Paulo Emílio </a:t>
                      </a:r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2,69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4194"/>
              </p:ext>
            </p:extLst>
          </p:nvPr>
        </p:nvGraphicFramePr>
        <p:xfrm>
          <a:off x="395536" y="1412776"/>
          <a:ext cx="8424936" cy="182842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37538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663">
                <a:tc>
                  <a:txBody>
                    <a:bodyPr/>
                    <a:lstStyle/>
                    <a:p>
                      <a:pPr algn="just"/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Página de intranet para a COPLAN, com vistas à publicação interna de documentos relativos às áreas de: Gestão de Projetos e Gestão de Processos de Negócio do TJPE. </a:t>
                      </a:r>
                    </a:p>
                    <a:p>
                      <a:pPr algn="just"/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referida página deverá disponibilizar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á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 para a publicação de notícias e repositório de arquivos/documentos, preferencialmente administrável pelos próprios usuários da COPLAN.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Eficácia essencial para o alcance das diretrizes propostas pela Lei n° 12.527/11 (Lei de Acesso a Informações).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8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Substituição do SISPE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0" dirty="0" smtClean="0"/>
                        <a:t>Norma Lyra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Julho/2011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2,31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4194"/>
              </p:ext>
            </p:extLst>
          </p:nvPr>
        </p:nvGraphicFramePr>
        <p:xfrm>
          <a:off x="395536" y="1412776"/>
          <a:ext cx="8424936" cy="1800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9669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531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Desenvolver/Adquirir um  em substituição ao atual sistema SISPE.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8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Aquisição de Sistema para o Centro de Saúde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0" dirty="0" err="1" smtClean="0"/>
                        <a:t>Tarciana</a:t>
                      </a:r>
                      <a:r>
                        <a:rPr lang="pt-BR" b="0" dirty="0" smtClean="0"/>
                        <a:t> </a:t>
                      </a:r>
                      <a:r>
                        <a:rPr lang="pt-BR" b="0" dirty="0" err="1" smtClean="0"/>
                        <a:t>Chalegre</a:t>
                      </a:r>
                      <a:endParaRPr lang="pt-BR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0" dirty="0" smtClean="0"/>
                        <a:t>Janeiro/2011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2,31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4194"/>
              </p:ext>
            </p:extLst>
          </p:nvPr>
        </p:nvGraphicFramePr>
        <p:xfrm>
          <a:off x="395536" y="1412776"/>
          <a:ext cx="8424936" cy="1800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9669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531"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atendimento dessa solicitação irá permitir o agendamento de consultas pelos próprios usuários, através da internet, informatizando todo o processo, controle e o gerenciamento dos atendimentos realizados pelos profissionais do centro de saúde do TJPE, através da possibilidade de geração de relatórios gerenciais e estatísticos pelos gestores do Centro de Saúde acabando com a necessidade de controles manuais.</a:t>
                      </a: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implantação do sistema possibilitará grande impacto na organização pois beneficiará diretamente servidores e seus dependentes.</a:t>
                      </a: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8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SISTEMA INTEGRADO DE GESTÃO PÚBLICA (GRP)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0" dirty="0" smtClean="0"/>
                        <a:t>Diretoria Geral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0" dirty="0" smtClean="0"/>
                        <a:t>Janeiro/2009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2,31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4194"/>
              </p:ext>
            </p:extLst>
          </p:nvPr>
        </p:nvGraphicFramePr>
        <p:xfrm>
          <a:off x="395536" y="1412776"/>
          <a:ext cx="8424936" cy="1800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9669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531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Trata-se de um sistema integrado de gestão pública.</a:t>
                      </a:r>
                      <a:r>
                        <a:rPr lang="pt-BR" sz="1600" b="0" baseline="0" dirty="0" smtClean="0"/>
                        <a:t> Composto por diversos processos de negócio da área meio do tribunal de justiça em uma única plataforma.</a:t>
                      </a: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600" b="0" dirty="0" smtClean="0"/>
                        <a:t>Sistema grande e de alta complexidade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600" b="0" dirty="0" smtClean="0"/>
                        <a:t>Automatização</a:t>
                      </a:r>
                      <a:r>
                        <a:rPr lang="pt-BR" sz="1600" b="0" baseline="0" dirty="0" smtClean="0"/>
                        <a:t> dos processos de negócio da área meio da organização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944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CONTROLE DO SERVIÇO DE TÁXI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DIRIEST - Augusta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Tiné</a:t>
                      </a:r>
                      <a:endParaRPr lang="pt-BR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Setembro/2012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2,23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4194"/>
              </p:ext>
            </p:extLst>
          </p:nvPr>
        </p:nvGraphicFramePr>
        <p:xfrm>
          <a:off x="395536" y="1412776"/>
          <a:ext cx="8424936" cy="182842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37538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6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demanda se refere à necessidade de desenvolvimento de uma ferramenta para controle da distribuição e utilização do </a:t>
                      </a:r>
                      <a:r>
                        <a:rPr lang="pt-BR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Cred-Viagem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documento comprobatório da utilização do serviço de taxi (SERV-TAXI), contratada por este Poder.</a:t>
                      </a:r>
                    </a:p>
                    <a:p>
                      <a:endParaRPr lang="pt-BR" sz="14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Referida demanda é item exclusivo no Relatório de Auditoria nº 06/2012, realizado pela Controladoria Interna deste Tribunal.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600" b="0" dirty="0" smtClean="0"/>
                        <a:t>O sistema não só ajudará no fluxo interno dos trabalhos,</a:t>
                      </a:r>
                      <a:r>
                        <a:rPr lang="pt-BR" sz="1600" b="0" baseline="0" dirty="0" smtClean="0"/>
                        <a:t> bem como evitar gastos desnecessários com táxi.</a:t>
                      </a: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944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Controle da transparência passiva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Ouvidoria - Flávio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Japiassu</a:t>
                      </a:r>
                      <a:endParaRPr lang="pt-B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Novembro/2012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4194"/>
              </p:ext>
            </p:extLst>
          </p:nvPr>
        </p:nvGraphicFramePr>
        <p:xfrm>
          <a:off x="395536" y="1412776"/>
          <a:ext cx="8424936" cy="182842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37538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663"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sistema de controle da transparência passiva, objeto da demanda, deverá gerenciar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cadastro do usuário solicitante, módulo de aprovação da solicitação, módulos de encaminhamento, consulta e acompanhamento da solicitação aprovada. Caberá, também, ao sistema o controle dos prazos legais, inclusive os prudenciais.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solicitação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está regulamentada 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inciso XXXIII, do caput do art. 5º, no inciso II do § 3º do art. 37 e no § 2º dos art. 216 da Constituição Federal.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944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NOVO SISTEMA DE OUVIDORIA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Ouvidoria - Flávio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Japiassu</a:t>
                      </a:r>
                      <a:endParaRPr lang="pt-B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Novembro/2012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2,08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4194"/>
              </p:ext>
            </p:extLst>
          </p:nvPr>
        </p:nvGraphicFramePr>
        <p:xfrm>
          <a:off x="395536" y="1412776"/>
          <a:ext cx="8424936" cy="182842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37538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663"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unidade demandante solicita a criação de um novo sistema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(web) 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 Ouvidoria, permitindo todo o gerenciamento e controle das solicitações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realizadas.</a:t>
                      </a:r>
                      <a:endParaRPr lang="pt-BR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 novo sistema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da Ouvidoria permitirá retorno significativo para a organização e a sociedade, pois possibilitará o registro e acompanhamento de solicitações diretamente pelos usuários.</a:t>
                      </a: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5"/>
          <p:cNvSpPr/>
          <p:nvPr/>
        </p:nvSpPr>
        <p:spPr>
          <a:xfrm>
            <a:off x="401082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0" name="Group 18"/>
          <p:cNvGrpSpPr/>
          <p:nvPr/>
        </p:nvGrpSpPr>
        <p:grpSpPr>
          <a:xfrm>
            <a:off x="458930" y="1923825"/>
            <a:ext cx="2314753" cy="277000"/>
            <a:chOff x="452926" y="1955659"/>
            <a:chExt cx="2074514" cy="300915"/>
          </a:xfrm>
        </p:grpSpPr>
        <p:sp>
          <p:nvSpPr>
            <p:cNvPr id="49" name="Round Same Side Corner Rectangle 14"/>
            <p:cNvSpPr/>
            <p:nvPr/>
          </p:nvSpPr>
          <p:spPr>
            <a:xfrm rot="16200000" flipV="1">
              <a:off x="1974624" y="1678214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" name="Round Same Side Corner Rectangle 15"/>
            <p:cNvSpPr/>
            <p:nvPr/>
          </p:nvSpPr>
          <p:spPr>
            <a:xfrm rot="16200000">
              <a:off x="937367" y="1496759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" name="TextBox 16"/>
            <p:cNvSpPr txBox="1"/>
            <p:nvPr/>
          </p:nvSpPr>
          <p:spPr>
            <a:xfrm>
              <a:off x="486975" y="1955659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Em Execução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01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3" name="Group 23"/>
          <p:cNvGrpSpPr/>
          <p:nvPr/>
        </p:nvGrpSpPr>
        <p:grpSpPr>
          <a:xfrm>
            <a:off x="458930" y="2230706"/>
            <a:ext cx="2314753" cy="277000"/>
            <a:chOff x="452926" y="2289035"/>
            <a:chExt cx="2074514" cy="300915"/>
          </a:xfrm>
        </p:grpSpPr>
        <p:sp>
          <p:nvSpPr>
            <p:cNvPr id="54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5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6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Não Iniciados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7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11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8" name="Group 25"/>
          <p:cNvGrpSpPr/>
          <p:nvPr/>
        </p:nvGrpSpPr>
        <p:grpSpPr>
          <a:xfrm>
            <a:off x="458930" y="2546355"/>
            <a:ext cx="2314753" cy="277000"/>
            <a:chOff x="452926" y="2289035"/>
            <a:chExt cx="2074514" cy="300915"/>
          </a:xfrm>
        </p:grpSpPr>
        <p:sp>
          <p:nvSpPr>
            <p:cNvPr id="59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0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1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Suspensos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2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3" name="Round Same Side Corner Rectangle 106"/>
          <p:cNvSpPr/>
          <p:nvPr/>
        </p:nvSpPr>
        <p:spPr>
          <a:xfrm>
            <a:off x="401082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7" name="Group 23"/>
          <p:cNvGrpSpPr/>
          <p:nvPr/>
        </p:nvGrpSpPr>
        <p:grpSpPr>
          <a:xfrm>
            <a:off x="474850" y="2860786"/>
            <a:ext cx="2314753" cy="277000"/>
            <a:chOff x="452926" y="2289035"/>
            <a:chExt cx="2074514" cy="300915"/>
          </a:xfrm>
        </p:grpSpPr>
        <p:sp>
          <p:nvSpPr>
            <p:cNvPr id="68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9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0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Concluídos Mês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2" name="Group 25"/>
          <p:cNvGrpSpPr/>
          <p:nvPr/>
        </p:nvGrpSpPr>
        <p:grpSpPr>
          <a:xfrm>
            <a:off x="474850" y="3176435"/>
            <a:ext cx="2314753" cy="277000"/>
            <a:chOff x="452926" y="2289035"/>
            <a:chExt cx="2074514" cy="300915"/>
          </a:xfrm>
        </p:grpSpPr>
        <p:sp>
          <p:nvSpPr>
            <p:cNvPr id="73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4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5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Propostas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6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77" name="Rounded Rectangle 5"/>
          <p:cNvSpPr/>
          <p:nvPr/>
        </p:nvSpPr>
        <p:spPr>
          <a:xfrm>
            <a:off x="6313325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8" name="Group 18"/>
          <p:cNvGrpSpPr/>
          <p:nvPr/>
        </p:nvGrpSpPr>
        <p:grpSpPr>
          <a:xfrm>
            <a:off x="6371175" y="1923824"/>
            <a:ext cx="2314754" cy="291938"/>
            <a:chOff x="452926" y="1955660"/>
            <a:chExt cx="2074514" cy="317143"/>
          </a:xfrm>
        </p:grpSpPr>
        <p:sp>
          <p:nvSpPr>
            <p:cNvPr id="79" name="Round Same Side Corner Rectangle 14"/>
            <p:cNvSpPr/>
            <p:nvPr/>
          </p:nvSpPr>
          <p:spPr>
            <a:xfrm rot="16200000" flipV="1">
              <a:off x="1974624" y="1678214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0" name="Round Same Side Corner Rectangle 15"/>
            <p:cNvSpPr/>
            <p:nvPr/>
          </p:nvSpPr>
          <p:spPr>
            <a:xfrm rot="16200000">
              <a:off x="937367" y="1496759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1" name="TextBox 16"/>
            <p:cNvSpPr txBox="1"/>
            <p:nvPr/>
          </p:nvSpPr>
          <p:spPr>
            <a:xfrm>
              <a:off x="501241" y="1971889"/>
              <a:ext cx="1262522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Atrasados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2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100%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83" name="Group 23"/>
          <p:cNvGrpSpPr/>
          <p:nvPr/>
        </p:nvGrpSpPr>
        <p:grpSpPr>
          <a:xfrm>
            <a:off x="6371175" y="2230705"/>
            <a:ext cx="2314755" cy="287506"/>
            <a:chOff x="452926" y="2289036"/>
            <a:chExt cx="2074514" cy="312328"/>
          </a:xfrm>
        </p:grpSpPr>
        <p:sp>
          <p:nvSpPr>
            <p:cNvPr id="84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5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6" name="TextBox 21"/>
            <p:cNvSpPr txBox="1"/>
            <p:nvPr/>
          </p:nvSpPr>
          <p:spPr>
            <a:xfrm>
              <a:off x="501240" y="2300450"/>
              <a:ext cx="1225831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No Prazo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7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88" name="Group 25"/>
          <p:cNvGrpSpPr/>
          <p:nvPr/>
        </p:nvGrpSpPr>
        <p:grpSpPr>
          <a:xfrm>
            <a:off x="6371173" y="2546355"/>
            <a:ext cx="2314753" cy="277000"/>
            <a:chOff x="452926" y="2289035"/>
            <a:chExt cx="2074514" cy="300915"/>
          </a:xfrm>
        </p:grpSpPr>
        <p:sp>
          <p:nvSpPr>
            <p:cNvPr id="89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0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1" name="TextBox 28"/>
            <p:cNvSpPr txBox="1"/>
            <p:nvPr/>
          </p:nvSpPr>
          <p:spPr>
            <a:xfrm>
              <a:off x="486974" y="2289035"/>
              <a:ext cx="1276790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Monitorados PMO 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2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100%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93" name="Round Same Side Corner Rectangle 106"/>
          <p:cNvSpPr/>
          <p:nvPr/>
        </p:nvSpPr>
        <p:spPr>
          <a:xfrm>
            <a:off x="6313325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Indicadores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(%)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4" name="Group 23"/>
          <p:cNvGrpSpPr/>
          <p:nvPr/>
        </p:nvGrpSpPr>
        <p:grpSpPr>
          <a:xfrm>
            <a:off x="6387093" y="2860786"/>
            <a:ext cx="2314753" cy="277000"/>
            <a:chOff x="452926" y="2289035"/>
            <a:chExt cx="2074514" cy="300915"/>
          </a:xfrm>
        </p:grpSpPr>
        <p:sp>
          <p:nvSpPr>
            <p:cNvPr id="95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6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7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en-US" sz="1200" b="1" dirty="0" err="1" smtClean="0">
                  <a:latin typeface="Calibri" pitchFamily="34" charset="0"/>
                  <a:cs typeface="Calibri" pitchFamily="34" charset="0"/>
                </a:rPr>
                <a:t>Rejeitados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8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99" name="Group 25"/>
          <p:cNvGrpSpPr/>
          <p:nvPr/>
        </p:nvGrpSpPr>
        <p:grpSpPr>
          <a:xfrm>
            <a:off x="6387093" y="3176435"/>
            <a:ext cx="2314753" cy="277000"/>
            <a:chOff x="452926" y="2289035"/>
            <a:chExt cx="2074514" cy="300915"/>
          </a:xfrm>
        </p:grpSpPr>
        <p:sp>
          <p:nvSpPr>
            <p:cNvPr id="100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1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2" name="TextBox 28"/>
            <p:cNvSpPr txBox="1"/>
            <p:nvPr/>
          </p:nvSpPr>
          <p:spPr>
            <a:xfrm>
              <a:off x="486975" y="2289035"/>
              <a:ext cx="1262523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Ocupação Recursos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04" name="Round Same Side Corner Rectangle 102"/>
          <p:cNvSpPr/>
          <p:nvPr/>
        </p:nvSpPr>
        <p:spPr>
          <a:xfrm>
            <a:off x="535319" y="5522657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endParaRPr lang="ro-RO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05" name="Chart 96"/>
          <p:cNvGraphicFramePr/>
          <p:nvPr>
            <p:extLst>
              <p:ext uri="{D42A27DB-BD31-4B8C-83A1-F6EECF244321}">
                <p14:modId xmlns:p14="http://schemas.microsoft.com/office/powerpoint/2010/main" val="2049588775"/>
              </p:ext>
            </p:extLst>
          </p:nvPr>
        </p:nvGraphicFramePr>
        <p:xfrm>
          <a:off x="215607" y="3886091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6" name="Round Same Side Corner Rectangle 100"/>
          <p:cNvSpPr/>
          <p:nvPr/>
        </p:nvSpPr>
        <p:spPr>
          <a:xfrm>
            <a:off x="212392" y="3658976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Projetos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2" name="Group 279"/>
          <p:cNvGrpSpPr>
            <a:grpSpLocks noChangeAspect="1"/>
          </p:cNvGrpSpPr>
          <p:nvPr/>
        </p:nvGrpSpPr>
        <p:grpSpPr bwMode="auto">
          <a:xfrm>
            <a:off x="4625984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3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14" name="Oval 281">
              <a:hlinkClick r:id="rId3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1</a:t>
              </a:r>
            </a:p>
          </p:txBody>
        </p:sp>
      </p:grpSp>
      <p:grpSp>
        <p:nvGrpSpPr>
          <p:cNvPr id="115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6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17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 smtClean="0">
                  <a:solidFill>
                    <a:schemeClr val="bg1"/>
                  </a:solidFill>
                </a:rPr>
                <a:t>R</a:t>
              </a:r>
              <a:endParaRPr lang="pt-BR" sz="105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8" name="Round Same Side Corner Rectangle 4"/>
          <p:cNvSpPr/>
          <p:nvPr/>
        </p:nvSpPr>
        <p:spPr>
          <a:xfrm rot="10800000">
            <a:off x="3059832" y="1890626"/>
            <a:ext cx="3024336" cy="1610379"/>
          </a:xfrm>
          <a:prstGeom prst="round2SameRect">
            <a:avLst>
              <a:gd name="adj1" fmla="val 12899"/>
              <a:gd name="adj2" fmla="val 0"/>
            </a:avLst>
          </a:prstGeom>
          <a:solidFill>
            <a:schemeClr val="tx1">
              <a:alpha val="18000"/>
            </a:schemeClr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endParaRPr lang="ro-RO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9" name="Round Same Side Corner Rectangle 106"/>
          <p:cNvSpPr/>
          <p:nvPr/>
        </p:nvSpPr>
        <p:spPr>
          <a:xfrm>
            <a:off x="3059831" y="1624196"/>
            <a:ext cx="3024337" cy="249911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Concluídos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20" name="Tabela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49101"/>
              </p:ext>
            </p:extLst>
          </p:nvPr>
        </p:nvGraphicFramePr>
        <p:xfrm>
          <a:off x="3075341" y="1906118"/>
          <a:ext cx="2993275" cy="1428161"/>
        </p:xfrm>
        <a:graphic>
          <a:graphicData uri="http://schemas.openxmlformats.org/drawingml/2006/table">
            <a:tbl>
              <a:tblPr/>
              <a:tblGrid>
                <a:gridCol w="256971"/>
                <a:gridCol w="2088232"/>
                <a:gridCol w="648072"/>
              </a:tblGrid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01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Avaliação</a:t>
                      </a:r>
                      <a:r>
                        <a:rPr lang="pt-BR" sz="1100" baseline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de Competências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Set/12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02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03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04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05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06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07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1" name="Round Same Side Corner Rectangle 102"/>
          <p:cNvSpPr/>
          <p:nvPr/>
        </p:nvSpPr>
        <p:spPr>
          <a:xfrm>
            <a:off x="4945895" y="5526478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6">
              <a:lumMod val="60000"/>
              <a:lumOff val="40000"/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endParaRPr lang="ro-RO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22" name="Chart 96"/>
          <p:cNvGraphicFramePr/>
          <p:nvPr>
            <p:extLst>
              <p:ext uri="{D42A27DB-BD31-4B8C-83A1-F6EECF244321}">
                <p14:modId xmlns:p14="http://schemas.microsoft.com/office/powerpoint/2010/main" val="1974952261"/>
              </p:ext>
            </p:extLst>
          </p:nvPr>
        </p:nvGraphicFramePr>
        <p:xfrm>
          <a:off x="4626183" y="3889912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3" name="Round Same Side Corner Rectangle 100"/>
          <p:cNvSpPr/>
          <p:nvPr/>
        </p:nvSpPr>
        <p:spPr>
          <a:xfrm>
            <a:off x="4622968" y="3662797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Indicadores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68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8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Sistema de Frequência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0" dirty="0" err="1" smtClean="0"/>
                        <a:t>Leovegildo</a:t>
                      </a:r>
                      <a:r>
                        <a:rPr lang="pt-BR" b="0" dirty="0" smtClean="0"/>
                        <a:t> Mota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Março/2011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2,04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4194"/>
              </p:ext>
            </p:extLst>
          </p:nvPr>
        </p:nvGraphicFramePr>
        <p:xfrm>
          <a:off x="395536" y="1412776"/>
          <a:ext cx="8424936" cy="1800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9669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5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Diretoria Geral do TJPE solicitou a SGP e a SETIC uma funcionalidade WEB para permitir o registro dos dias de ausência de servidores, a fim de evitar o pagamento indevido de salários aos e às pessoas que não estão mais a serviço do TJ e não tiveram o registro da sua situação atualizada pelos gestores de cada área.</a:t>
                      </a:r>
                      <a:endParaRPr lang="pt-BR" sz="1400" b="0" dirty="0" smtClean="0"/>
                    </a:p>
                    <a:p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solicitação possibilitará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 atualização do corpo funcional do TJPE e inibirá pagamentos indevidos de dias trabalhados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944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Publicação de resenhas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Diretoria de 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Gestão Funcional 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Solange Cunha</a:t>
                      </a:r>
                      <a:endParaRPr lang="pt-BR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Agosto/2012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2,00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4194"/>
              </p:ext>
            </p:extLst>
          </p:nvPr>
        </p:nvGraphicFramePr>
        <p:xfrm>
          <a:off x="395536" y="1412776"/>
          <a:ext cx="8424936" cy="182842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37538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663"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demanda refere-se à necessidade de desenvolvimento de uma ferramenta para publicação das resenhas da DGF-SGP. Entre os atos citados estão: férias, licença prêmio e licença médica, entre outros, que são digitados um a um em formulário padrão, para posterior envio ao DJE para publicação.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Esse atendimento possibilitará significativa melhoria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no fluxo de trabalho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944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BANCO DE TALENTOS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Suzana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Azoubel</a:t>
                      </a:r>
                      <a:endParaRPr lang="pt-BR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Fevereiro/2011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1,96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4194"/>
              </p:ext>
            </p:extLst>
          </p:nvPr>
        </p:nvGraphicFramePr>
        <p:xfrm>
          <a:off x="395536" y="1412776"/>
          <a:ext cx="8424936" cy="19202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37538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663"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gerência de seleção e acolhimento da SGP solicita o desenvolvimento de ferramenta para extração dos dados inseridos pelo sistema de cadastramento de nomeados e pelo último censo realizado, referente a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conhecimentos, projetos, talentos e habilidades que deverão ser migradas para o sistema Universal. Essa funcionalidade deverá possuir filtros que permitam ao usuário escolher diversos tipos de perfis de conhecimentos dos concursados. </a:t>
                      </a: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solicitação irá permitir a identificação prévia dos perfis dos servidores, possibilitando, quando possível, a sua mais adequada lotação.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944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SISTEMA PARA O CENTRO DE JUSTIÇA TERAPÊUTICO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endParaRPr lang="pt-BR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1,92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4194"/>
              </p:ext>
            </p:extLst>
          </p:nvPr>
        </p:nvGraphicFramePr>
        <p:xfrm>
          <a:off x="395536" y="1412776"/>
          <a:ext cx="8424936" cy="182842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37538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663">
                <a:tc>
                  <a:txBody>
                    <a:bodyPr/>
                    <a:lstStyle/>
                    <a:p>
                      <a:endParaRPr lang="pt-BR" sz="14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944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CONTROLE PÓS-GRADUAÇÃO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Diretoria de Desenvolvimento Humano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– Luís Eduardo</a:t>
                      </a:r>
                      <a:endParaRPr lang="pt-BR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Novembro/2012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1,77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4194"/>
              </p:ext>
            </p:extLst>
          </p:nvPr>
        </p:nvGraphicFramePr>
        <p:xfrm>
          <a:off x="395536" y="1412776"/>
          <a:ext cx="8424936" cy="182842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37538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663"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demanda refere-se a criação de sistema web para melhorar o gerenciamento e controle de inscrições e contratos nos cursos de pós-graduação oferecidos pelo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Tribunal de Justiça de Pernambuco aos funcionários efetivos através das empresas cadastradas na SGP. 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Possibilitar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inscrições diretamente pelos servidores e o cadastramento de empresas interessadas através da internet.</a:t>
                      </a: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944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SERVIÇOS E OBRAS DE ENGENHARIA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Diretoria Geral -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Leovegildo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Mota</a:t>
                      </a:r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Agosto/2012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1,46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4194"/>
              </p:ext>
            </p:extLst>
          </p:nvPr>
        </p:nvGraphicFramePr>
        <p:xfrm>
          <a:off x="395536" y="1412776"/>
          <a:ext cx="8424936" cy="182842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37538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663"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demanda refere-se à necessidade de desenvolvimento de ferramenta web para acompanhamento dos serviços (reformas e manutenções) e obras (construções) de engenharia e arquitetura, com abrangência que compreende desde a solicitação inicial até a efetiva execução e entrega do objeto solicitado.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Demanda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possibilitará o acompanhamento on-line da execução de cada obra ou serviço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944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FOLHA DE PAGAMENTO DOS ESTAGIÁRIOS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SGP - Gerência de estágio - Consuelo</a:t>
                      </a:r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Março 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1,46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4194"/>
              </p:ext>
            </p:extLst>
          </p:nvPr>
        </p:nvGraphicFramePr>
        <p:xfrm>
          <a:off x="395536" y="1412776"/>
          <a:ext cx="8424936" cy="182842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37538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663">
                <a:tc>
                  <a:txBody>
                    <a:bodyPr/>
                    <a:lstStyle/>
                    <a:p>
                      <a:pPr algn="just"/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gerência de estágio da SGP solicita que a sua folha de pagamento seja realizada diretamente no sistema Universal RH. 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pt-B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36998</TotalTime>
  <Words>11224</Words>
  <Application>Microsoft Office PowerPoint</Application>
  <PresentationFormat>Apresentação na tela (4:3)</PresentationFormat>
  <Paragraphs>2810</Paragraphs>
  <Slides>96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96</vt:i4>
      </vt:variant>
    </vt:vector>
  </HeadingPairs>
  <TitlesOfParts>
    <vt:vector size="97" baseType="lpstr">
      <vt:lpstr>Diseño predeterminado</vt:lpstr>
      <vt:lpstr>Portfólio de projetos de tic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Projeto: Pje - Juizados Cíveis da RMR</vt:lpstr>
      <vt:lpstr>Projeto: PJe - corregedoria – 2ª fase</vt:lpstr>
      <vt:lpstr>Projeto: Juizados Criminais</vt:lpstr>
      <vt:lpstr>Projeto: Pje - Colégio Recursal</vt:lpstr>
      <vt:lpstr>Projeto: Pje – Migração Versão descanso</vt:lpstr>
      <vt:lpstr>Projeto: Sistema de Gravação de Audiências</vt:lpstr>
      <vt:lpstr>Projeto: Controle de Frequência de Cumpridor de Pena Alternativa  (VEPA)</vt:lpstr>
      <vt:lpstr>Projeto: Banco Nacional de Mandados de Prisão</vt:lpstr>
      <vt:lpstr>Projeto: Execução Fiscal Eletrônica</vt:lpstr>
      <vt:lpstr>Projeto: Painel de Chamadas de Audiências</vt:lpstr>
      <vt:lpstr>Projeto: Vitaliciamento – 2ª fase</vt:lpstr>
      <vt:lpstr>Projeto: gestão de pagamento de precatórios</vt:lpstr>
      <vt:lpstr>Projeto: gestão dA EXECUÇÃO PENAL</vt:lpstr>
      <vt:lpstr>ProjeTo: CERTIFICADOS DIGITAIS PARA USO DE SISTEMAS (infojud, RENAJUD...)</vt:lpstr>
      <vt:lpstr>Projeto: CUSTAS JUDICIAIS</vt:lpstr>
      <vt:lpstr>Projeto: Tabelas Processuais Unificadas (Movimentos 2 grau - CNJ)</vt:lpstr>
      <vt:lpstr>Projeto: Consulta Processual 1º Grau</vt:lpstr>
      <vt:lpstr>Projeto: Processos Apensados (Extinção de Barramentos)</vt:lpstr>
      <vt:lpstr>Projeto: Sessão de Julgamento Eletrônica</vt:lpstr>
      <vt:lpstr>Apresentação do PowerPoint</vt:lpstr>
      <vt:lpstr>Apresentação do PowerPoint</vt:lpstr>
      <vt:lpstr>Apresentação do PowerPoint</vt:lpstr>
      <vt:lpstr>Projeto: Digitalização das Pastas Funcionais</vt:lpstr>
      <vt:lpstr>Projeto: Arquivo Geral</vt:lpstr>
      <vt:lpstr>Projeto: Portal de Internet</vt:lpstr>
      <vt:lpstr>Projeto: JURISPRUDÊNCIA</vt:lpstr>
      <vt:lpstr>Projeto: Implantação da Plataforma do EAD (Moodle)</vt:lpstr>
      <vt:lpstr>Projeto: Modernização da Rede da Capital (Wireless)</vt:lpstr>
      <vt:lpstr>Apresentação do PowerPoint</vt:lpstr>
      <vt:lpstr>Apresentação do PowerPoint</vt:lpstr>
      <vt:lpstr>Apresentação do PowerPoint</vt:lpstr>
      <vt:lpstr>Projeto: Redundância de Instalações Físicas</vt:lpstr>
      <vt:lpstr>Projeto: Implantação do Service Manager</vt:lpstr>
      <vt:lpstr>Projeto: Implantação do Configuration Manager</vt:lpstr>
      <vt:lpstr>Projeto: Implantação do Operation Manager</vt:lpstr>
      <vt:lpstr>Projeto: Implantação do EPM-Microsoft</vt:lpstr>
      <vt:lpstr>Projeto: Uso Doméstico do Office</vt:lpstr>
      <vt:lpstr>Projeto: PADRONIZAÇÃO DAS ESTAÇÕES DE TRABALHO</vt:lpstr>
      <vt:lpstr>Projeto: Painel de Indicadores 1º Grau (BI)</vt:lpstr>
      <vt:lpstr>Projeto: Painel de Indicadores 2º Grau (BI)</vt:lpstr>
      <vt:lpstr>Projeto: Acompanhamento de Obras</vt:lpstr>
      <vt:lpstr>Projeto: Política de Segurança da Informação (Diretrizes)</vt:lpstr>
      <vt:lpstr>Projeto: Campanha de Divulgação e Conscientização da PSI</vt:lpstr>
      <vt:lpstr>Projeto: IMPLANTAÇÃO DA NORMA DE CERTIFICADOS DIGITAIS</vt:lpstr>
      <vt:lpstr>Projeto: Gestão de Riscos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Bnmp 2º grau</vt:lpstr>
      <vt:lpstr>CONHECER VIRTUAL</vt:lpstr>
      <vt:lpstr>Consulta Processual CCMA</vt:lpstr>
      <vt:lpstr>Consulta Processual Móvel</vt:lpstr>
      <vt:lpstr>Consulta Processual Unificada</vt:lpstr>
      <vt:lpstr>SISTEMA DE LEILÃO ELETRÔNICO</vt:lpstr>
      <vt:lpstr>Acompanhamento de Medidas Sócio Educativas </vt:lpstr>
      <vt:lpstr>Cemando 2º Grau</vt:lpstr>
      <vt:lpstr>Integração do Judwin 1º Grau com o CNACL</vt:lpstr>
      <vt:lpstr>CONSULTA PROCESSUAL DO ADVOGADO</vt:lpstr>
      <vt:lpstr>Controle de acolhimento e adoção</vt:lpstr>
      <vt:lpstr>SISTEMA DE GESTÃO DA SEJU</vt:lpstr>
      <vt:lpstr>Gerenciador de Contas de Depósito Judicial</vt:lpstr>
      <vt:lpstr>PÁGINA DA COPLAN</vt:lpstr>
      <vt:lpstr>Substituição do SISPE</vt:lpstr>
      <vt:lpstr>Aquisição de Sistema para o Centro de Saúde</vt:lpstr>
      <vt:lpstr>SISTEMA INTEGRADO DE GESTÃO PÚBLICA (GRP)</vt:lpstr>
      <vt:lpstr>CONTROLE DO SERVIÇO DE TÁXI</vt:lpstr>
      <vt:lpstr>Controle da transparência passiva</vt:lpstr>
      <vt:lpstr>NOVO SISTEMA DE OUVIDORIA</vt:lpstr>
      <vt:lpstr>Sistema de Frequência</vt:lpstr>
      <vt:lpstr>Publicação de resenhas</vt:lpstr>
      <vt:lpstr>BANCO DE TALENTOS</vt:lpstr>
      <vt:lpstr>SISTEMA PARA O CENTRO DE JUSTIÇA TERAPÊUTICO</vt:lpstr>
      <vt:lpstr>CONTROLE PÓS-GRADUAÇÃO</vt:lpstr>
      <vt:lpstr>SERVIÇOS E OBRAS DE ENGENHARIA</vt:lpstr>
      <vt:lpstr>FOLHA DE PAGAMENTO DOS ESTAGIÁRIOS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Alessandra Barbara Santos de Almeida</cp:lastModifiedBy>
  <cp:revision>1636</cp:revision>
  <cp:lastPrinted>2013-04-22T15:30:45Z</cp:lastPrinted>
  <dcterms:created xsi:type="dcterms:W3CDTF">2010-05-23T14:28:12Z</dcterms:created>
  <dcterms:modified xsi:type="dcterms:W3CDTF">2013-04-23T21:05:53Z</dcterms:modified>
</cp:coreProperties>
</file>