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7"/>
  </p:notesMasterIdLst>
  <p:sldIdLst>
    <p:sldId id="256" r:id="rId3"/>
    <p:sldId id="292" r:id="rId4"/>
    <p:sldId id="306" r:id="rId5"/>
    <p:sldId id="303" r:id="rId6"/>
    <p:sldId id="314" r:id="rId7"/>
    <p:sldId id="293" r:id="rId8"/>
    <p:sldId id="294" r:id="rId9"/>
    <p:sldId id="295" r:id="rId10"/>
    <p:sldId id="313" r:id="rId11"/>
    <p:sldId id="308" r:id="rId12"/>
    <p:sldId id="310" r:id="rId13"/>
    <p:sldId id="311" r:id="rId14"/>
    <p:sldId id="315" r:id="rId15"/>
    <p:sldId id="312" r:id="rId16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660066"/>
    <a:srgbClr val="996600"/>
    <a:srgbClr val="000080"/>
    <a:srgbClr val="FF9900"/>
    <a:srgbClr val="004080"/>
    <a:srgbClr val="C0C0C0"/>
    <a:srgbClr val="336699"/>
    <a:srgbClr val="FC755A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147" autoAdjust="0"/>
    <p:restoredTop sz="94675" autoAdjust="0"/>
  </p:normalViewPr>
  <p:slideViewPr>
    <p:cSldViewPr>
      <p:cViewPr>
        <p:scale>
          <a:sx n="70" d="100"/>
          <a:sy n="70" d="100"/>
        </p:scale>
        <p:origin x="-8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080120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253" y="6525344"/>
            <a:ext cx="113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956663" cy="7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92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45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98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3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2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2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96" y="-27384"/>
            <a:ext cx="9011344" cy="504056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99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53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00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65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90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36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8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4859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ABR/2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844B-EEF7-4548-A4EE-CB82D8C50183}" type="datetimeFigureOut">
              <a:rPr lang="pt-BR" smtClean="0"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5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err="1">
                <a:solidFill>
                  <a:schemeClr val="tx1"/>
                </a:solidFill>
              </a:rPr>
              <a:t>Comitê</a:t>
            </a:r>
            <a:r>
              <a:rPr lang="es-UY" dirty="0">
                <a:solidFill>
                  <a:schemeClr val="tx1"/>
                </a:solidFill>
              </a:rPr>
              <a:t> Gestor de TIC</a:t>
            </a:r>
            <a:br>
              <a:rPr lang="es-UY" dirty="0">
                <a:solidFill>
                  <a:schemeClr val="tx1"/>
                </a:solidFill>
              </a:rPr>
            </a:br>
            <a:r>
              <a:rPr lang="es-UY" dirty="0">
                <a:solidFill>
                  <a:schemeClr val="tx1"/>
                </a:solidFill>
              </a:rPr>
              <a:t>(CGTIC)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sz="3200" dirty="0" smtClean="0">
                <a:solidFill>
                  <a:schemeClr val="tx1"/>
                </a:solidFill>
              </a:rPr>
              <a:t>ABRIL/2013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1800200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Gravação de Audiência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 algn="just"/>
            <a:r>
              <a:rPr lang="pt-BR" dirty="0" smtClean="0"/>
              <a:t>foi </a:t>
            </a:r>
            <a:r>
              <a:rPr lang="pt-BR" dirty="0"/>
              <a:t>realizada, no dia 22 de </a:t>
            </a:r>
            <a:r>
              <a:rPr lang="pt-BR" dirty="0" smtClean="0"/>
              <a:t>abril</a:t>
            </a:r>
            <a:r>
              <a:rPr lang="pt-BR" dirty="0"/>
              <a:t>, </a:t>
            </a:r>
            <a:r>
              <a:rPr lang="pt-BR" dirty="0" smtClean="0"/>
              <a:t>o primeiro teste do </a:t>
            </a:r>
            <a:r>
              <a:rPr lang="pt-BR" dirty="0"/>
              <a:t>sistema de gravação de audiência na 1ª vara cível da </a:t>
            </a:r>
            <a:r>
              <a:rPr lang="pt-BR" dirty="0" smtClean="0"/>
              <a:t>capital (vara piloto).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688632"/>
          </a:xfrm>
        </p:spPr>
        <p:txBody>
          <a:bodyPr/>
          <a:lstStyle/>
          <a:p>
            <a:pPr algn="just"/>
            <a:r>
              <a:rPr lang="pt-BR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do Comitê técnico dos estados 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PJe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 algn="just"/>
            <a:r>
              <a:rPr lang="pt-BR" dirty="0" smtClean="0"/>
              <a:t>realizada nos dias </a:t>
            </a:r>
            <a:r>
              <a:rPr lang="pt-BR" dirty="0"/>
              <a:t>17 e </a:t>
            </a:r>
            <a:r>
              <a:rPr lang="pt-BR" dirty="0" smtClean="0"/>
              <a:t>18, </a:t>
            </a:r>
            <a:r>
              <a:rPr lang="pt-BR" dirty="0"/>
              <a:t>envolvendo pela primeira vez subgrupos técnicos tratando de requisitos, </a:t>
            </a:r>
            <a:r>
              <a:rPr lang="pt-BR" dirty="0" smtClean="0"/>
              <a:t>fluxos </a:t>
            </a:r>
            <a:r>
              <a:rPr lang="pt-BR" dirty="0"/>
              <a:t>de trabalho, </a:t>
            </a:r>
            <a:r>
              <a:rPr lang="pt-BR" dirty="0" smtClean="0"/>
              <a:t>testes </a:t>
            </a:r>
            <a:r>
              <a:rPr lang="pt-BR" dirty="0"/>
              <a:t>e estratégia de </a:t>
            </a:r>
            <a:r>
              <a:rPr lang="pt-BR" dirty="0" smtClean="0"/>
              <a:t>implantação do </a:t>
            </a:r>
            <a:r>
              <a:rPr lang="pt-BR" dirty="0" err="1" smtClean="0"/>
              <a:t>PJe</a:t>
            </a:r>
            <a:r>
              <a:rPr lang="pt-BR" dirty="0" smtClean="0"/>
              <a:t>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23076" cy="5688632"/>
          </a:xfrm>
        </p:spPr>
        <p:txBody>
          <a:bodyPr/>
          <a:lstStyle/>
          <a:p>
            <a:pPr algn="just"/>
            <a:r>
              <a:rPr lang="pt-BR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Disponibilização da nova Consulta </a:t>
            </a:r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Processual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pPr lvl="1" algn="just"/>
            <a:r>
              <a:rPr lang="pt-BR" dirty="0" smtClean="0"/>
              <a:t>será </a:t>
            </a:r>
            <a:r>
              <a:rPr lang="pt-BR" dirty="0"/>
              <a:t>implantado no </a:t>
            </a:r>
            <a:r>
              <a:rPr lang="pt-BR" dirty="0">
                <a:solidFill>
                  <a:srgbClr val="FF0000"/>
                </a:solidFill>
              </a:rPr>
              <a:t>dia </a:t>
            </a:r>
            <a:r>
              <a:rPr lang="pt-BR" dirty="0" smtClean="0">
                <a:solidFill>
                  <a:srgbClr val="FF0000"/>
                </a:solidFill>
              </a:rPr>
              <a:t>2 de maio</a:t>
            </a:r>
            <a:r>
              <a:rPr lang="pt-BR" dirty="0" smtClean="0"/>
              <a:t> </a:t>
            </a:r>
            <a:r>
              <a:rPr lang="pt-BR" dirty="0"/>
              <a:t>o projeto de consulta processual, que modifica a forma </a:t>
            </a:r>
            <a:r>
              <a:rPr lang="pt-BR" dirty="0" smtClean="0"/>
              <a:t>de realização das consultas </a:t>
            </a:r>
            <a:r>
              <a:rPr lang="pt-BR" dirty="0"/>
              <a:t>aos </a:t>
            </a:r>
            <a:r>
              <a:rPr lang="pt-BR" dirty="0" smtClean="0"/>
              <a:t>processos.</a:t>
            </a:r>
          </a:p>
          <a:p>
            <a:pPr lvl="1" algn="just"/>
            <a:r>
              <a:rPr lang="pt-BR" dirty="0" smtClean="0"/>
              <a:t>8 de maio – </a:t>
            </a:r>
            <a:r>
              <a:rPr lang="pt-BR" dirty="0" smtClean="0"/>
              <a:t>audiência </a:t>
            </a:r>
            <a:r>
              <a:rPr lang="pt-BR" dirty="0" smtClean="0"/>
              <a:t>pública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996952"/>
            <a:ext cx="4981897" cy="34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688632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VEPA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algn="just"/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erá implantado no dia 25 de abril o controle de frequência de cumpridor de pena alternativa. </a:t>
            </a:r>
            <a:endParaRPr lang="pt-BR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3744416" cy="5688632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Datacenter Secundário</a:t>
            </a:r>
            <a:r>
              <a:rPr lang="pt-BR" dirty="0" smtClean="0"/>
              <a:t>: </a:t>
            </a:r>
          </a:p>
          <a:p>
            <a:pPr marL="457200" lvl="1" indent="0" algn="just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O ITEP foi definido como local para a construção do Datacenter secundário. As negociações serão conduzidas pelo TJPE junto ao Governo Federal.</a:t>
            </a:r>
          </a:p>
          <a:p>
            <a:pPr marL="457200" lvl="1" indent="0" algn="just">
              <a:buNone/>
            </a:pPr>
            <a:endParaRPr lang="pt-BR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1"/>
                </a:solidFill>
              </a:rPr>
              <a:t>Fatos relevantes</a:t>
            </a:r>
            <a:endParaRPr lang="pt-BR" kern="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17" y="1052736"/>
            <a:ext cx="4989934" cy="48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72" y="15280"/>
            <a:ext cx="6923112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Pauta da reunião – ABRIL/2013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45638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dirty="0" smtClean="0"/>
              <a:t>Pendências da última reunião</a:t>
            </a:r>
          </a:p>
          <a:p>
            <a:pPr lvl="0">
              <a:lnSpc>
                <a:spcPct val="150000"/>
              </a:lnSpc>
            </a:pPr>
            <a:r>
              <a:rPr lang="pt-BR" dirty="0" smtClean="0"/>
              <a:t>Portfólio </a:t>
            </a:r>
            <a:r>
              <a:rPr lang="pt-BR" dirty="0"/>
              <a:t>de </a:t>
            </a:r>
            <a:r>
              <a:rPr lang="pt-BR" dirty="0" smtClean="0"/>
              <a:t>Projetos TIC</a:t>
            </a:r>
            <a:endParaRPr lang="pt-B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 smtClean="0"/>
              <a:t>Fatos Relevantes</a:t>
            </a:r>
          </a:p>
        </p:txBody>
      </p:sp>
    </p:spTree>
    <p:extLst>
      <p:ext uri="{BB962C8B-B14F-4D97-AF65-F5344CB8AC3E}">
        <p14:creationId xmlns:p14="http://schemas.microsoft.com/office/powerpoint/2010/main" val="9756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PENDÊNCIAS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Gestor do </a:t>
            </a:r>
            <a:r>
              <a:rPr lang="pt-BR" dirty="0"/>
              <a:t>P</a:t>
            </a:r>
            <a:r>
              <a:rPr lang="pt-BR" dirty="0" smtClean="0"/>
              <a:t>rojeto Jurisprudência:</a:t>
            </a:r>
          </a:p>
          <a:p>
            <a:pPr marL="914400" lvl="1" indent="-514350"/>
            <a:r>
              <a:rPr lang="pt-BR" dirty="0" smtClean="0"/>
              <a:t>Rogério Lins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Gestor do Projeto Custas Judiciais:</a:t>
            </a:r>
          </a:p>
          <a:p>
            <a:pPr marL="914400" lvl="1" indent="-514350"/>
            <a:r>
              <a:rPr lang="pt-BR" dirty="0" smtClean="0"/>
              <a:t>João Batista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Situação do </a:t>
            </a:r>
            <a:r>
              <a:rPr lang="pt-BR" dirty="0" err="1" smtClean="0"/>
              <a:t>PJe</a:t>
            </a:r>
            <a:r>
              <a:rPr lang="pt-BR" dirty="0" smtClean="0"/>
              <a:t> de Execução Fiscal Municipais.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Tratativas da Implantação do Sistema de Sessão de Julgamento Eletrônica.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86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Novos projetos - iniciados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/>
          <a:lstStyle/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226922" y="893753"/>
            <a:ext cx="8737565" cy="3479558"/>
            <a:chOff x="1890754" y="1196752"/>
            <a:chExt cx="6930852" cy="3047510"/>
          </a:xfrm>
        </p:grpSpPr>
        <p:sp>
          <p:nvSpPr>
            <p:cNvPr id="27" name="Retângulo 26"/>
            <p:cNvSpPr/>
            <p:nvPr/>
          </p:nvSpPr>
          <p:spPr>
            <a:xfrm>
              <a:off x="1962722" y="3252836"/>
              <a:ext cx="5148552" cy="2310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reto 27"/>
            <p:cNvCxnSpPr>
              <a:stCxn id="29" idx="0"/>
            </p:cNvCxnSpPr>
            <p:nvPr/>
          </p:nvCxnSpPr>
          <p:spPr>
            <a:xfrm flipV="1">
              <a:off x="3402842" y="1844824"/>
              <a:ext cx="13058" cy="1228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e 28"/>
            <p:cNvSpPr/>
            <p:nvPr/>
          </p:nvSpPr>
          <p:spPr>
            <a:xfrm>
              <a:off x="3222842" y="3072836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reto 29"/>
            <p:cNvCxnSpPr>
              <a:stCxn id="29" idx="6"/>
              <a:endCxn id="33" idx="2"/>
            </p:cNvCxnSpPr>
            <p:nvPr/>
          </p:nvCxnSpPr>
          <p:spPr>
            <a:xfrm flipV="1">
              <a:off x="3582842" y="3248960"/>
              <a:ext cx="936104" cy="3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 de Texto 2"/>
            <p:cNvSpPr txBox="1">
              <a:spLocks noChangeArrowheads="1"/>
            </p:cNvSpPr>
            <p:nvPr/>
          </p:nvSpPr>
          <p:spPr bwMode="auto">
            <a:xfrm>
              <a:off x="3595964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Fevereiro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4518946" y="3068960"/>
              <a:ext cx="1299618" cy="432048"/>
              <a:chOff x="4518946" y="3068960"/>
              <a:chExt cx="1299618" cy="432048"/>
            </a:xfrm>
          </p:grpSpPr>
          <p:sp>
            <p:nvSpPr>
              <p:cNvPr id="33" name="Elipse 32"/>
              <p:cNvSpPr/>
              <p:nvPr/>
            </p:nvSpPr>
            <p:spPr>
              <a:xfrm>
                <a:off x="4518946" y="306896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4" name="Conector reto 33"/>
              <p:cNvCxnSpPr>
                <a:stCxn id="33" idx="6"/>
                <a:endCxn id="37" idx="2"/>
              </p:cNvCxnSpPr>
              <p:nvPr/>
            </p:nvCxnSpPr>
            <p:spPr>
              <a:xfrm>
                <a:off x="4878946" y="3248960"/>
                <a:ext cx="939618" cy="38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ixa de Texto 2"/>
              <p:cNvSpPr txBox="1">
                <a:spLocks noChangeArrowheads="1"/>
              </p:cNvSpPr>
              <p:nvPr/>
            </p:nvSpPr>
            <p:spPr bwMode="auto">
              <a:xfrm>
                <a:off x="4895582" y="3252836"/>
                <a:ext cx="922982" cy="248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pt-BR" sz="1200" b="1" dirty="0" smtClean="0">
                    <a:solidFill>
                      <a:srgbClr val="0F243E"/>
                    </a:solidFill>
                    <a:effectLst/>
                    <a:latin typeface="Arial"/>
                    <a:ea typeface="Calibri"/>
                    <a:cs typeface="Times New Roman"/>
                  </a:rPr>
                  <a:t>Março</a:t>
                </a:r>
                <a:endParaRPr lang="pt-BR" sz="1200" b="1" dirty="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818564" y="3072836"/>
              <a:ext cx="1292710" cy="424296"/>
              <a:chOff x="5818564" y="3072836"/>
              <a:chExt cx="1292710" cy="424296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5818564" y="3072836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8" name="Conector reto 37"/>
              <p:cNvCxnSpPr>
                <a:stCxn id="37" idx="6"/>
              </p:cNvCxnSpPr>
              <p:nvPr/>
            </p:nvCxnSpPr>
            <p:spPr>
              <a:xfrm flipV="1">
                <a:off x="6178564" y="3248960"/>
                <a:ext cx="932710" cy="38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aixa de Texto 2"/>
              <p:cNvSpPr txBox="1">
                <a:spLocks noChangeArrowheads="1"/>
              </p:cNvSpPr>
              <p:nvPr/>
            </p:nvSpPr>
            <p:spPr bwMode="auto">
              <a:xfrm>
                <a:off x="6188292" y="3248960"/>
                <a:ext cx="922982" cy="248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pt-BR" sz="1200" b="1" dirty="0" smtClean="0">
                    <a:solidFill>
                      <a:srgbClr val="0F243E"/>
                    </a:solidFill>
                    <a:effectLst/>
                    <a:latin typeface="Arial"/>
                    <a:ea typeface="Calibri"/>
                    <a:cs typeface="Times New Roman"/>
                  </a:rPr>
                  <a:t>Abril</a:t>
                </a:r>
                <a:endParaRPr lang="pt-BR" sz="1200" b="1" dirty="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4709394" y="2598104"/>
              <a:ext cx="3257172" cy="470856"/>
              <a:chOff x="4709394" y="2598104"/>
              <a:chExt cx="3257172" cy="470856"/>
            </a:xfrm>
          </p:grpSpPr>
          <p:sp>
            <p:nvSpPr>
              <p:cNvPr id="41" name="Caixa de Texto 2"/>
              <p:cNvSpPr txBox="1">
                <a:spLocks noChangeArrowheads="1"/>
              </p:cNvSpPr>
              <p:nvPr/>
            </p:nvSpPr>
            <p:spPr bwMode="auto">
              <a:xfrm>
                <a:off x="4726206" y="2598104"/>
                <a:ext cx="3240360" cy="396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171450" indent="-171450"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pt-BR" sz="1100" b="1" dirty="0" smtClean="0">
                    <a:solidFill>
                      <a:srgbClr val="000080"/>
                    </a:solidFill>
                    <a:latin typeface="Arial"/>
                    <a:ea typeface="Calibri"/>
                    <a:cs typeface="Times New Roman"/>
                    <a:sym typeface="Wingdings 2"/>
                  </a:rPr>
                  <a:t>TJPE Otimizado</a:t>
                </a:r>
              </a:p>
              <a:p>
                <a:pPr marL="171450" indent="-171450"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pt-BR" sz="1100" b="1" dirty="0">
                    <a:solidFill>
                      <a:srgbClr val="000080"/>
                    </a:solidFill>
                    <a:effectLst/>
                    <a:latin typeface="Arial"/>
                    <a:ea typeface="Calibri"/>
                    <a:cs typeface="Times New Roman"/>
                  </a:rPr>
                  <a:t> </a:t>
                </a:r>
                <a:r>
                  <a:rPr lang="pt-BR" sz="1100" b="1" dirty="0" smtClean="0">
                    <a:solidFill>
                      <a:srgbClr val="000080"/>
                    </a:solidFill>
                    <a:effectLst/>
                    <a:latin typeface="Arial"/>
                    <a:ea typeface="Calibri"/>
                    <a:cs typeface="Times New Roman"/>
                  </a:rPr>
                  <a:t>Implantação da Norma de Certificados Digitais</a:t>
                </a:r>
              </a:p>
              <a:p>
                <a:pPr marL="171450" indent="-171450">
                  <a:spcAft>
                    <a:spcPts val="0"/>
                  </a:spcAft>
                  <a:buFont typeface="Wingdings" pitchFamily="2" charset="2"/>
                  <a:buChar char="Ø"/>
                </a:pPr>
                <a:endParaRPr lang="pt-BR" sz="1100" b="1" dirty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cxnSp>
            <p:nvCxnSpPr>
              <p:cNvPr id="42" name="Conector reto 41"/>
              <p:cNvCxnSpPr/>
              <p:nvPr/>
            </p:nvCxnSpPr>
            <p:spPr>
              <a:xfrm flipH="1">
                <a:off x="4709394" y="2598104"/>
                <a:ext cx="16812" cy="470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Conector reto 42"/>
            <p:cNvCxnSpPr>
              <a:stCxn id="44" idx="0"/>
            </p:cNvCxnSpPr>
            <p:nvPr/>
          </p:nvCxnSpPr>
          <p:spPr>
            <a:xfrm flipV="1">
              <a:off x="2070754" y="1196752"/>
              <a:ext cx="0" cy="1944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ipse 43"/>
            <p:cNvSpPr/>
            <p:nvPr/>
          </p:nvSpPr>
          <p:spPr>
            <a:xfrm>
              <a:off x="1890754" y="3141008"/>
              <a:ext cx="360000" cy="36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Caixa de Texto 2"/>
            <p:cNvSpPr txBox="1">
              <a:spLocks noChangeArrowheads="1"/>
            </p:cNvSpPr>
            <p:nvPr/>
          </p:nvSpPr>
          <p:spPr bwMode="auto">
            <a:xfrm>
              <a:off x="2335884" y="3248960"/>
              <a:ext cx="922982" cy="2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pt-BR" sz="1200" b="1" dirty="0" smtClean="0">
                  <a:solidFill>
                    <a:srgbClr val="0F243E"/>
                  </a:solidFill>
                  <a:effectLst/>
                  <a:latin typeface="Arial"/>
                  <a:ea typeface="Calibri"/>
                  <a:cs typeface="Times New Roman"/>
                </a:rPr>
                <a:t>Janeiro</a:t>
              </a:r>
              <a:endParaRPr lang="pt-BR" sz="1200" b="1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46" name="Conector reto 45"/>
            <p:cNvCxnSpPr/>
            <p:nvPr/>
          </p:nvCxnSpPr>
          <p:spPr>
            <a:xfrm flipV="1">
              <a:off x="2241238" y="3236150"/>
              <a:ext cx="936104" cy="3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ixa de Texto 2"/>
            <p:cNvSpPr txBox="1">
              <a:spLocks noChangeArrowheads="1"/>
            </p:cNvSpPr>
            <p:nvPr/>
          </p:nvSpPr>
          <p:spPr bwMode="auto">
            <a:xfrm>
              <a:off x="3462342" y="1708349"/>
              <a:ext cx="3648932" cy="64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1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Padronização das Estações de Trabalho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1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Certificados Digitais para uso de Sistemas</a:t>
              </a:r>
            </a:p>
            <a:p>
              <a:pPr marL="171450" lvl="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1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Gestão de Pagamento de </a:t>
              </a:r>
              <a:r>
                <a:rPr lang="pt-BR" sz="11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Precatórios</a:t>
              </a:r>
            </a:p>
            <a:p>
              <a:pPr marL="171450" lvl="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1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Migração do Sybase</a:t>
              </a:r>
            </a:p>
            <a:p>
              <a:pPr lvl="0">
                <a:spcAft>
                  <a:spcPts val="0"/>
                </a:spcAft>
              </a:pPr>
              <a:endParaRPr lang="pt-BR" sz="11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48" name="Caixa de Texto 2"/>
            <p:cNvSpPr txBox="1">
              <a:spLocks noChangeArrowheads="1"/>
            </p:cNvSpPr>
            <p:nvPr/>
          </p:nvSpPr>
          <p:spPr bwMode="auto">
            <a:xfrm>
              <a:off x="2070754" y="1196752"/>
              <a:ext cx="3077310" cy="538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100" b="1" dirty="0" err="1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Pje</a:t>
              </a:r>
              <a:r>
                <a:rPr lang="pt-BR" sz="11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 – Migração Descanso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100" b="1" dirty="0" smtClean="0">
                  <a:solidFill>
                    <a:srgbClr val="000080"/>
                  </a:solidFill>
                  <a:latin typeface="Arial"/>
                  <a:ea typeface="Calibri"/>
                  <a:cs typeface="Times New Roman"/>
                  <a:sym typeface="Wingdings 2"/>
                </a:rPr>
                <a:t>Sistema de Gestão de Execuções Penais</a:t>
              </a:r>
            </a:p>
            <a:p>
              <a:pPr marL="171450" lvl="0" indent="-171450">
                <a:spcAft>
                  <a:spcPts val="0"/>
                </a:spcAft>
                <a:buFont typeface="Wingdings" pitchFamily="2" charset="2"/>
                <a:buChar char="Ø"/>
              </a:pPr>
              <a:r>
                <a:rPr lang="pt-BR" sz="1100" b="1" dirty="0" err="1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Vitaliciamento</a:t>
              </a:r>
              <a:r>
                <a:rPr lang="pt-BR" sz="1100" b="1" dirty="0">
                  <a:solidFill>
                    <a:srgbClr val="000080"/>
                  </a:solidFill>
                  <a:latin typeface="Arial"/>
                  <a:ea typeface="Calibri"/>
                  <a:cs typeface="Times New Roman"/>
                </a:rPr>
                <a:t> (2ª Etapa)</a:t>
              </a: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100" b="1" dirty="0">
                <a:solidFill>
                  <a:srgbClr val="000080"/>
                </a:solidFill>
                <a:latin typeface="Arial"/>
                <a:ea typeface="Calibri"/>
                <a:cs typeface="Times New Roman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b="1" dirty="0" smtClean="0">
                <a:solidFill>
                  <a:srgbClr val="000080"/>
                </a:solidFill>
                <a:latin typeface="Arial"/>
                <a:ea typeface="Calibri"/>
                <a:cs typeface="Times New Roman"/>
                <a:sym typeface="Wingdings 2"/>
              </a:endParaRPr>
            </a:p>
            <a:p>
              <a:pPr marL="171450" indent="-171450">
                <a:spcAft>
                  <a:spcPts val="0"/>
                </a:spcAft>
                <a:buFont typeface="Wingdings" pitchFamily="2" charset="2"/>
                <a:buChar char="Ø"/>
              </a:pPr>
              <a:endParaRPr lang="pt-BR" sz="100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grpSp>
          <p:nvGrpSpPr>
            <p:cNvPr id="49" name="Grupo 48"/>
            <p:cNvGrpSpPr/>
            <p:nvPr/>
          </p:nvGrpSpPr>
          <p:grpSpPr>
            <a:xfrm>
              <a:off x="6043539" y="3428960"/>
              <a:ext cx="2778067" cy="815302"/>
              <a:chOff x="6043539" y="3428960"/>
              <a:chExt cx="2778067" cy="815302"/>
            </a:xfrm>
          </p:grpSpPr>
          <p:sp>
            <p:nvSpPr>
              <p:cNvPr id="50" name="Caixa de Texto 2"/>
              <p:cNvSpPr txBox="1">
                <a:spLocks noChangeArrowheads="1"/>
              </p:cNvSpPr>
              <p:nvPr/>
            </p:nvSpPr>
            <p:spPr bwMode="auto">
              <a:xfrm>
                <a:off x="6122823" y="3573016"/>
                <a:ext cx="2698783" cy="671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171450" indent="-171450"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pt-BR" sz="1100" b="1" dirty="0" smtClean="0">
                    <a:solidFill>
                      <a:srgbClr val="000080"/>
                    </a:solidFill>
                    <a:latin typeface="Arial"/>
                    <a:ea typeface="Calibri"/>
                    <a:cs typeface="Times New Roman"/>
                    <a:sym typeface="Wingdings 2"/>
                  </a:rPr>
                  <a:t>Jurisprudência</a:t>
                </a:r>
              </a:p>
              <a:p>
                <a:pPr marL="171450" indent="-171450"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pt-BR" sz="1100" b="1" dirty="0" smtClean="0">
                    <a:solidFill>
                      <a:srgbClr val="000080"/>
                    </a:solidFill>
                    <a:effectLst/>
                    <a:latin typeface="Arial"/>
                    <a:ea typeface="Calibri"/>
                    <a:cs typeface="Times New Roman"/>
                    <a:sym typeface="Wingdings 2"/>
                  </a:rPr>
                  <a:t>Custas Judiciais</a:t>
                </a:r>
              </a:p>
              <a:p>
                <a:pPr marL="171450" indent="-171450"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pt-BR" sz="1100" b="1" dirty="0">
                    <a:solidFill>
                      <a:srgbClr val="000080"/>
                    </a:solidFill>
                    <a:latin typeface="Arial"/>
                    <a:ea typeface="Calibri"/>
                    <a:cs typeface="Times New Roman"/>
                  </a:rPr>
                  <a:t>Tabelas Processuais Unificadas (Movimentos 2o grau - </a:t>
                </a:r>
                <a:r>
                  <a:rPr lang="pt-BR" sz="1100" b="1" dirty="0" smtClean="0">
                    <a:solidFill>
                      <a:srgbClr val="000080"/>
                    </a:solidFill>
                    <a:latin typeface="Arial"/>
                    <a:ea typeface="Calibri"/>
                    <a:cs typeface="Times New Roman"/>
                  </a:rPr>
                  <a:t>CNJ)</a:t>
                </a:r>
              </a:p>
              <a:p>
                <a:pPr marL="171450" indent="-171450">
                  <a:spcAft>
                    <a:spcPts val="0"/>
                  </a:spcAft>
                  <a:buFont typeface="Wingdings" pitchFamily="2" charset="2"/>
                  <a:buChar char="Ø"/>
                </a:pPr>
                <a:endParaRPr lang="pt-BR" sz="1100" b="1" dirty="0">
                  <a:solidFill>
                    <a:srgbClr val="000080"/>
                  </a:solidFill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cxnSp>
            <p:nvCxnSpPr>
              <p:cNvPr id="51" name="Conector reto 50"/>
              <p:cNvCxnSpPr/>
              <p:nvPr/>
            </p:nvCxnSpPr>
            <p:spPr>
              <a:xfrm>
                <a:off x="6043539" y="3428960"/>
                <a:ext cx="0" cy="72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CaixaDeTexto 3"/>
          <p:cNvSpPr txBox="1"/>
          <p:nvPr/>
        </p:nvSpPr>
        <p:spPr>
          <a:xfrm>
            <a:off x="1994418" y="4941168"/>
            <a:ext cx="564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Total Iniciados: 12 projetos de Janeiro a abril de 2013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Demandas </a:t>
            </a:r>
            <a:r>
              <a:rPr lang="pt-BR" dirty="0" err="1" smtClean="0">
                <a:solidFill>
                  <a:schemeClr val="bg1"/>
                </a:solidFill>
              </a:rPr>
              <a:t>express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2" name="Content Placeholder 5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04867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sz="1200" dirty="0" smtClean="0"/>
              <a:t>Mudanças na extração do Justiça em Números</a:t>
            </a:r>
          </a:p>
          <a:p>
            <a:pPr>
              <a:lnSpc>
                <a:spcPct val="150000"/>
              </a:lnSpc>
            </a:pPr>
            <a:r>
              <a:rPr lang="pt-BR" sz="1200" dirty="0"/>
              <a:t>Mudanças na extração </a:t>
            </a:r>
            <a:r>
              <a:rPr lang="pt-BR" sz="1200" dirty="0" smtClean="0"/>
              <a:t>das Metas do CNJ</a:t>
            </a:r>
          </a:p>
          <a:p>
            <a:pPr>
              <a:lnSpc>
                <a:spcPct val="150000"/>
              </a:lnSpc>
            </a:pPr>
            <a:r>
              <a:rPr lang="pt-BR" sz="1200" dirty="0" smtClean="0"/>
              <a:t>BNMP 2º Grau</a:t>
            </a:r>
            <a:endParaRPr lang="pt-BR" sz="1200" dirty="0"/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Meta 18: 1º e 2º grau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Integração com sistema SAGRES (TCE)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Sistema de inscrição da COPA das Confederações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Mudanças no Contagem Processual Eletrônica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Mutirão da Reclassificação Processual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Melhorias nas funcionalidades de Barramentos (</a:t>
            </a:r>
            <a:r>
              <a:rPr lang="pt-BR" sz="1200" dirty="0" err="1" smtClean="0"/>
              <a:t>Judwin</a:t>
            </a:r>
            <a:r>
              <a:rPr lang="pt-BR" sz="1200" dirty="0" smtClean="0"/>
              <a:t> 2º grau)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Migração de ambiente do </a:t>
            </a:r>
            <a:r>
              <a:rPr lang="pt-BR" sz="1200" dirty="0" err="1" smtClean="0"/>
              <a:t>Projudi</a:t>
            </a:r>
            <a:endParaRPr lang="pt-BR" sz="1200" dirty="0" smtClean="0"/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Migração do Oracle para 11g (cerca de 20 sistemas impactados)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Virtualização de servidores de nomes de domínios - DNS (53 Serviços impactados)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Montagem da estrutura ARENA da COPA e Casa Oficial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Migração da Central Telefônica do FRA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Implantação de Ferramenta de Controle de Solicitações Internas -  SETIC (Mantis)</a:t>
            </a:r>
          </a:p>
          <a:p>
            <a:pPr lvl="0">
              <a:lnSpc>
                <a:spcPct val="150000"/>
              </a:lnSpc>
            </a:pPr>
            <a:r>
              <a:rPr lang="pt-BR" sz="1200" dirty="0" err="1" smtClean="0"/>
              <a:t>Redesenvolvimento</a:t>
            </a:r>
            <a:r>
              <a:rPr lang="pt-BR" sz="1200" dirty="0" smtClean="0"/>
              <a:t> do portal do SICASE – Emissão de Guias</a:t>
            </a:r>
          </a:p>
          <a:p>
            <a:pPr lvl="0">
              <a:lnSpc>
                <a:spcPct val="150000"/>
              </a:lnSpc>
            </a:pPr>
            <a:r>
              <a:rPr lang="pt-BR" sz="1200" dirty="0" smtClean="0"/>
              <a:t>Integração do SICASE com o Cartório  de Imóveis</a:t>
            </a:r>
          </a:p>
          <a:p>
            <a:pPr lvl="0">
              <a:lnSpc>
                <a:spcPct val="150000"/>
              </a:lnSpc>
            </a:pPr>
            <a:endParaRPr lang="pt-BR" sz="1800" dirty="0" smtClean="0"/>
          </a:p>
          <a:p>
            <a:pPr lvl="0">
              <a:lnSpc>
                <a:spcPct val="15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999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projetos</a:t>
            </a:r>
            <a:br>
              <a:rPr lang="pt-BR" dirty="0" smtClean="0"/>
            </a:br>
            <a:r>
              <a:rPr lang="pt-BR" dirty="0" smtClean="0"/>
              <a:t>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Fatos relevantes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158" y1="90761" x2="34158" y2="90761"/>
                        <a14:foregroundMark x1="37129" y1="87500" x2="37129" y2="87500"/>
                        <a14:foregroundMark x1="45050" y1="84239" x2="45050" y2="84239"/>
                        <a14:foregroundMark x1="52475" y1="82065" x2="52475" y2="82065"/>
                        <a14:foregroundMark x1="59406" y1="79891" x2="59406" y2="79891"/>
                        <a14:foregroundMark x1="69307" y1="77174" x2="69307" y2="77174"/>
                        <a14:foregroundMark x1="64851" y1="78261" x2="64851" y2="78261"/>
                        <a14:foregroundMark x1="64851" y1="82065" x2="64851" y2="82065"/>
                        <a14:foregroundMark x1="73762" y1="76087" x2="73762" y2="76087"/>
                        <a14:foregroundMark x1="79208" y1="79891" x2="79208" y2="79891"/>
                        <a14:foregroundMark x1="80693" y1="72826" x2="80693" y2="72826"/>
                        <a14:foregroundMark x1="82178" y1="78261" x2="82178" y2="78261"/>
                        <a14:foregroundMark x1="86139" y1="71196" x2="86139" y2="71196"/>
                        <a14:foregroundMark x1="85644" y1="74457" x2="85644" y2="74457"/>
                        <a14:foregroundMark x1="87129" y1="76630" x2="87129" y2="76630"/>
                        <a14:foregroundMark x1="89604" y1="76630" x2="89604" y2="76630"/>
                        <a14:foregroundMark x1="88614" y1="73913" x2="88614" y2="73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1124744"/>
            <a:ext cx="3384376" cy="3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36712"/>
            <a:ext cx="892333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472608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Gestores das Metas do CNJ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Através da portaria nº 18, de 16 de abril de 2013, foram definidos os gestores de cada meta estabelecida para o TJPE pelo CNJ. Diante disso a SETIC necessita validar com cada gestor os critérios para a extração dos dados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13849</TotalTime>
  <Words>481</Words>
  <Application>Microsoft Office PowerPoint</Application>
  <PresentationFormat>Apresentação na tela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Diseño predeterminado</vt:lpstr>
      <vt:lpstr>Personalizar design</vt:lpstr>
      <vt:lpstr>Comitê Gestor de TIC (CGTIC)</vt:lpstr>
      <vt:lpstr>Pauta da reunião – ABRIL/2013</vt:lpstr>
      <vt:lpstr>PENDÊNCIAS da última reunião</vt:lpstr>
      <vt:lpstr>Novos projetos - iniciados</vt:lpstr>
      <vt:lpstr>Demandas express</vt:lpstr>
      <vt:lpstr>Portfólio projetos  de tic</vt:lpstr>
      <vt:lpstr>Fatos relevantes</vt:lpstr>
      <vt:lpstr>Fatos relevantes</vt:lpstr>
      <vt:lpstr>Fatos relevantes</vt:lpstr>
      <vt:lpstr>Fatos relevantes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justo</cp:lastModifiedBy>
  <cp:revision>1252</cp:revision>
  <cp:lastPrinted>2012-10-17T10:38:27Z</cp:lastPrinted>
  <dcterms:created xsi:type="dcterms:W3CDTF">2010-05-23T14:28:12Z</dcterms:created>
  <dcterms:modified xsi:type="dcterms:W3CDTF">2013-04-24T02:54:27Z</dcterms:modified>
</cp:coreProperties>
</file>