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theme/themeOverride1.xml" ContentType="application/vnd.openxmlformats-officedocument.themeOverride+xml"/>
  <Override PartName="/ppt/charts/chart34.xml" ContentType="application/vnd.openxmlformats-officedocument.drawingml.chart+xml"/>
  <Override PartName="/ppt/theme/themeOverride2.xml" ContentType="application/vnd.openxmlformats-officedocument.themeOverride+xml"/>
  <Override PartName="/ppt/charts/chart35.xml" ContentType="application/vnd.openxmlformats-officedocument.drawingml.chart+xml"/>
  <Override PartName="/ppt/theme/themeOverride3.xml" ContentType="application/vnd.openxmlformats-officedocument.themeOverride+xml"/>
  <Override PartName="/ppt/charts/chart36.xml" ContentType="application/vnd.openxmlformats-officedocument.drawingml.chart+xml"/>
  <Override PartName="/ppt/theme/themeOverride4.xml" ContentType="application/vnd.openxmlformats-officedocument.themeOverride+xml"/>
  <Override PartName="/ppt/charts/chart37.xml" ContentType="application/vnd.openxmlformats-officedocument.drawingml.chart+xml"/>
  <Override PartName="/ppt/theme/themeOverride5.xml" ContentType="application/vnd.openxmlformats-officedocument.themeOverride+xml"/>
  <Override PartName="/ppt/charts/chart38.xml" ContentType="application/vnd.openxmlformats-officedocument.drawingml.chart+xml"/>
  <Override PartName="/ppt/theme/themeOverride6.xml" ContentType="application/vnd.openxmlformats-officedocument.themeOverride+xml"/>
  <Override PartName="/ppt/charts/chart39.xml" ContentType="application/vnd.openxmlformats-officedocument.drawingml.chart+xml"/>
  <Override PartName="/ppt/theme/themeOverride7.xml" ContentType="application/vnd.openxmlformats-officedocument.themeOverrid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notesSlides/notesSlide2.xml" ContentType="application/vnd.openxmlformats-officedocument.presentationml.notesSlide+xml"/>
  <Override PartName="/ppt/charts/chart96.xml" ContentType="application/vnd.openxmlformats-officedocument.drawingml.chart+xml"/>
  <Override PartName="/ppt/notesSlides/notesSlide3.xml" ContentType="application/vnd.openxmlformats-officedocument.presentationml.notesSlide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charts/chart118.xml" ContentType="application/vnd.openxmlformats-officedocument.drawingml.chart+xml"/>
  <Override PartName="/ppt/charts/chart119.xml" ContentType="application/vnd.openxmlformats-officedocument.drawingml.chart+xml"/>
  <Override PartName="/ppt/charts/chart120.xml" ContentType="application/vnd.openxmlformats-officedocument.drawingml.chart+xml"/>
  <Override PartName="/ppt/charts/chart121.xml" ContentType="application/vnd.openxmlformats-officedocument.drawingml.chart+xml"/>
  <Override PartName="/ppt/charts/chart122.xml" ContentType="application/vnd.openxmlformats-officedocument.drawingml.chart+xml"/>
  <Override PartName="/ppt/charts/chart123.xml" ContentType="application/vnd.openxmlformats-officedocument.drawingml.chart+xml"/>
  <Override PartName="/ppt/charts/chart124.xml" ContentType="application/vnd.openxmlformats-officedocument.drawingml.chart+xml"/>
  <Override PartName="/ppt/charts/chart125.xml" ContentType="application/vnd.openxmlformats-officedocument.drawingml.chart+xml"/>
  <Override PartName="/ppt/charts/chart126.xml" ContentType="application/vnd.openxmlformats-officedocument.drawingml.chart+xml"/>
  <Override PartName="/ppt/charts/chart127.xml" ContentType="application/vnd.openxmlformats-officedocument.drawingml.chart+xml"/>
  <Override PartName="/ppt/charts/chart12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256" r:id="rId2"/>
    <p:sldId id="288" r:id="rId3"/>
    <p:sldId id="444" r:id="rId4"/>
    <p:sldId id="445" r:id="rId5"/>
    <p:sldId id="393" r:id="rId6"/>
    <p:sldId id="343" r:id="rId7"/>
    <p:sldId id="344" r:id="rId8"/>
    <p:sldId id="377" r:id="rId9"/>
    <p:sldId id="397" r:id="rId10"/>
    <p:sldId id="345" r:id="rId11"/>
    <p:sldId id="396" r:id="rId12"/>
    <p:sldId id="346" r:id="rId13"/>
    <p:sldId id="395" r:id="rId14"/>
    <p:sldId id="387" r:id="rId15"/>
    <p:sldId id="347" r:id="rId16"/>
    <p:sldId id="394" r:id="rId17"/>
    <p:sldId id="348" r:id="rId18"/>
    <p:sldId id="349" r:id="rId19"/>
    <p:sldId id="350" r:id="rId20"/>
    <p:sldId id="351" r:id="rId21"/>
    <p:sldId id="352" r:id="rId22"/>
    <p:sldId id="442" r:id="rId23"/>
    <p:sldId id="385" r:id="rId24"/>
    <p:sldId id="398" r:id="rId25"/>
    <p:sldId id="355" r:id="rId26"/>
    <p:sldId id="358" r:id="rId27"/>
    <p:sldId id="359" r:id="rId28"/>
    <p:sldId id="363" r:id="rId29"/>
    <p:sldId id="400" r:id="rId30"/>
    <p:sldId id="446" r:id="rId31"/>
    <p:sldId id="447" r:id="rId32"/>
    <p:sldId id="399" r:id="rId33"/>
    <p:sldId id="360" r:id="rId34"/>
    <p:sldId id="361" r:id="rId35"/>
    <p:sldId id="362" r:id="rId36"/>
    <p:sldId id="386" r:id="rId37"/>
    <p:sldId id="365" r:id="rId38"/>
    <p:sldId id="366" r:id="rId39"/>
    <p:sldId id="367" r:id="rId40"/>
    <p:sldId id="368" r:id="rId41"/>
    <p:sldId id="443" r:id="rId42"/>
    <p:sldId id="369" r:id="rId43"/>
    <p:sldId id="370" r:id="rId44"/>
    <p:sldId id="388" r:id="rId45"/>
    <p:sldId id="371" r:id="rId46"/>
    <p:sldId id="389" r:id="rId47"/>
    <p:sldId id="390" r:id="rId48"/>
    <p:sldId id="391" r:id="rId49"/>
    <p:sldId id="448" r:id="rId50"/>
    <p:sldId id="372" r:id="rId51"/>
    <p:sldId id="373" r:id="rId52"/>
    <p:sldId id="374" r:id="rId53"/>
    <p:sldId id="375" r:id="rId54"/>
    <p:sldId id="392" r:id="rId55"/>
    <p:sldId id="376" r:id="rId56"/>
    <p:sldId id="436" r:id="rId57"/>
    <p:sldId id="437" r:id="rId58"/>
    <p:sldId id="438" r:id="rId59"/>
    <p:sldId id="439" r:id="rId60"/>
    <p:sldId id="440" r:id="rId61"/>
    <p:sldId id="441" r:id="rId62"/>
    <p:sldId id="404" r:id="rId63"/>
    <p:sldId id="408" r:id="rId64"/>
    <p:sldId id="410" r:id="rId65"/>
    <p:sldId id="411" r:id="rId66"/>
    <p:sldId id="412" r:id="rId67"/>
    <p:sldId id="413" r:id="rId68"/>
    <p:sldId id="414" r:id="rId69"/>
    <p:sldId id="415" r:id="rId70"/>
    <p:sldId id="416" r:id="rId71"/>
    <p:sldId id="417" r:id="rId72"/>
    <p:sldId id="418" r:id="rId73"/>
    <p:sldId id="419" r:id="rId74"/>
    <p:sldId id="420" r:id="rId75"/>
    <p:sldId id="421" r:id="rId76"/>
    <p:sldId id="422" r:id="rId77"/>
    <p:sldId id="423" r:id="rId78"/>
    <p:sldId id="424" r:id="rId79"/>
    <p:sldId id="425" r:id="rId80"/>
    <p:sldId id="426" r:id="rId81"/>
    <p:sldId id="427" r:id="rId82"/>
    <p:sldId id="428" r:id="rId83"/>
    <p:sldId id="429" r:id="rId84"/>
    <p:sldId id="430" r:id="rId85"/>
    <p:sldId id="431" r:id="rId86"/>
    <p:sldId id="432" r:id="rId87"/>
    <p:sldId id="433" r:id="rId88"/>
    <p:sldId id="434" r:id="rId89"/>
    <p:sldId id="435" r:id="rId90"/>
  </p:sldIdLst>
  <p:sldSz cx="9144000" cy="6858000" type="screen4x3"/>
  <p:notesSz cx="6807200" cy="9906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800040"/>
    <a:srgbClr val="660066"/>
    <a:srgbClr val="996600"/>
    <a:srgbClr val="000080"/>
    <a:srgbClr val="FF9900"/>
    <a:srgbClr val="004080"/>
    <a:srgbClr val="C0C0C0"/>
    <a:srgbClr val="336699"/>
    <a:srgbClr val="FC7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47" autoAdjust="0"/>
    <p:restoredTop sz="94652" autoAdjust="0"/>
  </p:normalViewPr>
  <p:slideViewPr>
    <p:cSldViewPr>
      <p:cViewPr varScale="1">
        <p:scale>
          <a:sx n="109" d="100"/>
          <a:sy n="109" d="100"/>
        </p:scale>
        <p:origin x="-870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4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6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7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8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0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2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3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4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5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6.xlsx"/></Relationships>
</file>

<file path=ppt/charts/_rels/chart1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7.xlsx"/></Relationships>
</file>

<file path=ppt/charts/_rels/chart1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1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2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4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5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6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7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51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3" formatCode="0%">
                  <c:v>0.27</c:v>
                </c:pt>
                <c:pt idx="4" formatCode="0%">
                  <c:v>0.5</c:v>
                </c:pt>
                <c:pt idx="5" formatCode="0%">
                  <c:v>0.36</c:v>
                </c:pt>
                <c:pt idx="6" formatCode="0%">
                  <c:v>0.31</c:v>
                </c:pt>
                <c:pt idx="7" formatCode="0%">
                  <c:v>0.54</c:v>
                </c:pt>
                <c:pt idx="8" formatCode="0%">
                  <c:v>0.54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3" formatCode="0%">
                  <c:v>0.6</c:v>
                </c:pt>
                <c:pt idx="4" formatCode="0%">
                  <c:v>0.35</c:v>
                </c:pt>
                <c:pt idx="5" formatCode="0%">
                  <c:v>0.43</c:v>
                </c:pt>
                <c:pt idx="6" formatCode="0%">
                  <c:v>0.46</c:v>
                </c:pt>
                <c:pt idx="7" formatCode="0%">
                  <c:v>0.46</c:v>
                </c:pt>
                <c:pt idx="8" formatCode="0%">
                  <c:v>0.46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490560"/>
        <c:axId val="69496832"/>
      </c:lineChart>
      <c:dateAx>
        <c:axId val="694905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69496832"/>
        <c:crosses val="autoZero"/>
        <c:auto val="1"/>
        <c:lblOffset val="100"/>
        <c:baseTimeUnit val="months"/>
      </c:dateAx>
      <c:valAx>
        <c:axId val="69496832"/>
        <c:scaling>
          <c:orientation val="minMax"/>
          <c:max val="1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69490560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41373086004250825"/>
          <c:y val="5.7270289285056065E-4"/>
          <c:w val="0.58626913995749197"/>
          <c:h val="0.11924110376410714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0326016"/>
        <c:axId val="80327808"/>
      </c:barChart>
      <c:catAx>
        <c:axId val="803260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0327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327808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80326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Fev/13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 formatCode="0%">
                  <c:v>0.1</c:v>
                </c:pt>
                <c:pt idx="2" formatCode="0%">
                  <c:v>0.2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Fev/13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1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3.7006459132630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Fev/13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3" formatCode="0%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903104"/>
        <c:axId val="155904640"/>
      </c:barChart>
      <c:catAx>
        <c:axId val="1559031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55904640"/>
        <c:crosses val="autoZero"/>
        <c:auto val="1"/>
        <c:lblAlgn val="ctr"/>
        <c:lblOffset val="100"/>
        <c:noMultiLvlLbl val="0"/>
      </c:catAx>
      <c:valAx>
        <c:axId val="155904640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5590310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3" formatCode="0%">
                  <c:v>0.1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332800"/>
        <c:axId val="156334336"/>
      </c:barChart>
      <c:catAx>
        <c:axId val="1563328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56334336"/>
        <c:crosses val="autoZero"/>
        <c:auto val="1"/>
        <c:lblAlgn val="ctr"/>
        <c:lblOffset val="100"/>
        <c:noMultiLvlLbl val="0"/>
      </c:catAx>
      <c:valAx>
        <c:axId val="15633433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5633280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1">
                  <c:v>0</c:v>
                </c:pt>
                <c:pt idx="2">
                  <c:v>0.02</c:v>
                </c:pt>
                <c:pt idx="3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885824"/>
        <c:axId val="145892480"/>
      </c:barChart>
      <c:catAx>
        <c:axId val="1458858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45892480"/>
        <c:crosses val="autoZero"/>
        <c:auto val="1"/>
        <c:lblAlgn val="ctr"/>
        <c:lblOffset val="100"/>
        <c:noMultiLvlLbl val="0"/>
      </c:catAx>
      <c:valAx>
        <c:axId val="14589248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4588582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1">
                  <c:v>0</c:v>
                </c:pt>
                <c:pt idx="2">
                  <c:v>0.02</c:v>
                </c:pt>
                <c:pt idx="3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935744"/>
        <c:axId val="145937536"/>
      </c:barChart>
      <c:catAx>
        <c:axId val="1459357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45937536"/>
        <c:crosses val="autoZero"/>
        <c:auto val="1"/>
        <c:lblAlgn val="ctr"/>
        <c:lblOffset val="100"/>
        <c:noMultiLvlLbl val="0"/>
      </c:catAx>
      <c:valAx>
        <c:axId val="14593753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4593574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190208"/>
        <c:axId val="156191744"/>
      </c:barChart>
      <c:catAx>
        <c:axId val="1561902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56191744"/>
        <c:crosses val="autoZero"/>
        <c:auto val="1"/>
        <c:lblAlgn val="ctr"/>
        <c:lblOffset val="100"/>
        <c:noMultiLvlLbl val="0"/>
      </c:catAx>
      <c:valAx>
        <c:axId val="15619174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5619020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1">
                  <c:v>0.15</c:v>
                </c:pt>
                <c:pt idx="2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3" formatCode="0%">
                  <c:v>0.4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820608"/>
        <c:axId val="138834688"/>
      </c:barChart>
      <c:catAx>
        <c:axId val="1388206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38834688"/>
        <c:crosses val="autoZero"/>
        <c:auto val="1"/>
        <c:lblAlgn val="ctr"/>
        <c:lblOffset val="100"/>
        <c:noMultiLvlLbl val="0"/>
      </c:catAx>
      <c:valAx>
        <c:axId val="13883468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3882060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2" formatCode="0%">
                  <c:v>0.7</c:v>
                </c:pt>
                <c:pt idx="3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 formatCode="0%">
                  <c:v>0.4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443776"/>
        <c:axId val="156445312"/>
      </c:barChart>
      <c:catAx>
        <c:axId val="1564437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56445312"/>
        <c:crosses val="autoZero"/>
        <c:auto val="1"/>
        <c:lblAlgn val="ctr"/>
        <c:lblOffset val="100"/>
        <c:noMultiLvlLbl val="0"/>
      </c:catAx>
      <c:valAx>
        <c:axId val="15644531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5644377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456704"/>
        <c:axId val="162458240"/>
      </c:barChart>
      <c:catAx>
        <c:axId val="1624567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2458240"/>
        <c:crosses val="autoZero"/>
        <c:auto val="1"/>
        <c:lblAlgn val="ctr"/>
        <c:lblOffset val="100"/>
        <c:noMultiLvlLbl val="0"/>
      </c:catAx>
      <c:valAx>
        <c:axId val="162458240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245670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0.3</c:v>
                </c:pt>
                <c:pt idx="1">
                  <c:v>0.35</c:v>
                </c:pt>
                <c:pt idx="2">
                  <c:v>0.4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3" formatCode="0%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855936"/>
        <c:axId val="163005184"/>
      </c:barChart>
      <c:catAx>
        <c:axId val="1628559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3005184"/>
        <c:crosses val="autoZero"/>
        <c:auto val="1"/>
        <c:lblAlgn val="ctr"/>
        <c:lblOffset val="100"/>
        <c:noMultiLvlLbl val="0"/>
      </c:catAx>
      <c:valAx>
        <c:axId val="163005184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285593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 formatCode="0%">
                  <c:v>0.1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1">
                  <c:v>0.05</c:v>
                </c:pt>
                <c:pt idx="2">
                  <c:v>0.05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965184"/>
        <c:axId val="164040704"/>
      </c:barChart>
      <c:catAx>
        <c:axId val="1639651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4040704"/>
        <c:crosses val="autoZero"/>
        <c:auto val="1"/>
        <c:lblAlgn val="ctr"/>
        <c:lblOffset val="100"/>
        <c:noMultiLvlLbl val="0"/>
      </c:catAx>
      <c:valAx>
        <c:axId val="164040704"/>
        <c:scaling>
          <c:orientation val="minMax"/>
          <c:max val="1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396518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9365632"/>
        <c:axId val="79367168"/>
      </c:barChart>
      <c:catAx>
        <c:axId val="793656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79367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936716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7936563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 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Nov/12 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 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508032"/>
        <c:axId val="164509568"/>
      </c:barChart>
      <c:catAx>
        <c:axId val="164508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4509568"/>
        <c:crosses val="autoZero"/>
        <c:auto val="1"/>
        <c:lblAlgn val="ctr"/>
        <c:lblOffset val="100"/>
        <c:noMultiLvlLbl val="0"/>
      </c:catAx>
      <c:valAx>
        <c:axId val="16450956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450803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338688"/>
        <c:axId val="164356864"/>
      </c:barChart>
      <c:catAx>
        <c:axId val="1643386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4356864"/>
        <c:crosses val="autoZero"/>
        <c:auto val="1"/>
        <c:lblAlgn val="ctr"/>
        <c:lblOffset val="100"/>
        <c:noMultiLvlLbl val="0"/>
      </c:catAx>
      <c:valAx>
        <c:axId val="16435686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433868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0.7</c:v>
                </c:pt>
                <c:pt idx="1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2" formatCode="0%">
                  <c:v>0.95</c:v>
                </c:pt>
                <c:pt idx="3" formatCode="0%">
                  <c:v>0.95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398976"/>
        <c:axId val="164400512"/>
      </c:barChart>
      <c:catAx>
        <c:axId val="1643989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4400512"/>
        <c:crosses val="autoZero"/>
        <c:auto val="1"/>
        <c:lblAlgn val="ctr"/>
        <c:lblOffset val="100"/>
        <c:noMultiLvlLbl val="0"/>
      </c:catAx>
      <c:valAx>
        <c:axId val="164400512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439897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0.7</c:v>
                </c:pt>
                <c:pt idx="1">
                  <c:v>0.6</c:v>
                </c:pt>
                <c:pt idx="2">
                  <c:v>0.7</c:v>
                </c:pt>
                <c:pt idx="3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995072"/>
        <c:axId val="164996608"/>
      </c:barChart>
      <c:catAx>
        <c:axId val="1649950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4996608"/>
        <c:crosses val="autoZero"/>
        <c:auto val="1"/>
        <c:lblAlgn val="ctr"/>
        <c:lblOffset val="100"/>
        <c:noMultiLvlLbl val="0"/>
      </c:catAx>
      <c:valAx>
        <c:axId val="164996608"/>
        <c:scaling>
          <c:orientation val="minMax"/>
          <c:max val="1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499507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0.2</c:v>
                </c:pt>
                <c:pt idx="1">
                  <c:v>0.4</c:v>
                </c:pt>
                <c:pt idx="2">
                  <c:v>0.45</c:v>
                </c:pt>
                <c:pt idx="3">
                  <c:v>0.5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743040"/>
        <c:axId val="164744576"/>
      </c:barChart>
      <c:catAx>
        <c:axId val="1647430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4744576"/>
        <c:crosses val="autoZero"/>
        <c:auto val="1"/>
        <c:lblAlgn val="ctr"/>
        <c:lblOffset val="100"/>
        <c:noMultiLvlLbl val="0"/>
      </c:catAx>
      <c:valAx>
        <c:axId val="16474457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474304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2" formatCode="0%">
                  <c:v>0.95</c:v>
                </c:pt>
                <c:pt idx="3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0">
                  <c:v>0.65</c:v>
                </c:pt>
                <c:pt idx="1">
                  <c:v>0.65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322752"/>
        <c:axId val="165324288"/>
      </c:barChart>
      <c:catAx>
        <c:axId val="1653227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5324288"/>
        <c:crosses val="autoZero"/>
        <c:auto val="1"/>
        <c:lblAlgn val="ctr"/>
        <c:lblOffset val="100"/>
        <c:noMultiLvlLbl val="0"/>
      </c:catAx>
      <c:valAx>
        <c:axId val="16532428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532275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  <c:pt idx="4">
                  <c:v>Fev/13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3" formatCode="0%">
                  <c:v>0.02</c:v>
                </c:pt>
                <c:pt idx="4" formatCode="0%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  <c:pt idx="4">
                  <c:v>Fev/13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  <c:pt idx="4">
                  <c:v>Fev/13</c:v>
                </c:pt>
              </c:strCache>
            </c:strRef>
          </c:cat>
          <c:val>
            <c:numRef>
              <c:f>Plan1!$D$2:$D$6</c:f>
              <c:numCache>
                <c:formatCode>0%</c:formatCode>
                <c:ptCount val="5"/>
                <c:pt idx="1">
                  <c:v>0.05</c:v>
                </c:pt>
                <c:pt idx="2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398400"/>
        <c:axId val="165399936"/>
      </c:barChart>
      <c:catAx>
        <c:axId val="1653984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5399936"/>
        <c:crosses val="autoZero"/>
        <c:auto val="1"/>
        <c:lblAlgn val="ctr"/>
        <c:lblOffset val="100"/>
        <c:noMultiLvlLbl val="0"/>
      </c:catAx>
      <c:valAx>
        <c:axId val="165399936"/>
        <c:scaling>
          <c:orientation val="minMax"/>
          <c:max val="0.2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5398400"/>
        <c:crosses val="autoZero"/>
        <c:crossBetween val="between"/>
        <c:majorUnit val="5.000000000000001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 formatCode="0%">
                  <c:v>0.15</c:v>
                </c:pt>
                <c:pt idx="2" formatCode="0%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1">
                  <c:v>0.25</c:v>
                </c:pt>
                <c:pt idx="3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638528"/>
        <c:axId val="165640064"/>
      </c:barChart>
      <c:catAx>
        <c:axId val="1656385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5640064"/>
        <c:crosses val="autoZero"/>
        <c:auto val="1"/>
        <c:lblAlgn val="ctr"/>
        <c:lblOffset val="100"/>
        <c:noMultiLvlLbl val="0"/>
      </c:catAx>
      <c:valAx>
        <c:axId val="165640064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563852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1">
                  <c:v>0.2</c:v>
                </c:pt>
                <c:pt idx="3">
                  <c:v>0.4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 formatCode="0%">
                  <c:v>0.15</c:v>
                </c:pt>
                <c:pt idx="2" formatCode="0%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918592"/>
        <c:axId val="165920128"/>
      </c:barChart>
      <c:catAx>
        <c:axId val="1659185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5920128"/>
        <c:crosses val="autoZero"/>
        <c:auto val="1"/>
        <c:lblAlgn val="ctr"/>
        <c:lblOffset val="100"/>
        <c:noMultiLvlLbl val="0"/>
      </c:catAx>
      <c:valAx>
        <c:axId val="16592012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591859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 formatCode="0%">
                  <c:v>0.15</c:v>
                </c:pt>
                <c:pt idx="3" formatCode="0%">
                  <c:v>0.55000000000000004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1">
                  <c:v>0.2</c:v>
                </c:pt>
                <c:pt idx="2">
                  <c:v>0.3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748544"/>
        <c:axId val="166750080"/>
      </c:barChart>
      <c:catAx>
        <c:axId val="1667485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6750080"/>
        <c:crosses val="autoZero"/>
        <c:auto val="1"/>
        <c:lblAlgn val="ctr"/>
        <c:lblOffset val="100"/>
        <c:noMultiLvlLbl val="0"/>
      </c:catAx>
      <c:valAx>
        <c:axId val="166750080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674854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9399936"/>
        <c:axId val="80720640"/>
      </c:barChart>
      <c:catAx>
        <c:axId val="793999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0720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720640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7939993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 formatCode="0%">
                  <c:v>0.2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1">
                  <c:v>0.3</c:v>
                </c:pt>
                <c:pt idx="2">
                  <c:v>0.4</c:v>
                </c:pt>
                <c:pt idx="3">
                  <c:v>0.85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521088"/>
        <c:axId val="166522880"/>
      </c:barChart>
      <c:catAx>
        <c:axId val="1665210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6522880"/>
        <c:crosses val="autoZero"/>
        <c:auto val="1"/>
        <c:lblAlgn val="ctr"/>
        <c:lblOffset val="100"/>
        <c:noMultiLvlLbl val="0"/>
      </c:catAx>
      <c:valAx>
        <c:axId val="166522880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652108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0.15</c:v>
                </c:pt>
                <c:pt idx="1">
                  <c:v>0.2</c:v>
                </c:pt>
                <c:pt idx="3">
                  <c:v>0.4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2" formatCode="0%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621184"/>
        <c:axId val="166622720"/>
      </c:barChart>
      <c:catAx>
        <c:axId val="1666211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6622720"/>
        <c:crosses val="autoZero"/>
        <c:auto val="1"/>
        <c:lblAlgn val="ctr"/>
        <c:lblOffset val="100"/>
        <c:noMultiLvlLbl val="0"/>
      </c:catAx>
      <c:valAx>
        <c:axId val="166622720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662118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Plan1!$A$2:$A$5</c:f>
              <c:numCache>
                <c:formatCode>mmm\-yy</c:formatCode>
                <c:ptCount val="4"/>
                <c:pt idx="0">
                  <c:v>41244</c:v>
                </c:pt>
                <c:pt idx="1">
                  <c:v>41275</c:v>
                </c:pt>
                <c:pt idx="2">
                  <c:v>41306</c:v>
                </c:pt>
                <c:pt idx="3">
                  <c:v>41334</c:v>
                </c:pt>
              </c:numCache>
            </c:numRef>
          </c:cat>
          <c:val>
            <c:numRef>
              <c:f>Plan1!$B$2:$B$5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761536"/>
        <c:axId val="163771520"/>
      </c:barChart>
      <c:dateAx>
        <c:axId val="1637615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3771520"/>
        <c:crosses val="autoZero"/>
        <c:auto val="1"/>
        <c:lblOffset val="100"/>
        <c:baseTimeUnit val="months"/>
      </c:dateAx>
      <c:valAx>
        <c:axId val="16377152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376153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 formatCode="0%">
                  <c:v>0.55000000000000004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1">
                  <c:v>0.6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2" formatCode="0%">
                  <c:v>0.6</c:v>
                </c:pt>
                <c:pt idx="3" formatCode="0%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833344"/>
        <c:axId val="163834880"/>
      </c:barChart>
      <c:catAx>
        <c:axId val="1638333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3834880"/>
        <c:crosses val="autoZero"/>
        <c:auto val="1"/>
        <c:lblAlgn val="ctr"/>
        <c:lblOffset val="100"/>
        <c:noMultiLvlLbl val="0"/>
      </c:catAx>
      <c:valAx>
        <c:axId val="163834880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383334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079936"/>
        <c:axId val="169081472"/>
      </c:barChart>
      <c:catAx>
        <c:axId val="1690799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9081472"/>
        <c:crosses val="autoZero"/>
        <c:auto val="1"/>
        <c:lblAlgn val="ctr"/>
        <c:lblOffset val="100"/>
        <c:noMultiLvlLbl val="0"/>
      </c:catAx>
      <c:valAx>
        <c:axId val="16908147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907993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0.75</c:v>
                </c:pt>
                <c:pt idx="1">
                  <c:v>0.75</c:v>
                </c:pt>
                <c:pt idx="2">
                  <c:v>0.9</c:v>
                </c:pt>
                <c:pt idx="3">
                  <c:v>0.98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188736"/>
        <c:axId val="169198720"/>
      </c:barChart>
      <c:catAx>
        <c:axId val="1691887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9198720"/>
        <c:crosses val="autoZero"/>
        <c:auto val="1"/>
        <c:lblAlgn val="ctr"/>
        <c:lblOffset val="100"/>
        <c:noMultiLvlLbl val="0"/>
      </c:catAx>
      <c:valAx>
        <c:axId val="169198720"/>
        <c:scaling>
          <c:orientation val="minMax"/>
          <c:max val="1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918873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1">
                  <c:v>0.9</c:v>
                </c:pt>
                <c:pt idx="2">
                  <c:v>0.95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Dez/12</c:v>
                </c:pt>
                <c:pt idx="1">
                  <c:v>Jan/13</c:v>
                </c:pt>
                <c:pt idx="2">
                  <c:v>Fev/13</c:v>
                </c:pt>
                <c:pt idx="3">
                  <c:v>Mar/13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 formatCode="0%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178048"/>
        <c:axId val="170179584"/>
      </c:barChart>
      <c:catAx>
        <c:axId val="1701780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0179584"/>
        <c:crosses val="autoZero"/>
        <c:auto val="1"/>
        <c:lblAlgn val="ctr"/>
        <c:lblOffset val="100"/>
        <c:noMultiLvlLbl val="0"/>
      </c:catAx>
      <c:valAx>
        <c:axId val="170179584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017804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3" formatCode="0%">
                  <c:v>0.99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0.4</c:v>
                </c:pt>
                <c:pt idx="1">
                  <c:v>0.45</c:v>
                </c:pt>
                <c:pt idx="2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385536"/>
        <c:axId val="168407808"/>
      </c:barChart>
      <c:catAx>
        <c:axId val="1683855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8407808"/>
        <c:crosses val="autoZero"/>
        <c:auto val="1"/>
        <c:lblAlgn val="ctr"/>
        <c:lblOffset val="100"/>
        <c:noMultiLvlLbl val="0"/>
      </c:catAx>
      <c:valAx>
        <c:axId val="16840780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6838553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0.6</c:v>
                </c:pt>
                <c:pt idx="1">
                  <c:v>0.6</c:v>
                </c:pt>
                <c:pt idx="2">
                  <c:v>0.25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833792"/>
        <c:axId val="170835328"/>
      </c:barChart>
      <c:catAx>
        <c:axId val="1708337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0835328"/>
        <c:crosses val="autoZero"/>
        <c:auto val="1"/>
        <c:lblAlgn val="ctr"/>
        <c:lblOffset val="100"/>
        <c:noMultiLvlLbl val="0"/>
      </c:catAx>
      <c:valAx>
        <c:axId val="170835328"/>
        <c:scaling>
          <c:orientation val="minMax"/>
          <c:max val="1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7083379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0946304"/>
        <c:axId val="80947840"/>
      </c:barChart>
      <c:catAx>
        <c:axId val="809463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0947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94784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094630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44757433489827"/>
          <c:y val="0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0992896"/>
        <c:axId val="81088896"/>
      </c:barChart>
      <c:catAx>
        <c:axId val="809928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1088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1088896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8099289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1314176"/>
        <c:axId val="81315712"/>
      </c:barChart>
      <c:catAx>
        <c:axId val="81314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1315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131571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131417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1217408"/>
        <c:axId val="81218944"/>
      </c:barChart>
      <c:catAx>
        <c:axId val="812174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1218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1218944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812174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1239424"/>
        <c:axId val="81241216"/>
      </c:barChart>
      <c:catAx>
        <c:axId val="812394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1241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1241216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812394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6566400"/>
        <c:axId val="86567936"/>
      </c:barChart>
      <c:catAx>
        <c:axId val="865664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6567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56793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656640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90586112"/>
        <c:axId val="90587904"/>
      </c:barChart>
      <c:catAx>
        <c:axId val="905861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90587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058790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9058611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3" formatCode="0">
                  <c:v>12</c:v>
                </c:pt>
                <c:pt idx="4" formatCode="0">
                  <c:v>11</c:v>
                </c:pt>
                <c:pt idx="5">
                  <c:v>9</c:v>
                </c:pt>
                <c:pt idx="6">
                  <c:v>8</c:v>
                </c:pt>
                <c:pt idx="7">
                  <c:v>10</c:v>
                </c:pt>
                <c:pt idx="8">
                  <c:v>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3" formatCode="0">
                  <c:v>14</c:v>
                </c:pt>
                <c:pt idx="4" formatCode="0">
                  <c:v>17</c:v>
                </c:pt>
                <c:pt idx="5">
                  <c:v>13</c:v>
                </c:pt>
                <c:pt idx="6">
                  <c:v>13</c:v>
                </c:pt>
                <c:pt idx="7">
                  <c:v>13</c:v>
                </c:pt>
                <c:pt idx="8">
                  <c:v>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490240"/>
        <c:axId val="74492160"/>
      </c:lineChart>
      <c:dateAx>
        <c:axId val="744902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 b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74492160"/>
        <c:crosses val="autoZero"/>
        <c:auto val="1"/>
        <c:lblOffset val="100"/>
        <c:baseTimeUnit val="months"/>
      </c:dateAx>
      <c:valAx>
        <c:axId val="74492160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744902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25"/>
          <c:y val="5.7270289285056011E-4"/>
          <c:w val="0.5862691399574913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6573824"/>
        <c:axId val="86575360"/>
      </c:barChart>
      <c:catAx>
        <c:axId val="865738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6575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57536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657382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6595840"/>
        <c:axId val="86597632"/>
      </c:barChart>
      <c:catAx>
        <c:axId val="865958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6597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59763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659584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93601792"/>
        <c:axId val="93603328"/>
      </c:barChart>
      <c:catAx>
        <c:axId val="936017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93603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360332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9360179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93689344"/>
        <c:axId val="93690880"/>
      </c:barChart>
      <c:catAx>
        <c:axId val="936893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93690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369088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9368934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97500160"/>
        <c:axId val="97501952"/>
      </c:barChart>
      <c:catAx>
        <c:axId val="975001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9750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750195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9750016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255086071987488E-3"/>
          <c:y val="0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0461696"/>
        <c:axId val="110463232"/>
      </c:barChart>
      <c:catAx>
        <c:axId val="1104616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0463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046323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1046169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1413888"/>
        <c:axId val="111419776"/>
      </c:barChart>
      <c:catAx>
        <c:axId val="1114138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1419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41977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1141388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1456640"/>
        <c:axId val="111458176"/>
      </c:barChart>
      <c:catAx>
        <c:axId val="1114566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1458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458176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1145664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FF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1581056"/>
        <c:axId val="111582592"/>
      </c:barChart>
      <c:catAx>
        <c:axId val="1115810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1582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582592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1158105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1607168"/>
        <c:axId val="111608960"/>
      </c:barChart>
      <c:catAx>
        <c:axId val="1116071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1608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608960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1160716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9266176"/>
        <c:axId val="79267712"/>
      </c:barChart>
      <c:catAx>
        <c:axId val="79266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79267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926771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7926617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3116288"/>
        <c:axId val="113117824"/>
      </c:barChart>
      <c:catAx>
        <c:axId val="1131162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3117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117824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1311628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32430592"/>
        <c:axId val="233942400"/>
      </c:barChart>
      <c:catAx>
        <c:axId val="2324305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33942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3942400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23243059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19057152"/>
        <c:axId val="221455872"/>
      </c:barChart>
      <c:catAx>
        <c:axId val="2190571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21455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1455872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21905715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0530432"/>
        <c:axId val="80474880"/>
      </c:barChart>
      <c:catAx>
        <c:axId val="805304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0474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47488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053043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0659584"/>
        <c:axId val="80661120"/>
      </c:barChart>
      <c:catAx>
        <c:axId val="806595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0661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66112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065958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3515136"/>
        <c:axId val="113533312"/>
      </c:barChart>
      <c:catAx>
        <c:axId val="1135151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3533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53331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1351513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2910798122066E-2"/>
          <c:y val="0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3570176"/>
        <c:axId val="113571712"/>
      </c:barChart>
      <c:catAx>
        <c:axId val="113570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3571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571712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1357017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3577344"/>
        <c:axId val="113632384"/>
      </c:barChart>
      <c:catAx>
        <c:axId val="1135773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3632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63238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1357734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68519040"/>
        <c:axId val="68520576"/>
      </c:barChart>
      <c:catAx>
        <c:axId val="685190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68520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852057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6851904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69543808"/>
        <c:axId val="69545344"/>
      </c:barChart>
      <c:catAx>
        <c:axId val="695438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69545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9545344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6954380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9280000"/>
        <c:axId val="79281536"/>
      </c:barChart>
      <c:catAx>
        <c:axId val="792800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79281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928153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7928000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921088"/>
        <c:axId val="78775040"/>
      </c:lineChart>
      <c:dateAx>
        <c:axId val="769210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78775040"/>
        <c:crosses val="autoZero"/>
        <c:auto val="1"/>
        <c:lblOffset val="100"/>
        <c:baseTimeUnit val="months"/>
      </c:dateAx>
      <c:valAx>
        <c:axId val="78775040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769210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3439663266461342"/>
          <c:y val="5.7270289285056011E-4"/>
          <c:w val="0.56560336733538752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3" formatCode="0%">
                  <c:v>0</c:v>
                </c:pt>
                <c:pt idx="4" formatCode="0%">
                  <c:v>0</c:v>
                </c:pt>
                <c:pt idx="5" formatCode="0%">
                  <c:v>1</c:v>
                </c:pt>
                <c:pt idx="6" formatCode="0%">
                  <c:v>1</c:v>
                </c:pt>
                <c:pt idx="7" formatCode="0%">
                  <c:v>1</c:v>
                </c:pt>
                <c:pt idx="8" formatCode="0%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3" formatCode="0%">
                  <c:v>1</c:v>
                </c:pt>
                <c:pt idx="4" formatCode="0%">
                  <c:v>1</c:v>
                </c:pt>
                <c:pt idx="5" formatCode="0%">
                  <c:v>0</c:v>
                </c:pt>
                <c:pt idx="6" formatCode="0%">
                  <c:v>0</c:v>
                </c:pt>
                <c:pt idx="7" formatCode="0%">
                  <c:v>0</c:v>
                </c:pt>
                <c:pt idx="8" formatCode="0%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636800"/>
        <c:axId val="114427392"/>
      </c:lineChart>
      <c:dateAx>
        <c:axId val="2366368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14427392"/>
        <c:crosses val="autoZero"/>
        <c:auto val="1"/>
        <c:lblOffset val="100"/>
        <c:baseTimeUnit val="months"/>
      </c:dateAx>
      <c:valAx>
        <c:axId val="114427392"/>
        <c:scaling>
          <c:orientation val="minMax"/>
          <c:max val="1.2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2366368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25"/>
          <c:y val="5.7270289285056011E-4"/>
          <c:w val="0.5862691399574913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26691200"/>
        <c:axId val="126692736"/>
      </c:barChart>
      <c:catAx>
        <c:axId val="1266912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26692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669273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2669120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26713216"/>
        <c:axId val="126719104"/>
      </c:barChart>
      <c:catAx>
        <c:axId val="1267132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26719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6719104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2671321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3">
                  <c:v>4</c:v>
                </c:pt>
                <c:pt idx="4">
                  <c:v>8</c:v>
                </c:pt>
                <c:pt idx="5">
                  <c:v>8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467456"/>
        <c:axId val="126629376"/>
      </c:lineChart>
      <c:dateAx>
        <c:axId val="1264674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26629376"/>
        <c:crosses val="autoZero"/>
        <c:auto val="1"/>
        <c:lblOffset val="100"/>
        <c:baseTimeUnit val="months"/>
      </c:dateAx>
      <c:valAx>
        <c:axId val="126629376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264674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3439663266461342"/>
          <c:y val="5.7270289285056011E-4"/>
          <c:w val="0.56560336733538752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3" formatCode="0%">
                  <c:v>0.5</c:v>
                </c:pt>
                <c:pt idx="4" formatCode="0%">
                  <c:v>0.6</c:v>
                </c:pt>
                <c:pt idx="5" formatCode="0%">
                  <c:v>0.75</c:v>
                </c:pt>
                <c:pt idx="6" formatCode="0%">
                  <c:v>0.8</c:v>
                </c:pt>
                <c:pt idx="7" formatCode="0%">
                  <c:v>0.8</c:v>
                </c:pt>
                <c:pt idx="8" formatCode="0%">
                  <c:v>0.8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3" formatCode="0%">
                  <c:v>0.5</c:v>
                </c:pt>
                <c:pt idx="4" formatCode="0%">
                  <c:v>0.4</c:v>
                </c:pt>
                <c:pt idx="5" formatCode="0%">
                  <c:v>0.25</c:v>
                </c:pt>
                <c:pt idx="6" formatCode="0%">
                  <c:v>0.2</c:v>
                </c:pt>
                <c:pt idx="7" formatCode="0%">
                  <c:v>0.2</c:v>
                </c:pt>
                <c:pt idx="8" formatCode="0%">
                  <c:v>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814080"/>
        <c:axId val="126816256"/>
      </c:lineChart>
      <c:dateAx>
        <c:axId val="1268140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26816256"/>
        <c:crosses val="autoZero"/>
        <c:auto val="1"/>
        <c:lblOffset val="100"/>
        <c:baseTimeUnit val="months"/>
      </c:dateAx>
      <c:valAx>
        <c:axId val="126816256"/>
        <c:scaling>
          <c:orientation val="minMax"/>
          <c:max val="1.2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268140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25"/>
          <c:y val="5.7270289285056011E-4"/>
          <c:w val="0.5862691399574913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7690752"/>
        <c:axId val="77735040"/>
      </c:barChart>
      <c:catAx>
        <c:axId val="776907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77735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73504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7769075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8624640"/>
        <c:axId val="118693888"/>
      </c:barChart>
      <c:catAx>
        <c:axId val="1186246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18693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8693888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1862464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25944192"/>
        <c:axId val="125946880"/>
      </c:barChart>
      <c:catAx>
        <c:axId val="1259441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25946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594688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2594419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4828800"/>
        <c:axId val="134830336"/>
      </c:barChart>
      <c:catAx>
        <c:axId val="1348288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4830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83033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3482880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9007104"/>
        <c:axId val="78554240"/>
      </c:barChart>
      <c:catAx>
        <c:axId val="790071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78554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855424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7900710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4916352"/>
        <c:axId val="136863744"/>
      </c:barChart>
      <c:catAx>
        <c:axId val="1349163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6863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686374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3491635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6794496"/>
        <c:axId val="136796032"/>
      </c:barChart>
      <c:catAx>
        <c:axId val="1367944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6796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679603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3679449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6775552"/>
        <c:axId val="136777088"/>
      </c:barChart>
      <c:catAx>
        <c:axId val="1367755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6777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677708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3677555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7117056"/>
        <c:axId val="137131136"/>
      </c:barChart>
      <c:catAx>
        <c:axId val="1371170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7131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13113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3711705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7147904"/>
        <c:axId val="137149440"/>
      </c:barChart>
      <c:catAx>
        <c:axId val="1371479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71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14944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3714790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7161728"/>
        <c:axId val="136971008"/>
      </c:barChart>
      <c:catAx>
        <c:axId val="1371617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6971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697100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3716172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17326336"/>
        <c:axId val="217327872"/>
      </c:barChart>
      <c:catAx>
        <c:axId val="2173263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17327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732787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21732633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17467136"/>
        <c:axId val="218652672"/>
      </c:barChart>
      <c:catAx>
        <c:axId val="2174671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18652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8652672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21746713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884416"/>
        <c:axId val="137886336"/>
      </c:lineChart>
      <c:dateAx>
        <c:axId val="1378844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37886336"/>
        <c:crosses val="autoZero"/>
        <c:auto val="1"/>
        <c:lblOffset val="100"/>
        <c:baseTimeUnit val="months"/>
      </c:dateAx>
      <c:valAx>
        <c:axId val="137886336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378844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3439663266461342"/>
          <c:y val="5.7270289285056011E-4"/>
          <c:w val="0.56560336733538752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3" formatCode="0%">
                  <c:v>0.25</c:v>
                </c:pt>
                <c:pt idx="4" formatCode="0%">
                  <c:v>0.25</c:v>
                </c:pt>
                <c:pt idx="5" formatCode="0%">
                  <c:v>0.25</c:v>
                </c:pt>
                <c:pt idx="6" formatCode="0%">
                  <c:v>0.25</c:v>
                </c:pt>
                <c:pt idx="7" formatCode="0%">
                  <c:v>0.25</c:v>
                </c:pt>
                <c:pt idx="8" formatCode="0%">
                  <c:v>0.25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3" formatCode="0%">
                  <c:v>0.75</c:v>
                </c:pt>
                <c:pt idx="4" formatCode="0%">
                  <c:v>0.75</c:v>
                </c:pt>
                <c:pt idx="5" formatCode="0%">
                  <c:v>0.75</c:v>
                </c:pt>
                <c:pt idx="6" formatCode="0%">
                  <c:v>0.75</c:v>
                </c:pt>
                <c:pt idx="7" formatCode="0%">
                  <c:v>0.75</c:v>
                </c:pt>
                <c:pt idx="8" formatCode="0%">
                  <c:v>0.75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066560"/>
        <c:axId val="138072832"/>
      </c:lineChart>
      <c:dateAx>
        <c:axId val="1380665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38072832"/>
        <c:crosses val="autoZero"/>
        <c:auto val="1"/>
        <c:lblOffset val="100"/>
        <c:baseTimeUnit val="months"/>
      </c:dateAx>
      <c:valAx>
        <c:axId val="138072832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380665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25"/>
          <c:y val="5.7270289285056011E-4"/>
          <c:w val="0.5862691399574913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9651968"/>
        <c:axId val="79653504"/>
      </c:barChart>
      <c:catAx>
        <c:axId val="796519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79653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965350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7965196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9297920"/>
        <c:axId val="139299456"/>
      </c:barChart>
      <c:catAx>
        <c:axId val="1392979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9299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929945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3929792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9324032"/>
        <c:axId val="139202944"/>
      </c:barChart>
      <c:catAx>
        <c:axId val="1393240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9202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9202944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3932403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9260288"/>
        <c:axId val="139261824"/>
      </c:barChart>
      <c:catAx>
        <c:axId val="1392602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9261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926182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3926028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9364224"/>
        <c:axId val="139365760"/>
      </c:barChart>
      <c:catAx>
        <c:axId val="1393642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9365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9365760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3936422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9382144"/>
        <c:axId val="139383936"/>
      </c:barChart>
      <c:catAx>
        <c:axId val="1393821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9383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938393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3938214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9393664"/>
        <c:axId val="139768192"/>
      </c:barChart>
      <c:catAx>
        <c:axId val="1393936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9768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976819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3939366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7066368"/>
        <c:axId val="137167232"/>
      </c:barChart>
      <c:catAx>
        <c:axId val="1370663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7167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167232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3706636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7224960"/>
        <c:axId val="137226496"/>
      </c:barChart>
      <c:catAx>
        <c:axId val="1372249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7226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226496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3722496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7684864"/>
        <c:axId val="137686400"/>
      </c:barChart>
      <c:catAx>
        <c:axId val="1376848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7686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68640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3768486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0972800"/>
        <c:axId val="140974336"/>
      </c:barChart>
      <c:catAx>
        <c:axId val="1409728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0974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0974336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4097280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0276096"/>
        <c:axId val="79704448"/>
      </c:barChart>
      <c:catAx>
        <c:axId val="802760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79704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9704448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8027609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9672192"/>
        <c:axId val="139682560"/>
      </c:barChart>
      <c:catAx>
        <c:axId val="1396721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9682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968256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3967219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9718016"/>
        <c:axId val="139719808"/>
      </c:barChart>
      <c:catAx>
        <c:axId val="1397180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9719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9719808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3971801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1096832"/>
        <c:axId val="141098368"/>
      </c:barChart>
      <c:catAx>
        <c:axId val="1410968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1098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098368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109683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FF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1164928"/>
        <c:axId val="141166464"/>
      </c:barChart>
      <c:catAx>
        <c:axId val="1411649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1166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166464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4116492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1191808"/>
        <c:axId val="141202176"/>
      </c:barChart>
      <c:catAx>
        <c:axId val="1411918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1202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20217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119180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1078912"/>
        <c:axId val="141080448"/>
      </c:barChart>
      <c:catAx>
        <c:axId val="1410789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1080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080448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4107891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1453952"/>
        <c:axId val="141455744"/>
      </c:barChart>
      <c:catAx>
        <c:axId val="1414539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1455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45574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145395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3">
                  <c:v>6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3">
                  <c:v>6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185536"/>
        <c:axId val="139688576"/>
      </c:lineChart>
      <c:dateAx>
        <c:axId val="1371855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39688576"/>
        <c:crosses val="autoZero"/>
        <c:auto val="1"/>
        <c:lblOffset val="100"/>
        <c:baseTimeUnit val="months"/>
      </c:dateAx>
      <c:valAx>
        <c:axId val="139688576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37185536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0.43439663266461342"/>
          <c:y val="5.7270289285056011E-4"/>
          <c:w val="0.56560336733538752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3" formatCode="0%">
                  <c:v>0.16</c:v>
                </c:pt>
                <c:pt idx="4" formatCode="0%">
                  <c:v>0.6</c:v>
                </c:pt>
                <c:pt idx="5" formatCode="0%">
                  <c:v>0.83</c:v>
                </c:pt>
                <c:pt idx="6" formatCode="0%">
                  <c:v>0.83</c:v>
                </c:pt>
                <c:pt idx="7" formatCode="0%">
                  <c:v>0.75</c:v>
                </c:pt>
                <c:pt idx="8" formatCode="0%">
                  <c:v>0.75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3" formatCode="0%">
                  <c:v>0.66</c:v>
                </c:pt>
                <c:pt idx="4" formatCode="0%">
                  <c:v>0.4</c:v>
                </c:pt>
                <c:pt idx="5" formatCode="0%">
                  <c:v>0.17</c:v>
                </c:pt>
                <c:pt idx="6" formatCode="0%">
                  <c:v>0.17</c:v>
                </c:pt>
                <c:pt idx="7" formatCode="0%">
                  <c:v>0.25</c:v>
                </c:pt>
                <c:pt idx="8" formatCode="0%">
                  <c:v>0.25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686272"/>
        <c:axId val="139691520"/>
      </c:lineChart>
      <c:dateAx>
        <c:axId val="1396862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39691520"/>
        <c:crosses val="autoZero"/>
        <c:auto val="1"/>
        <c:lblOffset val="100"/>
        <c:baseTimeUnit val="months"/>
      </c:dateAx>
      <c:valAx>
        <c:axId val="139691520"/>
        <c:scaling>
          <c:orientation val="minMax"/>
          <c:max val="1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1396862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25"/>
          <c:y val="5.7270289285056011E-4"/>
          <c:w val="0.5862691399574913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3397248"/>
        <c:axId val="143398784"/>
      </c:barChart>
      <c:catAx>
        <c:axId val="1433972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3398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39878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339724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2910798122066E-2"/>
          <c:y val="0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0241024"/>
        <c:axId val="80242560"/>
      </c:barChart>
      <c:catAx>
        <c:axId val="802410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0242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24256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8024102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3419264"/>
        <c:axId val="143420800"/>
      </c:barChart>
      <c:catAx>
        <c:axId val="1434192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3420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42080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341926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3449472"/>
        <c:axId val="143000704"/>
      </c:barChart>
      <c:catAx>
        <c:axId val="1434494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3000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000704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344947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3466880"/>
        <c:axId val="143468416"/>
      </c:barChart>
      <c:catAx>
        <c:axId val="1434668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3468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46841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346688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3480704"/>
        <c:axId val="143482240"/>
      </c:barChart>
      <c:catAx>
        <c:axId val="1434807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3482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482240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348070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3502720"/>
        <c:axId val="143516800"/>
      </c:barChart>
      <c:catAx>
        <c:axId val="1435027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3516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516800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4350272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4970880"/>
        <c:axId val="144972416"/>
      </c:barChart>
      <c:catAx>
        <c:axId val="1449708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4972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497241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497088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4988800"/>
        <c:axId val="145002880"/>
      </c:barChart>
      <c:catAx>
        <c:axId val="1449888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5002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5002880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4498880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5023360"/>
        <c:axId val="145024896"/>
      </c:barChart>
      <c:catAx>
        <c:axId val="1450233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5024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502489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502336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3931264"/>
        <c:axId val="143932800"/>
      </c:barChart>
      <c:catAx>
        <c:axId val="1439312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3932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932800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4393126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invertIfNegative val="0"/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3949184"/>
        <c:axId val="143950976"/>
      </c:barChart>
      <c:catAx>
        <c:axId val="1439491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3950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950976"/>
        <c:scaling>
          <c:orientation val="minMax"/>
          <c:max val="12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394918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2910798122066E-2"/>
          <c:y val="0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0263040"/>
        <c:axId val="80264576"/>
      </c:barChart>
      <c:catAx>
        <c:axId val="802630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0264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264576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8026304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3967744"/>
        <c:axId val="143969280"/>
      </c:barChart>
      <c:catAx>
        <c:axId val="1439677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43969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969280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4396774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964992"/>
        <c:axId val="138966912"/>
      </c:barChart>
      <c:catAx>
        <c:axId val="1389649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effectLst/>
              </a:defRPr>
            </a:pPr>
            <a:endParaRPr lang="pt-BR"/>
          </a:p>
        </c:txPr>
        <c:crossAx val="138966912"/>
        <c:crosses val="autoZero"/>
        <c:auto val="1"/>
        <c:lblAlgn val="ctr"/>
        <c:lblOffset val="100"/>
        <c:noMultiLvlLbl val="0"/>
      </c:catAx>
      <c:valAx>
        <c:axId val="138966912"/>
        <c:scaling>
          <c:orientation val="minMax"/>
          <c:max val="1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3896499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Plan1!$A$2:$A$5</c:f>
              <c:numCache>
                <c:formatCode>mmm\-yy</c:formatCode>
                <c:ptCount val="4"/>
                <c:pt idx="0">
                  <c:v>41334</c:v>
                </c:pt>
                <c:pt idx="1">
                  <c:v>41365</c:v>
                </c:pt>
                <c:pt idx="2">
                  <c:v>41395</c:v>
                </c:pt>
                <c:pt idx="3">
                  <c:v>41426</c:v>
                </c:pt>
              </c:numCache>
            </c:numRef>
          </c:cat>
          <c:val>
            <c:numRef>
              <c:f>Plan1!$B$2:$B$5</c:f>
              <c:numCache>
                <c:formatCode>General</c:formatCode>
                <c:ptCount val="4"/>
                <c:pt idx="0" formatCode="0%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914688"/>
        <c:axId val="142916224"/>
      </c:barChart>
      <c:dateAx>
        <c:axId val="1429146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42916224"/>
        <c:crosses val="autoZero"/>
        <c:auto val="1"/>
        <c:lblOffset val="100"/>
        <c:baseTimeUnit val="months"/>
      </c:dateAx>
      <c:valAx>
        <c:axId val="142916224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4291468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 formatCode="0%">
                  <c:v>0.5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2857344"/>
        <c:axId val="142858880"/>
      </c:barChart>
      <c:catAx>
        <c:axId val="1428573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42858880"/>
        <c:crosses val="autoZero"/>
        <c:auto val="1"/>
        <c:lblAlgn val="ctr"/>
        <c:lblOffset val="100"/>
        <c:noMultiLvlLbl val="0"/>
      </c:catAx>
      <c:valAx>
        <c:axId val="14285888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4285734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4640"/>
        <c:axId val="143186176"/>
      </c:barChart>
      <c:catAx>
        <c:axId val="1431846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43186176"/>
        <c:crosses val="autoZero"/>
        <c:auto val="1"/>
        <c:lblAlgn val="ctr"/>
        <c:lblOffset val="100"/>
        <c:noMultiLvlLbl val="0"/>
      </c:catAx>
      <c:valAx>
        <c:axId val="14318617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4318464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2" formatCode="0%">
                  <c:v>0.05</c:v>
                </c:pt>
                <c:pt idx="3" formatCode="0%">
                  <c:v>0.46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099968"/>
        <c:axId val="144105856"/>
      </c:barChart>
      <c:catAx>
        <c:axId val="1440999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44105856"/>
        <c:crosses val="autoZero"/>
        <c:auto val="1"/>
        <c:lblAlgn val="ctr"/>
        <c:lblOffset val="100"/>
        <c:noMultiLvlLbl val="0"/>
      </c:catAx>
      <c:valAx>
        <c:axId val="14410585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4409996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Mar/13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1">
                  <c:v>0.7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Mar/13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2" formatCode="0%">
                  <c:v>0.8</c:v>
                </c:pt>
                <c:pt idx="3" formatCode="0%">
                  <c:v>0.85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Mar/13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 formatCode="0%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5249408"/>
        <c:axId val="145250944"/>
      </c:barChart>
      <c:catAx>
        <c:axId val="1452494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45250944"/>
        <c:crosses val="autoZero"/>
        <c:auto val="1"/>
        <c:lblAlgn val="ctr"/>
        <c:lblOffset val="100"/>
        <c:noMultiLvlLbl val="0"/>
      </c:catAx>
      <c:valAx>
        <c:axId val="14525094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4524940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Mar/13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 formatCode="0%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Mar/13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1">
                  <c:v>0.25</c:v>
                </c:pt>
                <c:pt idx="2">
                  <c:v>0.26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Mar/13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3" formatCode="0%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5338752"/>
        <c:axId val="145340288"/>
      </c:barChart>
      <c:catAx>
        <c:axId val="1453387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45340288"/>
        <c:crosses val="autoZero"/>
        <c:auto val="1"/>
        <c:lblAlgn val="ctr"/>
        <c:lblOffset val="100"/>
        <c:noMultiLvlLbl val="0"/>
      </c:catAx>
      <c:valAx>
        <c:axId val="14534028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4533875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0.75</c:v>
                </c:pt>
                <c:pt idx="1">
                  <c:v>0.75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Out/12</c:v>
                </c:pt>
                <c:pt idx="1">
                  <c:v>Nov/12</c:v>
                </c:pt>
                <c:pt idx="2">
                  <c:v>Dez/12</c:v>
                </c:pt>
                <c:pt idx="3">
                  <c:v>Jan/13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2" formatCode="0%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5820672"/>
        <c:axId val="145826560"/>
      </c:barChart>
      <c:catAx>
        <c:axId val="1458206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45826560"/>
        <c:crosses val="autoZero"/>
        <c:auto val="1"/>
        <c:lblAlgn val="ctr"/>
        <c:lblOffset val="100"/>
        <c:noMultiLvlLbl val="0"/>
      </c:catAx>
      <c:valAx>
        <c:axId val="145826560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4582067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Nov/12</c:v>
                </c:pt>
                <c:pt idx="1">
                  <c:v>Dez/12</c:v>
                </c:pt>
                <c:pt idx="2">
                  <c:v>Jan/13</c:v>
                </c:pt>
                <c:pt idx="3">
                  <c:v>Fev/13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609728"/>
        <c:axId val="155611520"/>
      </c:barChart>
      <c:catAx>
        <c:axId val="1556097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55611520"/>
        <c:crosses val="autoZero"/>
        <c:auto val="1"/>
        <c:lblAlgn val="ctr"/>
        <c:lblOffset val="100"/>
        <c:noMultiLvlLbl val="0"/>
      </c:catAx>
      <c:valAx>
        <c:axId val="155611520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5560972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AD1D5-C30D-4090-86F4-A15DE463365D}" type="datetimeFigureOut">
              <a:rPr lang="pt-BR" smtClean="0"/>
              <a:pPr/>
              <a:t>15/03/2013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038" y="4705350"/>
            <a:ext cx="5445125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6038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BD7E-A009-44CB-9590-99ACDB44C6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39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ABD7E-A009-44CB-9590-99ACDB44C6C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873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ABD7E-A009-44CB-9590-99ACDB44C6C2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461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ABD7E-A009-44CB-9590-99ACDB44C6C2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46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6.xml"/><Relationship Id="rId3" Type="http://schemas.openxmlformats.org/officeDocument/2006/relationships/image" Target="../media/image5.png"/><Relationship Id="rId7" Type="http://schemas.openxmlformats.org/officeDocument/2006/relationships/slide" Target="../slides/slide6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60.xml"/><Relationship Id="rId5" Type="http://schemas.openxmlformats.org/officeDocument/2006/relationships/image" Target="../media/image6.png"/><Relationship Id="rId4" Type="http://schemas.openxmlformats.org/officeDocument/2006/relationships/slide" Target="../slides/slide11.xml"/><Relationship Id="rId9" Type="http://schemas.openxmlformats.org/officeDocument/2006/relationships/slide" Target="../slides/slide58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6.xml"/><Relationship Id="rId3" Type="http://schemas.openxmlformats.org/officeDocument/2006/relationships/image" Target="../media/image5.png"/><Relationship Id="rId7" Type="http://schemas.openxmlformats.org/officeDocument/2006/relationships/slide" Target="../slides/slide6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9.xml"/><Relationship Id="rId5" Type="http://schemas.openxmlformats.org/officeDocument/2006/relationships/image" Target="../media/image6.png"/><Relationship Id="rId4" Type="http://schemas.openxmlformats.org/officeDocument/2006/relationships/slide" Target="../slides/slide13.xml"/><Relationship Id="rId9" Type="http://schemas.openxmlformats.org/officeDocument/2006/relationships/slide" Target="../slides/slide58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6.xml"/><Relationship Id="rId3" Type="http://schemas.openxmlformats.org/officeDocument/2006/relationships/image" Target="../media/image5.png"/><Relationship Id="rId7" Type="http://schemas.openxmlformats.org/officeDocument/2006/relationships/slide" Target="../slides/slide60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9.xml"/><Relationship Id="rId5" Type="http://schemas.openxmlformats.org/officeDocument/2006/relationships/image" Target="../media/image6.png"/><Relationship Id="rId4" Type="http://schemas.openxmlformats.org/officeDocument/2006/relationships/slide" Target="../slides/slide16.xml"/><Relationship Id="rId9" Type="http://schemas.openxmlformats.org/officeDocument/2006/relationships/slide" Target="../slides/slide5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6.xml"/><Relationship Id="rId3" Type="http://schemas.openxmlformats.org/officeDocument/2006/relationships/slide" Target="../slides/slide11.xml"/><Relationship Id="rId7" Type="http://schemas.openxmlformats.org/officeDocument/2006/relationships/image" Target="../media/image5.png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16.xml"/><Relationship Id="rId4" Type="http://schemas.openxmlformats.org/officeDocument/2006/relationships/slide" Target="../slides/slide13.xml"/><Relationship Id="rId9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8.xml"/><Relationship Id="rId3" Type="http://schemas.openxmlformats.org/officeDocument/2006/relationships/slide" Target="../slides/slide11.xml"/><Relationship Id="rId7" Type="http://schemas.openxmlformats.org/officeDocument/2006/relationships/image" Target="../media/image5.png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16.xml"/><Relationship Id="rId4" Type="http://schemas.openxmlformats.org/officeDocument/2006/relationships/slide" Target="../slides/slide13.xml"/><Relationship Id="rId9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9.xml"/><Relationship Id="rId3" Type="http://schemas.openxmlformats.org/officeDocument/2006/relationships/slide" Target="../slides/slide16.xml"/><Relationship Id="rId7" Type="http://schemas.openxmlformats.org/officeDocument/2006/relationships/image" Target="../media/image5.png"/><Relationship Id="rId2" Type="http://schemas.openxmlformats.org/officeDocument/2006/relationships/slide" Target="../slides/slide1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Relationship Id="rId9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0.xml"/><Relationship Id="rId3" Type="http://schemas.openxmlformats.org/officeDocument/2006/relationships/slide" Target="../slides/slide16.xml"/><Relationship Id="rId7" Type="http://schemas.openxmlformats.org/officeDocument/2006/relationships/image" Target="../media/image5.png"/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Relationship Id="rId9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1.xml"/><Relationship Id="rId3" Type="http://schemas.openxmlformats.org/officeDocument/2006/relationships/slide" Target="../slides/slide13.xml"/><Relationship Id="rId7" Type="http://schemas.openxmlformats.org/officeDocument/2006/relationships/image" Target="../media/image5.png"/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Relationship Id="rId9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0.xml"/><Relationship Id="rId3" Type="http://schemas.openxmlformats.org/officeDocument/2006/relationships/image" Target="../media/image5.png"/><Relationship Id="rId7" Type="http://schemas.openxmlformats.org/officeDocument/2006/relationships/slide" Target="../slides/slide5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8.xml"/><Relationship Id="rId5" Type="http://schemas.openxmlformats.org/officeDocument/2006/relationships/image" Target="../media/image6.png"/><Relationship Id="rId4" Type="http://schemas.openxmlformats.org/officeDocument/2006/relationships/slide" Target="../slides/slide5.xml"/><Relationship Id="rId9" Type="http://schemas.openxmlformats.org/officeDocument/2006/relationships/slide" Target="../slides/slide6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0.xml"/><Relationship Id="rId3" Type="http://schemas.openxmlformats.org/officeDocument/2006/relationships/image" Target="../media/image5.png"/><Relationship Id="rId7" Type="http://schemas.openxmlformats.org/officeDocument/2006/relationships/slide" Target="../slides/slide5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6.xml"/><Relationship Id="rId5" Type="http://schemas.openxmlformats.org/officeDocument/2006/relationships/image" Target="../media/image6.png"/><Relationship Id="rId4" Type="http://schemas.openxmlformats.org/officeDocument/2006/relationships/slide" Target="../slides/slide9.xml"/><Relationship Id="rId9" Type="http://schemas.openxmlformats.org/officeDocument/2006/relationships/slide" Target="../slides/slide6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t="-82" b="1029"/>
          <a:stretch/>
        </p:blipFill>
        <p:spPr>
          <a:xfrm>
            <a:off x="-36512" y="1424608"/>
            <a:ext cx="9180512" cy="19323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471143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5301208"/>
            <a:ext cx="7920880" cy="1296144"/>
          </a:xfrm>
        </p:spPr>
        <p:txBody>
          <a:bodyPr/>
          <a:lstStyle>
            <a:lvl1pPr marL="0" indent="0" algn="ctr">
              <a:buNone/>
              <a:defRPr sz="2000" cap="all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pt-BR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60232" y="116632"/>
            <a:ext cx="2430080" cy="124117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40253" y="6525344"/>
            <a:ext cx="1174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/>
              <a:t>© 2013, SETIC</a:t>
            </a:r>
            <a:endParaRPr lang="pt-BR" sz="1100" b="1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2" y="5085184"/>
            <a:ext cx="79928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Gestão do Conh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2" y="1283274"/>
            <a:ext cx="8784975" cy="4859964"/>
            <a:chOff x="179513" y="1283274"/>
            <a:chExt cx="8640960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5276275" y="1418743"/>
              <a:ext cx="3544198" cy="983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5288678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181492" y="1423661"/>
              <a:ext cx="3454404" cy="1475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3635896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8"/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5" name="Arredondar Retângulo em um Canto Diagonal 9">
            <a:hlinkClick r:id="rId6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6" name="Arredondar Retângulo em um Canto Diagonal 10">
            <a:hlinkClick r:id="rId7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">
            <a:hlinkClick r:id="rId8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7">
            <a:hlinkClick r:id="rId9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65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Estrutura de 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3" y="1283274"/>
            <a:ext cx="8784975" cy="4859964"/>
            <a:chOff x="179513" y="1283274"/>
            <a:chExt cx="8640961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7020272" y="1418743"/>
              <a:ext cx="1800202" cy="4918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7020272" y="1297788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181492" y="1423661"/>
              <a:ext cx="5182596" cy="1475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5364088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8">
            <a:hlinkClick r:id="rId6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9"/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6" name="Arredondar Retângulo em um Canto Diagonal 10">
            <a:hlinkClick r:id="rId7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">
            <a:hlinkClick r:id="rId8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7">
            <a:hlinkClick r:id="rId9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8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Governanç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2" y="1283274"/>
            <a:ext cx="8784975" cy="4860000"/>
            <a:chOff x="179512" y="1283274"/>
            <a:chExt cx="8784975" cy="4882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2" y="1429302"/>
              <a:ext cx="2011" cy="473600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2" y="6165304"/>
              <a:ext cx="878497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964487" y="1419422"/>
              <a:ext cx="0" cy="474588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20"/>
            <p:cNvCxnSpPr/>
            <p:nvPr/>
          </p:nvCxnSpPr>
          <p:spPr>
            <a:xfrm flipV="1">
              <a:off x="8964487" y="1283274"/>
              <a:ext cx="0" cy="15066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7"/>
            <p:cNvCxnSpPr/>
            <p:nvPr/>
          </p:nvCxnSpPr>
          <p:spPr>
            <a:xfrm flipH="1">
              <a:off x="181525" y="1419422"/>
              <a:ext cx="6939963" cy="1976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20"/>
            <p:cNvCxnSpPr/>
            <p:nvPr/>
          </p:nvCxnSpPr>
          <p:spPr>
            <a:xfrm flipV="1">
              <a:off x="7129224" y="1283274"/>
              <a:ext cx="0" cy="15066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Arredondar Retângulo em um Canto Diagonal 8">
            <a:hlinkClick r:id="rId6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4" name="Arredondar Retângulo em um Canto Diagonal 9">
            <a:hlinkClick r:id="rId7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10"/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6" name="Arredondar Retângulo em um Canto Diagonal 1">
            <a:hlinkClick r:id="rId8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6">
            <a:hlinkClick r:id="rId9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2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lhamento Dema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1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3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Demandante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26" name="Round Same Side Corner Rectangle 42"/>
          <p:cNvSpPr/>
          <p:nvPr userDrawn="1"/>
        </p:nvSpPr>
        <p:spPr>
          <a:xfrm>
            <a:off x="402456" y="934356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Contato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Rectangle 6"/>
          <p:cNvSpPr/>
          <p:nvPr userDrawn="1"/>
        </p:nvSpPr>
        <p:spPr>
          <a:xfrm>
            <a:off x="395536" y="1191643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28" name="Round Same Side Corner Rectangle 42"/>
          <p:cNvSpPr/>
          <p:nvPr userDrawn="1"/>
        </p:nvSpPr>
        <p:spPr>
          <a:xfrm>
            <a:off x="2596030" y="942490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da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Demanda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9" name="Rectangle 6"/>
          <p:cNvSpPr/>
          <p:nvPr userDrawn="1"/>
        </p:nvSpPr>
        <p:spPr>
          <a:xfrm>
            <a:off x="2589110" y="1199777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42"/>
          <p:cNvSpPr/>
          <p:nvPr userDrawn="1"/>
        </p:nvSpPr>
        <p:spPr>
          <a:xfrm>
            <a:off x="402688" y="1746938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Resumo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Executivo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2" name="Picture 2065" descr="Icon- Checklist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43" y="1790480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6"/>
          <p:cNvSpPr/>
          <p:nvPr userDrawn="1"/>
        </p:nvSpPr>
        <p:spPr>
          <a:xfrm>
            <a:off x="395768" y="1975778"/>
            <a:ext cx="8265704" cy="145322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5" name="Round Same Side Corner Rectangle 42"/>
          <p:cNvSpPr/>
          <p:nvPr userDrawn="1"/>
        </p:nvSpPr>
        <p:spPr>
          <a:xfrm>
            <a:off x="4829448" y="943224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Status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 userDrawn="1"/>
        </p:nvSpPr>
        <p:spPr>
          <a:xfrm>
            <a:off x="4822528" y="1200511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37" name="Imagem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58" y="966119"/>
            <a:ext cx="234000" cy="234000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8" y="943784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1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34E88D-C318-4F07-AA21-E226073DA8E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CaixaDeTexto 5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388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34E88D-C318-4F07-AA21-E226073DA8E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CaixaDeTexto 5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Portfólios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1752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34E88D-C318-4F07-AA21-E226073DA8E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79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Sistema Judi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edondar Retângulo em um Canto Diagonal 28"/>
          <p:cNvSpPr/>
          <p:nvPr userDrawn="1"/>
        </p:nvSpPr>
        <p:spPr>
          <a:xfrm>
            <a:off x="251520" y="404102"/>
            <a:ext cx="1514097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30" name="Arredondar Retângulo em um Canto Diagonal 29">
            <a:hlinkClick r:id="rId2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31" name="Arredondar Retângulo em um Canto Diagonal 30">
            <a:hlinkClick r:id="rId3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33" name="Arredondar Retângulo em um Canto Diagonal 32">
            <a:hlinkClick r:id="rId4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34" name="Arredondar Retângulo em um Canto Diagonal 33">
            <a:hlinkClick r:id="rId5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grpSp>
        <p:nvGrpSpPr>
          <p:cNvPr id="35" name="Grupo 27"/>
          <p:cNvGrpSpPr/>
          <p:nvPr userDrawn="1"/>
        </p:nvGrpSpPr>
        <p:grpSpPr>
          <a:xfrm>
            <a:off x="179512" y="1268760"/>
            <a:ext cx="8784976" cy="487447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42" name="Conector reto 4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5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ixaDeTexto 1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313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Sistema Administr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grpSp>
        <p:nvGrpSpPr>
          <p:cNvPr id="4" name="Group 12"/>
          <p:cNvGrpSpPr/>
          <p:nvPr userDrawn="1"/>
        </p:nvGrpSpPr>
        <p:grpSpPr>
          <a:xfrm>
            <a:off x="179512" y="1268760"/>
            <a:ext cx="8784976" cy="487447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395536" y="2204864"/>
              <a:ext cx="1728192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2111633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1">
            <a:hlinkClick r:id="rId2" action="ppaction://hlinksldjump"/>
          </p:cNvPr>
          <p:cNvSpPr/>
          <p:nvPr userDrawn="1"/>
        </p:nvSpPr>
        <p:spPr>
          <a:xfrm>
            <a:off x="249591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3" name="Arredondar Retângulo em um Canto Diagonal 7"/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14" name="Arredondar Retângulo em um Canto Diagonal 8">
            <a:hlinkClick r:id="rId3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5" name="Arredondar Retângulo em um Canto Diagonal 9">
            <a:hlinkClick r:id="rId4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6" name="Arredondar Retângulo em um Canto Diagonal 10">
            <a:hlinkClick r:id="rId5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109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Gestão do Conh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179512" y="1283274"/>
            <a:ext cx="8784975" cy="4859964"/>
            <a:chOff x="179513" y="1283274"/>
            <a:chExt cx="8640960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5276275" y="1418743"/>
              <a:ext cx="3544198" cy="983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5288678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181492" y="1423661"/>
              <a:ext cx="3454404" cy="1475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3635896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8"/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3" name="Arredondar Retângulo em um Canto Diagonal 9">
            <a:hlinkClick r:id="rId2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4" name="Arredondar Retângulo em um Canto Diagonal 10">
            <a:hlinkClick r:id="rId3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5" name="Arredondar Retângulo em um Canto Diagonal 1">
            <a:hlinkClick r:id="rId4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6" name="Arredondar Retângulo em um Canto Diagonal 15">
            <a:hlinkClick r:id="rId5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aixaDeTexto 18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381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Estrutura de 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grpSp>
        <p:nvGrpSpPr>
          <p:cNvPr id="4" name="Grupo 3"/>
          <p:cNvGrpSpPr/>
          <p:nvPr userDrawn="1"/>
        </p:nvGrpSpPr>
        <p:grpSpPr>
          <a:xfrm>
            <a:off x="179513" y="1283274"/>
            <a:ext cx="8784975" cy="4859964"/>
            <a:chOff x="179513" y="1283274"/>
            <a:chExt cx="8640961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7020272" y="1418743"/>
              <a:ext cx="1800202" cy="4918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7020272" y="1297788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181492" y="1423661"/>
              <a:ext cx="5182596" cy="1475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5364088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8">
            <a:hlinkClick r:id="rId2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3" name="Arredondar Retângulo em um Canto Diagonal 9"/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4" name="Arredondar Retângulo em um Canto Diagonal 10">
            <a:hlinkClick r:id="rId3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5" name="Arredondar Retângulo em um Canto Diagonal 1">
            <a:hlinkClick r:id="rId4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6" name="Arredondar Retângulo em um Canto Diagonal 15">
            <a:hlinkClick r:id="rId5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292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Governanç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179512" y="1283274"/>
            <a:ext cx="8784975" cy="4860000"/>
            <a:chOff x="179512" y="1283274"/>
            <a:chExt cx="8784975" cy="4882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" name="Conector reto 11"/>
            <p:cNvCxnSpPr/>
            <p:nvPr/>
          </p:nvCxnSpPr>
          <p:spPr>
            <a:xfrm flipH="1">
              <a:off x="179512" y="1429302"/>
              <a:ext cx="2011" cy="473600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13"/>
            <p:cNvCxnSpPr/>
            <p:nvPr/>
          </p:nvCxnSpPr>
          <p:spPr>
            <a:xfrm>
              <a:off x="179512" y="6165304"/>
              <a:ext cx="878497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5"/>
            <p:cNvCxnSpPr/>
            <p:nvPr/>
          </p:nvCxnSpPr>
          <p:spPr>
            <a:xfrm flipV="1">
              <a:off x="8964487" y="1419422"/>
              <a:ext cx="0" cy="474588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20"/>
            <p:cNvCxnSpPr/>
            <p:nvPr/>
          </p:nvCxnSpPr>
          <p:spPr>
            <a:xfrm flipV="1">
              <a:off x="8964487" y="1283274"/>
              <a:ext cx="0" cy="15066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181525" y="1419422"/>
              <a:ext cx="6939963" cy="1976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7129224" y="1283274"/>
              <a:ext cx="0" cy="15066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Arredondar Retângulo em um Canto Diagonal 8">
            <a:hlinkClick r:id="rId2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1" name="Arredondar Retângulo em um Canto Diagonal 9">
            <a:hlinkClick r:id="rId3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2" name="Arredondar Retângulo em um Canto Diagonal 10"/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3" name="Arredondar Retângulo em um Canto Diagonal 1">
            <a:hlinkClick r:id="rId4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4" name="Arredondar Retângulo em um Canto Diagonal 13">
            <a:hlinkClick r:id="rId5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5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ixaDeTexto 1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535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Sistemas Judi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rredondar Retângulo em um Canto Diagonal 5"/>
          <p:cNvSpPr/>
          <p:nvPr userDrawn="1"/>
        </p:nvSpPr>
        <p:spPr>
          <a:xfrm>
            <a:off x="251520" y="404102"/>
            <a:ext cx="1514097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7" name="Arredondar Retângulo em um Canto Diagonal 6">
            <a:hlinkClick r:id="rId6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8" name="Arredondar Retângulo em um Canto Diagonal 7">
            <a:hlinkClick r:id="rId7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9" name="Arredondar Retângulo em um Canto Diagonal 8">
            <a:hlinkClick r:id="rId8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0" name="Arredondar Retângulo em um Canto Diagonal 9">
            <a:hlinkClick r:id="rId9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grpSp>
        <p:nvGrpSpPr>
          <p:cNvPr id="11" name="Grupo 27"/>
          <p:cNvGrpSpPr/>
          <p:nvPr userDrawn="1"/>
        </p:nvGrpSpPr>
        <p:grpSpPr>
          <a:xfrm>
            <a:off x="179512" y="1268760"/>
            <a:ext cx="8784976" cy="487447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12" name="Conector reto 1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aixaDeTexto 1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593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Sistemas Administr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12"/>
          <p:cNvGrpSpPr/>
          <p:nvPr userDrawn="1"/>
        </p:nvGrpSpPr>
        <p:grpSpPr>
          <a:xfrm>
            <a:off x="179512" y="1268760"/>
            <a:ext cx="8784976" cy="487447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395536" y="2204864"/>
              <a:ext cx="1728192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2111633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1">
            <a:hlinkClick r:id="rId6" action="ppaction://hlinksldjump"/>
          </p:cNvPr>
          <p:cNvSpPr/>
          <p:nvPr userDrawn="1"/>
        </p:nvSpPr>
        <p:spPr>
          <a:xfrm>
            <a:off x="249591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7"/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16" name="Arredondar Retângulo em um Canto Diagonal 8">
            <a:hlinkClick r:id="rId7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9">
            <a:hlinkClick r:id="rId8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0">
            <a:hlinkClick r:id="rId9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9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332656"/>
            <a:ext cx="9144000" cy="6264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6516000"/>
            <a:ext cx="9144000" cy="34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624"/>
            <a:ext cx="6923112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sz="2000" b="1" dirty="0"/>
          </a:p>
        </p:txBody>
      </p:sp>
      <p:sp>
        <p:nvSpPr>
          <p:cNvPr id="12" name="Retângulo 11"/>
          <p:cNvSpPr/>
          <p:nvPr/>
        </p:nvSpPr>
        <p:spPr>
          <a:xfrm>
            <a:off x="0" y="-9292"/>
            <a:ext cx="9144000" cy="3419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79" y="6523134"/>
            <a:ext cx="840975" cy="324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6" y="6532809"/>
            <a:ext cx="477752" cy="324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1200" dirty="0" smtClean="0">
                <a:solidFill>
                  <a:schemeClr val="bg1"/>
                </a:solidFill>
                <a:effectLst/>
              </a:rPr>
              <a:t>Mar/2</a:t>
            </a:r>
            <a:r>
              <a:rPr lang="pt-BR" sz="1200" baseline="0" dirty="0" smtClean="0">
                <a:solidFill>
                  <a:schemeClr val="bg1"/>
                </a:solidFill>
                <a:effectLst/>
              </a:rPr>
              <a:t>013</a:t>
            </a:r>
            <a:endParaRPr lang="pt-BR" sz="1200" dirty="0">
              <a:solidFill>
                <a:schemeClr val="bg1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pt-BR" sz="2000" b="1" cap="all" dirty="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Lucida Grande"/>
        <a:buChar char="▸"/>
        <a:defRPr lang="es-ES" sz="2800" b="1" dirty="0" smtClean="0">
          <a:solidFill>
            <a:schemeClr val="tx2"/>
          </a:solidFill>
          <a:latin typeface="+mj-lt"/>
          <a:ea typeface="+mj-ea"/>
          <a:cs typeface="+mj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Lucida Grande"/>
        <a:buChar char="▹"/>
        <a:defRPr lang="es-ES" sz="2400" b="1" dirty="0" smtClean="0">
          <a:solidFill>
            <a:schemeClr val="tx2"/>
          </a:solidFill>
          <a:latin typeface="+mj-lt"/>
          <a:ea typeface="+mj-ea"/>
          <a:cs typeface="+mj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7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3.xml"/><Relationship Id="rId5" Type="http://schemas.openxmlformats.org/officeDocument/2006/relationships/image" Target="../media/image10.png"/><Relationship Id="rId4" Type="http://schemas.openxmlformats.org/officeDocument/2006/relationships/slide" Target="slide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8.xml"/><Relationship Id="rId13" Type="http://schemas.openxmlformats.org/officeDocument/2006/relationships/chart" Target="../charts/chart52.xml"/><Relationship Id="rId18" Type="http://schemas.openxmlformats.org/officeDocument/2006/relationships/slide" Target="slide11.xml"/><Relationship Id="rId3" Type="http://schemas.openxmlformats.org/officeDocument/2006/relationships/image" Target="../media/image10.png"/><Relationship Id="rId21" Type="http://schemas.openxmlformats.org/officeDocument/2006/relationships/chart" Target="../charts/chart57.xml"/><Relationship Id="rId7" Type="http://schemas.openxmlformats.org/officeDocument/2006/relationships/chart" Target="../charts/chart47.xml"/><Relationship Id="rId12" Type="http://schemas.openxmlformats.org/officeDocument/2006/relationships/image" Target="../media/image11.png"/><Relationship Id="rId17" Type="http://schemas.openxmlformats.org/officeDocument/2006/relationships/chart" Target="../charts/chart55.xml"/><Relationship Id="rId2" Type="http://schemas.openxmlformats.org/officeDocument/2006/relationships/slide" Target="slide37.xml"/><Relationship Id="rId16" Type="http://schemas.openxmlformats.org/officeDocument/2006/relationships/chart" Target="../charts/chart54.xml"/><Relationship Id="rId20" Type="http://schemas.openxmlformats.org/officeDocument/2006/relationships/chart" Target="../charts/chart5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6.xml"/><Relationship Id="rId11" Type="http://schemas.openxmlformats.org/officeDocument/2006/relationships/chart" Target="../charts/chart51.xml"/><Relationship Id="rId5" Type="http://schemas.openxmlformats.org/officeDocument/2006/relationships/slide" Target="slide40.xml"/><Relationship Id="rId15" Type="http://schemas.openxmlformats.org/officeDocument/2006/relationships/slide" Target="slide39.xml"/><Relationship Id="rId10" Type="http://schemas.openxmlformats.org/officeDocument/2006/relationships/chart" Target="../charts/chart50.xml"/><Relationship Id="rId19" Type="http://schemas.openxmlformats.org/officeDocument/2006/relationships/slide" Target="slide41.xml"/><Relationship Id="rId4" Type="http://schemas.openxmlformats.org/officeDocument/2006/relationships/slide" Target="slide38.xml"/><Relationship Id="rId9" Type="http://schemas.openxmlformats.org/officeDocument/2006/relationships/chart" Target="../charts/chart49.xml"/><Relationship Id="rId14" Type="http://schemas.openxmlformats.org/officeDocument/2006/relationships/chart" Target="../charts/char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9.xml"/><Relationship Id="rId4" Type="http://schemas.openxmlformats.org/officeDocument/2006/relationships/chart" Target="../charts/chart5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2.xml"/><Relationship Id="rId13" Type="http://schemas.openxmlformats.org/officeDocument/2006/relationships/slide" Target="slide15.xml"/><Relationship Id="rId3" Type="http://schemas.openxmlformats.org/officeDocument/2006/relationships/image" Target="../media/image10.png"/><Relationship Id="rId7" Type="http://schemas.openxmlformats.org/officeDocument/2006/relationships/chart" Target="../charts/chart61.xml"/><Relationship Id="rId12" Type="http://schemas.openxmlformats.org/officeDocument/2006/relationships/slide" Target="slide13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0.xml"/><Relationship Id="rId11" Type="http://schemas.openxmlformats.org/officeDocument/2006/relationships/chart" Target="../charts/chart65.xml"/><Relationship Id="rId5" Type="http://schemas.openxmlformats.org/officeDocument/2006/relationships/image" Target="../media/image11.png"/><Relationship Id="rId10" Type="http://schemas.openxmlformats.org/officeDocument/2006/relationships/chart" Target="../charts/chart64.xml"/><Relationship Id="rId4" Type="http://schemas.openxmlformats.org/officeDocument/2006/relationships/slide" Target="slide43.xml"/><Relationship Id="rId9" Type="http://schemas.openxmlformats.org/officeDocument/2006/relationships/chart" Target="../charts/chart6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1.xml"/><Relationship Id="rId13" Type="http://schemas.openxmlformats.org/officeDocument/2006/relationships/slide" Target="slide44.xml"/><Relationship Id="rId18" Type="http://schemas.openxmlformats.org/officeDocument/2006/relationships/slide" Target="slide48.xml"/><Relationship Id="rId3" Type="http://schemas.openxmlformats.org/officeDocument/2006/relationships/chart" Target="../charts/chart66.xml"/><Relationship Id="rId21" Type="http://schemas.openxmlformats.org/officeDocument/2006/relationships/slide" Target="slide49.xml"/><Relationship Id="rId7" Type="http://schemas.openxmlformats.org/officeDocument/2006/relationships/chart" Target="../charts/chart70.xml"/><Relationship Id="rId12" Type="http://schemas.openxmlformats.org/officeDocument/2006/relationships/chart" Target="../charts/chart75.xml"/><Relationship Id="rId17" Type="http://schemas.openxmlformats.org/officeDocument/2006/relationships/slide" Target="slide47.xml"/><Relationship Id="rId2" Type="http://schemas.openxmlformats.org/officeDocument/2006/relationships/image" Target="../media/image11.png"/><Relationship Id="rId16" Type="http://schemas.openxmlformats.org/officeDocument/2006/relationships/slide" Target="slide46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9.xml"/><Relationship Id="rId11" Type="http://schemas.openxmlformats.org/officeDocument/2006/relationships/chart" Target="../charts/chart74.xml"/><Relationship Id="rId5" Type="http://schemas.openxmlformats.org/officeDocument/2006/relationships/chart" Target="../charts/chart68.xml"/><Relationship Id="rId15" Type="http://schemas.openxmlformats.org/officeDocument/2006/relationships/slide" Target="slide45.xml"/><Relationship Id="rId10" Type="http://schemas.openxmlformats.org/officeDocument/2006/relationships/chart" Target="../charts/chart73.xml"/><Relationship Id="rId19" Type="http://schemas.openxmlformats.org/officeDocument/2006/relationships/slide" Target="slide14.xml"/><Relationship Id="rId4" Type="http://schemas.openxmlformats.org/officeDocument/2006/relationships/chart" Target="../charts/chart67.xml"/><Relationship Id="rId9" Type="http://schemas.openxmlformats.org/officeDocument/2006/relationships/chart" Target="../charts/chart72.xml"/><Relationship Id="rId14" Type="http://schemas.openxmlformats.org/officeDocument/2006/relationships/image" Target="../media/image10.png"/><Relationship Id="rId22" Type="http://schemas.openxmlformats.org/officeDocument/2006/relationships/chart" Target="../charts/chart7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chart" Target="../charts/chart83.xml"/><Relationship Id="rId18" Type="http://schemas.openxmlformats.org/officeDocument/2006/relationships/chart" Target="../charts/chart88.xml"/><Relationship Id="rId3" Type="http://schemas.openxmlformats.org/officeDocument/2006/relationships/slide" Target="slide50.xml"/><Relationship Id="rId21" Type="http://schemas.openxmlformats.org/officeDocument/2006/relationships/chart" Target="../charts/chart90.xml"/><Relationship Id="rId7" Type="http://schemas.openxmlformats.org/officeDocument/2006/relationships/slide" Target="slide53.xml"/><Relationship Id="rId12" Type="http://schemas.openxmlformats.org/officeDocument/2006/relationships/chart" Target="../charts/chart82.xml"/><Relationship Id="rId17" Type="http://schemas.openxmlformats.org/officeDocument/2006/relationships/chart" Target="../charts/chart87.xml"/><Relationship Id="rId2" Type="http://schemas.openxmlformats.org/officeDocument/2006/relationships/image" Target="../media/image11.png"/><Relationship Id="rId16" Type="http://schemas.openxmlformats.org/officeDocument/2006/relationships/chart" Target="../charts/chart86.xml"/><Relationship Id="rId20" Type="http://schemas.openxmlformats.org/officeDocument/2006/relationships/chart" Target="../charts/chart8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2.xml"/><Relationship Id="rId11" Type="http://schemas.openxmlformats.org/officeDocument/2006/relationships/chart" Target="../charts/chart81.xml"/><Relationship Id="rId5" Type="http://schemas.openxmlformats.org/officeDocument/2006/relationships/slide" Target="slide51.xml"/><Relationship Id="rId15" Type="http://schemas.openxmlformats.org/officeDocument/2006/relationships/chart" Target="../charts/chart85.xml"/><Relationship Id="rId10" Type="http://schemas.openxmlformats.org/officeDocument/2006/relationships/chart" Target="../charts/chart80.xml"/><Relationship Id="rId19" Type="http://schemas.openxmlformats.org/officeDocument/2006/relationships/slide" Target="slide54.xml"/><Relationship Id="rId4" Type="http://schemas.openxmlformats.org/officeDocument/2006/relationships/image" Target="../media/image10.png"/><Relationship Id="rId9" Type="http://schemas.openxmlformats.org/officeDocument/2006/relationships/chart" Target="../charts/chart79.xml"/><Relationship Id="rId14" Type="http://schemas.openxmlformats.org/officeDocument/2006/relationships/chart" Target="../charts/chart84.xml"/><Relationship Id="rId22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chart" Target="../charts/chart9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chart" Target="../charts/chart9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1.xml"/><Relationship Id="rId5" Type="http://schemas.openxmlformats.org/officeDocument/2006/relationships/slide" Target="slide16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9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9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9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10" Type="http://schemas.openxmlformats.org/officeDocument/2006/relationships/chart" Target="../charts/chart96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10" Type="http://schemas.openxmlformats.org/officeDocument/2006/relationships/chart" Target="../charts/chart97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9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9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0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0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0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0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0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0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0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0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0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0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1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11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12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13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14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15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16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17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18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19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20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21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slide" Target="slide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23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24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25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26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27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28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66.xml"/><Relationship Id="rId3" Type="http://schemas.openxmlformats.org/officeDocument/2006/relationships/image" Target="../media/image10.png"/><Relationship Id="rId7" Type="http://schemas.openxmlformats.org/officeDocument/2006/relationships/slide" Target="slide67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9.xml"/><Relationship Id="rId5" Type="http://schemas.openxmlformats.org/officeDocument/2006/relationships/slide" Target="slide65.xml"/><Relationship Id="rId10" Type="http://schemas.openxmlformats.org/officeDocument/2006/relationships/slide" Target="slide68.xml"/><Relationship Id="rId4" Type="http://schemas.openxmlformats.org/officeDocument/2006/relationships/slide" Target="slide64.xml"/><Relationship Id="rId9" Type="http://schemas.openxmlformats.org/officeDocument/2006/relationships/slide" Target="slide6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75.xml"/><Relationship Id="rId3" Type="http://schemas.openxmlformats.org/officeDocument/2006/relationships/image" Target="../media/image10.png"/><Relationship Id="rId7" Type="http://schemas.openxmlformats.org/officeDocument/2006/relationships/slide" Target="slide74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8.xml"/><Relationship Id="rId6" Type="http://schemas.openxmlformats.org/officeDocument/2006/relationships/slide" Target="slide71.xml"/><Relationship Id="rId5" Type="http://schemas.openxmlformats.org/officeDocument/2006/relationships/slide" Target="slide70.xml"/><Relationship Id="rId4" Type="http://schemas.openxmlformats.org/officeDocument/2006/relationships/slide" Target="slide7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82.xml"/><Relationship Id="rId3" Type="http://schemas.openxmlformats.org/officeDocument/2006/relationships/slide" Target="slide77.xml"/><Relationship Id="rId7" Type="http://schemas.openxmlformats.org/officeDocument/2006/relationships/slide" Target="slide7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slide" Target="slide78.xml"/><Relationship Id="rId11" Type="http://schemas.openxmlformats.org/officeDocument/2006/relationships/slide" Target="slide62.xml"/><Relationship Id="rId5" Type="http://schemas.openxmlformats.org/officeDocument/2006/relationships/slide" Target="slide81.xml"/><Relationship Id="rId10" Type="http://schemas.openxmlformats.org/officeDocument/2006/relationships/slide" Target="slide85.xml"/><Relationship Id="rId4" Type="http://schemas.openxmlformats.org/officeDocument/2006/relationships/slide" Target="slide80.xml"/><Relationship Id="rId9" Type="http://schemas.openxmlformats.org/officeDocument/2006/relationships/slide" Target="slide8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slide" Target="slide8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13" Type="http://schemas.openxmlformats.org/officeDocument/2006/relationships/image" Target="../media/image10.png"/><Relationship Id="rId18" Type="http://schemas.openxmlformats.org/officeDocument/2006/relationships/slide" Target="slide24.xml"/><Relationship Id="rId26" Type="http://schemas.openxmlformats.org/officeDocument/2006/relationships/chart" Target="../charts/chart15.xml"/><Relationship Id="rId3" Type="http://schemas.openxmlformats.org/officeDocument/2006/relationships/chart" Target="../charts/chart4.xml"/><Relationship Id="rId21" Type="http://schemas.openxmlformats.org/officeDocument/2006/relationships/slide" Target="slide7.xml"/><Relationship Id="rId7" Type="http://schemas.openxmlformats.org/officeDocument/2006/relationships/chart" Target="../charts/chart8.xml"/><Relationship Id="rId12" Type="http://schemas.openxmlformats.org/officeDocument/2006/relationships/slide" Target="slide18.xml"/><Relationship Id="rId17" Type="http://schemas.openxmlformats.org/officeDocument/2006/relationships/slide" Target="slide23.xml"/><Relationship Id="rId25" Type="http://schemas.openxmlformats.org/officeDocument/2006/relationships/slide" Target="slide19.xml"/><Relationship Id="rId2" Type="http://schemas.openxmlformats.org/officeDocument/2006/relationships/chart" Target="../charts/chart3.xml"/><Relationship Id="rId16" Type="http://schemas.openxmlformats.org/officeDocument/2006/relationships/slide" Target="slide21.xml"/><Relationship Id="rId20" Type="http://schemas.openxmlformats.org/officeDocument/2006/relationships/chart" Target="../charts/chart14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7.xml"/><Relationship Id="rId11" Type="http://schemas.openxmlformats.org/officeDocument/2006/relationships/chart" Target="../charts/chart12.xml"/><Relationship Id="rId24" Type="http://schemas.openxmlformats.org/officeDocument/2006/relationships/slide" Target="slide22.xml"/><Relationship Id="rId5" Type="http://schemas.openxmlformats.org/officeDocument/2006/relationships/chart" Target="../charts/chart6.xml"/><Relationship Id="rId15" Type="http://schemas.openxmlformats.org/officeDocument/2006/relationships/slide" Target="slide20.xml"/><Relationship Id="rId23" Type="http://schemas.openxmlformats.org/officeDocument/2006/relationships/slide" Target="slide5.xml"/><Relationship Id="rId28" Type="http://schemas.openxmlformats.org/officeDocument/2006/relationships/chart" Target="../charts/chart17.xml"/><Relationship Id="rId10" Type="http://schemas.openxmlformats.org/officeDocument/2006/relationships/chart" Target="../charts/chart11.xml"/><Relationship Id="rId19" Type="http://schemas.openxmlformats.org/officeDocument/2006/relationships/chart" Target="../charts/chart13.xml"/><Relationship Id="rId4" Type="http://schemas.openxmlformats.org/officeDocument/2006/relationships/chart" Target="../charts/chart5.xml"/><Relationship Id="rId9" Type="http://schemas.openxmlformats.org/officeDocument/2006/relationships/chart" Target="../charts/chart10.xml"/><Relationship Id="rId14" Type="http://schemas.openxmlformats.org/officeDocument/2006/relationships/image" Target="../media/image11.png"/><Relationship Id="rId22" Type="http://schemas.openxmlformats.org/officeDocument/2006/relationships/slide" Target="slide8.xml"/><Relationship Id="rId27" Type="http://schemas.openxmlformats.org/officeDocument/2006/relationships/chart" Target="../charts/chart1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slide" Target="slide58.xml"/><Relationship Id="rId5" Type="http://schemas.openxmlformats.org/officeDocument/2006/relationships/slide" Target="slide88.xml"/><Relationship Id="rId4" Type="http://schemas.openxmlformats.org/officeDocument/2006/relationships/slide" Target="slide8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13" Type="http://schemas.openxmlformats.org/officeDocument/2006/relationships/chart" Target="../charts/chart29.xml"/><Relationship Id="rId18" Type="http://schemas.openxmlformats.org/officeDocument/2006/relationships/slide" Target="slide27.xml"/><Relationship Id="rId26" Type="http://schemas.openxmlformats.org/officeDocument/2006/relationships/chart" Target="../charts/chart31.xml"/><Relationship Id="rId3" Type="http://schemas.openxmlformats.org/officeDocument/2006/relationships/chart" Target="../charts/chart19.xml"/><Relationship Id="rId21" Type="http://schemas.openxmlformats.org/officeDocument/2006/relationships/slide" Target="slide8.xml"/><Relationship Id="rId7" Type="http://schemas.openxmlformats.org/officeDocument/2006/relationships/chart" Target="../charts/chart23.xml"/><Relationship Id="rId12" Type="http://schemas.openxmlformats.org/officeDocument/2006/relationships/chart" Target="../charts/chart28.xml"/><Relationship Id="rId17" Type="http://schemas.openxmlformats.org/officeDocument/2006/relationships/image" Target="../media/image11.png"/><Relationship Id="rId25" Type="http://schemas.openxmlformats.org/officeDocument/2006/relationships/slide" Target="slide31.xml"/><Relationship Id="rId2" Type="http://schemas.openxmlformats.org/officeDocument/2006/relationships/chart" Target="../charts/chart18.xml"/><Relationship Id="rId16" Type="http://schemas.openxmlformats.org/officeDocument/2006/relationships/image" Target="../media/image10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2.xml"/><Relationship Id="rId11" Type="http://schemas.openxmlformats.org/officeDocument/2006/relationships/chart" Target="../charts/chart27.xml"/><Relationship Id="rId24" Type="http://schemas.openxmlformats.org/officeDocument/2006/relationships/slide" Target="slide29.xml"/><Relationship Id="rId5" Type="http://schemas.openxmlformats.org/officeDocument/2006/relationships/chart" Target="../charts/chart21.xml"/><Relationship Id="rId15" Type="http://schemas.openxmlformats.org/officeDocument/2006/relationships/slide" Target="slide26.xml"/><Relationship Id="rId23" Type="http://schemas.openxmlformats.org/officeDocument/2006/relationships/slide" Target="slide32.xml"/><Relationship Id="rId10" Type="http://schemas.openxmlformats.org/officeDocument/2006/relationships/chart" Target="../charts/chart26.xml"/><Relationship Id="rId19" Type="http://schemas.openxmlformats.org/officeDocument/2006/relationships/slide" Target="slide28.xml"/><Relationship Id="rId4" Type="http://schemas.openxmlformats.org/officeDocument/2006/relationships/chart" Target="../charts/chart20.xml"/><Relationship Id="rId9" Type="http://schemas.openxmlformats.org/officeDocument/2006/relationships/chart" Target="../charts/chart25.xml"/><Relationship Id="rId14" Type="http://schemas.openxmlformats.org/officeDocument/2006/relationships/chart" Target="../charts/chart30.xml"/><Relationship Id="rId22" Type="http://schemas.openxmlformats.org/officeDocument/2006/relationships/slide" Target="slide5.xml"/><Relationship Id="rId27" Type="http://schemas.openxmlformats.org/officeDocument/2006/relationships/chart" Target="../charts/chart3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6.xml"/><Relationship Id="rId13" Type="http://schemas.openxmlformats.org/officeDocument/2006/relationships/chart" Target="../charts/chart37.xml"/><Relationship Id="rId3" Type="http://schemas.openxmlformats.org/officeDocument/2006/relationships/image" Target="../media/image10.png"/><Relationship Id="rId7" Type="http://schemas.openxmlformats.org/officeDocument/2006/relationships/chart" Target="../charts/chart35.xml"/><Relationship Id="rId12" Type="http://schemas.openxmlformats.org/officeDocument/2006/relationships/slide" Target="slide5.xml"/><Relationship Id="rId2" Type="http://schemas.openxmlformats.org/officeDocument/2006/relationships/slide" Target="slide34.xml"/><Relationship Id="rId16" Type="http://schemas.openxmlformats.org/officeDocument/2006/relationships/chart" Target="../charts/chart39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4.xml"/><Relationship Id="rId11" Type="http://schemas.openxmlformats.org/officeDocument/2006/relationships/slide" Target="slide7.xml"/><Relationship Id="rId5" Type="http://schemas.openxmlformats.org/officeDocument/2006/relationships/chart" Target="../charts/chart33.xml"/><Relationship Id="rId15" Type="http://schemas.openxmlformats.org/officeDocument/2006/relationships/slide" Target="slide30.xml"/><Relationship Id="rId10" Type="http://schemas.openxmlformats.org/officeDocument/2006/relationships/slide" Target="slide6.xml"/><Relationship Id="rId4" Type="http://schemas.openxmlformats.org/officeDocument/2006/relationships/slide" Target="slide35.xml"/><Relationship Id="rId9" Type="http://schemas.openxmlformats.org/officeDocument/2006/relationships/image" Target="../media/image11.png"/><Relationship Id="rId14" Type="http://schemas.openxmlformats.org/officeDocument/2006/relationships/chart" Target="../charts/chart38.xml"/></Relationships>
</file>

<file path=ppt/slides/_rels/slide8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UY" dirty="0" smtClean="0">
                <a:solidFill>
                  <a:schemeClr val="tx1"/>
                </a:solidFill>
              </a:rPr>
              <a:t>Portfólio de projetos de tic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Resumo executivo</a:t>
            </a:r>
          </a:p>
          <a:p>
            <a:r>
              <a:rPr lang="pt-BR" dirty="0" smtClean="0"/>
              <a:t>MARÇO/2013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440876"/>
              </p:ext>
            </p:extLst>
          </p:nvPr>
        </p:nvGraphicFramePr>
        <p:xfrm>
          <a:off x="611560" y="1772816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Modernização</a:t>
                      </a:r>
                      <a:r>
                        <a:rPr lang="pt-BR" baseline="0" dirty="0" smtClean="0"/>
                        <a:t> dos Processos Administrativos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</a:t>
                      </a:r>
                      <a:r>
                        <a:rPr lang="pt-BR" sz="1600" baseline="0" dirty="0" smtClean="0"/>
                        <a:t> de Diárias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" name="Picture 56" descr="Viewer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40" y="183582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141976"/>
              </p:ext>
            </p:extLst>
          </p:nvPr>
        </p:nvGraphicFramePr>
        <p:xfrm>
          <a:off x="7062063" y="2081332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9418" y="220486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308331"/>
              </p:ext>
            </p:extLst>
          </p:nvPr>
        </p:nvGraphicFramePr>
        <p:xfrm>
          <a:off x="7096972" y="217688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9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49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0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52" name="Oval 281">
              <a:hlinkClick r:id="rId7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7" name="Picture 2056" descr="Icon Magnifying Gla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9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8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69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04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9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80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07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4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8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9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3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94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98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99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2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3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4" name="Group 18"/>
          <p:cNvGrpSpPr/>
          <p:nvPr/>
        </p:nvGrpSpPr>
        <p:grpSpPr>
          <a:xfrm>
            <a:off x="6371175" y="1923824"/>
            <a:ext cx="2314754" cy="291938"/>
            <a:chOff x="452926" y="1955660"/>
            <a:chExt cx="2074514" cy="317143"/>
          </a:xfrm>
        </p:grpSpPr>
        <p:sp>
          <p:nvSpPr>
            <p:cNvPr id="105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" name="TextBox 16"/>
            <p:cNvSpPr txBox="1"/>
            <p:nvPr/>
          </p:nvSpPr>
          <p:spPr>
            <a:xfrm>
              <a:off x="501241" y="1971889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8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80%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9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110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1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20%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4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11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7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9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0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121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4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5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26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7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8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9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0" name="Round Same Side Corner Rectangle 102"/>
          <p:cNvSpPr/>
          <p:nvPr/>
        </p:nvSpPr>
        <p:spPr>
          <a:xfrm>
            <a:off x="535319" y="5524206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31" name="Chart 96"/>
          <p:cNvGraphicFramePr/>
          <p:nvPr>
            <p:extLst>
              <p:ext uri="{D42A27DB-BD31-4B8C-83A1-F6EECF244321}">
                <p14:modId xmlns:p14="http://schemas.microsoft.com/office/powerpoint/2010/main" val="323449416"/>
              </p:ext>
            </p:extLst>
          </p:nvPr>
        </p:nvGraphicFramePr>
        <p:xfrm>
          <a:off x="215607" y="3887640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2" name="Round Same Side Corner Rectangle 100"/>
          <p:cNvSpPr/>
          <p:nvPr/>
        </p:nvSpPr>
        <p:spPr>
          <a:xfrm>
            <a:off x="212392" y="3660525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3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sp>
        <p:nvSpPr>
          <p:cNvPr id="135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8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9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40" name="Oval 28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14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43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4" name="Round Same Side Corner Rectangle 4"/>
          <p:cNvSpPr/>
          <p:nvPr/>
        </p:nvSpPr>
        <p:spPr>
          <a:xfrm rot="10800000">
            <a:off x="3059832" y="1890626"/>
            <a:ext cx="3024336" cy="1610379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18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5" name="Round Same Side Corner Rectangle 106"/>
          <p:cNvSpPr/>
          <p:nvPr/>
        </p:nvSpPr>
        <p:spPr>
          <a:xfrm>
            <a:off x="3059831" y="1624196"/>
            <a:ext cx="3024337" cy="249911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Concluídos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46" name="Tabela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876227"/>
              </p:ext>
            </p:extLst>
          </p:nvPr>
        </p:nvGraphicFramePr>
        <p:xfrm>
          <a:off x="3075341" y="1906118"/>
          <a:ext cx="2993275" cy="1428161"/>
        </p:xfrm>
        <a:graphic>
          <a:graphicData uri="http://schemas.openxmlformats.org/drawingml/2006/table">
            <a:tbl>
              <a:tblPr/>
              <a:tblGrid>
                <a:gridCol w="256971"/>
                <a:gridCol w="2088232"/>
                <a:gridCol w="648072"/>
              </a:tblGrid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01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JudEdital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Ago</a:t>
                      </a: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04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05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06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07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Chart 96"/>
          <p:cNvGraphicFramePr/>
          <p:nvPr>
            <p:extLst>
              <p:ext uri="{D42A27DB-BD31-4B8C-83A1-F6EECF244321}">
                <p14:modId xmlns:p14="http://schemas.microsoft.com/office/powerpoint/2010/main" val="3048980826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953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228382"/>
              </p:ext>
            </p:extLst>
          </p:nvPr>
        </p:nvGraphicFramePr>
        <p:xfrm>
          <a:off x="611560" y="1772816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Autenticidade Documental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Mandados &amp; Alvarás Digitais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99%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351465"/>
              </p:ext>
            </p:extLst>
          </p:nvPr>
        </p:nvGraphicFramePr>
        <p:xfrm>
          <a:off x="611560" y="2636912"/>
          <a:ext cx="7992888" cy="11109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Gestão Documental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Digitalização das Fichas Funcionais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Susp</a:t>
                      </a:r>
                      <a:r>
                        <a:rPr lang="pt-PT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Arquivo Geral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Fev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95%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980628"/>
              </p:ext>
            </p:extLst>
          </p:nvPr>
        </p:nvGraphicFramePr>
        <p:xfrm>
          <a:off x="611560" y="3861048"/>
          <a:ext cx="7992888" cy="11109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Portal Corporativo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Portal de Internet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Abr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Jurisprudência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4" name="Picture 2056" descr="Icon Magnifying Glas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68" y="2218997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44" y="309211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44" y="431627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565245"/>
              </p:ext>
            </p:extLst>
          </p:nvPr>
        </p:nvGraphicFramePr>
        <p:xfrm>
          <a:off x="7092280" y="2095549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740857"/>
              </p:ext>
            </p:extLst>
          </p:nvPr>
        </p:nvGraphicFramePr>
        <p:xfrm>
          <a:off x="7137285" y="2188283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414919"/>
              </p:ext>
            </p:extLst>
          </p:nvPr>
        </p:nvGraphicFramePr>
        <p:xfrm>
          <a:off x="7092280" y="295551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160211"/>
              </p:ext>
            </p:extLst>
          </p:nvPr>
        </p:nvGraphicFramePr>
        <p:xfrm>
          <a:off x="7137285" y="304825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016028"/>
              </p:ext>
            </p:extLst>
          </p:nvPr>
        </p:nvGraphicFramePr>
        <p:xfrm>
          <a:off x="7092280" y="4183805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6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620874"/>
              </p:ext>
            </p:extLst>
          </p:nvPr>
        </p:nvGraphicFramePr>
        <p:xfrm>
          <a:off x="7137285" y="4276539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62" name="Picture 56" descr="Viewer fil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6440" y="184482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6" descr="Viewer fil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6440" y="2697369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56" descr="Viewer fil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6440" y="3921505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678593"/>
              </p:ext>
            </p:extLst>
          </p:nvPr>
        </p:nvGraphicFramePr>
        <p:xfrm>
          <a:off x="7092280" y="3331284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178131"/>
              </p:ext>
            </p:extLst>
          </p:nvPr>
        </p:nvGraphicFramePr>
        <p:xfrm>
          <a:off x="7137285" y="342401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42" name="Picture 2056" descr="Icon Magnifying Glass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45217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206856"/>
              </p:ext>
            </p:extLst>
          </p:nvPr>
        </p:nvGraphicFramePr>
        <p:xfrm>
          <a:off x="611560" y="5076185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Ensino à Distancia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da Plataforma</a:t>
                      </a:r>
                      <a:r>
                        <a:rPr lang="pt-BR" sz="1600" baseline="0" dirty="0" smtClean="0"/>
                        <a:t> do EAD (</a:t>
                      </a:r>
                      <a:r>
                        <a:rPr lang="pt-BR" sz="1600" baseline="0" dirty="0" err="1" smtClean="0"/>
                        <a:t>Moodle</a:t>
                      </a:r>
                      <a:r>
                        <a:rPr lang="pt-BR" sz="1600" baseline="0" dirty="0"/>
                        <a:t>)</a:t>
                      </a:r>
                      <a:endParaRPr lang="pt-BR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Ago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0" name="Picture 56" descr="Viewer fil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6440" y="514819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52286"/>
              </p:ext>
            </p:extLst>
          </p:nvPr>
        </p:nvGraphicFramePr>
        <p:xfrm>
          <a:off x="7092280" y="539477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7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567327"/>
              </p:ext>
            </p:extLst>
          </p:nvPr>
        </p:nvGraphicFramePr>
        <p:xfrm>
          <a:off x="7137285" y="548750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pSp>
        <p:nvGrpSpPr>
          <p:cNvPr id="55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69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6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7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8" name="Oval 281">
              <a:hlinkClick r:id="rId18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36" name="CaixaDeTexto 35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37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056" descr="Icon Magnifying Glass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68" y="551723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9418" y="469904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753983"/>
              </p:ext>
            </p:extLst>
          </p:nvPr>
        </p:nvGraphicFramePr>
        <p:xfrm>
          <a:off x="7092000" y="45360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3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428800"/>
              </p:ext>
            </p:extLst>
          </p:nvPr>
        </p:nvGraphicFramePr>
        <p:xfrm>
          <a:off x="7128000" y="461800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</p:spTree>
    <p:extLst>
      <p:ext uri="{BB962C8B-B14F-4D97-AF65-F5344CB8AC3E}">
        <p14:creationId xmlns:p14="http://schemas.microsoft.com/office/powerpoint/2010/main" val="161590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4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75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08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9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80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4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8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9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2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93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4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97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98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2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3" name="Group 18"/>
          <p:cNvGrpSpPr/>
          <p:nvPr/>
        </p:nvGrpSpPr>
        <p:grpSpPr>
          <a:xfrm>
            <a:off x="6371175" y="1923824"/>
            <a:ext cx="2314754" cy="291938"/>
            <a:chOff x="452926" y="1955660"/>
            <a:chExt cx="2074514" cy="317143"/>
          </a:xfrm>
        </p:grpSpPr>
        <p:sp>
          <p:nvSpPr>
            <p:cNvPr id="104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5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" name="TextBox 16"/>
            <p:cNvSpPr txBox="1"/>
            <p:nvPr/>
          </p:nvSpPr>
          <p:spPr>
            <a:xfrm>
              <a:off x="501241" y="1971889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25%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8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109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0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1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75%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3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114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5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7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8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9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120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1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4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2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7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7" name="Group 279"/>
          <p:cNvGrpSpPr>
            <a:grpSpLocks noChangeAspect="1"/>
          </p:cNvGrpSpPr>
          <p:nvPr/>
        </p:nvGrpSpPr>
        <p:grpSpPr bwMode="auto">
          <a:xfrm>
            <a:off x="4473000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8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39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140" name="Group 279"/>
          <p:cNvGrpSpPr>
            <a:grpSpLocks noChangeAspect="1"/>
          </p:cNvGrpSpPr>
          <p:nvPr/>
        </p:nvGrpSpPr>
        <p:grpSpPr bwMode="auto">
          <a:xfrm>
            <a:off x="4139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1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42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3" name="Group 279"/>
          <p:cNvGrpSpPr>
            <a:grpSpLocks noChangeAspect="1"/>
          </p:cNvGrpSpPr>
          <p:nvPr/>
        </p:nvGrpSpPr>
        <p:grpSpPr bwMode="auto">
          <a:xfrm>
            <a:off x="4806048" y="6281164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4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45" name="Oval 28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sp>
        <p:nvSpPr>
          <p:cNvPr id="146" name="Round Same Side Corner Rectangle 4"/>
          <p:cNvSpPr/>
          <p:nvPr/>
        </p:nvSpPr>
        <p:spPr>
          <a:xfrm rot="10800000">
            <a:off x="3059832" y="1890626"/>
            <a:ext cx="3024336" cy="1610379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18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7" name="Round Same Side Corner Rectangle 106"/>
          <p:cNvSpPr/>
          <p:nvPr/>
        </p:nvSpPr>
        <p:spPr>
          <a:xfrm>
            <a:off x="3059831" y="1624196"/>
            <a:ext cx="3024337" cy="249911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Concluídos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48" name="Tabela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189249"/>
              </p:ext>
            </p:extLst>
          </p:nvPr>
        </p:nvGraphicFramePr>
        <p:xfrm>
          <a:off x="3075341" y="1906118"/>
          <a:ext cx="2993275" cy="1428161"/>
        </p:xfrm>
        <a:graphic>
          <a:graphicData uri="http://schemas.openxmlformats.org/drawingml/2006/table">
            <a:tbl>
              <a:tblPr/>
              <a:tblGrid>
                <a:gridCol w="256971"/>
                <a:gridCol w="2088232"/>
                <a:gridCol w="648072"/>
              </a:tblGrid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01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Wireless</a:t>
                      </a:r>
                      <a:r>
                        <a:rPr lang="pt-BR" sz="110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– 1ª Fase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Mar/13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04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05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06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07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9" name="Round Same Side Corner Rectangle 102"/>
          <p:cNvSpPr/>
          <p:nvPr/>
        </p:nvSpPr>
        <p:spPr>
          <a:xfrm>
            <a:off x="535319" y="5524206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50" name="Chart 96"/>
          <p:cNvGraphicFramePr/>
          <p:nvPr>
            <p:extLst>
              <p:ext uri="{D42A27DB-BD31-4B8C-83A1-F6EECF244321}">
                <p14:modId xmlns:p14="http://schemas.microsoft.com/office/powerpoint/2010/main" val="639915332"/>
              </p:ext>
            </p:extLst>
          </p:nvPr>
        </p:nvGraphicFramePr>
        <p:xfrm>
          <a:off x="215607" y="3887640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1" name="Round Same Side Corner Rectangle 100"/>
          <p:cNvSpPr/>
          <p:nvPr/>
        </p:nvSpPr>
        <p:spPr>
          <a:xfrm>
            <a:off x="212392" y="3660525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2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53" name="Chart 96"/>
          <p:cNvGraphicFramePr/>
          <p:nvPr>
            <p:extLst>
              <p:ext uri="{D42A27DB-BD31-4B8C-83A1-F6EECF244321}">
                <p14:modId xmlns:p14="http://schemas.microsoft.com/office/powerpoint/2010/main" val="2680243250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4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4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833104"/>
              </p:ext>
            </p:extLst>
          </p:nvPr>
        </p:nvGraphicFramePr>
        <p:xfrm>
          <a:off x="611560" y="1772816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Rede de Dados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Modernização Rede da Capital (Wireless) – 1ª Fase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Concl.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095536"/>
              </p:ext>
            </p:extLst>
          </p:nvPr>
        </p:nvGraphicFramePr>
        <p:xfrm>
          <a:off x="611560" y="2688346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Datacenter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Redundância de Instalações Físicas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Mar/14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18%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865632"/>
              </p:ext>
            </p:extLst>
          </p:nvPr>
        </p:nvGraphicFramePr>
        <p:xfrm>
          <a:off x="611560" y="3624450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 gridSpan="3"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Atualização do Parque de Equipamentos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Equipamentos (Micros, Notebooks, Scanner)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40%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8" name="Picture 2056" descr="Icon Magnifying Glas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68" y="221388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68" y="3129417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6" descr="Viewer fi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40" y="184484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56" descr="Viewer fi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757802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56" descr="Viewer fi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3682331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001604"/>
              </p:ext>
            </p:extLst>
          </p:nvPr>
        </p:nvGraphicFramePr>
        <p:xfrm>
          <a:off x="7092280" y="209813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950797"/>
              </p:ext>
            </p:extLst>
          </p:nvPr>
        </p:nvGraphicFramePr>
        <p:xfrm>
          <a:off x="7137285" y="219086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684426"/>
              </p:ext>
            </p:extLst>
          </p:nvPr>
        </p:nvGraphicFramePr>
        <p:xfrm>
          <a:off x="7092280" y="3018507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696788"/>
              </p:ext>
            </p:extLst>
          </p:nvPr>
        </p:nvGraphicFramePr>
        <p:xfrm>
          <a:off x="7137285" y="3111241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7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652289"/>
              </p:ext>
            </p:extLst>
          </p:nvPr>
        </p:nvGraphicFramePr>
        <p:xfrm>
          <a:off x="7092280" y="395591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7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933749"/>
              </p:ext>
            </p:extLst>
          </p:nvPr>
        </p:nvGraphicFramePr>
        <p:xfrm>
          <a:off x="7137285" y="404865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pSp>
        <p:nvGrpSpPr>
          <p:cNvPr id="75" name="Group 279"/>
          <p:cNvGrpSpPr>
            <a:grpSpLocks noChangeAspect="1"/>
          </p:cNvGrpSpPr>
          <p:nvPr/>
        </p:nvGrpSpPr>
        <p:grpSpPr bwMode="auto">
          <a:xfrm>
            <a:off x="4473000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7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8" name="Group 279"/>
          <p:cNvGrpSpPr>
            <a:grpSpLocks noChangeAspect="1"/>
          </p:cNvGrpSpPr>
          <p:nvPr/>
        </p:nvGrpSpPr>
        <p:grpSpPr bwMode="auto">
          <a:xfrm>
            <a:off x="4139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9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0" name="Oval 281">
              <a:hlinkClick r:id="rId1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grpSp>
        <p:nvGrpSpPr>
          <p:cNvPr id="81" name="Group 279"/>
          <p:cNvGrpSpPr>
            <a:grpSpLocks noChangeAspect="1"/>
          </p:cNvGrpSpPr>
          <p:nvPr/>
        </p:nvGrpSpPr>
        <p:grpSpPr bwMode="auto">
          <a:xfrm>
            <a:off x="4806048" y="6281164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3" name="Oval 281">
              <a:hlinkClick r:id="rId1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sp>
        <p:nvSpPr>
          <p:cNvPr id="30" name="CaixaDeTexto 2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31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91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12392"/>
              </p:ext>
            </p:extLst>
          </p:nvPr>
        </p:nvGraphicFramePr>
        <p:xfrm>
          <a:off x="611560" y="1772816"/>
          <a:ext cx="7992888" cy="259228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 gridSpan="3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Char char="▶"/>
                        <a:tabLst/>
                        <a:defRPr/>
                      </a:pPr>
                      <a:r>
                        <a:rPr lang="pt-BR" sz="1800" baseline="0" dirty="0" smtClean="0"/>
                        <a:t>Plataforma Microsoft</a:t>
                      </a:r>
                      <a:endParaRPr lang="pt-BR" sz="1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Implantação do Service Manager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Jul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65%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do </a:t>
                      </a:r>
                      <a:r>
                        <a:rPr lang="pt-BR" sz="1600" dirty="0" err="1" smtClean="0"/>
                        <a:t>Configuration</a:t>
                      </a:r>
                      <a:r>
                        <a:rPr lang="pt-BR" sz="1600" dirty="0" smtClean="0"/>
                        <a:t> Manager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Nov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40%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do </a:t>
                      </a:r>
                      <a:r>
                        <a:rPr lang="pt-BR" sz="1600" dirty="0" err="1" smtClean="0"/>
                        <a:t>Operation</a:t>
                      </a:r>
                      <a:r>
                        <a:rPr lang="pt-BR" sz="1600" dirty="0" smtClean="0"/>
                        <a:t> Manager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Abr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do EPM-Microsoft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85%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Uso Doméstico do Office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Mai/13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40%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Padronização</a:t>
                      </a:r>
                      <a:r>
                        <a:rPr lang="pt-BR" sz="1600" baseline="0" dirty="0" smtClean="0"/>
                        <a:t> das Estações de Trabalho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3" name="Picture 56" descr="Viewer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40" y="184484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370219"/>
              </p:ext>
            </p:extLst>
          </p:nvPr>
        </p:nvGraphicFramePr>
        <p:xfrm>
          <a:off x="7092280" y="2106568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632447"/>
              </p:ext>
            </p:extLst>
          </p:nvPr>
        </p:nvGraphicFramePr>
        <p:xfrm>
          <a:off x="7137285" y="2199302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09576"/>
              </p:ext>
            </p:extLst>
          </p:nvPr>
        </p:nvGraphicFramePr>
        <p:xfrm>
          <a:off x="7092280" y="245730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929142"/>
              </p:ext>
            </p:extLst>
          </p:nvPr>
        </p:nvGraphicFramePr>
        <p:xfrm>
          <a:off x="7137285" y="255003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978537"/>
              </p:ext>
            </p:extLst>
          </p:nvPr>
        </p:nvGraphicFramePr>
        <p:xfrm>
          <a:off x="7092280" y="2826648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804040"/>
              </p:ext>
            </p:extLst>
          </p:nvPr>
        </p:nvGraphicFramePr>
        <p:xfrm>
          <a:off x="7137285" y="2919382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954763"/>
              </p:ext>
            </p:extLst>
          </p:nvPr>
        </p:nvGraphicFramePr>
        <p:xfrm>
          <a:off x="7092280" y="320154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838733"/>
              </p:ext>
            </p:extLst>
          </p:nvPr>
        </p:nvGraphicFramePr>
        <p:xfrm>
          <a:off x="7137285" y="329428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8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8932541"/>
              </p:ext>
            </p:extLst>
          </p:nvPr>
        </p:nvGraphicFramePr>
        <p:xfrm>
          <a:off x="7092280" y="357171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8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75966"/>
              </p:ext>
            </p:extLst>
          </p:nvPr>
        </p:nvGraphicFramePr>
        <p:xfrm>
          <a:off x="7146440" y="3665109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90" name="Picture 2056" descr="Icon Magnifying Glass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68" y="222772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056" descr="Icon Magnifying Glass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44" y="258776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2056" descr="Icon Magnifying Glass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44" y="295923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056" descr="Icon Magnifying Glass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44" y="3330728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2056" descr="Icon Magnifying Glass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44" y="370562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" name="Group 279"/>
          <p:cNvGrpSpPr>
            <a:grpSpLocks noChangeAspect="1"/>
          </p:cNvGrpSpPr>
          <p:nvPr/>
        </p:nvGrpSpPr>
        <p:grpSpPr bwMode="auto">
          <a:xfrm>
            <a:off x="4473000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6" name="Oval 281">
              <a:hlinkClick r:id="rId19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67" name="Group 279"/>
          <p:cNvGrpSpPr>
            <a:grpSpLocks noChangeAspect="1"/>
          </p:cNvGrpSpPr>
          <p:nvPr/>
        </p:nvGrpSpPr>
        <p:grpSpPr bwMode="auto">
          <a:xfrm>
            <a:off x="4139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9" name="Oval 281">
              <a:hlinkClick r:id="rId20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grpSp>
        <p:nvGrpSpPr>
          <p:cNvPr id="70" name="Group 279"/>
          <p:cNvGrpSpPr>
            <a:grpSpLocks noChangeAspect="1"/>
          </p:cNvGrpSpPr>
          <p:nvPr/>
        </p:nvGrpSpPr>
        <p:grpSpPr bwMode="auto">
          <a:xfrm>
            <a:off x="4806048" y="6281164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1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2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36" name="CaixaDeTexto 35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37" name="Picture 2056" descr="Icon Magnifying Glas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056" descr="Icon Magnifying Glass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36" y="4049943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5787520"/>
              </p:ext>
            </p:extLst>
          </p:nvPr>
        </p:nvGraphicFramePr>
        <p:xfrm>
          <a:off x="7092000" y="39420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  <p:extLst>
      <p:ext uri="{BB962C8B-B14F-4D97-AF65-F5344CB8AC3E}">
        <p14:creationId xmlns:p14="http://schemas.microsoft.com/office/powerpoint/2010/main" val="29845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3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64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04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2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73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05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7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78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2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0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91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9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0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1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2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113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4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5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7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8" name="Group 18"/>
          <p:cNvGrpSpPr/>
          <p:nvPr/>
        </p:nvGrpSpPr>
        <p:grpSpPr>
          <a:xfrm>
            <a:off x="6371175" y="1923824"/>
            <a:ext cx="2314754" cy="291938"/>
            <a:chOff x="452926" y="1955660"/>
            <a:chExt cx="2074514" cy="317143"/>
          </a:xfrm>
        </p:grpSpPr>
        <p:sp>
          <p:nvSpPr>
            <p:cNvPr id="119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0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1" name="TextBox 16"/>
            <p:cNvSpPr txBox="1"/>
            <p:nvPr/>
          </p:nvSpPr>
          <p:spPr>
            <a:xfrm>
              <a:off x="501241" y="1971889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75%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3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124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5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6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7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25%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8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129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0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1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2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3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34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135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6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7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8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9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40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1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2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7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8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92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93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4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95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6" name="Round Same Side Corner Rectangle 4"/>
          <p:cNvSpPr/>
          <p:nvPr/>
        </p:nvSpPr>
        <p:spPr>
          <a:xfrm rot="10800000">
            <a:off x="3059832" y="1890626"/>
            <a:ext cx="3024336" cy="1610379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18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Round Same Side Corner Rectangle 106"/>
          <p:cNvSpPr/>
          <p:nvPr/>
        </p:nvSpPr>
        <p:spPr>
          <a:xfrm>
            <a:off x="3059831" y="1624196"/>
            <a:ext cx="3024337" cy="249911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Concluídos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8" name="Tabela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711948"/>
              </p:ext>
            </p:extLst>
          </p:nvPr>
        </p:nvGraphicFramePr>
        <p:xfrm>
          <a:off x="3075341" y="1906118"/>
          <a:ext cx="2993275" cy="1428161"/>
        </p:xfrm>
        <a:graphic>
          <a:graphicData uri="http://schemas.openxmlformats.org/drawingml/2006/table">
            <a:tbl>
              <a:tblPr/>
              <a:tblGrid>
                <a:gridCol w="256971"/>
                <a:gridCol w="2088232"/>
                <a:gridCol w="648072"/>
              </a:tblGrid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01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pt-BR" sz="105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Política de Segurança da Informação</a:t>
                      </a:r>
                      <a:endParaRPr lang="pt-BR" sz="10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Mar/12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Consulta Salário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Ago</a:t>
                      </a: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04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05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06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07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9" name="Round Same Side Corner Rectangle 102"/>
          <p:cNvSpPr/>
          <p:nvPr/>
        </p:nvSpPr>
        <p:spPr>
          <a:xfrm>
            <a:off x="535319" y="5524206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00" name="Chart 96"/>
          <p:cNvGraphicFramePr/>
          <p:nvPr>
            <p:extLst>
              <p:ext uri="{D42A27DB-BD31-4B8C-83A1-F6EECF244321}">
                <p14:modId xmlns:p14="http://schemas.microsoft.com/office/powerpoint/2010/main" val="1416666218"/>
              </p:ext>
            </p:extLst>
          </p:nvPr>
        </p:nvGraphicFramePr>
        <p:xfrm>
          <a:off x="215607" y="3887640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1" name="Round Same Side Corner Rectangle 100"/>
          <p:cNvSpPr/>
          <p:nvPr/>
        </p:nvSpPr>
        <p:spPr>
          <a:xfrm>
            <a:off x="212392" y="3660525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03" name="Chart 96"/>
          <p:cNvGraphicFramePr/>
          <p:nvPr>
            <p:extLst>
              <p:ext uri="{D42A27DB-BD31-4B8C-83A1-F6EECF244321}">
                <p14:modId xmlns:p14="http://schemas.microsoft.com/office/powerpoint/2010/main" val="4213083796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4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1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715594"/>
              </p:ext>
            </p:extLst>
          </p:nvPr>
        </p:nvGraphicFramePr>
        <p:xfrm>
          <a:off x="611560" y="1772816"/>
          <a:ext cx="7992888" cy="11109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 gridSpan="3"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Gestão do Desempenho</a:t>
                      </a:r>
                      <a:r>
                        <a:rPr lang="pt-BR" baseline="0" dirty="0" smtClean="0"/>
                        <a:t> Corporativo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Painel de Indicadores 1º Grau (BI)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Painel de Indicadores 2º Grau</a:t>
                      </a:r>
                      <a:r>
                        <a:rPr lang="pt-BR" sz="1600" baseline="0" dirty="0" smtClean="0"/>
                        <a:t> (BI)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Susp</a:t>
                      </a:r>
                      <a:r>
                        <a:rPr lang="pt-PT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135819"/>
              </p:ext>
            </p:extLst>
          </p:nvPr>
        </p:nvGraphicFramePr>
        <p:xfrm>
          <a:off x="611560" y="3861048"/>
          <a:ext cx="7992888" cy="140844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47561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Governança de TI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47561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Política de Segurança da Informação (Diretrizes)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Concl.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  <a:tr h="34756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Gestão de Riscos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30%</a:t>
                      </a:r>
                      <a:endParaRPr lang="pt-BR" sz="1600" dirty="0"/>
                    </a:p>
                  </a:txBody>
                  <a:tcPr/>
                </a:tc>
              </a:tr>
              <a:tr h="34756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Campanha de Divulgação e Conscientização da PSI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99%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972204"/>
              </p:ext>
            </p:extLst>
          </p:nvPr>
        </p:nvGraphicFramePr>
        <p:xfrm>
          <a:off x="611560" y="2996952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 gridSpan="3"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Controle</a:t>
                      </a:r>
                      <a:r>
                        <a:rPr lang="pt-BR" baseline="0" dirty="0" smtClean="0"/>
                        <a:t> Interno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Acompanhamento de Obras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98%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7" name="Picture 56" descr="Viewer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40" y="184326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56" descr="Viewer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40" y="306896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56" descr="Viewer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40" y="393305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2056" descr="Icon Magnifying Glas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68" y="22290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68" y="260065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056" descr="Icon Magnifying Glas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68" y="3448273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2056" descr="Icon Magnifying Glas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68" y="4291829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056" descr="Icon Magnifying Glass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68" y="464058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505410"/>
              </p:ext>
            </p:extLst>
          </p:nvPr>
        </p:nvGraphicFramePr>
        <p:xfrm>
          <a:off x="7092280" y="209657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89899"/>
              </p:ext>
            </p:extLst>
          </p:nvPr>
        </p:nvGraphicFramePr>
        <p:xfrm>
          <a:off x="7137285" y="218930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555397"/>
              </p:ext>
            </p:extLst>
          </p:nvPr>
        </p:nvGraphicFramePr>
        <p:xfrm>
          <a:off x="7092280" y="246659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0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469573"/>
              </p:ext>
            </p:extLst>
          </p:nvPr>
        </p:nvGraphicFramePr>
        <p:xfrm>
          <a:off x="7137285" y="255932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0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72227"/>
              </p:ext>
            </p:extLst>
          </p:nvPr>
        </p:nvGraphicFramePr>
        <p:xfrm>
          <a:off x="7092280" y="3313395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0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609454"/>
              </p:ext>
            </p:extLst>
          </p:nvPr>
        </p:nvGraphicFramePr>
        <p:xfrm>
          <a:off x="7137285" y="3406129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0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89870"/>
              </p:ext>
            </p:extLst>
          </p:nvPr>
        </p:nvGraphicFramePr>
        <p:xfrm>
          <a:off x="7092280" y="4169344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0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037460"/>
              </p:ext>
            </p:extLst>
          </p:nvPr>
        </p:nvGraphicFramePr>
        <p:xfrm>
          <a:off x="7137285" y="426207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0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622474"/>
              </p:ext>
            </p:extLst>
          </p:nvPr>
        </p:nvGraphicFramePr>
        <p:xfrm>
          <a:off x="7092280" y="4518099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0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818153"/>
              </p:ext>
            </p:extLst>
          </p:nvPr>
        </p:nvGraphicFramePr>
        <p:xfrm>
          <a:off x="7137285" y="4599403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pic>
        <p:nvPicPr>
          <p:cNvPr id="55" name="Picture 2056" descr="Icon Magnifying Glass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44" y="499034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515013"/>
              </p:ext>
            </p:extLst>
          </p:nvPr>
        </p:nvGraphicFramePr>
        <p:xfrm>
          <a:off x="7092280" y="4856425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5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426459"/>
              </p:ext>
            </p:extLst>
          </p:nvPr>
        </p:nvGraphicFramePr>
        <p:xfrm>
          <a:off x="7137285" y="4949159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pSp>
        <p:nvGrpSpPr>
          <p:cNvPr id="64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6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3" name="Oval 281">
              <a:hlinkClick r:id="rId2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40" name="CaixaDeTexto 3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41" name="Picture 2056" descr="Icon Magnifying Gla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317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3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6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NGPM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Round Same Side Corner Rectangle 42"/>
          <p:cNvSpPr/>
          <p:nvPr/>
        </p:nvSpPr>
        <p:spPr>
          <a:xfrm>
            <a:off x="431540" y="1492918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Humberto Inojosa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5" name="Round Same Side Corner Rectangle 42"/>
          <p:cNvSpPr/>
          <p:nvPr/>
        </p:nvSpPr>
        <p:spPr>
          <a:xfrm>
            <a:off x="431540" y="3004773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431540" y="3253926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Problemas </a:t>
            </a:r>
            <a:r>
              <a:rPr lang="pt-BR" sz="1050" dirty="0">
                <a:solidFill>
                  <a:schemeClr val="dk1"/>
                </a:solidFill>
              </a:rPr>
              <a:t>em atrasos das emissões de certificados digitais dos usuários do sistema para os treinamentos</a:t>
            </a:r>
            <a:r>
              <a:rPr lang="pt-BR" sz="1050" dirty="0" smtClean="0">
                <a:solidFill>
                  <a:schemeClr val="dk1"/>
                </a:solidFill>
              </a:rPr>
              <a:t>.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Este projeto será retomado após implantação do projeto “Migração Versão Descanso” prevista para Abril de 2013.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7" name="Round Same Side Corner Rectangle 42"/>
          <p:cNvSpPr/>
          <p:nvPr/>
        </p:nvSpPr>
        <p:spPr>
          <a:xfrm>
            <a:off x="4608460" y="2122555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Rectangle 6"/>
          <p:cNvSpPr/>
          <p:nvPr/>
        </p:nvSpPr>
        <p:spPr>
          <a:xfrm>
            <a:off x="4608460" y="2386147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9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214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65" descr="Icon- Checklis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28" descr="Icon Results Chart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2067" y="21623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Tabe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337520"/>
              </p:ext>
            </p:extLst>
          </p:nvPr>
        </p:nvGraphicFramePr>
        <p:xfrm>
          <a:off x="418056" y="4762959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Paulista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Cabo de Santo Agostinho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Ago/12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Olinda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Out/12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75%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Jaboatão dos Guararapes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Nov/12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Camaragibe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Dez/12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Round Same Side Corner Rectangle 42"/>
          <p:cNvSpPr/>
          <p:nvPr/>
        </p:nvSpPr>
        <p:spPr>
          <a:xfrm>
            <a:off x="418056" y="4517254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5" name="Picture 2081" descr="Flag-r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3318" y="4550383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6"/>
          <p:cNvSpPr/>
          <p:nvPr/>
        </p:nvSpPr>
        <p:spPr>
          <a:xfrm>
            <a:off x="424620" y="1750786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encontra-se suspenso devido a problemas de desempenho na versão atual em desenvolvimento. 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7" name="Round Same Side Corner Rectangle 42"/>
          <p:cNvSpPr/>
          <p:nvPr/>
        </p:nvSpPr>
        <p:spPr>
          <a:xfrm>
            <a:off x="4637544" y="1484784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8" name="Rectangle 6"/>
          <p:cNvSpPr/>
          <p:nvPr/>
        </p:nvSpPr>
        <p:spPr>
          <a:xfrm>
            <a:off x="4630624" y="1742071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9" name="Round Same Side Corner Rectangle 42"/>
          <p:cNvSpPr/>
          <p:nvPr/>
        </p:nvSpPr>
        <p:spPr>
          <a:xfrm>
            <a:off x="6753484" y="1492918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0" name="Rectangle 6"/>
          <p:cNvSpPr/>
          <p:nvPr/>
        </p:nvSpPr>
        <p:spPr>
          <a:xfrm>
            <a:off x="6746564" y="1750205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50%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360040"/>
          </a:xfrm>
        </p:spPr>
        <p:txBody>
          <a:bodyPr/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Projeto: Implantação Juizados Cíveis da </a:t>
            </a:r>
            <a:r>
              <a:rPr lang="pt-BR" sz="1600" dirty="0" smtClean="0">
                <a:solidFill>
                  <a:schemeClr val="bg1"/>
                </a:solidFill>
              </a:rPr>
              <a:t>RMR</a:t>
            </a:r>
            <a:endParaRPr lang="pt-BR" sz="1600" dirty="0"/>
          </a:p>
        </p:txBody>
      </p:sp>
      <p:sp>
        <p:nvSpPr>
          <p:cNvPr id="52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Expansão do </a:t>
            </a:r>
            <a:r>
              <a:rPr lang="pt-BR" sz="1050" dirty="0" err="1" smtClean="0">
                <a:solidFill>
                  <a:schemeClr val="dk1"/>
                </a:solidFill>
              </a:rPr>
              <a:t>PJe</a:t>
            </a:r>
            <a:r>
              <a:rPr lang="pt-BR" sz="1050" dirty="0" smtClean="0">
                <a:solidFill>
                  <a:schemeClr val="dk1"/>
                </a:solidFill>
              </a:rPr>
              <a:t> nos Juizados Especiais Cíveis da Região Metropolitana.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53" name="Gráfico 52"/>
          <p:cNvGraphicFramePr/>
          <p:nvPr>
            <p:extLst>
              <p:ext uri="{D42A27DB-BD31-4B8C-83A1-F6EECF244321}">
                <p14:modId xmlns:p14="http://schemas.microsoft.com/office/powerpoint/2010/main" val="3872749750"/>
              </p:ext>
            </p:extLst>
          </p:nvPr>
        </p:nvGraphicFramePr>
        <p:xfrm>
          <a:off x="4655026" y="2386147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3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6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Gustavo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Nunes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8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Dra. Mariana Vargas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5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As fases </a:t>
            </a:r>
            <a:r>
              <a:rPr lang="pt-BR" sz="1050" dirty="0">
                <a:solidFill>
                  <a:schemeClr val="dk1"/>
                </a:solidFill>
              </a:rPr>
              <a:t>de </a:t>
            </a:r>
            <a:r>
              <a:rPr lang="pt-BR" sz="1050" b="1" dirty="0">
                <a:solidFill>
                  <a:schemeClr val="dk1"/>
                </a:solidFill>
              </a:rPr>
              <a:t>elaboração de fluxos </a:t>
            </a:r>
            <a:r>
              <a:rPr lang="pt-BR" sz="1050" dirty="0" smtClean="0">
                <a:solidFill>
                  <a:schemeClr val="dk1"/>
                </a:solidFill>
              </a:rPr>
              <a:t>só deverá ser iniciada após a conclusão do </a:t>
            </a:r>
            <a:r>
              <a:rPr lang="pt-BR" sz="1050" i="1" dirty="0" smtClean="0">
                <a:solidFill>
                  <a:schemeClr val="dk1"/>
                </a:solidFill>
              </a:rPr>
              <a:t>projeto </a:t>
            </a:r>
            <a:r>
              <a:rPr lang="pt-BR" sz="1050" i="1" dirty="0" err="1" smtClean="0">
                <a:solidFill>
                  <a:schemeClr val="dk1"/>
                </a:solidFill>
              </a:rPr>
              <a:t>Pje</a:t>
            </a:r>
            <a:r>
              <a:rPr lang="pt-BR" sz="1050" i="1" dirty="0" smtClean="0">
                <a:solidFill>
                  <a:schemeClr val="dk1"/>
                </a:solidFill>
              </a:rPr>
              <a:t> – Migração Descanso</a:t>
            </a:r>
            <a:r>
              <a:rPr lang="pt-BR" sz="1050" dirty="0" smtClean="0">
                <a:solidFill>
                  <a:schemeClr val="dk1"/>
                </a:solidFill>
              </a:rPr>
              <a:t>. 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7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9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Tabe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7204"/>
              </p:ext>
            </p:extLst>
          </p:nvPr>
        </p:nvGraphicFramePr>
        <p:xfrm>
          <a:off x="418056" y="4761296"/>
          <a:ext cx="8301324" cy="1119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Treinamentos </a:t>
                      </a:r>
                      <a:r>
                        <a:rPr lang="pt-BR" sz="1100" dirty="0" err="1" smtClean="0"/>
                        <a:t>PADs</a:t>
                      </a:r>
                      <a:r>
                        <a:rPr lang="pt-BR" sz="1100" dirty="0" smtClean="0"/>
                        <a:t> em face de magistrado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22/03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60%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baseline="0" dirty="0" smtClean="0"/>
                        <a:t>Classes para </a:t>
                      </a:r>
                      <a:r>
                        <a:rPr lang="pt-BR" sz="1100" baseline="0" dirty="0" err="1" smtClean="0"/>
                        <a:t>PADs</a:t>
                      </a:r>
                      <a:r>
                        <a:rPr lang="pt-BR" sz="1100" baseline="0" dirty="0" smtClean="0"/>
                        <a:t> em face de servidor (</a:t>
                      </a:r>
                      <a:r>
                        <a:rPr lang="pt-BR" sz="1100" b="1" dirty="0" smtClean="0"/>
                        <a:t>Elaboração</a:t>
                      </a:r>
                      <a:r>
                        <a:rPr lang="pt-BR" sz="1100" b="1" baseline="0" dirty="0" smtClean="0"/>
                        <a:t> de Fluxos</a:t>
                      </a:r>
                      <a:r>
                        <a:rPr lang="pt-BR" sz="1100" baseline="0" dirty="0" smtClean="0"/>
                        <a:t>, </a:t>
                      </a:r>
                      <a:r>
                        <a:rPr lang="pt-BR" sz="1100" dirty="0" smtClean="0"/>
                        <a:t>Parametrização</a:t>
                      </a:r>
                      <a:r>
                        <a:rPr lang="pt-BR" sz="1100" baseline="0" dirty="0" smtClean="0"/>
                        <a:t>, homologação, Treinamento, Implantação)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N/D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aseline="0" dirty="0" smtClean="0"/>
                        <a:t>Classes para 2º grau – Corte Especial (</a:t>
                      </a:r>
                      <a:r>
                        <a:rPr lang="pt-BR" sz="1100" b="1" dirty="0" smtClean="0"/>
                        <a:t>Elaboração</a:t>
                      </a:r>
                      <a:r>
                        <a:rPr lang="pt-BR" sz="1100" b="1" baseline="0" dirty="0" smtClean="0"/>
                        <a:t> de Fluxos</a:t>
                      </a:r>
                      <a:r>
                        <a:rPr lang="pt-BR" sz="1100" baseline="0" dirty="0" smtClean="0"/>
                        <a:t>, </a:t>
                      </a:r>
                      <a:r>
                        <a:rPr lang="pt-BR" sz="1100" dirty="0" smtClean="0"/>
                        <a:t>Parametrização</a:t>
                      </a:r>
                      <a:r>
                        <a:rPr lang="pt-BR" sz="1100" baseline="0" dirty="0" smtClean="0"/>
                        <a:t>, homologação, Treinamento, Implantação)</a:t>
                      </a:r>
                      <a:endParaRPr lang="pt-B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N/D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5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Estão sendo realizados os treinamentos para os servidores e magistrados da Corregedoria.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7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8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N/D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9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0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6%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2" name="Título 2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360040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err="1" smtClean="0">
                <a:solidFill>
                  <a:schemeClr val="bg1"/>
                </a:solidFill>
              </a:rPr>
              <a:t>PJe</a:t>
            </a:r>
            <a:r>
              <a:rPr lang="pt-BR" sz="1600" dirty="0" smtClean="0">
                <a:solidFill>
                  <a:schemeClr val="bg1"/>
                </a:solidFill>
              </a:rPr>
              <a:t> corregedoria – 2ª fase</a:t>
            </a:r>
            <a:endParaRPr lang="pt-BR" sz="1600" dirty="0"/>
          </a:p>
        </p:txBody>
      </p:sp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Treinamento do </a:t>
            </a:r>
            <a:r>
              <a:rPr lang="pt-BR" sz="1050" dirty="0" err="1" smtClean="0">
                <a:solidFill>
                  <a:schemeClr val="dk1"/>
                </a:solidFill>
              </a:rPr>
              <a:t>PJe</a:t>
            </a:r>
            <a:r>
              <a:rPr lang="pt-BR" sz="1050" dirty="0" smtClean="0">
                <a:solidFill>
                  <a:schemeClr val="dk1"/>
                </a:solidFill>
              </a:rPr>
              <a:t>-CGJPE a todos os servidores e magistrados da Corregedoria, implantação das classes administrativas e disciplinares em face de servidor e implantação para Processos Administrativos Disciplinares (</a:t>
            </a:r>
            <a:r>
              <a:rPr lang="pt-BR" sz="1050" dirty="0" err="1" smtClean="0">
                <a:solidFill>
                  <a:schemeClr val="dk1"/>
                </a:solidFill>
              </a:rPr>
              <a:t>PADs</a:t>
            </a:r>
            <a:r>
              <a:rPr lang="pt-BR" sz="1050" dirty="0" smtClean="0">
                <a:solidFill>
                  <a:schemeClr val="dk1"/>
                </a:solidFill>
              </a:rPr>
              <a:t>)  na Corte Especial.</a:t>
            </a:r>
            <a:endParaRPr lang="pt-BR" sz="1050" dirty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 smtClean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m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4021290240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onut 13"/>
          <p:cNvSpPr/>
          <p:nvPr/>
        </p:nvSpPr>
        <p:spPr>
          <a:xfrm>
            <a:off x="1773931" y="672212"/>
            <a:ext cx="5596138" cy="5513576"/>
          </a:xfrm>
          <a:prstGeom prst="donut">
            <a:avLst>
              <a:gd name="adj" fmla="val 10731"/>
            </a:avLst>
          </a:pr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rgbClr val="004080"/>
              </a:solidFill>
            </a:endParaRPr>
          </a:p>
        </p:txBody>
      </p:sp>
      <p:sp>
        <p:nvSpPr>
          <p:cNvPr id="38" name="Donut 23"/>
          <p:cNvSpPr/>
          <p:nvPr/>
        </p:nvSpPr>
        <p:spPr>
          <a:xfrm>
            <a:off x="2335692" y="1227478"/>
            <a:ext cx="4464496" cy="4392488"/>
          </a:xfrm>
          <a:prstGeom prst="donut">
            <a:avLst>
              <a:gd name="adj" fmla="val 15074"/>
            </a:avLst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Block Arc 21"/>
          <p:cNvSpPr/>
          <p:nvPr/>
        </p:nvSpPr>
        <p:spPr>
          <a:xfrm rot="16200000">
            <a:off x="2986840" y="1844823"/>
            <a:ext cx="3168352" cy="3168352"/>
          </a:xfrm>
          <a:prstGeom prst="blockArc">
            <a:avLst>
              <a:gd name="adj1" fmla="val 21592707"/>
              <a:gd name="adj2" fmla="val 10766667"/>
              <a:gd name="adj3" fmla="val 19477"/>
            </a:avLst>
          </a:prstGeom>
          <a:gradFill>
            <a:gsLst>
              <a:gs pos="0">
                <a:schemeClr val="accent3">
                  <a:lumMod val="50000"/>
                </a:schemeClr>
              </a:gs>
              <a:gs pos="80000">
                <a:schemeClr val="accent3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Block Arc 20"/>
          <p:cNvSpPr/>
          <p:nvPr/>
        </p:nvSpPr>
        <p:spPr>
          <a:xfrm rot="16200000">
            <a:off x="2988000" y="1844999"/>
            <a:ext cx="3168352" cy="3168000"/>
          </a:xfrm>
          <a:prstGeom prst="blockArc">
            <a:avLst>
              <a:gd name="adj1" fmla="val 10772255"/>
              <a:gd name="adj2" fmla="val 31723"/>
              <a:gd name="adj3" fmla="val 19632"/>
            </a:avLst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43" name="Rectangle 10"/>
          <p:cNvSpPr/>
          <p:nvPr/>
        </p:nvSpPr>
        <p:spPr>
          <a:xfrm rot="5400000">
            <a:off x="2686407" y="1515510"/>
            <a:ext cx="3744416" cy="38001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>
                <a:gd name="adj" fmla="val 32623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PT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GESTÃO 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DO </a:t>
            </a:r>
            <a:r>
              <a:rPr lang="x-none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CONHECIMENTO</a:t>
            </a:r>
          </a:p>
        </p:txBody>
      </p:sp>
      <p:sp>
        <p:nvSpPr>
          <p:cNvPr id="44" name="Rectangle 2"/>
          <p:cNvSpPr/>
          <p:nvPr/>
        </p:nvSpPr>
        <p:spPr>
          <a:xfrm rot="10800000">
            <a:off x="3314324" y="2251704"/>
            <a:ext cx="2488066" cy="225639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BR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SISTEMAS 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JUDICIAIS</a:t>
            </a:r>
            <a:endParaRPr lang="x-none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5" name="Rectangle 18"/>
          <p:cNvSpPr/>
          <p:nvPr/>
        </p:nvSpPr>
        <p:spPr>
          <a:xfrm rot="19272792">
            <a:off x="3349237" y="2346418"/>
            <a:ext cx="2488066" cy="225639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BR" sz="1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                  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SISTEMAS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ADMINISTRATIVOS</a:t>
            </a:r>
            <a:endParaRPr lang="x-none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7" name="Retângulo 46">
            <a:hlinkClick r:id="rId3" action="ppaction://hlinksldjump"/>
          </p:cNvPr>
          <p:cNvSpPr/>
          <p:nvPr/>
        </p:nvSpPr>
        <p:spPr>
          <a:xfrm>
            <a:off x="3203849" y="2414863"/>
            <a:ext cx="432048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8" name="Rectangle 25"/>
          <p:cNvSpPr/>
          <p:nvPr/>
        </p:nvSpPr>
        <p:spPr>
          <a:xfrm rot="3437699">
            <a:off x="2106544" y="880909"/>
            <a:ext cx="4896544" cy="5030197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>
                <a:gd name="adj" fmla="val 143798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x-none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	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</a:t>
            </a:r>
            <a:r>
              <a:rPr lang="x-none" sz="1400" b="1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   </a:t>
            </a:r>
            <a:r>
              <a:rPr lang="pt-BR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pt-BR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GOVERNANÇA</a:t>
            </a:r>
            <a:endParaRPr lang="x-none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9" name="Retângulo 48">
            <a:hlinkClick r:id="rId4" action="ppaction://hlinksldjump"/>
          </p:cNvPr>
          <p:cNvSpPr/>
          <p:nvPr/>
        </p:nvSpPr>
        <p:spPr>
          <a:xfrm>
            <a:off x="5508104" y="2420888"/>
            <a:ext cx="432048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0" name="Retângulo 49">
            <a:hlinkClick r:id="rId5" action="ppaction://hlinksldjump"/>
          </p:cNvPr>
          <p:cNvSpPr/>
          <p:nvPr/>
        </p:nvSpPr>
        <p:spPr>
          <a:xfrm rot="16200000">
            <a:off x="4437811" y="72338"/>
            <a:ext cx="360039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2" name="Retângulo 51">
            <a:hlinkClick r:id="rId6" action="ppaction://hlinksldjump"/>
          </p:cNvPr>
          <p:cNvSpPr/>
          <p:nvPr/>
        </p:nvSpPr>
        <p:spPr>
          <a:xfrm rot="16200000">
            <a:off x="4426132" y="660772"/>
            <a:ext cx="360039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3" name="Retângulo 52">
            <a:hlinkClick r:id="rId6" action="ppaction://hlinksldjump"/>
          </p:cNvPr>
          <p:cNvSpPr/>
          <p:nvPr/>
        </p:nvSpPr>
        <p:spPr>
          <a:xfrm rot="14080453">
            <a:off x="3362920" y="1527880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4" name="Retângulo 53">
            <a:hlinkClick r:id="rId6" action="ppaction://hlinksldjump"/>
          </p:cNvPr>
          <p:cNvSpPr/>
          <p:nvPr/>
        </p:nvSpPr>
        <p:spPr>
          <a:xfrm rot="18324503">
            <a:off x="5726160" y="1776404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5" name="Retângulo 54">
            <a:hlinkClick r:id="rId4" action="ppaction://hlinksldjump"/>
          </p:cNvPr>
          <p:cNvSpPr/>
          <p:nvPr/>
        </p:nvSpPr>
        <p:spPr>
          <a:xfrm rot="18324503">
            <a:off x="5073869" y="2126831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6" name="Retângulo 55">
            <a:hlinkClick r:id="rId4" action="ppaction://hlinksldjump"/>
          </p:cNvPr>
          <p:cNvSpPr/>
          <p:nvPr/>
        </p:nvSpPr>
        <p:spPr>
          <a:xfrm rot="14069824">
            <a:off x="5038201" y="4220063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4" name="Oval 11"/>
          <p:cNvSpPr/>
          <p:nvPr/>
        </p:nvSpPr>
        <p:spPr>
          <a:xfrm rot="1510869">
            <a:off x="3597053" y="2454052"/>
            <a:ext cx="1944000" cy="1944000"/>
          </a:xfrm>
          <a:prstGeom prst="ellipse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80000">
                <a:schemeClr val="accent6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6" name="Rectangle 19"/>
          <p:cNvSpPr/>
          <p:nvPr/>
        </p:nvSpPr>
        <p:spPr>
          <a:xfrm rot="16200000">
            <a:off x="3923002" y="2802339"/>
            <a:ext cx="1296144" cy="129429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ESTR</a:t>
            </a:r>
            <a:r>
              <a:rPr lang="pt-BR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U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TURA  DE  TIC</a:t>
            </a:r>
            <a:endParaRPr lang="x-none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1" name="Elipse 50">
            <a:hlinkClick r:id="rId7" action="ppaction://hlinksldjump"/>
          </p:cNvPr>
          <p:cNvSpPr/>
          <p:nvPr/>
        </p:nvSpPr>
        <p:spPr>
          <a:xfrm>
            <a:off x="3708080" y="2636912"/>
            <a:ext cx="1728192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4418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Juizados Criminais</a:t>
            </a:r>
            <a:endParaRPr lang="pt-BR" sz="16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4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6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7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8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NGPM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3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4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5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Humberto Inojosa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6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00" dirty="0">
              <a:solidFill>
                <a:schemeClr val="dk1"/>
              </a:solidFill>
            </a:endParaRPr>
          </a:p>
        </p:txBody>
      </p:sp>
      <p:sp>
        <p:nvSpPr>
          <p:cNvPr id="38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9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40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" name="Tabela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626560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Elaboração de Fluxos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Ago/12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90%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Nivelamento com outras entidades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Out/12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Parametrização e Testes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Jan/13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Treinamento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6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projeto estava suspenso devido à instabilidade da versão dos juizados criminais.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Em Fevereiro/2013, o </a:t>
            </a:r>
            <a:r>
              <a:rPr lang="pt-BR" sz="1050" dirty="0">
                <a:solidFill>
                  <a:schemeClr val="tx1"/>
                </a:solidFill>
              </a:rPr>
              <a:t>projeto foi </a:t>
            </a:r>
            <a:r>
              <a:rPr lang="pt-BR" sz="1050" b="1" dirty="0">
                <a:solidFill>
                  <a:schemeClr val="tx1"/>
                </a:solidFill>
              </a:rPr>
              <a:t>CANCELADO</a:t>
            </a:r>
            <a:r>
              <a:rPr lang="pt-BR" sz="1050" dirty="0">
                <a:solidFill>
                  <a:schemeClr val="tx1"/>
                </a:solidFill>
              </a:rPr>
              <a:t>, pois, nessa gestão não há possibilidade de retomada, considerando que a versão do </a:t>
            </a:r>
            <a:r>
              <a:rPr lang="pt-BR" sz="1050" dirty="0" err="1">
                <a:solidFill>
                  <a:schemeClr val="tx1"/>
                </a:solidFill>
              </a:rPr>
              <a:t>PJe</a:t>
            </a:r>
            <a:r>
              <a:rPr lang="pt-BR" sz="1050" dirty="0">
                <a:solidFill>
                  <a:schemeClr val="tx1"/>
                </a:solidFill>
              </a:rPr>
              <a:t> não está sendo desenvolvida ainda para a parte criminal.</a:t>
            </a:r>
          </a:p>
        </p:txBody>
      </p:sp>
      <p:sp>
        <p:nvSpPr>
          <p:cNvPr id="48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Cancelado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1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5</a:t>
            </a:r>
            <a:r>
              <a:rPr lang="pt-BR" sz="1200" dirty="0" smtClean="0">
                <a:solidFill>
                  <a:schemeClr val="tx1"/>
                </a:solidFill>
              </a:rPr>
              <a:t>0%</a:t>
            </a:r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5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5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Implantação do Processo Judicial Eletrônico nos juizados especiais criminais da capital.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 smtClean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7" name="Imagem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383812946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3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6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NGPM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Humberto Inojosa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5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00" dirty="0" smtClean="0">
                <a:solidFill>
                  <a:schemeClr val="dk1"/>
                </a:solidFill>
              </a:rPr>
              <a:t>O </a:t>
            </a:r>
            <a:r>
              <a:rPr lang="pt-BR" sz="1000" dirty="0">
                <a:solidFill>
                  <a:schemeClr val="dk1"/>
                </a:solidFill>
              </a:rPr>
              <a:t>cronograma não vai ser cumprido e não temos como estimar novo cronograma até o lançamento da versão com integração do </a:t>
            </a:r>
            <a:r>
              <a:rPr lang="pt-BR" sz="1000" dirty="0" err="1">
                <a:solidFill>
                  <a:schemeClr val="dk1"/>
                </a:solidFill>
              </a:rPr>
              <a:t>PJe</a:t>
            </a:r>
            <a:r>
              <a:rPr lang="pt-BR" sz="1000" dirty="0">
                <a:solidFill>
                  <a:schemeClr val="dk1"/>
                </a:solidFill>
              </a:rPr>
              <a:t> entre o 1º e 2º graus</a:t>
            </a:r>
            <a:r>
              <a:rPr lang="pt-BR" sz="1000" dirty="0" smtClean="0">
                <a:solidFill>
                  <a:schemeClr val="dk1"/>
                </a:solidFill>
              </a:rPr>
              <a:t>.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00" dirty="0">
                <a:solidFill>
                  <a:schemeClr val="dk1"/>
                </a:solidFill>
              </a:rPr>
              <a:t>Este projeto será retomado após implantação do projeto “Migração Versão Descanso” prevista para Abril de 2013.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00" dirty="0">
              <a:solidFill>
                <a:schemeClr val="dk1"/>
              </a:solidFill>
            </a:endParaRPr>
          </a:p>
        </p:txBody>
      </p:sp>
      <p:sp>
        <p:nvSpPr>
          <p:cNvPr id="37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9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Tabe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494432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Elaboração de Fluxos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Parametrização e Testes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Treinamento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Abr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5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encontra-se suspenso devido a instabilidade da versão do </a:t>
            </a:r>
            <a:r>
              <a:rPr lang="pt-BR" sz="1050" dirty="0" err="1" smtClean="0">
                <a:solidFill>
                  <a:schemeClr val="dk1"/>
                </a:solidFill>
              </a:rPr>
              <a:t>Pje</a:t>
            </a:r>
            <a:r>
              <a:rPr lang="pt-BR" sz="1050" dirty="0" smtClean="0">
                <a:solidFill>
                  <a:schemeClr val="dk1"/>
                </a:solidFill>
              </a:rPr>
              <a:t> para o segundo grau.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7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8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9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0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25%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1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Colégio Recursal</a:t>
            </a:r>
            <a:endParaRPr lang="pt-BR" sz="1600" dirty="0"/>
          </a:p>
        </p:txBody>
      </p:sp>
      <p:pic>
        <p:nvPicPr>
          <p:cNvPr id="5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5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Implantação do Processo Eletrônico Judicial no Colégio Recursal dos Juizados </a:t>
            </a:r>
            <a:r>
              <a:rPr lang="pt-BR" sz="1050" dirty="0" smtClean="0">
                <a:solidFill>
                  <a:schemeClr val="dk1"/>
                </a:solidFill>
              </a:rPr>
              <a:t>Especiais.</a:t>
            </a: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7" name="Imagem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1241165596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3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6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João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Tiago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José Alberto Freitas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5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A rotatividade </a:t>
            </a:r>
            <a:r>
              <a:rPr lang="pt-BR" sz="1050" dirty="0">
                <a:solidFill>
                  <a:schemeClr val="tx1"/>
                </a:solidFill>
                <a:ea typeface="Times New Roman"/>
                <a:cs typeface="Calibri" pitchFamily="34" charset="0"/>
              </a:rPr>
              <a:t>da equipe  </a:t>
            </a: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CNJ pode vir a prejudicar o andamento do projeto.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  <a:cs typeface="Calibri" pitchFamily="34" charset="0"/>
              </a:rPr>
              <a:t>Verificação de tempo dos procedimentos para planejamento da implantação.</a:t>
            </a:r>
          </a:p>
        </p:txBody>
      </p:sp>
      <p:sp>
        <p:nvSpPr>
          <p:cNvPr id="37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9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Tabe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026398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Planejamento do Projeto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Jan/13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Simulação da Migração da Versão Alvorada para a Versão Descanso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Homologação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Abr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Implementação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em Produção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Abr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5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Foi iniciada a execução dos scripts pelo CNJ.</a:t>
            </a:r>
          </a:p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Foram levantados problemas de fluxos de parâmetros.</a:t>
            </a:r>
          </a:p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  <a:cs typeface="Calibri" pitchFamily="34" charset="0"/>
              </a:rPr>
              <a:t>A equipe do TJPE está  </a:t>
            </a:r>
            <a:r>
              <a:rPr lang="pt-BR" sz="1050" dirty="0" smtClean="0">
                <a:solidFill>
                  <a:schemeClr val="tx1"/>
                </a:solidFill>
                <a:cs typeface="Calibri" pitchFamily="34" charset="0"/>
              </a:rPr>
              <a:t>em Brasília, no CNJ, </a:t>
            </a:r>
            <a:r>
              <a:rPr lang="pt-BR" sz="1050" dirty="0">
                <a:solidFill>
                  <a:schemeClr val="tx1"/>
                </a:solidFill>
                <a:cs typeface="Calibri" pitchFamily="34" charset="0"/>
              </a:rPr>
              <a:t>fazendo a </a:t>
            </a:r>
            <a:r>
              <a:rPr lang="pt-BR" sz="1050" dirty="0" smtClean="0">
                <a:solidFill>
                  <a:schemeClr val="tx1"/>
                </a:solidFill>
                <a:cs typeface="Calibri" pitchFamily="34" charset="0"/>
              </a:rPr>
              <a:t>simulação da migração da versão.</a:t>
            </a:r>
            <a:endParaRPr lang="pt-BR" sz="1050" dirty="0">
              <a:solidFill>
                <a:schemeClr val="tx1"/>
              </a:solidFill>
            </a:endParaRPr>
          </a:p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7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8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Abril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9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0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46%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1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err="1" smtClean="0">
                <a:solidFill>
                  <a:schemeClr val="bg1"/>
                </a:solidFill>
              </a:rPr>
              <a:t>Pje</a:t>
            </a:r>
            <a:r>
              <a:rPr lang="pt-BR" sz="1600" dirty="0" smtClean="0">
                <a:solidFill>
                  <a:schemeClr val="bg1"/>
                </a:solidFill>
              </a:rPr>
              <a:t> – Migração Versão descanso</a:t>
            </a:r>
            <a:endParaRPr lang="pt-BR" sz="1600" dirty="0"/>
          </a:p>
        </p:txBody>
      </p:sp>
      <p:pic>
        <p:nvPicPr>
          <p:cNvPr id="5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5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050" dirty="0">
                <a:solidFill>
                  <a:schemeClr val="tx1"/>
                </a:solidFill>
              </a:rPr>
              <a:t>Implantar nos Juizados Especiais Cíveis a versão “Descanso” do </a:t>
            </a:r>
            <a:r>
              <a:rPr lang="pt-BR" sz="1050" dirty="0" err="1">
                <a:solidFill>
                  <a:schemeClr val="tx1"/>
                </a:solidFill>
              </a:rPr>
              <a:t>PJe</a:t>
            </a:r>
            <a:r>
              <a:rPr lang="pt-BR" sz="1050" dirty="0">
                <a:solidFill>
                  <a:schemeClr val="tx1"/>
                </a:solidFill>
              </a:rPr>
              <a:t> – Processo Judicial Eletrônico.</a:t>
            </a:r>
          </a:p>
        </p:txBody>
      </p:sp>
      <p:pic>
        <p:nvPicPr>
          <p:cNvPr id="57" name="Imagem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1550381661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79339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Audiência Digital</a:t>
            </a:r>
            <a:endParaRPr lang="pt-BR" sz="1600" dirty="0"/>
          </a:p>
        </p:txBody>
      </p:sp>
      <p:grpSp>
        <p:nvGrpSpPr>
          <p:cNvPr id="6" name="Grupo 5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Simone Antunes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6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45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7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8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9" name="TextBox 11"/>
            <p:cNvSpPr txBox="1"/>
            <p:nvPr/>
          </p:nvSpPr>
          <p:spPr>
            <a:xfrm>
              <a:off x="6273292" y="1203152"/>
              <a:ext cx="2439171" cy="2308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Emiliano Zapata / Dr. José Alberto</a:t>
              </a:r>
              <a:endPara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62" name="Round Same Side Corner Rectangle 42"/>
          <p:cNvSpPr/>
          <p:nvPr/>
        </p:nvSpPr>
        <p:spPr>
          <a:xfrm>
            <a:off x="431540" y="2747799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3" name="Rectangle 6"/>
          <p:cNvSpPr/>
          <p:nvPr/>
        </p:nvSpPr>
        <p:spPr>
          <a:xfrm>
            <a:off x="431540" y="2996951"/>
            <a:ext cx="4110920" cy="1446631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chemeClr val="dk1"/>
                </a:solidFill>
              </a:rPr>
              <a:t>Atraso na disponibilização do ambiente servidor/repositório. O que trouxe um atraso de 10 dias no projeto (o projeto deverá ser </a:t>
            </a:r>
            <a:r>
              <a:rPr lang="pt-BR" sz="1050" dirty="0" err="1">
                <a:solidFill>
                  <a:schemeClr val="dk1"/>
                </a:solidFill>
              </a:rPr>
              <a:t>replanejado</a:t>
            </a:r>
            <a:r>
              <a:rPr lang="pt-BR" sz="1050" dirty="0">
                <a:solidFill>
                  <a:schemeClr val="dk1"/>
                </a:solidFill>
              </a:rPr>
              <a:t> para abril/2013).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Deverão ser previstos projetos para futuras implantações (este projeto contempla apenas a implantação do piloto)</a:t>
            </a:r>
          </a:p>
        </p:txBody>
      </p:sp>
      <p:sp>
        <p:nvSpPr>
          <p:cNvPr id="64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5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66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18" y="2780853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028" descr="Icon Results Chart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0" name="Tabela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75895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Planejamento do Projeto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Out/11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Especificação Técnica Inicial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Nov/11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Desenvolvimento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Fev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90%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Homologação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60%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Implantação Piloto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73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Rectangle 6"/>
          <p:cNvSpPr/>
          <p:nvPr/>
        </p:nvSpPr>
        <p:spPr>
          <a:xfrm>
            <a:off x="424620" y="1749122"/>
            <a:ext cx="4110920" cy="88778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Finalizando a homologação </a:t>
            </a:r>
            <a:r>
              <a:rPr lang="pt-BR" sz="1050" dirty="0" smtClean="0">
                <a:solidFill>
                  <a:schemeClr val="dk1"/>
                </a:solidFill>
              </a:rPr>
              <a:t>da </a:t>
            </a:r>
            <a:r>
              <a:rPr lang="pt-BR" sz="1050" dirty="0">
                <a:solidFill>
                  <a:schemeClr val="dk1"/>
                </a:solidFill>
              </a:rPr>
              <a:t>terceira </a:t>
            </a:r>
            <a:r>
              <a:rPr lang="pt-BR" sz="1050" dirty="0" smtClean="0">
                <a:solidFill>
                  <a:schemeClr val="dk1"/>
                </a:solidFill>
              </a:rPr>
              <a:t>entrega.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Finalizada a documentação da quarta entrega.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Finalizando o desenvolvimento da quarta e última entrega.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75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6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Abril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79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0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85%</a:t>
            </a:r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37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3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objetivo principal deste projeto é definição e construção de um sistema informatizado para gravação de audiências, em áudio e vídeo, integrado ao sistema de processo eletrônico do CNJ – </a:t>
            </a:r>
            <a:r>
              <a:rPr lang="pt-BR" sz="1050" dirty="0" err="1">
                <a:solidFill>
                  <a:schemeClr val="dk1"/>
                </a:solidFill>
              </a:rPr>
              <a:t>PJe</a:t>
            </a:r>
            <a:r>
              <a:rPr lang="pt-BR" sz="1050" dirty="0">
                <a:solidFill>
                  <a:schemeClr val="dk1"/>
                </a:solidFill>
              </a:rPr>
              <a:t>.</a:t>
            </a:r>
          </a:p>
        </p:txBody>
      </p:sp>
      <p:pic>
        <p:nvPicPr>
          <p:cNvPr id="51" name="Imagem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2077344938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35135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Controle de Frequência de Cumpridor de Pena Alternativa  (VEPA)</a:t>
            </a:r>
            <a:endParaRPr lang="pt-BR" sz="1600" dirty="0"/>
          </a:p>
        </p:txBody>
      </p:sp>
      <p:grpSp>
        <p:nvGrpSpPr>
          <p:cNvPr id="6" name="Grupo 5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Leonardo Santana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6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45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7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8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9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Flávio Fontes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62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3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chemeClr val="tx1"/>
                </a:solidFill>
              </a:rPr>
              <a:t>Ainda não foi recebido o leitor biométrico. Devido a isso, o sistema poderá ser implantado sem o uso deste equipamento</a:t>
            </a:r>
            <a:r>
              <a:rPr lang="pt-BR" sz="1050" dirty="0" smtClean="0">
                <a:solidFill>
                  <a:schemeClr val="tx1"/>
                </a:solidFill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o-RO" sz="1050" dirty="0">
              <a:solidFill>
                <a:schemeClr val="tx1"/>
              </a:solidFill>
            </a:endParaRPr>
          </a:p>
        </p:txBody>
      </p:sp>
      <p:sp>
        <p:nvSpPr>
          <p:cNvPr id="64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5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66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028" descr="Icon Results Chart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0" name="Tabela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733976"/>
              </p:ext>
            </p:extLst>
          </p:nvPr>
        </p:nvGraphicFramePr>
        <p:xfrm>
          <a:off x="418056" y="4761296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Especificação de </a:t>
                      </a: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requisitos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Out/12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e Documentação Inicial do </a:t>
                      </a: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projeto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Análise e Projeto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Implementação do Sistema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Mar/13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20</a:t>
                      </a: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Homologação, Documentação e Treinamento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Abr</a:t>
                      </a: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/13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Implantação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Abr</a:t>
                      </a: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/13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2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73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Foi iniciada e implementação e homologação em paralelo.</a:t>
            </a:r>
          </a:p>
          <a:p>
            <a:endParaRPr lang="pt-BR" sz="1050" dirty="0"/>
          </a:p>
          <a:p>
            <a:r>
              <a:rPr lang="pt-BR" sz="1050" dirty="0">
                <a:solidFill>
                  <a:schemeClr val="tx1"/>
                </a:solidFill>
              </a:rPr>
              <a:t>Compra de equipamento de identificação pessoal para homologação da </a:t>
            </a:r>
            <a:r>
              <a:rPr lang="pt-BR" sz="1050" dirty="0" smtClean="0">
                <a:solidFill>
                  <a:schemeClr val="tx1"/>
                </a:solidFill>
              </a:rPr>
              <a:t>solução. </a:t>
            </a:r>
            <a:r>
              <a:rPr lang="pt-BR" sz="1050" dirty="0"/>
              <a:t>	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75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6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Abril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79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0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50%</a:t>
            </a:r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37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3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Implementar o controle de comparecimento de cumpridor de pena alternativa através de </a:t>
            </a:r>
            <a:r>
              <a:rPr lang="pt-BR" sz="1050" dirty="0" smtClean="0">
                <a:solidFill>
                  <a:schemeClr val="dk1"/>
                </a:solidFill>
              </a:rPr>
              <a:t>equipamento de identificação pessoal  </a:t>
            </a:r>
            <a:r>
              <a:rPr lang="pt-BR" sz="1050" dirty="0">
                <a:solidFill>
                  <a:schemeClr val="dk1"/>
                </a:solidFill>
              </a:rPr>
              <a:t>baseado em requisitos definidos pelo setor psicossocial da VEPA.</a:t>
            </a:r>
          </a:p>
        </p:txBody>
      </p:sp>
      <p:pic>
        <p:nvPicPr>
          <p:cNvPr id="51" name="Imagem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588305883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87670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Iveruska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 </a:t>
              </a:r>
              <a:r>
                <a:rPr lang="pt-PT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Jatobá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707279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Des. Mauro Alencar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219134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468287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Não há.</a:t>
            </a:r>
            <a:endParaRPr lang="pt-BR" sz="1050" dirty="0">
              <a:solidFill>
                <a:schemeClr val="tx1"/>
              </a:solidFill>
              <a:ea typeface="Times New Roman"/>
              <a:cs typeface="Calibri" pitchFamily="34" charset="0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336916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600508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246510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76663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550336"/>
              </p:ext>
            </p:extLst>
          </p:nvPr>
        </p:nvGraphicFramePr>
        <p:xfrm>
          <a:off x="418056" y="4977320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Versão inicial da funcionalidade no </a:t>
                      </a:r>
                      <a:r>
                        <a:rPr lang="pt-BR" sz="1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JudWin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1º Grau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1ª etapa de melhorias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Set/12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2ª etapa de melhorias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3ª etapa de melhorias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Dez/12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731615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76474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965147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/>
                </a:solidFill>
              </a:rPr>
              <a:t>Projeto Concluído.</a:t>
            </a:r>
            <a:endParaRPr lang="ro-RO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9914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95643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Janeiro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707279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964566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Banco Nacional de Mandados de Prisão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18056" y="993543"/>
            <a:ext cx="8294404" cy="633593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Este projeto tem por objetivo dar cumprimento à Resolução nº 137, de 13 de julho de 2011, do Conselho Nacional de Justiça, que regulamenta o Banco de Dados de Mandados de Prisão, disponibilizando no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JudWin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1º Grau novas funcionalidades para a expedição dos mandados de prisão criminal e realizando o envio dos mesmos ao CNJ.</a:t>
            </a:r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744374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337294908"/>
              </p:ext>
            </p:extLst>
          </p:nvPr>
        </p:nvGraphicFramePr>
        <p:xfrm>
          <a:off x="4655026" y="2600508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9" name="Retângulo 38"/>
          <p:cNvSpPr/>
          <p:nvPr/>
        </p:nvSpPr>
        <p:spPr>
          <a:xfrm rot="18972169">
            <a:off x="874518" y="2497978"/>
            <a:ext cx="739497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Concluído</a:t>
            </a:r>
            <a:endParaRPr lang="pt-BR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 definir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 definir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416486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projeto encontra-se suspenso.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t-BR" sz="1050" b="1" dirty="0" smtClean="0">
                <a:solidFill>
                  <a:schemeClr val="tx1"/>
                </a:solidFill>
              </a:rPr>
              <a:t>Temos a </a:t>
            </a:r>
            <a:r>
              <a:rPr lang="pt-BR" sz="1050" b="1" dirty="0">
                <a:solidFill>
                  <a:schemeClr val="tx1"/>
                </a:solidFill>
              </a:rPr>
              <a:t>possibilidade de integrar com a PGE, porém, iremos levar ao Comitê do </a:t>
            </a:r>
            <a:r>
              <a:rPr lang="pt-BR" sz="1050" b="1" dirty="0" err="1">
                <a:solidFill>
                  <a:schemeClr val="tx1"/>
                </a:solidFill>
              </a:rPr>
              <a:t>PJe</a:t>
            </a:r>
            <a:r>
              <a:rPr lang="pt-BR" sz="1050" b="1" dirty="0">
                <a:solidFill>
                  <a:schemeClr val="tx1"/>
                </a:solidFill>
              </a:rPr>
              <a:t> para definir se iremos retomar esse projeto ou investir já no </a:t>
            </a:r>
            <a:r>
              <a:rPr lang="pt-BR" sz="1050" b="1" dirty="0" err="1">
                <a:solidFill>
                  <a:schemeClr val="tx1"/>
                </a:solidFill>
              </a:rPr>
              <a:t>PJe</a:t>
            </a:r>
            <a:r>
              <a:rPr lang="pt-BR" sz="105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9</a:t>
            </a:r>
            <a:r>
              <a:rPr lang="pt-BR" sz="1200" dirty="0" smtClean="0">
                <a:solidFill>
                  <a:schemeClr val="tx1"/>
                </a:solidFill>
              </a:rPr>
              <a:t>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Execução Fiscal Eletrônica</a:t>
            </a:r>
            <a:endParaRPr lang="pt-BR" sz="1600" dirty="0"/>
          </a:p>
        </p:txBody>
      </p:sp>
      <p:sp>
        <p:nvSpPr>
          <p:cNvPr id="52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sistema desenvolvido pelo TJPE foi finalizado, porém as Procuradorias do Estado, de Jaboatão e Recife ainda não desenvolveram seus sistemas para integrarem-se ao do TJPE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5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Desenvolvimento de sistema que permita a integração fiscal com as Procuradorias Municipais e Estadual.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034256493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Jossenilson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João Alberto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34551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573015"/>
            <a:ext cx="4110920" cy="8921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Foi definido, durante a reunião, que será realizada uma segunda reunião, após a instalação das TVs, sobre a necessidade do sistema de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antivandalismo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pois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Núcleo de Aquisição da </a:t>
            </a:r>
            <a:r>
              <a:rPr lang="pt-BR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Setic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está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tendo dificuldade na aquisição desse produto. </a:t>
            </a:r>
            <a:endParaRPr lang="pt-BR" sz="105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312" y="337861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007547"/>
              </p:ext>
            </p:extLst>
          </p:nvPr>
        </p:nvGraphicFramePr>
        <p:xfrm>
          <a:off x="418056" y="4782928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Levantamento de Requisitos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Out/12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Análise de</a:t>
                      </a:r>
                      <a:r>
                        <a:rPr lang="pt-BR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Jan/13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Desenvolvimento / Testes (Fábrica externa)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80%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Homologação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Abr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Aquisição das</a:t>
                      </a:r>
                      <a:r>
                        <a:rPr lang="pt-BR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TVs (ver com Luciano)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Abr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25%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Instalação das TVs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Abr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45380" y="1758302"/>
            <a:ext cx="4097080" cy="1587214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sistema foi desenvolvido </a:t>
            </a:r>
            <a:r>
              <a:rPr lang="pt-BR" sz="1050" dirty="0" smtClean="0">
                <a:solidFill>
                  <a:schemeClr val="tx1"/>
                </a:solidFill>
              </a:rPr>
              <a:t>e está sendo testado pela fábrica externa, que deverá entregar o sistema para homologação da </a:t>
            </a:r>
            <a:r>
              <a:rPr lang="pt-BR" sz="1050" dirty="0" err="1" smtClean="0">
                <a:solidFill>
                  <a:schemeClr val="tx1"/>
                </a:solidFill>
              </a:rPr>
              <a:t>Setic</a:t>
            </a:r>
            <a:r>
              <a:rPr lang="pt-BR" sz="1050" dirty="0" smtClean="0">
                <a:solidFill>
                  <a:schemeClr val="tx1"/>
                </a:solidFill>
              </a:rPr>
              <a:t> em </a:t>
            </a:r>
            <a:r>
              <a:rPr lang="pt-BR" sz="1050" dirty="0" err="1" smtClean="0">
                <a:solidFill>
                  <a:schemeClr val="tx1"/>
                </a:solidFill>
              </a:rPr>
              <a:t>Abr</a:t>
            </a:r>
            <a:r>
              <a:rPr lang="pt-BR" sz="1050" dirty="0" smtClean="0">
                <a:solidFill>
                  <a:schemeClr val="tx1"/>
                </a:solidFill>
              </a:rPr>
              <a:t>/13.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pregão para aquisição dos suportes para TV foi realizado em fevereiro e foram recebidas amostras do vencedor para homologação do produto. </a:t>
            </a:r>
            <a:endParaRPr lang="pt-BR" sz="105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Foi recebida uma amostra da TV, que está sendo testada na SETIC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Junho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60%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Painel de Chamadas de Audiências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projeto em questão visa informar o agendamento das audiências para a população, em painéis eletrônicos distribuídos na área do Fórum da Capital. 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230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2893949803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Hadautho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 Barros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Dra. Mariana Vargas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62836" y="272826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2977420"/>
            <a:ext cx="4110920" cy="161017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-Dúvidas por parte do cliente sobre o que deve ser feito pelo sistema e algumas dúvidas sobre como será feito. Uma apresentação da documentação será marcada para apresentação dos requisitos assim que Rita retornar de férias.</a:t>
            </a:r>
          </a:p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-Novos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pedidos por parte do gestor como: divisão das sentenças por competência e complexidade.</a:t>
            </a:r>
          </a:p>
          <a:p>
            <a:pPr algn="just"/>
            <a:endParaRPr lang="pt-BR" sz="1050" dirty="0">
              <a:solidFill>
                <a:schemeClr val="tx1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algn="just"/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963" y="2783020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290137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[1ª etapa] </a:t>
                      </a:r>
                      <a:r>
                        <a:rPr lang="pt-BR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Requisitos</a:t>
                      </a:r>
                      <a:r>
                        <a:rPr lang="pt-BR" sz="11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Implementação / Homologação / Implantação</a:t>
                      </a:r>
                      <a:endParaRPr lang="pt-BR" sz="11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Out/12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[2ª etapa] Requisitos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[2ª etapa] </a:t>
                      </a: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Implementação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[2ª etapa] </a:t>
                      </a: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Homologação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[2ª etapa] </a:t>
                      </a: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Implantação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815781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1ª Etapa: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Concluída (Out/12)</a:t>
            </a:r>
          </a:p>
          <a:p>
            <a:pPr algn="just"/>
            <a:r>
              <a:rPr lang="pt-BR" sz="10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2ª Etapa: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(Integração com o </a:t>
            </a:r>
            <a:r>
              <a:rPr lang="pt-BR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JudWin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1º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Grau): 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Requisitos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definidos (observar Pontos de Atenção)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 encaminhados para fábrica para estimativa  de esforço e prazo.</a:t>
            </a:r>
          </a:p>
          <a:p>
            <a:pPr algn="just"/>
            <a:endParaRPr lang="pt-BR" sz="105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pt-BR" sz="1050" dirty="0">
              <a:solidFill>
                <a:srgbClr val="FF0000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69542"/>
            <a:ext cx="1950680" cy="331731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2a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Etapa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err="1" smtClean="0">
                <a:solidFill>
                  <a:schemeClr val="bg1"/>
                </a:solidFill>
              </a:rPr>
              <a:t>Vitaliciamento</a:t>
            </a:r>
            <a:r>
              <a:rPr lang="pt-BR" sz="1600" dirty="0" smtClean="0">
                <a:solidFill>
                  <a:schemeClr val="bg1"/>
                </a:solidFill>
              </a:rPr>
              <a:t> – 2ª fase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Este projeto tem por objetivo atender a uma solicitação do Núcleo de </a:t>
            </a:r>
            <a:r>
              <a:rPr lang="pt-B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Vitaliciamento</a:t>
            </a:r>
            <a:r>
              <a:rPr lang="pt-B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da Corregedoria Geral de Justiça, para que as avaliações dos Juízes </a:t>
            </a:r>
            <a:r>
              <a:rPr lang="pt-B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vitaliciandos</a:t>
            </a:r>
            <a:r>
              <a:rPr lang="pt-B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possam ser realizadas com mais eficiência pelos Juízes avaliadores</a:t>
            </a:r>
            <a:r>
              <a:rPr lang="pt-BR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Na </a:t>
            </a:r>
            <a:r>
              <a:rPr lang="pt-BR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1ª Etapa </a:t>
            </a:r>
            <a:r>
              <a:rPr lang="pt-BR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pt-B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aplicação permitirá o cadastro e a consulta das avaliações de Atividade Judicante e de Fatos Observados</a:t>
            </a:r>
            <a:r>
              <a:rPr lang="pt-BR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Na </a:t>
            </a:r>
            <a:r>
              <a:rPr lang="pt-BR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2ª Etapa</a:t>
            </a:r>
            <a:r>
              <a:rPr lang="pt-B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será feita a Integração com o </a:t>
            </a:r>
            <a:r>
              <a:rPr lang="pt-BR" sz="1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Judwin</a:t>
            </a:r>
            <a:r>
              <a:rPr lang="pt-BR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1º grau.</a:t>
            </a:r>
            <a:endParaRPr lang="pt-BR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2862425801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Leonardo Santana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Carlos Moraes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1050" dirty="0"/>
          </a:p>
          <a:p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falta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documentação formal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 sistema demanda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um estudo maior por parte dos analistas de negócio e de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projeto.</a:t>
            </a:r>
            <a:r>
              <a:rPr lang="pt-BR" sz="1050" dirty="0"/>
              <a:t>	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280721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Planejamento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Março/13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Levantamento de Regras de Negócio e Requisitos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N/D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Análise e Projeto</a:t>
                      </a:r>
                      <a:r>
                        <a:rPr lang="pt-BR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N/D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Implementação 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N/D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Homologação, Documentação</a:t>
                      </a:r>
                      <a:r>
                        <a:rPr lang="pt-BR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Treinamento, Implantação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N/D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TJPE recebeu o código fonte do TJSC e deu início aos estudos da solução.</a:t>
            </a:r>
          </a:p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Foram criados os ambientes de desenvolvimento, homologação e produção.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3%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gestão de pagamento de precatórios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Integração de sistema cedido através de convênio pelo TJ-SC que gerencia e efetiva o pagamento de precatórios com o sistema de gerenciamento processual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Judwin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1º Grau.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2933012801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06128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Same Side Corner Rectangle 42"/>
          <p:cNvSpPr/>
          <p:nvPr/>
        </p:nvSpPr>
        <p:spPr>
          <a:xfrm>
            <a:off x="4608504" y="5373336"/>
            <a:ext cx="4500000" cy="1077028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7" name="Round Same Side Corner Rectangle 42"/>
          <p:cNvSpPr/>
          <p:nvPr/>
        </p:nvSpPr>
        <p:spPr>
          <a:xfrm>
            <a:off x="4608504" y="2996952"/>
            <a:ext cx="4500000" cy="201622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" name="Round Same Side Corner Rectangle 42"/>
          <p:cNvSpPr/>
          <p:nvPr/>
        </p:nvSpPr>
        <p:spPr>
          <a:xfrm>
            <a:off x="35496" y="725824"/>
            <a:ext cx="4500000" cy="428735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Round Same Side Corner Rectangle 42"/>
          <p:cNvSpPr/>
          <p:nvPr/>
        </p:nvSpPr>
        <p:spPr>
          <a:xfrm>
            <a:off x="4608504" y="476672"/>
            <a:ext cx="4500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Gestão do Conhecimento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Round Same Side Corner Rectangle 42"/>
          <p:cNvSpPr/>
          <p:nvPr/>
        </p:nvSpPr>
        <p:spPr>
          <a:xfrm>
            <a:off x="4608504" y="731574"/>
            <a:ext cx="4500000" cy="1990947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Round Same Side Corner Rectangle 42"/>
          <p:cNvSpPr/>
          <p:nvPr/>
        </p:nvSpPr>
        <p:spPr>
          <a:xfrm>
            <a:off x="35496" y="470922"/>
            <a:ext cx="4500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Sistemas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Judiciais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Round Same Side Corner Rectangle 42"/>
          <p:cNvSpPr/>
          <p:nvPr/>
        </p:nvSpPr>
        <p:spPr>
          <a:xfrm>
            <a:off x="4608504" y="2747799"/>
            <a:ext cx="4500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Estrutura de TIC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8" name="Round Same Side Corner Rectangle 42"/>
          <p:cNvSpPr/>
          <p:nvPr/>
        </p:nvSpPr>
        <p:spPr>
          <a:xfrm>
            <a:off x="4608504" y="5124063"/>
            <a:ext cx="4500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Governança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0" name="Round Same Side Corner Rectangle 42"/>
          <p:cNvSpPr/>
          <p:nvPr/>
        </p:nvSpPr>
        <p:spPr>
          <a:xfrm>
            <a:off x="35496" y="5124183"/>
            <a:ext cx="4500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Sistemas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Administrativos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1" name="Round Same Side Corner Rectangle 42"/>
          <p:cNvSpPr/>
          <p:nvPr/>
        </p:nvSpPr>
        <p:spPr>
          <a:xfrm>
            <a:off x="35496" y="5373336"/>
            <a:ext cx="4500000" cy="1080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3681113" y="1736912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pt-BR" sz="900" b="1" dirty="0" smtClean="0"/>
              <a:t>Suspenso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50%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Implantação Juizados Cíveis da RMR</a:t>
            </a:r>
          </a:p>
          <a:p>
            <a:pPr algn="ctr"/>
            <a:endParaRPr lang="pt-BR" sz="800" dirty="0"/>
          </a:p>
        </p:txBody>
      </p:sp>
      <p:sp>
        <p:nvSpPr>
          <p:cNvPr id="29" name="Retângulo de cantos arredondados 28"/>
          <p:cNvSpPr/>
          <p:nvPr/>
        </p:nvSpPr>
        <p:spPr>
          <a:xfrm>
            <a:off x="2771800" y="1728285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850" b="1" dirty="0" smtClean="0"/>
              <a:t>Cancelado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50%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Juizados </a:t>
            </a:r>
            <a:r>
              <a:rPr lang="pt-BR" sz="800" dirty="0" smtClean="0"/>
              <a:t>Criminais</a:t>
            </a:r>
            <a:endParaRPr lang="pt-BR" sz="800" dirty="0"/>
          </a:p>
          <a:p>
            <a:pPr algn="ctr"/>
            <a:endParaRPr lang="pt-BR" sz="800" dirty="0"/>
          </a:p>
        </p:txBody>
      </p:sp>
      <p:sp>
        <p:nvSpPr>
          <p:cNvPr id="30" name="Retângulo de cantos arredondados 29"/>
          <p:cNvSpPr/>
          <p:nvPr/>
        </p:nvSpPr>
        <p:spPr>
          <a:xfrm>
            <a:off x="107504" y="2727072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Suspenso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25%</a:t>
            </a:r>
            <a:r>
              <a:rPr lang="pt-BR" sz="800" dirty="0" smtClean="0"/>
              <a:t/>
            </a:r>
            <a:br>
              <a:rPr lang="pt-BR" sz="800" dirty="0" smtClean="0"/>
            </a:br>
            <a:r>
              <a:rPr lang="pt-BR" sz="800" dirty="0"/>
              <a:t>Colégio </a:t>
            </a:r>
            <a:r>
              <a:rPr lang="pt-BR" sz="800" dirty="0" smtClean="0"/>
              <a:t>Recursal</a:t>
            </a:r>
            <a:endParaRPr lang="pt-BR" sz="800" dirty="0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1871496" y="770073"/>
            <a:ext cx="828000" cy="90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>
                <a:solidFill>
                  <a:schemeClr val="tx1"/>
                </a:solidFill>
              </a:rPr>
              <a:t>ABR/13</a:t>
            </a:r>
            <a:r>
              <a:rPr lang="pt-BR" sz="800" b="1" dirty="0" smtClean="0">
                <a:solidFill>
                  <a:schemeClr val="tx1"/>
                </a:solidFill>
              </a:rPr>
              <a:t/>
            </a:r>
            <a:br>
              <a:rPr lang="pt-BR" sz="800" b="1" dirty="0" smtClean="0">
                <a:solidFill>
                  <a:schemeClr val="tx1"/>
                </a:solidFill>
              </a:rPr>
            </a:br>
            <a:r>
              <a:rPr lang="pt-BR" sz="800" b="1" dirty="0" smtClean="0">
                <a:solidFill>
                  <a:schemeClr val="tx1"/>
                </a:solidFill>
              </a:rPr>
              <a:t>46%</a:t>
            </a:r>
            <a:r>
              <a:rPr lang="pt-BR" sz="900" b="1" dirty="0" smtClean="0">
                <a:solidFill>
                  <a:schemeClr val="tx1"/>
                </a:solidFill>
              </a:rPr>
              <a:t/>
            </a:r>
            <a:br>
              <a:rPr lang="pt-BR" sz="900" b="1" dirty="0" smtClean="0">
                <a:solidFill>
                  <a:schemeClr val="tx1"/>
                </a:solidFill>
              </a:rPr>
            </a:br>
            <a:r>
              <a:rPr lang="pt-BR" sz="800" dirty="0" err="1" smtClean="0">
                <a:solidFill>
                  <a:schemeClr val="tx1"/>
                </a:solidFill>
              </a:rPr>
              <a:t>Pje</a:t>
            </a:r>
            <a:r>
              <a:rPr lang="pt-BR" sz="800" dirty="0" smtClean="0">
                <a:solidFill>
                  <a:schemeClr val="tx1"/>
                </a:solidFill>
              </a:rPr>
              <a:t> </a:t>
            </a:r>
            <a:r>
              <a:rPr lang="pt-BR" sz="800" dirty="0">
                <a:solidFill>
                  <a:schemeClr val="tx1"/>
                </a:solidFill>
              </a:rPr>
              <a:t>– Migração Versão </a:t>
            </a:r>
            <a:r>
              <a:rPr lang="pt-BR" sz="800" dirty="0" smtClean="0">
                <a:solidFill>
                  <a:schemeClr val="tx1"/>
                </a:solidFill>
              </a:rPr>
              <a:t>Descanso</a:t>
            </a:r>
            <a:endParaRPr lang="pt-BR" sz="800" dirty="0">
              <a:solidFill>
                <a:schemeClr val="tx1"/>
              </a:solidFill>
            </a:endParaRP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971600" y="770073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ABR/13</a:t>
            </a:r>
            <a:r>
              <a:rPr lang="pt-BR" sz="900" b="1" dirty="0"/>
              <a:t/>
            </a:r>
            <a:br>
              <a:rPr lang="pt-BR" sz="900" b="1" dirty="0"/>
            </a:br>
            <a:r>
              <a:rPr lang="pt-BR" sz="900" b="1" dirty="0" smtClean="0"/>
              <a:t>85</a:t>
            </a:r>
            <a:r>
              <a:rPr lang="pt-BR" sz="900" b="1" dirty="0"/>
              <a:t>%</a:t>
            </a:r>
            <a:br>
              <a:rPr lang="pt-BR" sz="900" b="1" dirty="0"/>
            </a:br>
            <a:r>
              <a:rPr lang="pt-BR" sz="800" dirty="0"/>
              <a:t>Sistema de Gravação de Audiências</a:t>
            </a: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3671992" y="770073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/>
              <a:t>ABR/13</a:t>
            </a:r>
            <a:br>
              <a:rPr lang="pt-BR" sz="900" b="1" dirty="0"/>
            </a:br>
            <a:r>
              <a:rPr lang="pt-BR" sz="900" b="1" dirty="0" smtClean="0"/>
              <a:t>50%</a:t>
            </a:r>
            <a:r>
              <a:rPr lang="pt-BR" sz="900" b="1" dirty="0"/>
              <a:t/>
            </a:r>
            <a:br>
              <a:rPr lang="pt-BR" sz="900" b="1" dirty="0"/>
            </a:br>
            <a:r>
              <a:rPr lang="pt-BR" sz="700" dirty="0"/>
              <a:t>Controle de Frequência de Cumpridor de Penal Alternativa</a:t>
            </a: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1007808" y="2727072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Suspenso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95%</a:t>
            </a:r>
            <a:r>
              <a:rPr lang="pt-BR" sz="800" dirty="0" smtClean="0"/>
              <a:t/>
            </a:r>
            <a:br>
              <a:rPr lang="pt-BR" sz="800" dirty="0" smtClean="0"/>
            </a:br>
            <a:r>
              <a:rPr lang="pt-BR" sz="800" dirty="0"/>
              <a:t>Execução Fiscal </a:t>
            </a:r>
            <a:r>
              <a:rPr lang="pt-BR" sz="800" dirty="0" smtClean="0"/>
              <a:t>Eletrônica</a:t>
            </a:r>
            <a:endParaRPr lang="pt-BR" sz="800" dirty="0"/>
          </a:p>
        </p:txBody>
      </p:sp>
      <p:sp>
        <p:nvSpPr>
          <p:cNvPr id="36" name="Retângulo de cantos arredondados 35"/>
          <p:cNvSpPr/>
          <p:nvPr/>
        </p:nvSpPr>
        <p:spPr>
          <a:xfrm>
            <a:off x="2771800" y="770073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JUN/13</a:t>
            </a:r>
            <a:r>
              <a:rPr lang="pt-BR" sz="900" b="1" dirty="0"/>
              <a:t/>
            </a:r>
            <a:br>
              <a:rPr lang="pt-BR" sz="900" b="1" dirty="0"/>
            </a:br>
            <a:r>
              <a:rPr lang="pt-BR" sz="900" b="1" dirty="0"/>
              <a:t>60%</a:t>
            </a:r>
            <a:br>
              <a:rPr lang="pt-BR" sz="900" b="1" dirty="0"/>
            </a:br>
            <a:r>
              <a:rPr lang="pt-BR" sz="800" dirty="0"/>
              <a:t>Painel de Chamadas de Audiências</a:t>
            </a:r>
          </a:p>
        </p:txBody>
      </p:sp>
      <p:sp>
        <p:nvSpPr>
          <p:cNvPr id="37" name="Retângulo de cantos arredondados 36"/>
          <p:cNvSpPr/>
          <p:nvPr/>
        </p:nvSpPr>
        <p:spPr>
          <a:xfrm>
            <a:off x="1871792" y="1731175"/>
            <a:ext cx="828000" cy="90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>
                <a:solidFill>
                  <a:schemeClr val="tx1"/>
                </a:solidFill>
              </a:rPr>
              <a:t>A Definir</a:t>
            </a:r>
            <a:br>
              <a:rPr lang="pt-BR" sz="900" b="1" dirty="0">
                <a:solidFill>
                  <a:schemeClr val="tx1"/>
                </a:solidFill>
              </a:rPr>
            </a:br>
            <a:r>
              <a:rPr lang="pt-BR" sz="900" b="1" dirty="0">
                <a:solidFill>
                  <a:schemeClr val="tx1"/>
                </a:solidFill>
              </a:rPr>
              <a:t>10%</a:t>
            </a:r>
            <a:br>
              <a:rPr lang="pt-BR" sz="900" b="1" dirty="0">
                <a:solidFill>
                  <a:schemeClr val="tx1"/>
                </a:solidFill>
              </a:rPr>
            </a:br>
            <a:r>
              <a:rPr lang="pt-BR" sz="900" dirty="0" err="1">
                <a:solidFill>
                  <a:schemeClr val="tx1"/>
                </a:solidFill>
              </a:rPr>
              <a:t>Vitaliciamento</a:t>
            </a:r>
            <a:r>
              <a:rPr lang="pt-BR" sz="900" dirty="0">
                <a:solidFill>
                  <a:schemeClr val="tx1"/>
                </a:solidFill>
              </a:rPr>
              <a:t> - 2ª Etapa</a:t>
            </a:r>
          </a:p>
        </p:txBody>
      </p:sp>
      <p:sp>
        <p:nvSpPr>
          <p:cNvPr id="39" name="Retângulo de cantos arredondados 38"/>
          <p:cNvSpPr/>
          <p:nvPr/>
        </p:nvSpPr>
        <p:spPr>
          <a:xfrm>
            <a:off x="86987" y="770073"/>
            <a:ext cx="828000" cy="900000"/>
          </a:xfrm>
          <a:prstGeom prst="round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/>
              <a:t>MAR/13</a:t>
            </a:r>
            <a:br>
              <a:rPr lang="pt-BR" sz="900" b="1" dirty="0"/>
            </a:br>
            <a:r>
              <a:rPr lang="pt-BR" sz="900" b="1" dirty="0"/>
              <a:t>40%</a:t>
            </a:r>
            <a:br>
              <a:rPr lang="pt-BR" sz="900" b="1" dirty="0"/>
            </a:br>
            <a:r>
              <a:rPr lang="pt-BR" sz="800" dirty="0"/>
              <a:t>Consulta </a:t>
            </a:r>
            <a:r>
              <a:rPr lang="pt-BR" sz="800" dirty="0" smtClean="0"/>
              <a:t>Processual </a:t>
            </a:r>
            <a:r>
              <a:rPr lang="pt-BR" sz="800" dirty="0"/>
              <a:t>1º Grau</a:t>
            </a:r>
          </a:p>
        </p:txBody>
      </p:sp>
      <p:sp>
        <p:nvSpPr>
          <p:cNvPr id="41" name="Retângulo de cantos arredondados 40"/>
          <p:cNvSpPr/>
          <p:nvPr/>
        </p:nvSpPr>
        <p:spPr>
          <a:xfrm>
            <a:off x="971600" y="1736912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/>
              <a:t>Concluído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100%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Sessão de Julgamento </a:t>
            </a:r>
            <a:r>
              <a:rPr lang="pt-BR" sz="800" dirty="0" smtClean="0"/>
              <a:t>Eletrônico</a:t>
            </a:r>
            <a:endParaRPr lang="pt-BR" sz="800" dirty="0"/>
          </a:p>
        </p:txBody>
      </p:sp>
      <p:sp>
        <p:nvSpPr>
          <p:cNvPr id="42" name="Retângulo de cantos arredondados 41"/>
          <p:cNvSpPr/>
          <p:nvPr/>
        </p:nvSpPr>
        <p:spPr>
          <a:xfrm>
            <a:off x="86987" y="1736912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/>
              <a:t>A Definir</a:t>
            </a:r>
            <a:br>
              <a:rPr lang="pt-BR" sz="900" b="1" dirty="0"/>
            </a:br>
            <a:r>
              <a:rPr lang="pt-BR" sz="900" b="1" dirty="0"/>
              <a:t>35%</a:t>
            </a:r>
            <a:br>
              <a:rPr lang="pt-BR" sz="900" b="1" dirty="0"/>
            </a:br>
            <a:r>
              <a:rPr lang="pt-BR" sz="800" dirty="0"/>
              <a:t>Controle de Paradigmas Recursais</a:t>
            </a:r>
          </a:p>
          <a:p>
            <a:pPr algn="ctr"/>
            <a:endParaRPr lang="pt-BR" sz="800" dirty="0"/>
          </a:p>
        </p:txBody>
      </p:sp>
      <p:sp>
        <p:nvSpPr>
          <p:cNvPr id="50" name="Retângulo de cantos arredondados 49"/>
          <p:cNvSpPr/>
          <p:nvPr/>
        </p:nvSpPr>
        <p:spPr>
          <a:xfrm>
            <a:off x="1871792" y="5450713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A Definir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10%</a:t>
            </a:r>
            <a:r>
              <a:rPr lang="pt-BR" sz="800" dirty="0" smtClean="0"/>
              <a:t/>
            </a:r>
            <a:br>
              <a:rPr lang="pt-BR" sz="800" dirty="0" smtClean="0"/>
            </a:br>
            <a:r>
              <a:rPr lang="pt-BR" sz="800" dirty="0"/>
              <a:t>Sistema de </a:t>
            </a:r>
            <a:r>
              <a:rPr lang="pt-BR" sz="800" dirty="0" smtClean="0"/>
              <a:t>Diárias</a:t>
            </a:r>
            <a:endParaRPr lang="pt-BR" sz="800" dirty="0"/>
          </a:p>
        </p:txBody>
      </p:sp>
      <p:sp>
        <p:nvSpPr>
          <p:cNvPr id="53" name="Retângulo de cantos arredondados 52"/>
          <p:cNvSpPr/>
          <p:nvPr/>
        </p:nvSpPr>
        <p:spPr>
          <a:xfrm>
            <a:off x="4644008" y="770073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MAR/13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99%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Mandados &amp; Alvarás </a:t>
            </a:r>
            <a:r>
              <a:rPr lang="pt-BR" sz="800" dirty="0" smtClean="0"/>
              <a:t>Digitais</a:t>
            </a:r>
            <a:endParaRPr lang="pt-BR" sz="800" dirty="0"/>
          </a:p>
        </p:txBody>
      </p:sp>
      <p:sp>
        <p:nvSpPr>
          <p:cNvPr id="54" name="Retângulo de cantos arredondados 53"/>
          <p:cNvSpPr/>
          <p:nvPr/>
        </p:nvSpPr>
        <p:spPr>
          <a:xfrm>
            <a:off x="8229013" y="770073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pt-BR" sz="900" b="1" dirty="0" smtClean="0"/>
              <a:t>Suspenso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15%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Digitalização das Fichas Funcionais</a:t>
            </a:r>
          </a:p>
        </p:txBody>
      </p:sp>
      <p:sp>
        <p:nvSpPr>
          <p:cNvPr id="55" name="Retângulo de cantos arredondados 54"/>
          <p:cNvSpPr/>
          <p:nvPr/>
        </p:nvSpPr>
        <p:spPr>
          <a:xfrm>
            <a:off x="5528621" y="770073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FEV/13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95%</a:t>
            </a:r>
            <a:r>
              <a:rPr lang="pt-BR" sz="800" dirty="0" smtClean="0"/>
              <a:t/>
            </a:r>
            <a:br>
              <a:rPr lang="pt-BR" sz="800" dirty="0" smtClean="0"/>
            </a:br>
            <a:r>
              <a:rPr lang="pt-BR" sz="800" dirty="0"/>
              <a:t>Arquivo </a:t>
            </a:r>
            <a:r>
              <a:rPr lang="pt-BR" sz="800" dirty="0" smtClean="0"/>
              <a:t>Geral</a:t>
            </a:r>
            <a:endParaRPr lang="pt-BR" sz="800" dirty="0"/>
          </a:p>
          <a:p>
            <a:pPr algn="ctr"/>
            <a:endParaRPr lang="pt-BR" sz="800" dirty="0"/>
          </a:p>
        </p:txBody>
      </p:sp>
      <p:sp>
        <p:nvSpPr>
          <p:cNvPr id="56" name="Retângulo de cantos arredondados 55"/>
          <p:cNvSpPr/>
          <p:nvPr/>
        </p:nvSpPr>
        <p:spPr>
          <a:xfrm>
            <a:off x="6428813" y="770073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ABR/13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/>
              <a:t>7</a:t>
            </a:r>
            <a:r>
              <a:rPr lang="pt-BR" sz="800" b="1" dirty="0" smtClean="0"/>
              <a:t>0%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Portal de </a:t>
            </a:r>
            <a:r>
              <a:rPr lang="pt-BR" sz="800" dirty="0" smtClean="0"/>
              <a:t>Internet</a:t>
            </a:r>
            <a:endParaRPr lang="pt-BR" sz="800" dirty="0"/>
          </a:p>
        </p:txBody>
      </p:sp>
      <p:sp>
        <p:nvSpPr>
          <p:cNvPr id="57" name="Retângulo de cantos arredondados 56"/>
          <p:cNvSpPr/>
          <p:nvPr/>
        </p:nvSpPr>
        <p:spPr>
          <a:xfrm>
            <a:off x="7329005" y="770073"/>
            <a:ext cx="828000" cy="90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AGO/13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50%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Implantação da Plataforma do </a:t>
            </a:r>
            <a:r>
              <a:rPr lang="pt-BR" sz="800" dirty="0" smtClean="0"/>
              <a:t>EAD</a:t>
            </a:r>
            <a:endParaRPr lang="pt-BR" sz="800" dirty="0"/>
          </a:p>
        </p:txBody>
      </p:sp>
      <p:sp>
        <p:nvSpPr>
          <p:cNvPr id="58" name="Retângulo de cantos arredondados 57"/>
          <p:cNvSpPr/>
          <p:nvPr/>
        </p:nvSpPr>
        <p:spPr>
          <a:xfrm>
            <a:off x="4644008" y="4060922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/>
              <a:t>JUL/13</a:t>
            </a:r>
            <a:br>
              <a:rPr lang="pt-BR" sz="900" b="1" dirty="0"/>
            </a:br>
            <a:r>
              <a:rPr lang="pt-BR" sz="900" b="1" dirty="0" smtClean="0"/>
              <a:t>65</a:t>
            </a:r>
            <a:r>
              <a:rPr lang="pt-BR" sz="900" b="1" dirty="0"/>
              <a:t>%</a:t>
            </a:r>
            <a:br>
              <a:rPr lang="pt-BR" sz="900" b="1" dirty="0"/>
            </a:br>
            <a:r>
              <a:rPr lang="pt-BR" sz="800" dirty="0"/>
              <a:t>Implantação do Service Manager</a:t>
            </a:r>
          </a:p>
          <a:p>
            <a:pPr algn="ctr"/>
            <a:endParaRPr lang="pt-BR" sz="800" dirty="0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5528621" y="4060922"/>
            <a:ext cx="828000" cy="90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/>
              <a:t>NOV/13</a:t>
            </a:r>
            <a:br>
              <a:rPr lang="pt-BR" sz="900" b="1" dirty="0"/>
            </a:br>
            <a:r>
              <a:rPr lang="pt-BR" sz="900" b="1" dirty="0"/>
              <a:t>40%</a:t>
            </a:r>
            <a:br>
              <a:rPr lang="pt-BR" sz="900" b="1" dirty="0"/>
            </a:br>
            <a:r>
              <a:rPr lang="pt-BR" sz="800" dirty="0"/>
              <a:t>Implantação do </a:t>
            </a:r>
            <a:r>
              <a:rPr lang="pt-BR" sz="800" dirty="0" err="1"/>
              <a:t>Config</a:t>
            </a:r>
            <a:r>
              <a:rPr lang="pt-BR" sz="800" dirty="0"/>
              <a:t>. Manager</a:t>
            </a:r>
          </a:p>
        </p:txBody>
      </p:sp>
      <p:sp>
        <p:nvSpPr>
          <p:cNvPr id="60" name="Retângulo de cantos arredondados 59"/>
          <p:cNvSpPr/>
          <p:nvPr/>
        </p:nvSpPr>
        <p:spPr>
          <a:xfrm>
            <a:off x="5544200" y="3088714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ABR/13</a:t>
            </a:r>
            <a:r>
              <a:rPr lang="pt-BR" sz="900" b="1" dirty="0"/>
              <a:t/>
            </a:r>
            <a:br>
              <a:rPr lang="pt-BR" sz="900" b="1" dirty="0"/>
            </a:br>
            <a:r>
              <a:rPr lang="pt-BR" sz="900" b="1" dirty="0" smtClean="0"/>
              <a:t>55%</a:t>
            </a:r>
            <a:r>
              <a:rPr lang="pt-BR" sz="900" b="1" dirty="0"/>
              <a:t/>
            </a:r>
            <a:br>
              <a:rPr lang="pt-BR" sz="900" b="1" dirty="0"/>
            </a:br>
            <a:r>
              <a:rPr lang="pt-BR" sz="800" dirty="0"/>
              <a:t>Implantação do </a:t>
            </a:r>
            <a:r>
              <a:rPr lang="pt-BR" sz="800" dirty="0" err="1"/>
              <a:t>Operation</a:t>
            </a:r>
            <a:r>
              <a:rPr lang="pt-BR" sz="800" dirty="0"/>
              <a:t> Manager</a:t>
            </a:r>
          </a:p>
          <a:p>
            <a:pPr algn="ctr"/>
            <a:endParaRPr lang="pt-BR" sz="800" dirty="0"/>
          </a:p>
        </p:txBody>
      </p:sp>
      <p:sp>
        <p:nvSpPr>
          <p:cNvPr id="61" name="Retângulo de cantos arredondados 60"/>
          <p:cNvSpPr/>
          <p:nvPr/>
        </p:nvSpPr>
        <p:spPr>
          <a:xfrm>
            <a:off x="6444208" y="3088714"/>
            <a:ext cx="828000" cy="900000"/>
          </a:xfrm>
          <a:prstGeom prst="round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MAR/13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85%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Implantação do </a:t>
            </a:r>
            <a:r>
              <a:rPr lang="pt-BR" sz="800" dirty="0" smtClean="0"/>
              <a:t>EPM-Microsoft</a:t>
            </a:r>
            <a:endParaRPr lang="pt-BR" sz="800" dirty="0"/>
          </a:p>
        </p:txBody>
      </p:sp>
      <p:sp>
        <p:nvSpPr>
          <p:cNvPr id="62" name="Retângulo de cantos arredondados 61"/>
          <p:cNvSpPr/>
          <p:nvPr/>
        </p:nvSpPr>
        <p:spPr>
          <a:xfrm>
            <a:off x="7344400" y="3088714"/>
            <a:ext cx="828000" cy="90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/>
              <a:t>MAI/13</a:t>
            </a:r>
            <a:br>
              <a:rPr lang="pt-BR" sz="900" b="1" dirty="0"/>
            </a:br>
            <a:r>
              <a:rPr lang="pt-BR" sz="900" b="1" dirty="0"/>
              <a:t>40%</a:t>
            </a:r>
            <a:br>
              <a:rPr lang="pt-BR" sz="900" b="1" dirty="0"/>
            </a:br>
            <a:r>
              <a:rPr lang="pt-BR" sz="900" dirty="0"/>
              <a:t>Uso Doméstico do Office</a:t>
            </a:r>
          </a:p>
        </p:txBody>
      </p:sp>
      <p:sp>
        <p:nvSpPr>
          <p:cNvPr id="65" name="Retângulo de cantos arredondados 64"/>
          <p:cNvSpPr/>
          <p:nvPr/>
        </p:nvSpPr>
        <p:spPr>
          <a:xfrm>
            <a:off x="4644008" y="3088714"/>
            <a:ext cx="828000" cy="90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/>
              <a:t>MAR/14</a:t>
            </a:r>
            <a:br>
              <a:rPr lang="pt-BR" sz="900" b="1" dirty="0"/>
            </a:br>
            <a:r>
              <a:rPr lang="pt-BR" sz="800" b="1" dirty="0" smtClean="0"/>
              <a:t>18%</a:t>
            </a:r>
            <a:r>
              <a:rPr lang="pt-BR" sz="900" b="1" dirty="0"/>
              <a:t/>
            </a:r>
            <a:br>
              <a:rPr lang="pt-BR" sz="900" b="1" dirty="0"/>
            </a:br>
            <a:r>
              <a:rPr lang="pt-BR" sz="800" dirty="0"/>
              <a:t>Redundância de Instalações Físicas</a:t>
            </a:r>
          </a:p>
          <a:p>
            <a:pPr algn="ctr"/>
            <a:endParaRPr lang="pt-BR" sz="800" dirty="0"/>
          </a:p>
        </p:txBody>
      </p:sp>
      <p:sp>
        <p:nvSpPr>
          <p:cNvPr id="66" name="Retângulo de cantos arredondados 65"/>
          <p:cNvSpPr/>
          <p:nvPr/>
        </p:nvSpPr>
        <p:spPr>
          <a:xfrm>
            <a:off x="8259034" y="3088714"/>
            <a:ext cx="828000" cy="90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JUL/13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40%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Equipamentos (Micros, Notebooks, Scanner)</a:t>
            </a:r>
          </a:p>
          <a:p>
            <a:pPr lvl="0" algn="ctr"/>
            <a:endParaRPr lang="pt-BR" sz="800" dirty="0"/>
          </a:p>
          <a:p>
            <a:pPr algn="ctr"/>
            <a:endParaRPr lang="pt-BR" sz="800" dirty="0"/>
          </a:p>
        </p:txBody>
      </p:sp>
      <p:sp>
        <p:nvSpPr>
          <p:cNvPr id="70" name="Retângulo de cantos arredondados 69"/>
          <p:cNvSpPr/>
          <p:nvPr/>
        </p:nvSpPr>
        <p:spPr>
          <a:xfrm>
            <a:off x="5528621" y="5481328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A Definir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75%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Painel de Indicadores 1º Grau (BI</a:t>
            </a:r>
            <a:r>
              <a:rPr lang="pt-BR" sz="800" dirty="0" smtClean="0"/>
              <a:t>)</a:t>
            </a:r>
            <a:endParaRPr lang="pt-BR" sz="800" dirty="0"/>
          </a:p>
        </p:txBody>
      </p:sp>
      <p:sp>
        <p:nvSpPr>
          <p:cNvPr id="71" name="Retângulo de cantos arredondados 70"/>
          <p:cNvSpPr/>
          <p:nvPr/>
        </p:nvSpPr>
        <p:spPr>
          <a:xfrm>
            <a:off x="7329005" y="5481328"/>
            <a:ext cx="828000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Não Iniciado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dirty="0" smtClean="0"/>
              <a:t/>
            </a:r>
            <a:br>
              <a:rPr lang="pt-BR" sz="800" dirty="0" smtClean="0"/>
            </a:br>
            <a:r>
              <a:rPr lang="pt-BR" sz="800" dirty="0" smtClean="0"/>
              <a:t>Painel </a:t>
            </a:r>
            <a:r>
              <a:rPr lang="pt-BR" sz="800" dirty="0"/>
              <a:t>de Indicadores </a:t>
            </a:r>
            <a:r>
              <a:rPr lang="pt-BR" sz="800" dirty="0" smtClean="0"/>
              <a:t>2º </a:t>
            </a:r>
            <a:r>
              <a:rPr lang="pt-BR" sz="800" dirty="0"/>
              <a:t>Grau (BI</a:t>
            </a:r>
            <a:r>
              <a:rPr lang="pt-BR" sz="800" dirty="0" smtClean="0"/>
              <a:t>)</a:t>
            </a:r>
            <a:endParaRPr lang="pt-BR" sz="800" dirty="0"/>
          </a:p>
        </p:txBody>
      </p:sp>
      <p:sp>
        <p:nvSpPr>
          <p:cNvPr id="72" name="Retângulo de cantos arredondados 71"/>
          <p:cNvSpPr/>
          <p:nvPr/>
        </p:nvSpPr>
        <p:spPr>
          <a:xfrm>
            <a:off x="4644008" y="5481475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MAR/13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98%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Acompanhamento de </a:t>
            </a:r>
            <a:r>
              <a:rPr lang="pt-BR" sz="800" dirty="0" smtClean="0"/>
              <a:t>Obras</a:t>
            </a:r>
            <a:endParaRPr lang="pt-BR" sz="800" dirty="0"/>
          </a:p>
          <a:p>
            <a:pPr algn="ctr"/>
            <a:endParaRPr lang="pt-BR" sz="800" dirty="0"/>
          </a:p>
        </p:txBody>
      </p:sp>
      <p:sp>
        <p:nvSpPr>
          <p:cNvPr id="76" name="Retângulo de cantos arredondados 75"/>
          <p:cNvSpPr/>
          <p:nvPr/>
        </p:nvSpPr>
        <p:spPr>
          <a:xfrm>
            <a:off x="8229013" y="5481328"/>
            <a:ext cx="828000" cy="90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/>
              <a:t>MAR/13</a:t>
            </a:r>
            <a:br>
              <a:rPr lang="pt-BR" sz="900" b="1" dirty="0"/>
            </a:br>
            <a:r>
              <a:rPr lang="pt-BR" sz="900" b="1" dirty="0"/>
              <a:t>99%</a:t>
            </a:r>
            <a:br>
              <a:rPr lang="pt-BR" sz="900" b="1" dirty="0"/>
            </a:br>
            <a:r>
              <a:rPr lang="pt-BR" sz="800" dirty="0"/>
              <a:t>Campanha de </a:t>
            </a:r>
            <a:r>
              <a:rPr lang="pt-BR" sz="800" dirty="0" err="1"/>
              <a:t>Divulg</a:t>
            </a:r>
            <a:r>
              <a:rPr lang="pt-BR" sz="800" dirty="0"/>
              <a:t>. e Conscientização da PSI</a:t>
            </a:r>
          </a:p>
          <a:p>
            <a:pPr algn="ctr"/>
            <a:endParaRPr lang="pt-BR" sz="800" dirty="0"/>
          </a:p>
          <a:p>
            <a:pPr algn="ctr"/>
            <a:endParaRPr lang="pt-BR" sz="800" dirty="0"/>
          </a:p>
        </p:txBody>
      </p:sp>
      <p:sp>
        <p:nvSpPr>
          <p:cNvPr id="77" name="Retângulo de cantos arredondados 76"/>
          <p:cNvSpPr/>
          <p:nvPr/>
        </p:nvSpPr>
        <p:spPr>
          <a:xfrm>
            <a:off x="6444504" y="5481328"/>
            <a:ext cx="828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A Definir</a:t>
            </a:r>
            <a:r>
              <a:rPr lang="pt-BR" sz="800" b="1" dirty="0"/>
              <a:t/>
            </a:r>
            <a:br>
              <a:rPr lang="pt-BR" sz="800" b="1" dirty="0"/>
            </a:br>
            <a:r>
              <a:rPr lang="pt-BR" sz="800" b="1" dirty="0" smtClean="0"/>
              <a:t>30%</a:t>
            </a:r>
            <a:r>
              <a:rPr lang="pt-BR" sz="800" dirty="0"/>
              <a:t/>
            </a:r>
            <a:br>
              <a:rPr lang="pt-BR" sz="800" dirty="0"/>
            </a:br>
            <a:r>
              <a:rPr lang="pt-BR" sz="800" dirty="0"/>
              <a:t>Gestão de Riscos</a:t>
            </a:r>
          </a:p>
          <a:p>
            <a:pPr lvl="0" algn="ctr"/>
            <a:endParaRPr lang="pt-BR" sz="800" dirty="0"/>
          </a:p>
          <a:p>
            <a:pPr algn="ctr"/>
            <a:endParaRPr lang="pt-BR" sz="800" dirty="0"/>
          </a:p>
        </p:txBody>
      </p:sp>
      <p:sp>
        <p:nvSpPr>
          <p:cNvPr id="79" name="Retângulo de cantos arredondados 78"/>
          <p:cNvSpPr/>
          <p:nvPr/>
        </p:nvSpPr>
        <p:spPr>
          <a:xfrm>
            <a:off x="2806548" y="2722521"/>
            <a:ext cx="828000" cy="90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>
                <a:solidFill>
                  <a:schemeClr val="tx1"/>
                </a:solidFill>
              </a:rPr>
              <a:t>A Definir</a:t>
            </a:r>
          </a:p>
          <a:p>
            <a:pPr algn="ctr"/>
            <a:r>
              <a:rPr lang="pt-BR" sz="900" b="1" dirty="0" smtClean="0">
                <a:solidFill>
                  <a:schemeClr val="tx1"/>
                </a:solidFill>
              </a:rPr>
              <a:t>2%</a:t>
            </a:r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r>
              <a:rPr lang="pt-BR" sz="900" dirty="0">
                <a:solidFill>
                  <a:schemeClr val="tx1"/>
                </a:solidFill>
              </a:rPr>
              <a:t>Gestão da Execução Penal</a:t>
            </a:r>
          </a:p>
        </p:txBody>
      </p:sp>
      <p:sp>
        <p:nvSpPr>
          <p:cNvPr id="49" name="Retângulo de cantos arredondados 48"/>
          <p:cNvSpPr/>
          <p:nvPr/>
        </p:nvSpPr>
        <p:spPr>
          <a:xfrm>
            <a:off x="1908000" y="2727772"/>
            <a:ext cx="828000" cy="90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>
                <a:solidFill>
                  <a:schemeClr val="tx1"/>
                </a:solidFill>
              </a:rPr>
              <a:t>A Definir</a:t>
            </a:r>
            <a:br>
              <a:rPr lang="pt-BR" sz="900" b="1" dirty="0">
                <a:solidFill>
                  <a:schemeClr val="tx1"/>
                </a:solidFill>
              </a:rPr>
            </a:br>
            <a:r>
              <a:rPr lang="pt-BR" sz="900" b="1" dirty="0" smtClean="0">
                <a:solidFill>
                  <a:schemeClr val="tx1"/>
                </a:solidFill>
              </a:rPr>
              <a:t>3%</a:t>
            </a:r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r>
              <a:rPr lang="pt-BR" sz="800" dirty="0" smtClean="0">
                <a:solidFill>
                  <a:schemeClr val="tx1"/>
                </a:solidFill>
              </a:rPr>
              <a:t>Gestão </a:t>
            </a:r>
            <a:r>
              <a:rPr lang="pt-BR" sz="800" dirty="0">
                <a:solidFill>
                  <a:schemeClr val="tx1"/>
                </a:solidFill>
              </a:rPr>
              <a:t>de Pag. de Precatórios</a:t>
            </a: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3690486" y="2727606"/>
            <a:ext cx="828000" cy="90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>
                <a:solidFill>
                  <a:schemeClr val="tx1"/>
                </a:solidFill>
              </a:rPr>
              <a:t>A Definir</a:t>
            </a:r>
          </a:p>
          <a:p>
            <a:pPr algn="ctr"/>
            <a:r>
              <a:rPr lang="pt-BR" sz="900" b="1" dirty="0" smtClean="0">
                <a:solidFill>
                  <a:schemeClr val="tx1"/>
                </a:solidFill>
              </a:rPr>
              <a:t>0%</a:t>
            </a:r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r>
              <a:rPr lang="pt-BR" sz="900" dirty="0" err="1" smtClean="0">
                <a:solidFill>
                  <a:schemeClr val="tx1"/>
                </a:solidFill>
              </a:rPr>
              <a:t>InfoJud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52" name="Retângulo de cantos arredondados 51"/>
          <p:cNvSpPr/>
          <p:nvPr/>
        </p:nvSpPr>
        <p:spPr>
          <a:xfrm>
            <a:off x="86987" y="3698856"/>
            <a:ext cx="828000" cy="90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>
                <a:solidFill>
                  <a:schemeClr val="tx1"/>
                </a:solidFill>
              </a:rPr>
              <a:t>A Definir</a:t>
            </a:r>
          </a:p>
          <a:p>
            <a:pPr algn="ctr"/>
            <a:r>
              <a:rPr lang="pt-BR" sz="900" b="1" dirty="0" smtClean="0">
                <a:solidFill>
                  <a:schemeClr val="tx1"/>
                </a:solidFill>
              </a:rPr>
              <a:t>0%</a:t>
            </a:r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r>
              <a:rPr lang="pt-BR" sz="900" dirty="0" err="1" smtClean="0">
                <a:solidFill>
                  <a:schemeClr val="tx1"/>
                </a:solidFill>
              </a:rPr>
              <a:t>PJe</a:t>
            </a:r>
            <a:r>
              <a:rPr lang="pt-BR" sz="900" dirty="0" smtClean="0">
                <a:solidFill>
                  <a:schemeClr val="tx1"/>
                </a:solidFill>
              </a:rPr>
              <a:t> </a:t>
            </a:r>
            <a:r>
              <a:rPr lang="pt-BR" sz="900" dirty="0" smtClean="0">
                <a:solidFill>
                  <a:schemeClr val="tx1"/>
                </a:solidFill>
              </a:rPr>
              <a:t>– Corregedoria 2ª Fase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63" name="Retângulo de cantos arredondados 62"/>
          <p:cNvSpPr/>
          <p:nvPr/>
        </p:nvSpPr>
        <p:spPr>
          <a:xfrm>
            <a:off x="1007808" y="3698856"/>
            <a:ext cx="828000" cy="90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>
                <a:solidFill>
                  <a:schemeClr val="tx1"/>
                </a:solidFill>
              </a:rPr>
              <a:t>A Definir</a:t>
            </a:r>
          </a:p>
          <a:p>
            <a:pPr algn="ctr"/>
            <a:r>
              <a:rPr lang="pt-BR" sz="900" b="1" dirty="0" smtClean="0">
                <a:solidFill>
                  <a:schemeClr val="tx1"/>
                </a:solidFill>
              </a:rPr>
              <a:t>0%</a:t>
            </a:r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r>
              <a:rPr lang="pt-BR" sz="900" dirty="0" smtClean="0">
                <a:solidFill>
                  <a:schemeClr val="tx1"/>
                </a:solidFill>
              </a:rPr>
              <a:t>Custas Judiciais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67" name="Retângulo de cantos arredondados 66"/>
          <p:cNvSpPr/>
          <p:nvPr/>
        </p:nvSpPr>
        <p:spPr>
          <a:xfrm>
            <a:off x="1908000" y="3698856"/>
            <a:ext cx="828000" cy="90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>
                <a:solidFill>
                  <a:schemeClr val="tx1"/>
                </a:solidFill>
              </a:rPr>
              <a:t>A Definir</a:t>
            </a:r>
          </a:p>
          <a:p>
            <a:pPr algn="ctr"/>
            <a:r>
              <a:rPr lang="pt-BR" sz="900" b="1" dirty="0" smtClean="0">
                <a:solidFill>
                  <a:schemeClr val="tx1"/>
                </a:solidFill>
              </a:rPr>
              <a:t>0%</a:t>
            </a:r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r>
              <a:rPr lang="pt-BR" sz="900" dirty="0" smtClean="0">
                <a:solidFill>
                  <a:schemeClr val="tx1"/>
                </a:solidFill>
              </a:rPr>
              <a:t>Penhora on-line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68" name="Retângulo de cantos arredondados 67"/>
          <p:cNvSpPr/>
          <p:nvPr/>
        </p:nvSpPr>
        <p:spPr>
          <a:xfrm>
            <a:off x="4644008" y="1728285"/>
            <a:ext cx="828000" cy="90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900" b="1" dirty="0" smtClean="0"/>
              <a:t>A Definir</a:t>
            </a:r>
            <a:r>
              <a:rPr lang="pt-BR" sz="900" b="1" dirty="0"/>
              <a:t/>
            </a:r>
            <a:br>
              <a:rPr lang="pt-BR" sz="900" b="1" dirty="0"/>
            </a:br>
            <a:r>
              <a:rPr lang="pt-BR" sz="900" b="1" dirty="0" smtClean="0"/>
              <a:t>0%</a:t>
            </a:r>
            <a:r>
              <a:rPr lang="pt-BR" sz="900" b="1" dirty="0"/>
              <a:t/>
            </a:r>
            <a:br>
              <a:rPr lang="pt-BR" sz="900" b="1" dirty="0"/>
            </a:br>
            <a:r>
              <a:rPr lang="pt-BR" sz="900" dirty="0" smtClean="0"/>
              <a:t>Jurisprudência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20435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A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definir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 definir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620835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-No período de </a:t>
            </a:r>
            <a:r>
              <a:rPr lang="pt-BR" sz="10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Ago</a:t>
            </a:r>
            <a:r>
              <a:rPr lang="pt-BR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/12 a Jan/13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, a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Setic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 entrou em contato com o CNJ e TJPB e tomou as providências necessárias para a solicitação formal da cessão do sistema para o TJPE;</a:t>
            </a:r>
          </a:p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-O TJPE, através da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Setic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, aguarda as orientações do Departamento de Tecnologia da Informação – DTI/CNJ (Sr. Daniel Castro) que deverá tomar todas as medidas necessárias, junto ao TJPB, para concretização da cessão do sistema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  <a:latin typeface="Arial (Corpo)"/>
            </a:endParaRP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2</a:t>
            </a:r>
            <a:r>
              <a:rPr lang="pt-BR" sz="1200" dirty="0" smtClean="0">
                <a:solidFill>
                  <a:schemeClr val="tx1"/>
                </a:solidFill>
              </a:rPr>
              <a:t>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gestão </a:t>
            </a:r>
            <a:r>
              <a:rPr lang="pt-BR" sz="1600" dirty="0" err="1" smtClean="0">
                <a:solidFill>
                  <a:schemeClr val="bg1"/>
                </a:solidFill>
              </a:rPr>
              <a:t>dA</a:t>
            </a:r>
            <a:r>
              <a:rPr lang="pt-BR" sz="1600" dirty="0" smtClean="0">
                <a:solidFill>
                  <a:schemeClr val="bg1"/>
                </a:solidFill>
              </a:rPr>
              <a:t> EXECUÇÃO PENAL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Implantação de sistema cedido pelo CNJ/TJPB, para gerenciamento das informações da Execução Penal no TJPE.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474823999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85925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Juliano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de </a:t>
              </a: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Assis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Humberto </a:t>
              </a:r>
              <a:r>
                <a:rPr lang="pt-BR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Inojosa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539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789040"/>
            <a:ext cx="4110920" cy="798558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594640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0422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Levantamento do Escopo</a:t>
                      </a:r>
                      <a:r>
                        <a:rPr lang="pt-BR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do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15%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646748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Foi realizada reunião com o Gestor do  Negócio para definição da estratégia do projeto e envolvidos no projeto;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Foram realizadas reuniões administrativas com a </a:t>
            </a:r>
            <a:r>
              <a:rPr lang="pt-BR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certsign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para entendimento do escopo do contrato, viabilidade de renovação dos certificados via sistema e capacidade de emissão de certificados;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Foram levantadas informações com a SGP para identificar o quantitativo de Magistrados e assessores que receberão os certificados.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Consulta de bens à </a:t>
            </a:r>
            <a:r>
              <a:rPr lang="pt-BR" sz="1600" dirty="0" err="1" smtClean="0">
                <a:solidFill>
                  <a:schemeClr val="bg1"/>
                </a:solidFill>
              </a:rPr>
              <a:t>rfb</a:t>
            </a:r>
            <a:r>
              <a:rPr lang="pt-BR" sz="1600" dirty="0" smtClean="0">
                <a:solidFill>
                  <a:schemeClr val="bg1"/>
                </a:solidFill>
              </a:rPr>
              <a:t> (</a:t>
            </a:r>
            <a:r>
              <a:rPr lang="pt-BR" sz="1600" dirty="0" err="1" smtClean="0">
                <a:solidFill>
                  <a:schemeClr val="bg1"/>
                </a:solidFill>
              </a:rPr>
              <a:t>infojud</a:t>
            </a:r>
            <a:r>
              <a:rPr lang="pt-BR" sz="1600" dirty="0" smtClean="0">
                <a:solidFill>
                  <a:schemeClr val="bg1"/>
                </a:solidFill>
              </a:rPr>
              <a:t>)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Promover treinamento e aquisição de certificados digitais para todos os magistrados de Pernambuco que viabilizem o acesso ao Sistema </a:t>
            </a:r>
            <a:r>
              <a:rPr lang="pt-BR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Infojud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para consulta de bens à base de dados da Receita Federal do Brasil (RFB).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1297095426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540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Hadautho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 Barros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Iveruska</a:t>
              </a: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Jatobá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Montreal irá entregar a conclusão da implementação em 13/03. Esse atraso poderá comprometer a data de entrega deste projeto.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362197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Levantamento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Requisitos e Planejamento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Dez/12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Análise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e Projeto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Jan/13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Implementação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Fev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90%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Teste e Homologação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Implantação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Já iniciamos a implementação do sistema e o planejamento está sendo seguido sem atrasos.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40%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Consulta Processual 1º Grau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Desenvolvimento de solução para permitir que sistemas externos possam realizar consultas processuais “em massa”.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2868649878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423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Rafael Seabra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Carlos Moraes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Não há.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906280"/>
              </p:ext>
            </p:extLst>
          </p:nvPr>
        </p:nvGraphicFramePr>
        <p:xfrm>
          <a:off x="418056" y="4782928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T1Ao00"/>
                        </a:rPr>
                        <a:t>Tabelas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Ago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T1Ao00"/>
                        </a:rPr>
                        <a:t>Autuação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Ago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T1Ao00"/>
                        </a:rPr>
                        <a:t>Alteração geral no aplicativo - Seleção de processos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Set/12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T1Ao00"/>
                        </a:rPr>
                        <a:t>Relatórios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T1Ao00"/>
                        </a:rPr>
                        <a:t>Sessão de Julgamento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Out/12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T1Ao00"/>
                        </a:rPr>
                        <a:t>Documentação (Manuais)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Jan/13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Projeto Concluído.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Janeiro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Processos Apensados (Extinção de Barramentos)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Eliminação da autuação de processos das seguintes classes TJPE: oposição, agravo regimental, arguição de inconstitucionalidade, uniformização de jurisprudência, embargos de declaração, embargos infringentes, exceções de impedimento e agravo.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495449468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9" name="Retângulo 38"/>
          <p:cNvSpPr/>
          <p:nvPr/>
        </p:nvSpPr>
        <p:spPr>
          <a:xfrm rot="18972169">
            <a:off x="874518" y="2497978"/>
            <a:ext cx="739497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Concluído</a:t>
            </a:r>
            <a:endParaRPr lang="pt-BR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Rafael Seabra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Des. Paes Barreto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sistema foi desenvolvido conforme as especificações iniciais e implantado nos gabinetes dos desembargadores. Atualmente o sistema não está sendo utilizado para realização das sessões de julgamento.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795811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+mn-lt"/>
                        </a:rPr>
                        <a:t>Desenvolvimento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Abr/10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100%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+mn-lt"/>
                        </a:rPr>
                        <a:t>Treinamento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Dez/10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100%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+mn-lt"/>
                        </a:rPr>
                        <a:t>Implantação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Jul/11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100%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sistema já foi desenvolvido e implantado, mas o projeto ainda não foi finalizado formalmente. 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Julho de 2011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Sessão de Julgamento Eletrônica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3"/>
            <a:ext cx="8265704" cy="56158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Acelerar o julgamento de processos na 2ª instância através de utilização do sistema Sessão de Julgamento Eletrônico capaz de fornecer meios para visualização de forma fácil e rápida de textos de relatórios, votos e acórdãos dos outros desembargadores durante as sessões de julgamento. 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1712310421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Rafael Seabra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Andréa Neves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ctr"/>
            <a:r>
              <a:rPr lang="pt-BR" sz="1050" dirty="0" smtClean="0">
                <a:solidFill>
                  <a:schemeClr val="tx1"/>
                </a:solidFill>
              </a:rPr>
              <a:t>O  está sofrendo alterações</a:t>
            </a:r>
            <a:r>
              <a:rPr lang="pt-BR" sz="1050" dirty="0">
                <a:solidFill>
                  <a:schemeClr val="tx1"/>
                </a:solidFill>
              </a:rPr>
              <a:t>, como o melhor desenho das telas voltadas para web, além de correções nos casos de uso e modelo conceitual de dados.</a:t>
            </a: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pt-BR" sz="1050" dirty="0">
              <a:solidFill>
                <a:schemeClr val="tx1"/>
              </a:solidFill>
              <a:ea typeface="Times New Roman"/>
              <a:cs typeface="Calibri" pitchFamily="34" charset="0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076374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Levantamento de requisito e especificação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Análise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 Projeto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Dez/12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Implementação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Homologação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Implantação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Houve replanejamento.</a:t>
            </a:r>
          </a:p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estimativa de término para esse projeto é Maio/2013.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N/D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35%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 txBox="1">
            <a:spLocks/>
          </p:cNvSpPr>
          <p:nvPr/>
        </p:nvSpPr>
        <p:spPr bwMode="auto">
          <a:xfrm>
            <a:off x="0" y="-99392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controle de paradigmas recursais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Controlar os recursos relacionados a processos de repercussão geral STF/STJ, para agilizar o julgamento dos processos pendentes no momento em que a repercussão geral for decidida.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2114586841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Rodrigo Medeiros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João Batista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projeto está passando por um replanejamento devido a mudança no escopo (aumento de funcionalidades e alterações nas regras de negócio) e substituição do analista.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gerente do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projeto,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está sendo compartilhado com as atividades da unidade (sistema SICASE) e as atividades do projeto. Ocasionando de forma recorrente a interrupção das atividades do projeto.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470583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Fase 01 - Levantamento e Especificação dos Requisitos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e Planejamento das demais Fases</a:t>
                      </a:r>
                      <a:endParaRPr lang="pt-B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latin typeface="+mn-lt"/>
                        </a:rPr>
                        <a:t>Abr</a:t>
                      </a:r>
                      <a:r>
                        <a:rPr lang="pt-BR" sz="1100" dirty="0" smtClean="0">
                          <a:latin typeface="+mn-lt"/>
                        </a:rPr>
                        <a:t>/2013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31%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Fase 02 -</a:t>
                      </a:r>
                      <a:r>
                        <a:rPr lang="pt-BR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Análise do Projeto</a:t>
                      </a:r>
                      <a:endParaRPr lang="pt-B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A definir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0%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Fase 02 - Implementação, Testes e Homologação</a:t>
                      </a:r>
                      <a:endParaRPr lang="pt-B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definir</a:t>
                      </a:r>
                      <a:endParaRPr lang="pt-B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pt-B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Fase 03 - Documentação e Treinamento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Fase 03 - Implantação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Foi realizada a validação </a:t>
            </a:r>
            <a:r>
              <a:rPr lang="pt-BR" sz="1050" dirty="0">
                <a:solidFill>
                  <a:schemeClr val="dk1"/>
                </a:solidFill>
              </a:rPr>
              <a:t>do protótipo e requisitos  com os envolvidos</a:t>
            </a:r>
            <a:r>
              <a:rPr lang="pt-BR" sz="1050" dirty="0" smtClean="0">
                <a:solidFill>
                  <a:schemeClr val="dk1"/>
                </a:solidFill>
              </a:rPr>
              <a:t>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 txBox="1">
            <a:spLocks/>
          </p:cNvSpPr>
          <p:nvPr/>
        </p:nvSpPr>
        <p:spPr bwMode="auto">
          <a:xfrm>
            <a:off x="0" y="-99392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Novo sistema de Diárias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novo sistema de diárias visa dar mais agilidade e controle na liberação dos recursos aos servidores do TJPE.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 </a:t>
            </a:r>
            <a:endParaRPr lang="pt-BR" sz="1050" dirty="0">
              <a:solidFill>
                <a:schemeClr val="dk1"/>
              </a:solidFill>
            </a:endParaRP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901628704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91763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Sócrates Gambarra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Dra. Mariana Vargas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Para ser implantado, o projeto ainda precisa ser apresentado para a Corregedoria (Dra. Mariana</a:t>
            </a:r>
            <a:r>
              <a:rPr lang="pt-BR" sz="1050" dirty="0">
                <a:solidFill>
                  <a:schemeClr val="dk1"/>
                </a:solidFill>
              </a:rPr>
              <a:t>)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488515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Especificação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Abr/12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Implementação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Mai/12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Testes e Homologação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Jan/13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Implantação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Fev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Sistema concluído.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99%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 txBox="1">
            <a:spLocks/>
          </p:cNvSpPr>
          <p:nvPr/>
        </p:nvSpPr>
        <p:spPr bwMode="auto">
          <a:xfrm>
            <a:off x="0" y="-99392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Mandados </a:t>
            </a:r>
            <a:r>
              <a:rPr lang="pt-BR" sz="1600" dirty="0">
                <a:solidFill>
                  <a:schemeClr val="bg1"/>
                </a:solidFill>
              </a:rPr>
              <a:t>e Alvarás Digitais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Sistema que garanta aos mandados e alvarás expedidos pelo TJPE autenticidade e integridade às informações.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 </a:t>
            </a:r>
            <a:endParaRPr lang="pt-BR" sz="1050" dirty="0">
              <a:solidFill>
                <a:schemeClr val="dk1"/>
              </a:solidFill>
            </a:endParaRP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2540657118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Sócrates Gambarra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Oscar Barros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Um novo cronograma será elaborado.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75367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Implantação do Sistema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Out/12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BPM – Mapeamento e Redesenho de Processos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Nov/12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Digitalização e</a:t>
                      </a:r>
                      <a:r>
                        <a:rPr lang="pt-BR" sz="1100" baseline="0" dirty="0" smtClean="0"/>
                        <a:t> Indexação das Pastas Funcionais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Fev/13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Implantação dos Processos da SGP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Mai/13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está suspenso aguardando análise da alta gestão.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Digitalização das Pastas Funcionais</a:t>
            </a:r>
            <a:endParaRPr lang="pt-BR" sz="1600" dirty="0"/>
          </a:p>
        </p:txBody>
      </p:sp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2429597195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Implantação de uma metodologia de gestão de documentos digitais da Secretaria de Gestão de Pessoas e a digitalização do acervo de documentos existentes</a:t>
            </a:r>
            <a:r>
              <a:rPr lang="pt-BR" sz="1050" dirty="0" smtClean="0">
                <a:solidFill>
                  <a:schemeClr val="tx1"/>
                </a:solidFill>
              </a:rPr>
              <a:t>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Rafael D’Castro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Maria José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Correção de erros encontrados durante os testes.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fábrica externa deverá entregar a correção dos erros no final de março. A equipe do TJPE terá que </a:t>
            </a:r>
            <a:r>
              <a:rPr lang="pt-BR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replanejar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implantação deste projeto.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310949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Análise e</a:t>
                      </a:r>
                      <a:r>
                        <a:rPr lang="pt-BR" sz="1100" baseline="0" dirty="0" smtClean="0"/>
                        <a:t> Projeto</a:t>
                      </a:r>
                      <a:endParaRPr lang="pt-B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Implementação </a:t>
                      </a:r>
                      <a:r>
                        <a:rPr lang="pt-BR" sz="1100" baseline="0" dirty="0" smtClean="0"/>
                        <a:t>e Integração WS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Nov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Teste e Homologação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Fev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Durante a fase de testes e homologação do sistema, muitos erros foram identificados. As correções estão sendo realizadas para que possamos executar novamente os testes.  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Fevereiro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95%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Arquivo Geral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4032583505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Desenvolvimento de sistema para o gerenciamento do Arquivo Geral.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tângulo 80"/>
          <p:cNvSpPr/>
          <p:nvPr/>
        </p:nvSpPr>
        <p:spPr>
          <a:xfrm>
            <a:off x="300562" y="3252836"/>
            <a:ext cx="7763846" cy="2442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Caixa de Texto 2"/>
          <p:cNvSpPr txBox="1">
            <a:spLocks noChangeArrowheads="1"/>
          </p:cNvSpPr>
          <p:nvPr/>
        </p:nvSpPr>
        <p:spPr bwMode="auto">
          <a:xfrm>
            <a:off x="300562" y="1628800"/>
            <a:ext cx="434344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80975" lvl="0" indent="-180975">
              <a:spcAft>
                <a:spcPts val="0"/>
              </a:spcAft>
              <a:buClr>
                <a:srgbClr val="00B050"/>
              </a:buClr>
              <a:buSzPct val="110000"/>
              <a:buFont typeface="Wingdings" pitchFamily="2" charset="2"/>
              <a:buChar char=""/>
            </a:pP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Política de Segurança da Informação</a:t>
            </a:r>
          </a:p>
          <a:p>
            <a:pPr marL="180975" lvl="0" indent="-180975">
              <a:spcAft>
                <a:spcPts val="0"/>
              </a:spcAft>
              <a:buClr>
                <a:srgbClr val="00B050"/>
              </a:buClr>
              <a:buSzPct val="110000"/>
              <a:buFont typeface="Wingdings" pitchFamily="2" charset="2"/>
              <a:buChar char=""/>
            </a:pP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Modernização da Infraestrutura da Rede da Capital </a:t>
            </a:r>
            <a:r>
              <a:rPr lang="pt-BR" sz="1000" dirty="0" smtClean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– Wireless 1ª Fase</a:t>
            </a:r>
            <a:endParaRPr lang="pt-BR" sz="1000" dirty="0">
              <a:solidFill>
                <a:srgbClr val="0F243E"/>
              </a:solidFill>
              <a:latin typeface="Arial"/>
              <a:ea typeface="Calibri"/>
              <a:cs typeface="Times New Roman"/>
            </a:endParaRPr>
          </a:p>
          <a:p>
            <a:pPr marL="180975" lvl="0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r>
              <a:rPr lang="pt-BR" sz="1000" dirty="0" smtClean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Mandados </a:t>
            </a: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e Alvarás Digitais</a:t>
            </a:r>
          </a:p>
          <a:p>
            <a:pPr marL="180975" lvl="0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Arquivo Geral</a:t>
            </a:r>
          </a:p>
          <a:p>
            <a:pPr marL="180975" lvl="0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Acompanhamento de Obras</a:t>
            </a:r>
            <a:endParaRPr lang="pt-BR" sz="1100" dirty="0">
              <a:solidFill>
                <a:srgbClr val="0F243E"/>
              </a:solidFill>
              <a:latin typeface="Arial"/>
              <a:ea typeface="Calibri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pt-BR" sz="1000" dirty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pt-BR" sz="1000" dirty="0">
              <a:effectLst/>
              <a:latin typeface="Arial"/>
              <a:ea typeface="Calibri"/>
              <a:cs typeface="Times New Roman"/>
            </a:endParaRPr>
          </a:p>
          <a:p>
            <a:pPr marL="90170">
              <a:spcAft>
                <a:spcPts val="0"/>
              </a:spcAft>
            </a:pPr>
            <a:r>
              <a:rPr lang="pt-BR" sz="1000" dirty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pt-BR" sz="1000" dirty="0">
              <a:effectLst/>
              <a:latin typeface="Arial"/>
              <a:ea typeface="Calibri"/>
              <a:cs typeface="Times New Roman"/>
            </a:endParaRPr>
          </a:p>
        </p:txBody>
      </p:sp>
      <p:cxnSp>
        <p:nvCxnSpPr>
          <p:cNvPr id="83" name="Conector reto 82"/>
          <p:cNvCxnSpPr>
            <a:stCxn id="86" idx="0"/>
          </p:cNvCxnSpPr>
          <p:nvPr/>
        </p:nvCxnSpPr>
        <p:spPr>
          <a:xfrm flipV="1">
            <a:off x="287504" y="1700808"/>
            <a:ext cx="0" cy="137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ipse 85"/>
          <p:cNvSpPr/>
          <p:nvPr/>
        </p:nvSpPr>
        <p:spPr>
          <a:xfrm>
            <a:off x="107504" y="3072836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Elipse 86"/>
          <p:cNvSpPr/>
          <p:nvPr/>
        </p:nvSpPr>
        <p:spPr>
          <a:xfrm>
            <a:off x="1403608" y="3068960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8" name="Conector reto 87"/>
          <p:cNvCxnSpPr>
            <a:stCxn id="86" idx="6"/>
            <a:endCxn id="87" idx="2"/>
          </p:cNvCxnSpPr>
          <p:nvPr/>
        </p:nvCxnSpPr>
        <p:spPr>
          <a:xfrm flipV="1">
            <a:off x="467504" y="3248960"/>
            <a:ext cx="936104" cy="38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aixa de Texto 2"/>
          <p:cNvSpPr txBox="1">
            <a:spLocks noChangeArrowheads="1"/>
          </p:cNvSpPr>
          <p:nvPr/>
        </p:nvSpPr>
        <p:spPr bwMode="auto">
          <a:xfrm>
            <a:off x="480626" y="3248960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Fevereiro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90" name="Elipse 89"/>
          <p:cNvSpPr/>
          <p:nvPr/>
        </p:nvSpPr>
        <p:spPr>
          <a:xfrm>
            <a:off x="2703226" y="3072836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1" name="Conector reto 90"/>
          <p:cNvCxnSpPr>
            <a:stCxn id="87" idx="6"/>
            <a:endCxn id="90" idx="2"/>
          </p:cNvCxnSpPr>
          <p:nvPr/>
        </p:nvCxnSpPr>
        <p:spPr>
          <a:xfrm>
            <a:off x="1763608" y="3248960"/>
            <a:ext cx="939618" cy="38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aixa de Texto 2"/>
          <p:cNvSpPr txBox="1">
            <a:spLocks noChangeArrowheads="1"/>
          </p:cNvSpPr>
          <p:nvPr/>
        </p:nvSpPr>
        <p:spPr bwMode="auto">
          <a:xfrm>
            <a:off x="1780244" y="3252836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Março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93" name="Elipse 92"/>
          <p:cNvSpPr/>
          <p:nvPr/>
        </p:nvSpPr>
        <p:spPr>
          <a:xfrm>
            <a:off x="3995936" y="3068960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4" name="Conector reto 93"/>
          <p:cNvCxnSpPr>
            <a:stCxn id="90" idx="6"/>
            <a:endCxn id="93" idx="2"/>
          </p:cNvCxnSpPr>
          <p:nvPr/>
        </p:nvCxnSpPr>
        <p:spPr>
          <a:xfrm flipV="1">
            <a:off x="3063226" y="3248960"/>
            <a:ext cx="932710" cy="38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aixa de Texto 2"/>
          <p:cNvSpPr txBox="1">
            <a:spLocks noChangeArrowheads="1"/>
          </p:cNvSpPr>
          <p:nvPr/>
        </p:nvSpPr>
        <p:spPr bwMode="auto">
          <a:xfrm>
            <a:off x="3072954" y="3248960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Abril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96" name="Elipse 95"/>
          <p:cNvSpPr/>
          <p:nvPr/>
        </p:nvSpPr>
        <p:spPr>
          <a:xfrm>
            <a:off x="5292080" y="3068960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7" name="Conector reto 96"/>
          <p:cNvCxnSpPr>
            <a:stCxn id="93" idx="6"/>
            <a:endCxn id="96" idx="2"/>
          </p:cNvCxnSpPr>
          <p:nvPr/>
        </p:nvCxnSpPr>
        <p:spPr>
          <a:xfrm>
            <a:off x="4355936" y="3248960"/>
            <a:ext cx="9361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ixa de Texto 2"/>
          <p:cNvSpPr txBox="1">
            <a:spLocks noChangeArrowheads="1"/>
          </p:cNvSpPr>
          <p:nvPr/>
        </p:nvSpPr>
        <p:spPr bwMode="auto">
          <a:xfrm>
            <a:off x="4369098" y="3248960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Maio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99" name="Elipse 98"/>
          <p:cNvSpPr/>
          <p:nvPr/>
        </p:nvSpPr>
        <p:spPr>
          <a:xfrm>
            <a:off x="6588224" y="3068960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0" name="Conector reto 99"/>
          <p:cNvCxnSpPr>
            <a:stCxn id="96" idx="6"/>
            <a:endCxn id="99" idx="2"/>
          </p:cNvCxnSpPr>
          <p:nvPr/>
        </p:nvCxnSpPr>
        <p:spPr>
          <a:xfrm>
            <a:off x="5652080" y="3248960"/>
            <a:ext cx="9361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aixa de Texto 2"/>
          <p:cNvSpPr txBox="1">
            <a:spLocks noChangeArrowheads="1"/>
          </p:cNvSpPr>
          <p:nvPr/>
        </p:nvSpPr>
        <p:spPr bwMode="auto">
          <a:xfrm>
            <a:off x="5665242" y="3248960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Junho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02" name="Caixa de Texto 2"/>
          <p:cNvSpPr txBox="1">
            <a:spLocks noChangeArrowheads="1"/>
          </p:cNvSpPr>
          <p:nvPr/>
        </p:nvSpPr>
        <p:spPr bwMode="auto">
          <a:xfrm>
            <a:off x="1590229" y="4005064"/>
            <a:ext cx="424199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Sistema de Gravação de Audiências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Consulta Processual 1º Grau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1a. Campanha de Sensibilização de SI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(Microsoft) Office Doméstico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(Microsoft) Implantação do </a:t>
            </a:r>
            <a:r>
              <a:rPr lang="pt-BR" sz="1000" dirty="0" err="1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Operation</a:t>
            </a: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 Manager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(Microsoft) EPM - Enterprise Project </a:t>
            </a:r>
            <a:r>
              <a:rPr lang="pt-BR" sz="1000" dirty="0" err="1" smtClean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Managent</a:t>
            </a:r>
            <a:r>
              <a:rPr lang="pt-BR" sz="1000" dirty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pt-BR" sz="1000" dirty="0">
              <a:effectLst/>
              <a:latin typeface="Arial"/>
              <a:ea typeface="Calibri"/>
              <a:cs typeface="Times New Roman"/>
            </a:endParaRPr>
          </a:p>
        </p:txBody>
      </p:sp>
      <p:cxnSp>
        <p:nvCxnSpPr>
          <p:cNvPr id="103" name="Conector reto 102"/>
          <p:cNvCxnSpPr>
            <a:endCxn id="87" idx="4"/>
          </p:cNvCxnSpPr>
          <p:nvPr/>
        </p:nvCxnSpPr>
        <p:spPr>
          <a:xfrm flipV="1">
            <a:off x="1583608" y="3428960"/>
            <a:ext cx="0" cy="158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aixa de Texto 2"/>
          <p:cNvSpPr txBox="1">
            <a:spLocks noChangeArrowheads="1"/>
          </p:cNvSpPr>
          <p:nvPr/>
        </p:nvSpPr>
        <p:spPr bwMode="auto">
          <a:xfrm>
            <a:off x="2883227" y="2539752"/>
            <a:ext cx="269688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dirty="0" err="1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Pje</a:t>
            </a: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 - Migração </a:t>
            </a:r>
            <a:r>
              <a:rPr lang="pt-BR" sz="1000" dirty="0" err="1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Descanço</a:t>
            </a:r>
            <a:endParaRPr lang="pt-BR" sz="1000" dirty="0">
              <a:solidFill>
                <a:srgbClr val="0F243E"/>
              </a:solidFill>
              <a:latin typeface="Arial"/>
              <a:ea typeface="Calibri"/>
              <a:cs typeface="Times New Roman"/>
            </a:endParaRP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Painel de Chamadas de </a:t>
            </a:r>
            <a:r>
              <a:rPr lang="pt-BR" sz="1000" dirty="0" smtClean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Audiência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dirty="0" smtClean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Portal da Internet</a:t>
            </a:r>
            <a:r>
              <a:rPr lang="pt-BR" sz="1000" dirty="0">
                <a:solidFill>
                  <a:srgbClr val="0F243E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pt-BR" sz="1000" dirty="0">
              <a:effectLst/>
              <a:latin typeface="Arial"/>
              <a:ea typeface="Calibri"/>
              <a:cs typeface="Times New Roman"/>
            </a:endParaRPr>
          </a:p>
        </p:txBody>
      </p:sp>
      <p:cxnSp>
        <p:nvCxnSpPr>
          <p:cNvPr id="105" name="Conector reto 104"/>
          <p:cNvCxnSpPr>
            <a:stCxn id="90" idx="0"/>
          </p:cNvCxnSpPr>
          <p:nvPr/>
        </p:nvCxnSpPr>
        <p:spPr>
          <a:xfrm flipV="1">
            <a:off x="2883226" y="2539752"/>
            <a:ext cx="0" cy="533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ixa de Texto 2"/>
          <p:cNvSpPr txBox="1">
            <a:spLocks noChangeArrowheads="1"/>
          </p:cNvSpPr>
          <p:nvPr/>
        </p:nvSpPr>
        <p:spPr bwMode="auto">
          <a:xfrm>
            <a:off x="4188811" y="3501008"/>
            <a:ext cx="29949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Painel de Indicadores - 1o. Grau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Controle de </a:t>
            </a:r>
            <a:r>
              <a:rPr lang="pt-BR" sz="1000" dirty="0" smtClean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Paradigmas </a:t>
            </a: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Recursais</a:t>
            </a:r>
            <a:endParaRPr lang="pt-BR" sz="1000" dirty="0">
              <a:effectLst/>
              <a:latin typeface="Arial"/>
              <a:ea typeface="Calibri"/>
              <a:cs typeface="Times New Roman"/>
            </a:endParaRPr>
          </a:p>
        </p:txBody>
      </p:sp>
      <p:cxnSp>
        <p:nvCxnSpPr>
          <p:cNvPr id="107" name="Conector reto 106"/>
          <p:cNvCxnSpPr>
            <a:endCxn id="93" idx="4"/>
          </p:cNvCxnSpPr>
          <p:nvPr/>
        </p:nvCxnSpPr>
        <p:spPr>
          <a:xfrm flipV="1">
            <a:off x="4175936" y="3428960"/>
            <a:ext cx="0" cy="43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Elipse 107"/>
          <p:cNvSpPr/>
          <p:nvPr/>
        </p:nvSpPr>
        <p:spPr>
          <a:xfrm>
            <a:off x="7884408" y="3072836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9" name="Conector reto 108"/>
          <p:cNvCxnSpPr>
            <a:stCxn id="99" idx="6"/>
            <a:endCxn id="108" idx="2"/>
          </p:cNvCxnSpPr>
          <p:nvPr/>
        </p:nvCxnSpPr>
        <p:spPr>
          <a:xfrm>
            <a:off x="6948224" y="3248960"/>
            <a:ext cx="936184" cy="38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aixa de Texto 2"/>
          <p:cNvSpPr txBox="1">
            <a:spLocks noChangeArrowheads="1"/>
          </p:cNvSpPr>
          <p:nvPr/>
        </p:nvSpPr>
        <p:spPr bwMode="auto">
          <a:xfrm>
            <a:off x="6961426" y="3252836"/>
            <a:ext cx="922982" cy="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Julho</a:t>
            </a:r>
            <a:endParaRPr lang="pt-BR" sz="1200" b="1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11" name="Caixa de Texto 2"/>
          <p:cNvSpPr txBox="1">
            <a:spLocks noChangeArrowheads="1"/>
          </p:cNvSpPr>
          <p:nvPr/>
        </p:nvSpPr>
        <p:spPr bwMode="auto">
          <a:xfrm>
            <a:off x="6746941" y="2683768"/>
            <a:ext cx="239705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Padronização das </a:t>
            </a:r>
            <a:r>
              <a:rPr lang="pt-BR" sz="1000" dirty="0" smtClean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Est. </a:t>
            </a: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de Trabalho</a:t>
            </a:r>
          </a:p>
          <a:p>
            <a:pPr marL="180975" lvl="0" indent="-180975">
              <a:spcAft>
                <a:spcPts val="0"/>
              </a:spcAft>
              <a:buFont typeface="Wingdings"/>
              <a:buChar char=""/>
            </a:pPr>
            <a:r>
              <a:rPr lang="pt-BR" sz="1000" dirty="0" smtClean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Implantação </a:t>
            </a:r>
            <a:r>
              <a:rPr lang="pt-BR" sz="1000" dirty="0">
                <a:solidFill>
                  <a:srgbClr val="0F243E"/>
                </a:solidFill>
                <a:latin typeface="Arial"/>
                <a:ea typeface="Calibri"/>
                <a:cs typeface="Times New Roman"/>
              </a:rPr>
              <a:t>do Service Manager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endParaRPr lang="pt-BR" sz="1000" dirty="0">
              <a:solidFill>
                <a:srgbClr val="0F243E"/>
              </a:solidFill>
              <a:latin typeface="Arial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endParaRPr lang="pt-BR" sz="1000" dirty="0">
              <a:solidFill>
                <a:srgbClr val="0F243E"/>
              </a:solidFill>
              <a:latin typeface="Arial"/>
              <a:ea typeface="Calibri"/>
              <a:cs typeface="Times New Roman"/>
            </a:endParaRPr>
          </a:p>
        </p:txBody>
      </p:sp>
      <p:cxnSp>
        <p:nvCxnSpPr>
          <p:cNvPr id="112" name="Conector reto 111"/>
          <p:cNvCxnSpPr>
            <a:stCxn id="99" idx="0"/>
          </p:cNvCxnSpPr>
          <p:nvPr/>
        </p:nvCxnSpPr>
        <p:spPr>
          <a:xfrm flipV="1">
            <a:off x="6768224" y="2683768"/>
            <a:ext cx="0" cy="385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9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Sócrates Gambarra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3824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Zenaide Barbosa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5679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4832"/>
            <a:ext cx="4110920" cy="975296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</a:rPr>
              <a:t>Ocorreram problemas com a plataforma de desenvolvimento definida para criação do novo portal (</a:t>
            </a:r>
            <a:r>
              <a:rPr lang="pt-BR" sz="1050" dirty="0" err="1" smtClean="0">
                <a:solidFill>
                  <a:schemeClr val="tx1"/>
                </a:solidFill>
              </a:rPr>
              <a:t>Liferay</a:t>
            </a:r>
            <a:r>
              <a:rPr lang="pt-BR" sz="1050" dirty="0" smtClean="0">
                <a:solidFill>
                  <a:schemeClr val="tx1"/>
                </a:solidFill>
              </a:rPr>
              <a:t>). As dificuldades já foram informadas para a empresa criadora da plataforma e estamos aguardado uma solução. 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</a:rPr>
              <a:t>Está sendo avaliada a renovação do contrato de suporte com a empresa </a:t>
            </a:r>
            <a:r>
              <a:rPr lang="pt-BR" sz="1050" dirty="0" err="1" smtClean="0">
                <a:solidFill>
                  <a:schemeClr val="tx1"/>
                </a:solidFill>
              </a:rPr>
              <a:t>Liferay</a:t>
            </a:r>
            <a:r>
              <a:rPr lang="pt-BR" sz="1050" dirty="0" smtClean="0">
                <a:solidFill>
                  <a:schemeClr val="tx1"/>
                </a:solidFill>
              </a:rPr>
              <a:t>..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3461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7053"/>
            <a:ext cx="4110920" cy="184307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30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320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848272"/>
              </p:ext>
            </p:extLst>
          </p:nvPr>
        </p:nvGraphicFramePr>
        <p:xfrm>
          <a:off x="418056" y="4538160"/>
          <a:ext cx="8301324" cy="189354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Arquitetura de Informação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Abr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Proposta Gráfica e Implementação do layout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Ago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Integração dos Sistemas Legados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Migração de Dados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Disponibilização da Ferramenta</a:t>
                      </a:r>
                      <a:endParaRPr lang="pt-B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Abr</a:t>
                      </a:r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95144">
                <a:tc>
                  <a:txBody>
                    <a:bodyPr/>
                    <a:lstStyle/>
                    <a:p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Treinamento</a:t>
                      </a:r>
                      <a:endParaRPr lang="pt-B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Abr</a:t>
                      </a:r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Teste e Implantação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Abr</a:t>
                      </a:r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2890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3221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1692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A implementação do sistema foi prejudicada por conta de erros na plataforma de criação do portal. 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Foi realizada a implementação do Layout (Tema </a:t>
            </a:r>
            <a:r>
              <a:rPr lang="pt-BR" sz="1050" dirty="0">
                <a:solidFill>
                  <a:schemeClr val="dk1"/>
                </a:solidFill>
              </a:rPr>
              <a:t>da </a:t>
            </a:r>
            <a:r>
              <a:rPr lang="pt-BR" sz="1050" dirty="0" smtClean="0">
                <a:solidFill>
                  <a:schemeClr val="dk1"/>
                </a:solidFill>
              </a:rPr>
              <a:t>ASCOM)</a:t>
            </a:r>
            <a:endParaRPr lang="pt-BR" sz="1050" dirty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5690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977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Abril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3824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1111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70%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Portal de Internet</a:t>
            </a:r>
            <a:endParaRPr lang="pt-BR" sz="1600" dirty="0"/>
          </a:p>
        </p:txBody>
      </p:sp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val="527575029"/>
              </p:ext>
            </p:extLst>
          </p:nvPr>
        </p:nvGraphicFramePr>
        <p:xfrm>
          <a:off x="4655026" y="2407053"/>
          <a:ext cx="4042218" cy="184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Este projeto tem o objetivo de substituir o atual portal do TJPE (www.tjpe.jus.br) por uma ferramenta mais moderna. Envolve renovação do layout gráfico e implantação de um sistema gerenciador de conteúdo.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26071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4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6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7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8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André Caetano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ound Same Side Corner Rectangle 42"/>
          <p:cNvSpPr/>
          <p:nvPr/>
        </p:nvSpPr>
        <p:spPr>
          <a:xfrm>
            <a:off x="431540" y="1513824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1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3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Luis Eduardo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16" name="Round Same Side Corner Rectangle 42"/>
          <p:cNvSpPr/>
          <p:nvPr/>
        </p:nvSpPr>
        <p:spPr>
          <a:xfrm>
            <a:off x="431540" y="3025679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431540" y="3274832"/>
            <a:ext cx="4110920" cy="975296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</a:rPr>
              <a:t>Não há.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18" name="Round Same Side Corner Rectangle 42"/>
          <p:cNvSpPr/>
          <p:nvPr/>
        </p:nvSpPr>
        <p:spPr>
          <a:xfrm>
            <a:off x="4608460" y="2143461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4608460" y="2407053"/>
            <a:ext cx="4110920" cy="184307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20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30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320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950705"/>
              </p:ext>
            </p:extLst>
          </p:nvPr>
        </p:nvGraphicFramePr>
        <p:xfrm>
          <a:off x="418056" y="4538160"/>
          <a:ext cx="8301324" cy="18648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Disponibilizar Ambiente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de Homologação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Dez/12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Treinamento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</a:rPr>
                        <a:t> da SGP para Administração da Ferramenta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Jul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Disponibilizar Ambiente de Produção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Ago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Round Same Side Corner Rectangle 42"/>
          <p:cNvSpPr/>
          <p:nvPr/>
        </p:nvSpPr>
        <p:spPr>
          <a:xfrm>
            <a:off x="418056" y="42890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3221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6"/>
          <p:cNvSpPr/>
          <p:nvPr/>
        </p:nvSpPr>
        <p:spPr>
          <a:xfrm>
            <a:off x="424620" y="1771692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Estão sendo realizados treinamentos na plataforma </a:t>
            </a:r>
            <a:r>
              <a:rPr lang="pt-BR" sz="1050" dirty="0" err="1" smtClean="0">
                <a:solidFill>
                  <a:schemeClr val="dk1"/>
                </a:solidFill>
              </a:rPr>
              <a:t>Moodle</a:t>
            </a:r>
            <a:r>
              <a:rPr lang="pt-BR" sz="1050" dirty="0" smtClean="0">
                <a:solidFill>
                  <a:schemeClr val="dk1"/>
                </a:solidFill>
              </a:rPr>
              <a:t> com integrantes da SGP. 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26" name="Round Same Side Corner Rectangle 42"/>
          <p:cNvSpPr/>
          <p:nvPr/>
        </p:nvSpPr>
        <p:spPr>
          <a:xfrm>
            <a:off x="4637544" y="1505690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Rectangle 6"/>
          <p:cNvSpPr/>
          <p:nvPr/>
        </p:nvSpPr>
        <p:spPr>
          <a:xfrm>
            <a:off x="4630624" y="1762977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Agosto/2013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28" name="Round Same Side Corner Rectangle 42"/>
          <p:cNvSpPr/>
          <p:nvPr/>
        </p:nvSpPr>
        <p:spPr>
          <a:xfrm>
            <a:off x="6753484" y="1513824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9" name="Rectangle 6"/>
          <p:cNvSpPr/>
          <p:nvPr/>
        </p:nvSpPr>
        <p:spPr>
          <a:xfrm>
            <a:off x="6746564" y="1771111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50%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3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</a:t>
            </a:r>
            <a:r>
              <a:rPr lang="pt-BR" sz="1600" dirty="0" smtClean="0">
                <a:solidFill>
                  <a:schemeClr val="bg1"/>
                </a:solidFill>
              </a:rPr>
              <a:t>: </a:t>
            </a:r>
            <a:r>
              <a:rPr lang="pt-BR" sz="1600" dirty="0">
                <a:solidFill>
                  <a:schemeClr val="bg1"/>
                </a:solidFill>
              </a:rPr>
              <a:t>Implantação da Plataforma do EAD (</a:t>
            </a:r>
            <a:r>
              <a:rPr lang="pt-BR" sz="1600" dirty="0" err="1">
                <a:solidFill>
                  <a:schemeClr val="bg1"/>
                </a:solidFill>
              </a:rPr>
              <a:t>Moodle</a:t>
            </a:r>
            <a:r>
              <a:rPr lang="pt-BR" sz="1600" dirty="0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31" name="Gráfico 30"/>
          <p:cNvGraphicFramePr/>
          <p:nvPr>
            <p:extLst>
              <p:ext uri="{D42A27DB-BD31-4B8C-83A1-F6EECF244321}">
                <p14:modId xmlns:p14="http://schemas.microsoft.com/office/powerpoint/2010/main" val="4286396393"/>
              </p:ext>
            </p:extLst>
          </p:nvPr>
        </p:nvGraphicFramePr>
        <p:xfrm>
          <a:off x="4655026" y="2407053"/>
          <a:ext cx="4042218" cy="184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Criação de um ambiente de ensino a distância para utilização da secretaria de gestão de pessoas.</a:t>
            </a: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26071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Marcos Gondim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2740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Norma Lyra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3925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8840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Este projeto demandará a realização de dois novos projetos: </a:t>
            </a:r>
          </a:p>
          <a:p>
            <a:pPr marL="628650" lvl="1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Aquisição e Contratação</a:t>
            </a:r>
          </a:p>
          <a:p>
            <a:pPr marL="628650" lvl="1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Implantação da modernização da rede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5703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2063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6663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9678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657399"/>
              </p:ext>
            </p:extLst>
          </p:nvPr>
        </p:nvGraphicFramePr>
        <p:xfrm>
          <a:off x="418056" y="4797442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Levantamento do Escopo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Mai/12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Especificação dos equipamentos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Set/12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Elaboração do Termo de Referência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Jan/13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5173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8486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8526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Projeto finalizado. O Termo de Referência foi concluído e foram iniciadas as atividades para realização da Aquisição (Licitação).</a:t>
            </a:r>
          </a:p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1926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7655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Fevereiro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2740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8468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Modernização da Rede da Capital (Wireless)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491663155"/>
              </p:ext>
            </p:extLst>
          </p:nvPr>
        </p:nvGraphicFramePr>
        <p:xfrm>
          <a:off x="4655026" y="242063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50190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793732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79029"/>
            <a:ext cx="8265704" cy="51120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objetivo deste projeto é a definição das especificações técnicas e de aquisição de uma estrutura de acesso à Internet por meio de redes sem fio (wireless) nos </a:t>
            </a:r>
            <a:r>
              <a:rPr lang="pt-BR" sz="1050" dirty="0" smtClean="0">
                <a:solidFill>
                  <a:schemeClr val="dk1"/>
                </a:solidFill>
              </a:rPr>
              <a:t>principais </a:t>
            </a:r>
            <a:r>
              <a:rPr lang="pt-BR" sz="1050" dirty="0">
                <a:solidFill>
                  <a:schemeClr val="dk1"/>
                </a:solidFill>
              </a:rPr>
              <a:t>prédios do poder Judiciário de Pernambuco - Palácio de Justiça, </a:t>
            </a:r>
            <a:r>
              <a:rPr lang="pt-BR" sz="1050" dirty="0" smtClean="0">
                <a:solidFill>
                  <a:schemeClr val="dk1"/>
                </a:solidFill>
              </a:rPr>
              <a:t>Fórum </a:t>
            </a:r>
            <a:r>
              <a:rPr lang="pt-BR" sz="1050" dirty="0">
                <a:solidFill>
                  <a:schemeClr val="dk1"/>
                </a:solidFill>
              </a:rPr>
              <a:t>Rodolpho Aureliano, Tomas de Aquino.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55099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Jossenilson 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Bezerra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Norma Lyra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</a:rPr>
              <a:t>Definição do local para instalação do Datacenter.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</a:rPr>
              <a:t>Risco de atraso do projeto, por causa de aquisição e licenciamento do terreno.</a:t>
            </a:r>
          </a:p>
          <a:p>
            <a:pPr algn="just"/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161293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Projeto em fase inicial de requisitos. Ainda será elaborado o cronograma.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Estamos especificando o escopo do projeto.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Foram realizadas reuniões com fabricantes de soluções e realizadas visitas ao </a:t>
            </a:r>
            <a:r>
              <a:rPr lang="pt-BR" sz="1050" dirty="0" err="1" smtClean="0">
                <a:solidFill>
                  <a:schemeClr val="dk1"/>
                </a:solidFill>
              </a:rPr>
              <a:t>Itep</a:t>
            </a:r>
            <a:r>
              <a:rPr lang="pt-BR" sz="1050" dirty="0" smtClean="0">
                <a:solidFill>
                  <a:schemeClr val="dk1"/>
                </a:solidFill>
              </a:rPr>
              <a:t> e  </a:t>
            </a:r>
            <a:r>
              <a:rPr lang="pt-BR" sz="1050" dirty="0" err="1" smtClean="0">
                <a:solidFill>
                  <a:schemeClr val="dk1"/>
                </a:solidFill>
              </a:rPr>
              <a:t>Seduc</a:t>
            </a:r>
            <a:r>
              <a:rPr lang="pt-BR" sz="1050" dirty="0" smtClean="0">
                <a:solidFill>
                  <a:schemeClr val="dk1"/>
                </a:solidFill>
              </a:rPr>
              <a:t>;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Foi realizada plotagem da subestações da CELPE e vistoria dos terrenos sugeridos pela DEA, dos quais apenas um é  tecnicamente viável para construção.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2014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18%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Redundância de Instalações Físicas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1336594652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Criar estrutura física que possa comportar um datacenter secundário para redundância dos sistemas do TJPE.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Carlos Rocha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Eddie Gueiros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Pontos de Atenção</a:t>
            </a:r>
            <a:endParaRPr lang="pt-BR" sz="12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-Atraso na implantação  dos processos de incidentes de requisições de serviço devido à necessidade de esclarecimento de pontos sobre a ferramenta com a empresa contratada.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-A conclusão do projeto depende da contratação das demais horas em ata de consultoria. A solicitação está sendo encaminhada pela SETIC.ADTIC.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367093"/>
              </p:ext>
            </p:extLst>
          </p:nvPr>
        </p:nvGraphicFramePr>
        <p:xfrm>
          <a:off x="418056" y="4761296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do Projeto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Definição do Catálogo de Serviços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Jan/13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Implantação dos Processos de Incidentes e de Requisições de Serviços 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Fev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75%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Estruturação do CMDB (base de dados de ativos)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Fev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Implantação dos Processos de Gestão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de Problema e Gestão de Mudança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Mai/13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Implantação dos Processos de 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Configuração e </a:t>
                      </a: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DashBoards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Jul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Principais Fases do Projeto</a:t>
            </a:r>
            <a:endParaRPr lang="pt-BR" sz="12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Está sendo realizada a implantação dos processos de Incidentes e de Requisitos.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Julho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65%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Implantação do Service Manager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445187752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Descrição do Projeto</a:t>
            </a:r>
            <a:endParaRPr lang="pt-BR" sz="12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Customização e implantação da ferramenta </a:t>
            </a:r>
            <a:r>
              <a:rPr lang="pt-BR" sz="1050" i="1" dirty="0">
                <a:solidFill>
                  <a:schemeClr val="tx1"/>
                </a:solidFill>
              </a:rPr>
              <a:t>Service Manager</a:t>
            </a:r>
            <a:r>
              <a:rPr lang="pt-BR" sz="1050" dirty="0">
                <a:solidFill>
                  <a:schemeClr val="tx1"/>
                </a:solidFill>
              </a:rPr>
              <a:t>, que tem o objetivo de armazenar e gerenciar todos os registros de incidentes e solicitações de serviços de TIC, registrados por meio da Central de Serviços de TIC.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3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Márcio Carneiro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7792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Juliana Neiva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2911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5402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A </a:t>
            </a:r>
            <a:r>
              <a:rPr lang="pt-BR" sz="1050" dirty="0">
                <a:solidFill>
                  <a:schemeClr val="tx1"/>
                </a:solidFill>
              </a:rPr>
              <a:t>conclusão do projeto depende da contratação das demais horas em ata de consultoria. A solicitação está sendo encaminhada pela SETIC.ADTIC.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50" dirty="0" smtClean="0">
              <a:solidFill>
                <a:schemeClr val="tx1"/>
              </a:solidFill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50" dirty="0" smtClean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4089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6725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3185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4486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576178"/>
              </p:ext>
            </p:extLst>
          </p:nvPr>
        </p:nvGraphicFramePr>
        <p:xfrm>
          <a:off x="418056" y="5049328"/>
          <a:ext cx="8301324" cy="1404006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34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Iniciação,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Formalização e Planejamento do 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Projeto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001">
                <a:tc>
                  <a:txBody>
                    <a:bodyPr/>
                    <a:lstStyle/>
                    <a:p>
                      <a:pPr marL="0" marR="45720" indent="0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1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Configuração, instalação e customização da ferramenta em ambiente de laboratório.</a:t>
                      </a:r>
                      <a:endParaRPr lang="pt-BR" sz="1100" spc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001">
                <a:tc>
                  <a:txBody>
                    <a:bodyPr/>
                    <a:lstStyle/>
                    <a:p>
                      <a:pPr lvl="0"/>
                      <a:r>
                        <a:rPr lang="pt-B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Instalação de </a:t>
                      </a:r>
                      <a:r>
                        <a:rPr lang="pt-BR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Distribution</a:t>
                      </a:r>
                      <a:r>
                        <a:rPr lang="pt-B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 Point  nos 4 prédios (FRA, FTA, FPB, Palácio) da RMR</a:t>
                      </a:r>
                      <a:endParaRPr lang="pt-B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Jan/13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001">
                <a:tc>
                  <a:txBody>
                    <a:bodyPr/>
                    <a:lstStyle/>
                    <a:p>
                      <a:pPr lvl="0"/>
                      <a:r>
                        <a:rPr lang="pt-BR" sz="1100" b="0" dirty="0" smtClean="0">
                          <a:effectLst/>
                        </a:rPr>
                        <a:t>Instalação do </a:t>
                      </a:r>
                      <a:r>
                        <a:rPr lang="pt-BR" sz="1100" b="0" dirty="0" err="1" smtClean="0">
                          <a:effectLst/>
                        </a:rPr>
                        <a:t>Distribution</a:t>
                      </a:r>
                      <a:r>
                        <a:rPr lang="pt-BR" sz="1100" b="0" dirty="0" smtClean="0">
                          <a:effectLst/>
                        </a:rPr>
                        <a:t> Point em todas as Comarcas da RMR</a:t>
                      </a:r>
                      <a:endParaRPr lang="pt-BR" sz="1100" b="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Abr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001">
                <a:tc>
                  <a:txBody>
                    <a:bodyPr/>
                    <a:lstStyle/>
                    <a:p>
                      <a:pPr marL="0" marR="4572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</a:tabLst>
                        <a:defRPr/>
                      </a:pPr>
                      <a:r>
                        <a:rPr lang="pt-BR" sz="1100" b="0" dirty="0" smtClean="0">
                          <a:effectLst/>
                        </a:rPr>
                        <a:t>Instalação do DP nos Polos  da Zona da Mata e Caruaru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Ago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68580" marR="68580" marT="0" marB="0" anchor="ctr"/>
                </a:tc>
              </a:tr>
              <a:tr h="234001">
                <a:tc>
                  <a:txBody>
                    <a:bodyPr/>
                    <a:lstStyle/>
                    <a:p>
                      <a:pPr marL="0" marR="4572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</a:tabLst>
                        <a:defRPr/>
                      </a:pPr>
                      <a:r>
                        <a:rPr lang="pt-BR" sz="1100" b="0" dirty="0" smtClean="0">
                          <a:effectLst/>
                        </a:rPr>
                        <a:t>Instalação do </a:t>
                      </a:r>
                      <a:r>
                        <a:rPr lang="pt-BR" sz="1100" b="0" dirty="0" err="1" smtClean="0">
                          <a:effectLst/>
                        </a:rPr>
                        <a:t>Distribution</a:t>
                      </a:r>
                      <a:r>
                        <a:rPr lang="pt-BR" sz="1100" b="0" dirty="0" smtClean="0">
                          <a:effectLst/>
                        </a:rPr>
                        <a:t> Point nas demais Comarcas do Estado</a:t>
                      </a:r>
                      <a:endParaRPr lang="pt-BR" sz="1100" dirty="0" smtClean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0%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8036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8367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20371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O Projeto está na fase de execução com atividades de instalação do </a:t>
            </a:r>
            <a:r>
              <a:rPr lang="pt-BR" sz="1050" dirty="0" err="1" smtClean="0">
                <a:solidFill>
                  <a:schemeClr val="tx1"/>
                </a:solidFill>
              </a:rPr>
              <a:t>Distribution</a:t>
            </a:r>
            <a:r>
              <a:rPr lang="pt-BR" sz="1050" dirty="0" smtClean="0">
                <a:solidFill>
                  <a:schemeClr val="tx1"/>
                </a:solidFill>
              </a:rPr>
              <a:t> Point nas demais áreas da RMR (já foram instalados nos 4 </a:t>
            </a:r>
            <a:r>
              <a:rPr lang="pt-BR" sz="1050" dirty="0" err="1" smtClean="0">
                <a:solidFill>
                  <a:schemeClr val="tx1"/>
                </a:solidFill>
              </a:rPr>
              <a:t>prédiod</a:t>
            </a:r>
            <a:r>
              <a:rPr lang="pt-BR" sz="1050" dirty="0" smtClean="0">
                <a:solidFill>
                  <a:schemeClr val="tx1"/>
                </a:solidFill>
              </a:rPr>
              <a:t> (FRA, FTA, FPB e Palácio).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7711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20284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Novembro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7792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20365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40%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Implantação do </a:t>
            </a:r>
            <a:r>
              <a:rPr lang="pt-BR" sz="1600" dirty="0" err="1">
                <a:solidFill>
                  <a:schemeClr val="bg1"/>
                </a:solidFill>
              </a:rPr>
              <a:t>Configuration</a:t>
            </a:r>
            <a:r>
              <a:rPr lang="pt-BR" sz="1600" dirty="0">
                <a:solidFill>
                  <a:schemeClr val="bg1"/>
                </a:solidFill>
              </a:rPr>
              <a:t> Manager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3387088182"/>
              </p:ext>
            </p:extLst>
          </p:nvPr>
        </p:nvGraphicFramePr>
        <p:xfrm>
          <a:off x="4655026" y="26725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720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Customização e implantação da ferramenta </a:t>
            </a:r>
            <a:r>
              <a:rPr lang="pt-BR" sz="1050" dirty="0" err="1">
                <a:solidFill>
                  <a:schemeClr val="tx1"/>
                </a:solidFill>
              </a:rPr>
              <a:t>Configuration</a:t>
            </a:r>
            <a:r>
              <a:rPr lang="pt-BR" sz="1050" dirty="0">
                <a:solidFill>
                  <a:schemeClr val="tx1"/>
                </a:solidFill>
              </a:rPr>
              <a:t> Manager, que tem por objetivo automatizar o processo de distribuição de software e sistemas operacionais, hoje é executado de forma manual pelos técnicos de campo. Além disso, tem o objetivo de gerar e gerenciar o inventário completo dos ativos de TIC (estações de trabalho, impressoras, computadores, etc.) no âmbito da infraestrutura de TIC do TJPE.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816382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Werner Rodrigues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800919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Maurício </a:t>
              </a:r>
              <a:r>
                <a:rPr lang="pt-PT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Brainer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61930" y="299695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46105"/>
            <a:ext cx="4110920" cy="150714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Ainda não foi possível o monitoramento do sistema de Antecedentes Criminais (utilização do </a:t>
            </a:r>
            <a:r>
              <a:rPr lang="pt-BR" sz="1050" dirty="0" err="1" smtClean="0">
                <a:solidFill>
                  <a:schemeClr val="tx1"/>
                </a:solidFill>
              </a:rPr>
              <a:t>captcha</a:t>
            </a:r>
            <a:r>
              <a:rPr lang="pt-BR" sz="1050" dirty="0" smtClean="0">
                <a:solidFill>
                  <a:schemeClr val="tx1"/>
                </a:solidFill>
              </a:rPr>
              <a:t>). Uma nova solução já está sendo estudada.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chemeClr val="tx1"/>
                </a:solidFill>
              </a:rPr>
              <a:t>A conclusão do projeto depende da contratação das demais horas em ata de consultoria. A solicitação está sendo encaminhada pela SETIC.ADTIC</a:t>
            </a:r>
            <a:r>
              <a:rPr lang="pt-BR" sz="1050" dirty="0" smtClean="0">
                <a:solidFill>
                  <a:schemeClr val="tx1"/>
                </a:solidFill>
              </a:rPr>
              <a:t>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A conclusão do projeto foi adiada para abril/13 para contemplar a etapa de treinamento.</a:t>
            </a:r>
            <a:endParaRPr lang="pt-BR" sz="1050" dirty="0">
              <a:solidFill>
                <a:schemeClr val="tx1"/>
              </a:solidFill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430556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694148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18" y="3015693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470303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753127"/>
              </p:ext>
            </p:extLst>
          </p:nvPr>
        </p:nvGraphicFramePr>
        <p:xfrm>
          <a:off x="418056" y="5070960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Iniciação e Formalização do Projeto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Out/12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do Projeto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Jan/13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Implementação do laboratório de </a:t>
                      </a: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desenv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., testes 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 homologação – Fórum Rodolfo Aureliano.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Dez/12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Implementação do SCOM 2012 no ambiente de Produção - Fórum Rodolfo Aureliano.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Fev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Finalização do Projeto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Mar/13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825255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85838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2058787"/>
            <a:ext cx="4110920" cy="93816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pt-BR" sz="1050" dirty="0" smtClean="0">
                <a:solidFill>
                  <a:schemeClr val="tx1"/>
                </a:solidFill>
              </a:rPr>
              <a:t>O projeto está em fase de implementação e 50% dos serviços críticos do TJPE já estão monitorados.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79278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205007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Abril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800919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2058206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55%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Implantação do </a:t>
            </a:r>
            <a:r>
              <a:rPr lang="pt-BR" sz="1600" dirty="0" err="1">
                <a:solidFill>
                  <a:schemeClr val="bg1"/>
                </a:solidFill>
              </a:rPr>
              <a:t>Operation</a:t>
            </a:r>
            <a:r>
              <a:rPr lang="pt-BR" sz="1600" dirty="0">
                <a:solidFill>
                  <a:schemeClr val="bg1"/>
                </a:solidFill>
              </a:rPr>
              <a:t> Manager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306443304"/>
              </p:ext>
            </p:extLst>
          </p:nvPr>
        </p:nvGraphicFramePr>
        <p:xfrm>
          <a:off x="4655026" y="2694148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720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Este projeto tem como propósito a implantação da ferramenta Microsoft </a:t>
            </a:r>
            <a:r>
              <a:rPr lang="pt-BR" sz="1050" dirty="0" err="1">
                <a:solidFill>
                  <a:schemeClr val="tx1"/>
                </a:solidFill>
              </a:rPr>
              <a:t>Operations</a:t>
            </a:r>
            <a:r>
              <a:rPr lang="pt-BR" sz="1050" dirty="0">
                <a:solidFill>
                  <a:schemeClr val="tx1"/>
                </a:solidFill>
              </a:rPr>
              <a:t> Manager, componente este da plataforma Microsoft System Center, que atenderá a necessidade existente de um maior e mais preciso gerenciamento e monitoramento do ambiente de TIC da SETIC, possibilitando assim, por meio de uma visão unificada, o diagnóstico e prevenção de falhas que ocasionam inatividade, viabilizando a alta disponibilidade dos aplicativos e serviços essenciais ao Tribunal de Justiça do Estado de Pernambuco.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830334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Viviane Freire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7792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Ioná Mota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2911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5402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fontAlgn="ctr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</a:rPr>
              <a:t>Não há.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4089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6725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3185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4486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949661"/>
              </p:ext>
            </p:extLst>
          </p:nvPr>
        </p:nvGraphicFramePr>
        <p:xfrm>
          <a:off x="418056" y="50493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Iniciação e Formalização do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Out/12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do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e arquitetura do EPM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Criação do ambiente de Homologação do EPM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Jan/12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Implantação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Mar/13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50%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8036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8367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20371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A implantação do projeto está sendo realizada com a customização do ambiente de produção do EPM. 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7711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20284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7792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97784" y="2045289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85%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Implantação do EPM-Microsoft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4009379439"/>
              </p:ext>
            </p:extLst>
          </p:nvPr>
        </p:nvGraphicFramePr>
        <p:xfrm>
          <a:off x="4655026" y="26725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720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Implantar a solução Microsoft Enterprise Project Management (EPM) 2010, plataforma de Gerenciamento de Portfólio do Projeto, para automatizar os principais processos de gerenciamento de projetos da Secretaria de Tecnologia da Informação (</a:t>
            </a:r>
            <a:r>
              <a:rPr lang="pt-BR" sz="1050" dirty="0" err="1">
                <a:solidFill>
                  <a:schemeClr val="tx1"/>
                </a:solidFill>
              </a:rPr>
              <a:t>Setic</a:t>
            </a:r>
            <a:r>
              <a:rPr lang="pt-BR" sz="1050" dirty="0">
                <a:solidFill>
                  <a:schemeClr val="tx1"/>
                </a:solidFill>
              </a:rPr>
              <a:t>) do TJPE, permitindo a governança de todo o ciclo de vida dos projetos, desde as decisões estratégicas até o controle operacional.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801844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0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Luciana Muniz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79380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Juliana Neiva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30565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55480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Identificação </a:t>
            </a:r>
            <a:r>
              <a:rPr lang="pt-BR" sz="1050" dirty="0">
                <a:solidFill>
                  <a:schemeClr val="tx1"/>
                </a:solidFill>
              </a:rPr>
              <a:t>da necessidade de um tutor orientando  as  dúvidas  do </a:t>
            </a:r>
            <a:r>
              <a:rPr lang="pt-BR" sz="1050" dirty="0" smtClean="0">
                <a:solidFill>
                  <a:schemeClr val="tx1"/>
                </a:solidFill>
              </a:rPr>
              <a:t>participantes;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É preciso definir como será o controle das licenças nos casos dos servidores que se desvincularem do TJPE.</a:t>
            </a:r>
            <a:endParaRPr lang="pt-BR" sz="1050" dirty="0">
              <a:solidFill>
                <a:schemeClr val="tx1"/>
              </a:solidFill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42343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68703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33303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46318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484570"/>
              </p:ext>
            </p:extLst>
          </p:nvPr>
        </p:nvGraphicFramePr>
        <p:xfrm>
          <a:off x="418056" y="506384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Iniciação e Formalização do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Out/12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do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Divulgação do Treinamento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Mar/13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Disponibilização do ambiente de treinamento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Maio/13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Encerramento do Projeto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Maio/13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81813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85126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205166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>
                <a:solidFill>
                  <a:schemeClr val="tx1"/>
                </a:solidFill>
              </a:rPr>
              <a:t>Foi definido o desenho do processo de liberação das licenças  do Office;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>
                <a:solidFill>
                  <a:schemeClr val="tx1"/>
                </a:solidFill>
              </a:rPr>
              <a:t>Foi definido o Projeto Piloto de liberação das licenças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78566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204295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Maio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79380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205108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4</a:t>
            </a:r>
            <a:r>
              <a:rPr lang="pt-BR" sz="1200" dirty="0" smtClean="0">
                <a:solidFill>
                  <a:schemeClr val="tx1"/>
                </a:solidFill>
              </a:rPr>
              <a:t>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Uso Doméstico do Office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2211733123"/>
              </p:ext>
            </p:extLst>
          </p:nvPr>
        </p:nvGraphicFramePr>
        <p:xfrm>
          <a:off x="4655026" y="268703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1"/>
            <a:ext cx="8265704" cy="777611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Este Projeto faz parte do Programa Microsoft, criado a partir da formalização do contrato de Enterprise </a:t>
            </a:r>
            <a:r>
              <a:rPr lang="pt-BR" sz="1050" dirty="0" err="1">
                <a:solidFill>
                  <a:schemeClr val="tx1"/>
                </a:solidFill>
              </a:rPr>
              <a:t>Agreement</a:t>
            </a:r>
            <a:r>
              <a:rPr lang="pt-BR" sz="1050" dirty="0">
                <a:solidFill>
                  <a:schemeClr val="tx1"/>
                </a:solidFill>
              </a:rPr>
              <a:t> (EA), celebrado entre o TJPE e a Empresa Microsoft, cujo objetivo se concentra nas seguintes ações: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• Oferecer treinamento à distância do Office 2010 para 8050 colaboradores do Tribunal de Justiça de Pernambuco (TJPE);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• Disponibilizar 8050 licenças de uso do Office 2010 para instalação nos computadores pessoais destes colaboradores.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815820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2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618971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Márcio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 Rocha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618971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Brainer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083650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(Corpo)"/>
              </a:rPr>
              <a:t>O projeto está em fase de iniciação.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  <a:latin typeface="Arial (Corpo)"/>
            </a:endParaRP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N/D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-7608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PADRONIZAÇÃO DAS ESTAÇÕES DE TRABALHO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967978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1196816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Este projeto tem como objetivo padronizar as estações de trabalho do TJPE.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139931545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21979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3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94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7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97" name="Oval 16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grpSp>
        <p:nvGrpSpPr>
          <p:cNvPr id="67" name="Group 159"/>
          <p:cNvGrpSpPr>
            <a:grpSpLocks noChangeAspect="1"/>
          </p:cNvGrpSpPr>
          <p:nvPr/>
        </p:nvGrpSpPr>
        <p:grpSpPr bwMode="auto">
          <a:xfrm>
            <a:off x="4950064" y="627122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9" name="Oval 161">
              <a:hlinkClick r:id="rId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3</a:t>
              </a:r>
            </a:p>
          </p:txBody>
        </p:sp>
      </p:grpSp>
      <p:sp>
        <p:nvSpPr>
          <p:cNvPr id="70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1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72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6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79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13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4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8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03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9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Round Same Side Corner Rectangle 4"/>
          <p:cNvSpPr/>
          <p:nvPr/>
        </p:nvSpPr>
        <p:spPr>
          <a:xfrm rot="10800000">
            <a:off x="3059832" y="1890626"/>
            <a:ext cx="3024336" cy="1610379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18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" name="Round Same Side Corner Rectangle 106"/>
          <p:cNvSpPr/>
          <p:nvPr/>
        </p:nvSpPr>
        <p:spPr>
          <a:xfrm>
            <a:off x="3059831" y="1624196"/>
            <a:ext cx="3024337" cy="249911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Concluídos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5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98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9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0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111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4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5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6" name="Group 18"/>
          <p:cNvGrpSpPr/>
          <p:nvPr/>
        </p:nvGrpSpPr>
        <p:grpSpPr>
          <a:xfrm>
            <a:off x="6371175" y="1923823"/>
            <a:ext cx="2314754" cy="291937"/>
            <a:chOff x="452926" y="1955660"/>
            <a:chExt cx="2074514" cy="317142"/>
          </a:xfrm>
        </p:grpSpPr>
        <p:sp>
          <p:nvSpPr>
            <p:cNvPr id="117" name="Round Same Side Corner Rectangle 14"/>
            <p:cNvSpPr/>
            <p:nvPr/>
          </p:nvSpPr>
          <p:spPr>
            <a:xfrm rot="16200000" flipV="1">
              <a:off x="1974624" y="1678215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8" name="Round Same Side Corner Rectangle 15"/>
            <p:cNvSpPr/>
            <p:nvPr/>
          </p:nvSpPr>
          <p:spPr>
            <a:xfrm rot="16200000">
              <a:off x="937367" y="1496760"/>
              <a:ext cx="249829" cy="1218711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9" name="TextBox 16"/>
            <p:cNvSpPr txBox="1"/>
            <p:nvPr/>
          </p:nvSpPr>
          <p:spPr>
            <a:xfrm>
              <a:off x="501241" y="1971888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0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54%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1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122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4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5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46%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6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127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8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9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0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1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32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133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4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5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6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7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38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9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0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1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2" name="Round Same Side Corner Rectangle 102"/>
          <p:cNvSpPr/>
          <p:nvPr/>
        </p:nvSpPr>
        <p:spPr>
          <a:xfrm>
            <a:off x="535319" y="5524206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sp>
        <p:nvSpPr>
          <p:cNvPr id="144" name="Round Same Side Corner Rectangle 100"/>
          <p:cNvSpPr/>
          <p:nvPr/>
        </p:nvSpPr>
        <p:spPr>
          <a:xfrm>
            <a:off x="212392" y="3660525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5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46" name="Chart 96"/>
          <p:cNvGraphicFramePr/>
          <p:nvPr>
            <p:extLst>
              <p:ext uri="{D42A27DB-BD31-4B8C-83A1-F6EECF244321}">
                <p14:modId xmlns:p14="http://schemas.microsoft.com/office/powerpoint/2010/main" val="3729153502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7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4" name="Group 279"/>
          <p:cNvGrpSpPr>
            <a:grpSpLocks noChangeAspect="1"/>
          </p:cNvGrpSpPr>
          <p:nvPr/>
        </p:nvGrpSpPr>
        <p:grpSpPr bwMode="auto">
          <a:xfrm>
            <a:off x="3941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5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56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57" name="Tabela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02282"/>
              </p:ext>
            </p:extLst>
          </p:nvPr>
        </p:nvGraphicFramePr>
        <p:xfrm>
          <a:off x="3075341" y="1906118"/>
          <a:ext cx="2993275" cy="1428161"/>
        </p:xfrm>
        <a:graphic>
          <a:graphicData uri="http://schemas.openxmlformats.org/drawingml/2006/table">
            <a:tbl>
              <a:tblPr/>
              <a:tblGrid>
                <a:gridCol w="256971"/>
                <a:gridCol w="2088232"/>
                <a:gridCol w="648072"/>
              </a:tblGrid>
              <a:tr h="20402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01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05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Banco Nacional de Mandados</a:t>
                      </a:r>
                      <a:r>
                        <a:rPr lang="pt-BR" sz="105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Prisão</a:t>
                      </a:r>
                      <a:endParaRPr lang="pt-BR" sz="105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Jan/13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Processos Apensados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Jan/13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PT" sz="11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Pje – Corregedoria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PT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Dez/12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04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Vitaliciamento</a:t>
                      </a: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– 1ª. Etapa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Out/12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05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Protocolo Integrado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Out/12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06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Pré</a:t>
                      </a: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-queixa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Set/12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07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Sessão de Julgamento Eletrônica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Jun</a:t>
                      </a: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/11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7" name="Chart 96"/>
          <p:cNvGraphicFramePr/>
          <p:nvPr>
            <p:extLst>
              <p:ext uri="{D42A27DB-BD31-4B8C-83A1-F6EECF244321}">
                <p14:modId xmlns:p14="http://schemas.microsoft.com/office/powerpoint/2010/main" val="3900686162"/>
              </p:ext>
            </p:extLst>
          </p:nvPr>
        </p:nvGraphicFramePr>
        <p:xfrm>
          <a:off x="227620" y="3881674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130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Manoel Heleno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Dra. Mariana Vargas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>
                <a:solidFill>
                  <a:schemeClr val="tx1"/>
                </a:solidFill>
                <a:ea typeface="Times New Roman"/>
                <a:cs typeface="Calibri" pitchFamily="34" charset="0"/>
              </a:rPr>
              <a:t>A ferramenta Data Link não está funcionando como desejado. </a:t>
            </a:r>
            <a:r>
              <a:rPr lang="pt-BR" sz="1050" dirty="0" err="1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Provavalmente</a:t>
            </a: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 precisaremos de </a:t>
            </a:r>
            <a:r>
              <a:rPr lang="pt-BR" sz="1050" dirty="0">
                <a:solidFill>
                  <a:schemeClr val="tx1"/>
                </a:solidFill>
                <a:ea typeface="Times New Roman"/>
                <a:cs typeface="Calibri" pitchFamily="34" charset="0"/>
              </a:rPr>
              <a:t>suporte da Oracle</a:t>
            </a: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.</a:t>
            </a:r>
            <a:endParaRPr lang="pt-BR" sz="1050" dirty="0">
              <a:solidFill>
                <a:schemeClr val="tx1"/>
              </a:solidFill>
              <a:ea typeface="Times New Roman"/>
              <a:cs typeface="Calibri" pitchFamily="34" charset="0"/>
            </a:endParaRPr>
          </a:p>
          <a:p>
            <a:pPr marL="171450" indent="-171450" algn="just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Será necessário realizar um replanejamento para estimar as datas de entrega da 2ª Etapa do BI (2ª a 6ª entregas dos indicadores).</a:t>
            </a:r>
            <a:endParaRPr lang="pt-BR" sz="1050" dirty="0">
              <a:solidFill>
                <a:schemeClr val="tx1"/>
              </a:solidFill>
              <a:ea typeface="Times New Roman"/>
              <a:cs typeface="Calibri" pitchFamily="34" charset="0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259244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Levantamento de 5 Indicadores que irão compor a 1ª Etapa do BI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Set/12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1ª Entrega contendo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os 5 indicadores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Mar/13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85%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Treinamento dos usuários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N/D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Levantamento de novos Indicadores que irão compor a 2ª Etapa do BI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N/D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2ª Etapa</a:t>
                      </a:r>
                      <a:r>
                        <a:rPr lang="pt-BR" sz="1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 do BI (contendo as demais e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ntregas contendo os demais indicadores)</a:t>
                      </a:r>
                      <a:endParaRPr lang="pt-BR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N/D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Foram construídos os </a:t>
            </a:r>
            <a:r>
              <a:rPr lang="pt-BR" sz="1050" dirty="0" err="1" smtClean="0">
                <a:solidFill>
                  <a:schemeClr val="dk1"/>
                </a:solidFill>
              </a:rPr>
              <a:t>dashboards</a:t>
            </a:r>
            <a:r>
              <a:rPr lang="pt-BR" sz="1050" dirty="0" smtClean="0">
                <a:solidFill>
                  <a:schemeClr val="dk1"/>
                </a:solidFill>
              </a:rPr>
              <a:t> com os indicadores da 1ª entrega. O próximo passo é a apresentação e a validação dos </a:t>
            </a:r>
            <a:r>
              <a:rPr lang="pt-BR" sz="1050" dirty="0" err="1" smtClean="0">
                <a:solidFill>
                  <a:schemeClr val="dk1"/>
                </a:solidFill>
              </a:rPr>
              <a:t>dashboards</a:t>
            </a:r>
            <a:r>
              <a:rPr lang="pt-BR" sz="1050" dirty="0" smtClean="0">
                <a:solidFill>
                  <a:schemeClr val="dk1"/>
                </a:solidFill>
              </a:rPr>
              <a:t> pelo gestor no negócio. 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N/D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75%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Painel de Indicadores 1º Grau (BI)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246631200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7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Este projeto tem o objetivo de coletar dados do 1º Grau para gerar informações gerenciais para as inspeções da Corregedoria.</a:t>
            </a:r>
            <a:endParaRPr lang="pt-BR" sz="1050" dirty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26071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definir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Paulo Emílio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gestor solicitou mudanças no projeto, ocasionando o replanejamento do projeto com a definição de um novo cronograma.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506659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Painel de Indicadores 2º Grau (BI)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1853287587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Este projeto tem o objetivo dedados do 2º Grau para gerar informações gerenciais para responder as Metas do CNJ.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26071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Arthur Cesar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Maria José (</a:t>
              </a: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DEA</a:t>
              </a: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)</a:t>
              </a: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002534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Validação do escopo</a:t>
                      </a:r>
                      <a:r>
                        <a:rPr lang="pt-BR" sz="1100" baseline="0" dirty="0" smtClean="0"/>
                        <a:t> do projeto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Planejamento</a:t>
                      </a:r>
                      <a:r>
                        <a:rPr lang="pt-BR" sz="1100" baseline="0" dirty="0" smtClean="0"/>
                        <a:t> do cronograma do projeto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Set/12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Entrega da 1ª</a:t>
                      </a:r>
                      <a:r>
                        <a:rPr lang="pt-BR" sz="1100" baseline="0" dirty="0" smtClean="0"/>
                        <a:t> fase do projeto (obras em execução)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Entrega da 2ª</a:t>
                      </a:r>
                      <a:r>
                        <a:rPr lang="pt-BR" sz="1100" baseline="0" dirty="0" smtClean="0"/>
                        <a:t> fase do projeto (obras em licitação)</a:t>
                      </a:r>
                      <a:endParaRPr lang="pt-B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sistema foi implantado.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A conclusão total do projeto aguarda apenas a documentação das atividades de suporte (catálogo de serviços) do sistema.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98%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Acompanhamento de Obras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1982872192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objetivo deste projeto é a construção de um sistema para acompanhamento das obras de engenharia do Tribunal de Justiça de Pernambuco, estejam elas em processo licitatório ou execução.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26071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Carlos Rocha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Des. Mauro Alencar</a:t>
              </a: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Não há.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474976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Proposta inicial das Diretrizes da PSI elaborada pelo NSI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Mai/12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Diretrizes da PSI Revisadas e Aprovadas pela SETIC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Jun/12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Diretrizes da PSI Revisadas/Aprovadas pelo CGTIC 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Diretrizes da PSI Aprovadas pelo T.Pleno e Publicada no </a:t>
                      </a:r>
                      <a:r>
                        <a:rPr lang="pt-BR" sz="1100" dirty="0" err="1" smtClean="0"/>
                        <a:t>DJe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Política Divulgada e Conscientização inicial realizada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Projeto finalizado.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Política de Segurança da Informação (Diretrizes)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2759635822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Este projeto tem como objetivos: Definir a Política de Segurança da Informação do Poder Judiciário de Pernambuco e atividades de divulgação e conscientização da PSI para os Servidores, Magistrados e Colaboradores do TJPE.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Diego Madeira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Des. Mauro Alencar</a:t>
              </a: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Não há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868503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Planejamento</a:t>
                      </a:r>
                      <a:endParaRPr lang="pt-B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Ago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>
                          <a:effectLst/>
                        </a:rPr>
                        <a:t>Materiais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Jan/13</a:t>
                      </a:r>
                      <a:endParaRPr lang="pt-B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>
                          <a:effectLst/>
                        </a:rPr>
                        <a:t>Palestras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>
                          <a:effectLst/>
                        </a:rPr>
                        <a:t>Campanha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já foi finalizado do ponto de vista de atividades de execução do projeto.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Iremos realizar uma reunião de lições aprendidas para finalizar o projeto.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99%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Campanha de Divulgação e Conscientização da PSI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3608159156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Este projeto tem como objetivos: Divulgar a Política de Segurança da Informação do Poder Judiciário de Pernambuco para os Servidores, Magistrados e Colaboradores do TJPE.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Diego Madeira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Alessandra Bárbara</a:t>
              </a: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está passando por um replanejamento por conta de mudança de escopo.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941757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01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Coletar Dados.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Jul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02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Analisar Risco.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</a:t>
                      </a:r>
                      <a:r>
                        <a:rPr lang="pt-BR" sz="1100" baseline="0" dirty="0" smtClean="0"/>
                        <a:t> Definir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75%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03 -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Manter um Perfil de Risco.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</a:t>
                      </a:r>
                      <a:r>
                        <a:rPr lang="pt-BR" sz="1100" baseline="0" dirty="0" smtClean="0"/>
                        <a:t> Definir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45%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04 -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Avaliar o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Risco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</a:t>
                      </a:r>
                      <a:r>
                        <a:rPr lang="pt-BR" sz="1100" baseline="0" dirty="0" smtClean="0"/>
                        <a:t> Definir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05 -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Definir um portfólio de ações para o gerenciamento de risco.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</a:t>
                      </a:r>
                      <a:r>
                        <a:rPr lang="pt-BR" sz="1100" baseline="0" dirty="0" smtClean="0"/>
                        <a:t> Definir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planejamento do projeto está sendo elaborado. 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30%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Gestão de Riscos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3970067816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Identificar e quantificar os níveis de riscos, considerando as possíveis ameaças e vulnerabilidades, seus impactos para as atividades do TJPE e a probabilidade de sua ocorrência, devendo ainda recomendar ações de segurança que compreendam controles, políticas e procedimentos para tratamento e mitigação destes riscos.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" y="1657828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42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47" name="Oval 16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26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646164"/>
              </p:ext>
            </p:extLst>
          </p:nvPr>
        </p:nvGraphicFramePr>
        <p:xfrm>
          <a:off x="395535" y="1813962"/>
          <a:ext cx="8352929" cy="2962616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1"/>
                <a:gridCol w="677264"/>
                <a:gridCol w="1505032"/>
                <a:gridCol w="903021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BNMP 2º Grau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3,31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Presidência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Conhecer Virtual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3,23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Presidência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Mai/12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Consulta Processual CCMA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3,23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CCMA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Fev/11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Consulta</a:t>
                      </a:r>
                      <a:r>
                        <a:rPr lang="pt-BR" sz="1600" baseline="0" dirty="0" smtClean="0"/>
                        <a:t> Processual Móvel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3,00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Consulta Processual Unificada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2,92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 de Leilão Eletrônico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2,92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Fórum Recife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Ago</a:t>
                      </a:r>
                      <a:r>
                        <a:rPr lang="pt-BR" sz="1600" dirty="0" smtClean="0"/>
                        <a:t>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Acompanham. de Medidas Sócio Educativas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2,92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Vara Infância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5362" y="26369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5362" y="300838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56" descr="Icon Magnifying Glas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485118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56" descr="Icon Magnifying Glas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4794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056" descr="Icon Magnifying Glass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71" y="340497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056" descr="Icon Magnifying Glass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7687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056" descr="Icon Magnifying Glass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12505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37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3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45" name="Oval 161"/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22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249483"/>
              </p:ext>
            </p:extLst>
          </p:nvPr>
        </p:nvGraphicFramePr>
        <p:xfrm>
          <a:off x="395536" y="1813962"/>
          <a:ext cx="8352927" cy="2221962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08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Cemando 2º Grau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2,77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Cemando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Nov/10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Integração do </a:t>
                      </a:r>
                      <a:r>
                        <a:rPr lang="pt-BR" sz="1600" dirty="0" err="1" smtClean="0"/>
                        <a:t>Judwin</a:t>
                      </a:r>
                      <a:r>
                        <a:rPr lang="pt-BR" sz="1600" baseline="0" dirty="0" smtClean="0"/>
                        <a:t> 1º Grau com o CNACL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2,46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CICA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Ago/11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Controle de Acolhimento e Adoção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2,38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CEJA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Out/12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 de Gestão da SEJU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2,23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SEJU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Gerenciador</a:t>
                      </a:r>
                      <a:r>
                        <a:rPr lang="pt-BR" sz="1600" baseline="0" dirty="0" smtClean="0"/>
                        <a:t> de Contas de Depósito Judicial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2,15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99695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7687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56" descr="Icon Magnifying Glas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369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56" descr="Icon Magnifying Glas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5699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56" descr="Icon Magnifying Glass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1703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1" name="Picture 2056" descr="Icon Magnifying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707973"/>
              </p:ext>
            </p:extLst>
          </p:nvPr>
        </p:nvGraphicFramePr>
        <p:xfrm>
          <a:off x="395536" y="1813962"/>
          <a:ext cx="8352927" cy="370327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Substituição do SISPE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2,31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Aquisição de Sistema</a:t>
                      </a:r>
                      <a:r>
                        <a:rPr lang="pt-BR" sz="1600" baseline="0" dirty="0" smtClean="0"/>
                        <a:t> para o Centro de Saúde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2,31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SGP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</a:t>
                      </a:r>
                      <a:r>
                        <a:rPr lang="pt-BR" sz="1600" baseline="0" dirty="0" smtClean="0"/>
                        <a:t> Integrado de Gestão Pública (GRP)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2,31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Jan/09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Controle do Serviço de Taxi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2,23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GCSG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Controle da Transparência Passiva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Ouvidoria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Set/12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Novo Sistema de Ouvidoria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2,08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Ouvidoria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Out/12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 de Frequência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2,04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Banco de Talentos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1,96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SGP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Fev/11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 para o Centro de Justiça</a:t>
                      </a:r>
                      <a:r>
                        <a:rPr lang="pt-BR" sz="1600" baseline="0" dirty="0" smtClean="0"/>
                        <a:t> Terapêutico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1,92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SGP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056" descr="Icon Magnifying Glas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5362" y="224759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35701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71705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56" descr="Icon Magnifying Glas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5362" y="26369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56" descr="Icon Magnifying Glas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99695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56" descr="Icon Magnifying Glass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7707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56" descr="Icon Magnifying Glass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50912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56" descr="Icon Magnifying Glass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86916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23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5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27" name="Oval 161">
              <a:hlinkClick r:id="rId11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1" name="Picture 2056" descr="Icon Magnifying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698599"/>
              </p:ext>
            </p:extLst>
          </p:nvPr>
        </p:nvGraphicFramePr>
        <p:xfrm>
          <a:off x="395536" y="1813962"/>
          <a:ext cx="8352927" cy="2592289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Informações ao Cidadão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3,31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CPSIC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Mai/12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Página da COPLAN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2,69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/2012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Expansão Malote Digital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2,62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Novo Themis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2,62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Jurisprudência do CEJ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2,15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CEJ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Publicações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resenhas</a:t>
                      </a: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2,00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SGP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Ago</a:t>
                      </a: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2056" descr="Icon Magnifying Glas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369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14908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421317"/>
              </p:ext>
            </p:extLst>
          </p:nvPr>
        </p:nvGraphicFramePr>
        <p:xfrm>
          <a:off x="611560" y="1772816"/>
          <a:ext cx="7992888" cy="222196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472608"/>
                <a:gridCol w="936104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Processo</a:t>
                      </a:r>
                      <a:r>
                        <a:rPr lang="pt-BR" baseline="0" dirty="0" smtClean="0"/>
                        <a:t> Judicial Eletrônico (</a:t>
                      </a:r>
                      <a:r>
                        <a:rPr lang="pt-BR" baseline="0" dirty="0" err="1" smtClean="0"/>
                        <a:t>PJe</a:t>
                      </a:r>
                      <a:r>
                        <a:rPr lang="pt-BR" baseline="0" dirty="0" smtClean="0"/>
                        <a:t>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Implantação Juizados Cíveis da RMR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Susp</a:t>
                      </a:r>
                      <a:r>
                        <a:rPr lang="pt-BR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</a:t>
                      </a:r>
                      <a:endParaRPr lang="pt-BR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Juizados Criminais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Cancel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Colégio Recursal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Susp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25%</a:t>
                      </a:r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Pje</a:t>
                      </a:r>
                      <a:r>
                        <a:rPr lang="pt-BR" sz="1600" dirty="0" smtClean="0"/>
                        <a:t> – Migração Versão Descanso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Abr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46%</a:t>
                      </a:r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Pje</a:t>
                      </a:r>
                      <a:r>
                        <a:rPr lang="pt-BR" sz="1600" dirty="0" smtClean="0"/>
                        <a:t> – Corregedoria</a:t>
                      </a:r>
                      <a:r>
                        <a:rPr lang="pt-BR" sz="1600" baseline="0" dirty="0" smtClean="0"/>
                        <a:t>  2ª Fase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6%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214750"/>
              </p:ext>
            </p:extLst>
          </p:nvPr>
        </p:nvGraphicFramePr>
        <p:xfrm>
          <a:off x="7092280" y="2095388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081485"/>
              </p:ext>
            </p:extLst>
          </p:nvPr>
        </p:nvGraphicFramePr>
        <p:xfrm>
          <a:off x="7092280" y="2453063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922123"/>
              </p:ext>
            </p:extLst>
          </p:nvPr>
        </p:nvGraphicFramePr>
        <p:xfrm>
          <a:off x="7092280" y="2819552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761481"/>
              </p:ext>
            </p:extLst>
          </p:nvPr>
        </p:nvGraphicFramePr>
        <p:xfrm>
          <a:off x="7092280" y="3180252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130162"/>
              </p:ext>
            </p:extLst>
          </p:nvPr>
        </p:nvGraphicFramePr>
        <p:xfrm>
          <a:off x="7146440" y="2196546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498033"/>
              </p:ext>
            </p:extLst>
          </p:nvPr>
        </p:nvGraphicFramePr>
        <p:xfrm>
          <a:off x="7146440" y="255131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337927"/>
              </p:ext>
            </p:extLst>
          </p:nvPr>
        </p:nvGraphicFramePr>
        <p:xfrm>
          <a:off x="7146440" y="2884427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414906"/>
              </p:ext>
            </p:extLst>
          </p:nvPr>
        </p:nvGraphicFramePr>
        <p:xfrm>
          <a:off x="7140707" y="3267009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966190"/>
              </p:ext>
            </p:extLst>
          </p:nvPr>
        </p:nvGraphicFramePr>
        <p:xfrm>
          <a:off x="611560" y="4221088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Audiência Digital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Sistema de Gravação de Audiências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Abr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85%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494355"/>
              </p:ext>
            </p:extLst>
          </p:nvPr>
        </p:nvGraphicFramePr>
        <p:xfrm>
          <a:off x="7092280" y="454477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05594"/>
              </p:ext>
            </p:extLst>
          </p:nvPr>
        </p:nvGraphicFramePr>
        <p:xfrm>
          <a:off x="7146440" y="462672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65" name="Picture 2056" descr="Icon Magnifying Glas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68" y="2237063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56" descr="Viewer fi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16440" y="182052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56" descr="Viewer fi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16440" y="426994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2056" descr="Icon Magnifying Glass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44" y="256490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2056" descr="Icon Magnifying Glass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44" y="292494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2056" descr="Icon Magnifying Glass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44" y="4667237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942022"/>
              </p:ext>
            </p:extLst>
          </p:nvPr>
        </p:nvGraphicFramePr>
        <p:xfrm>
          <a:off x="611560" y="5136618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VEPA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540" baseline="0" dirty="0" smtClean="0"/>
                        <a:t>Controle de Frequência de Cumpridor de Penal Alternativa</a:t>
                      </a:r>
                      <a:endParaRPr lang="pt-BR" sz="154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Abr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9" name="Picture 2056" descr="Icon Magnifying Glass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36" y="558926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703854"/>
              </p:ext>
            </p:extLst>
          </p:nvPr>
        </p:nvGraphicFramePr>
        <p:xfrm>
          <a:off x="7092280" y="5456013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6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346803"/>
              </p:ext>
            </p:extLst>
          </p:nvPr>
        </p:nvGraphicFramePr>
        <p:xfrm>
          <a:off x="6876256" y="5548747"/>
          <a:ext cx="91796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pSp>
        <p:nvGrpSpPr>
          <p:cNvPr id="7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3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4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5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6" name="Oval 161">
              <a:hlinkClick r:id="rId21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grpSp>
        <p:nvGrpSpPr>
          <p:cNvPr id="79" name="Group 159"/>
          <p:cNvGrpSpPr>
            <a:grpSpLocks noChangeAspect="1"/>
          </p:cNvGrpSpPr>
          <p:nvPr/>
        </p:nvGrpSpPr>
        <p:grpSpPr bwMode="auto">
          <a:xfrm>
            <a:off x="4950064" y="627122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1" name="Oval 161">
              <a:hlinkClick r:id="rId2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3</a:t>
              </a:r>
            </a:p>
          </p:txBody>
        </p:sp>
      </p:grpSp>
      <p:grpSp>
        <p:nvGrpSpPr>
          <p:cNvPr id="84" name="Group 279"/>
          <p:cNvGrpSpPr>
            <a:grpSpLocks noChangeAspect="1"/>
          </p:cNvGrpSpPr>
          <p:nvPr/>
        </p:nvGrpSpPr>
        <p:grpSpPr bwMode="auto">
          <a:xfrm>
            <a:off x="3941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5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6" name="Oval 281">
              <a:hlinkClick r:id="rId2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64" name="CaixaDeTexto 63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67" name="Picture 2056" descr="Icon Magnifying Glas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056" descr="Icon Magnifying Glass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36" y="3302053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056" descr="Icon Magnifying Glass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36" y="3705987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089708"/>
              </p:ext>
            </p:extLst>
          </p:nvPr>
        </p:nvGraphicFramePr>
        <p:xfrm>
          <a:off x="7092000" y="357273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graphicFrame>
        <p:nvGraphicFramePr>
          <p:cNvPr id="4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410470"/>
              </p:ext>
            </p:extLst>
          </p:nvPr>
        </p:nvGraphicFramePr>
        <p:xfrm>
          <a:off x="7146440" y="366547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graphicFrame>
        <p:nvGraphicFramePr>
          <p:cNvPr id="4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454920"/>
              </p:ext>
            </p:extLst>
          </p:nvPr>
        </p:nvGraphicFramePr>
        <p:xfrm>
          <a:off x="7146440" y="366547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1" name="Picture 2056" descr="Icon Magnifying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134967"/>
              </p:ext>
            </p:extLst>
          </p:nvPr>
        </p:nvGraphicFramePr>
        <p:xfrm>
          <a:off x="395536" y="1813962"/>
          <a:ext cx="8352927" cy="370327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0" dirty="0" smtClean="0"/>
                        <a:t>Rede de Dados Interior</a:t>
                      </a:r>
                      <a:endParaRPr lang="pt-BR" sz="1600" b="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2,08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DG/COPLAN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4" name="Picture 2056" descr="Icon Magnifying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495713"/>
              </p:ext>
            </p:extLst>
          </p:nvPr>
        </p:nvGraphicFramePr>
        <p:xfrm>
          <a:off x="395536" y="1813962"/>
          <a:ext cx="8352927" cy="370327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Gestão de Vulnerabilidades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2,69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do PETIC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2,38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Fev/12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Elaboração do PDTIC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2,38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Gestão de Identidades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2,38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Ferramenta de CRM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2,00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1" name="Picture 2056" descr="Icon Magnifying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707973"/>
              </p:ext>
            </p:extLst>
          </p:nvPr>
        </p:nvGraphicFramePr>
        <p:xfrm>
          <a:off x="395536" y="1813962"/>
          <a:ext cx="8352927" cy="370327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Controle Pós Graduação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1,77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SGP - DDH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Nov/12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Serviços e obras</a:t>
                      </a:r>
                      <a:r>
                        <a:rPr lang="pt-BR" sz="1600" baseline="0" dirty="0" smtClean="0"/>
                        <a:t> de engenharia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1,46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Ago/12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Folha</a:t>
                      </a:r>
                      <a:r>
                        <a:rPr lang="pt-BR" sz="1600" baseline="0" dirty="0" smtClean="0"/>
                        <a:t> de Pagamento dos Estagiários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1,46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SGP</a:t>
                      </a:r>
                      <a:r>
                        <a:rPr lang="pt-BR" sz="1600" baseline="0" dirty="0" smtClean="0"/>
                        <a:t> – DGP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" name="Picture 2056" descr="Icon Magnifying Glas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5362" y="224759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99695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5362" y="26369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3" name="Oval 281">
              <a:hlinkClick r:id="rId6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14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6" name="Oval 161"/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err="1" smtClean="0">
                <a:solidFill>
                  <a:schemeClr val="bg1"/>
                </a:solidFill>
              </a:rPr>
              <a:t>Bnmp</a:t>
            </a:r>
            <a:r>
              <a:rPr sz="1600" smtClean="0">
                <a:solidFill>
                  <a:schemeClr val="bg1"/>
                </a:solidFill>
              </a:rPr>
              <a:t> 2º grau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endParaRPr lang="pt-BR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3,31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Implantação do controle de expedição de mandados de prisão no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2º Grau, com armazenamento e envio das informações para o CNJ atendendo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à resolução 137/2011 daquele conselho.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86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Resolução 137/2011 do CNJ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CONHECER VIRTUAL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Desembargador Luiz Carlos Figueiredo</a:t>
                      </a:r>
                      <a:endParaRPr lang="pt-BR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Maio/2012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3,23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5270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em questão tem por objetivo utilizar a videoconferência para facilitar o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primeiro contato entre um pretendente a uma adoção nacional ou internacional e uma criança residente em comarca do estado, resultando na propositura de ação de adoção.</a:t>
                      </a:r>
                      <a:endParaRPr lang="pt-BR" sz="1800" b="1" dirty="0" smtClean="0"/>
                    </a:p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34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Esse projeto contribui para a celeridade processual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Consulta Processual CCMA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Edson Dias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Fevereiro/2011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3,23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de ferramenta de consulta dos procedimentos cadastrados nas Centrais e Câmaras de Conciliação, Mediação e Arbitragem, no site de Internet do Tribunal de Justiça de Pernambuco.</a:t>
                      </a:r>
                      <a:endParaRPr lang="pt-BR" sz="1800" b="1" dirty="0" smtClean="0"/>
                    </a:p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58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Acesso a informação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baseline="0" dirty="0" smtClean="0"/>
                        <a:t>Simples por se tratar de uma funcionalidade existente mas não disponível pela internet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Consulta Processual Móvel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Norma Lyra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3,00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5270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800" b="0" dirty="0" smtClean="0"/>
                        <a:t>Corrigir o aplicativo de pesquisa processual do primeiro grau</a:t>
                      </a:r>
                      <a:r>
                        <a:rPr lang="pt-BR" sz="1800" b="0" baseline="0" dirty="0" smtClean="0"/>
                        <a:t> </a:t>
                      </a:r>
                      <a:r>
                        <a:rPr lang="pt-BR" sz="1800" b="0" dirty="0" smtClean="0"/>
                        <a:t>para plataforma </a:t>
                      </a:r>
                      <a:r>
                        <a:rPr lang="pt-BR" sz="1800" b="0" dirty="0" err="1" smtClean="0"/>
                        <a:t>android</a:t>
                      </a:r>
                      <a:r>
                        <a:rPr lang="pt-BR" sz="1800" b="0" dirty="0" smtClean="0"/>
                        <a:t>,</a:t>
                      </a:r>
                      <a:r>
                        <a:rPr lang="pt-BR" sz="1800" b="0" baseline="0" dirty="0" smtClean="0"/>
                        <a:t> e desenvolver outros aplicativos de forma similar viabilizando a pesquisa para juizados e segundo grau, além de disponibilizar para a plataforma de dispositivos móveis do IOS.</a:t>
                      </a:r>
                      <a:endParaRPr lang="pt-BR" sz="1800" b="0" dirty="0" smtClean="0"/>
                    </a:p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48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Acesso a informação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Complexidade: Tecnologia de baixo domínio pela SETIC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Consulta Processual Unificada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Norma Lyra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2,92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800" b="0" dirty="0" smtClean="0"/>
                        <a:t>Criar uma uniformidade de consultas dos processos no TJPE. Unificando as consultas de juizados, 1º e 2º Graus em uma única consulta.</a:t>
                      </a:r>
                    </a:p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6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600" b="0" dirty="0" smtClean="0"/>
                        <a:t>Acesso a informação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SISTEMA DE LEILÃO ELETRÔNICO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Diretoria do Foro – Dr. João Alberto</a:t>
                      </a:r>
                      <a:endParaRPr lang="pt-BR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2,92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5270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tem por objetivo o desenvolvimento de ferramenta para gerenciamento dos participantes dos leilões eletrônicos realizados pelo PJPE, com o cadastramento e habilitação daqueles junto aos sites dos leiloeiros, além de manter o histórico das arrematações.</a:t>
                      </a:r>
                    </a:p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30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Acesso a informação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1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Acompanhamento de Medidas Sócio Educativas 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Dr.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Élio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Bráz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Janeiro/2011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2,92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400" b="0" dirty="0" smtClean="0"/>
                        <a:t>Alteração no sistema </a:t>
                      </a:r>
                      <a:r>
                        <a:rPr lang="pt-BR" sz="1400" b="0" dirty="0" err="1" smtClean="0"/>
                        <a:t>Judwin</a:t>
                      </a:r>
                      <a:r>
                        <a:rPr lang="pt-BR" sz="1400" b="0" dirty="0" smtClean="0"/>
                        <a:t> do 1º Grau, implementando na ferramenta de acompanhamento processual a possibilidade de: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BR" sz="1400" b="0" dirty="0" smtClean="0"/>
                        <a:t>Lançamento dos movimentos realizadas pelos diversos núcleos existentes na 2ª Vara da Infância e Juventude.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BR" sz="1400" b="0" dirty="0" smtClean="0"/>
                        <a:t>Relatórios para atender as necessidades de extração de informações dos núcleos citados.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BR" sz="1400" b="0" dirty="0" smtClean="0"/>
                        <a:t>Controle de menores que estão em unidades de acolhimento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54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5958929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80979"/>
            <a:ext cx="8424862" cy="1584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52404"/>
          <a:ext cx="8424936" cy="16129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42505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84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428454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817391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428454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817391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428454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817391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428454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817391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428454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817391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428454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817391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428454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817391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039623"/>
              </p:ext>
            </p:extLst>
          </p:nvPr>
        </p:nvGraphicFramePr>
        <p:xfrm>
          <a:off x="611560" y="1772816"/>
          <a:ext cx="7992888" cy="333294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1º Grau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Execução Fiscal Eletrônica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Susp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Painel de Chamadas de Audiências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Jun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60%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Vitaliciamento</a:t>
                      </a:r>
                      <a:r>
                        <a:rPr lang="pt-BR" sz="1600" dirty="0" smtClean="0"/>
                        <a:t> - 2ª</a:t>
                      </a:r>
                      <a:r>
                        <a:rPr lang="pt-BR" sz="1600" baseline="0" dirty="0" smtClean="0"/>
                        <a:t> Fase</a:t>
                      </a:r>
                      <a:endParaRPr lang="pt-B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Gestão de Pagamento de Precatórios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3%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Consulta Processual 1º</a:t>
                      </a:r>
                      <a:r>
                        <a:rPr lang="pt-BR" sz="1600" baseline="0" dirty="0" smtClean="0"/>
                        <a:t> Grau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40%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Consulta de Bens à </a:t>
                      </a:r>
                      <a:r>
                        <a:rPr lang="pt-BR" sz="1600" dirty="0" err="1" smtClean="0"/>
                        <a:t>Receira</a:t>
                      </a:r>
                      <a:r>
                        <a:rPr lang="pt-BR" sz="1600" dirty="0" smtClean="0"/>
                        <a:t> Federal </a:t>
                      </a:r>
                      <a:r>
                        <a:rPr lang="pt-BR" sz="1600" dirty="0" err="1" smtClean="0"/>
                        <a:t>Br</a:t>
                      </a:r>
                      <a:r>
                        <a:rPr lang="pt-BR" sz="1600" dirty="0" smtClean="0"/>
                        <a:t> (</a:t>
                      </a:r>
                      <a:r>
                        <a:rPr lang="pt-BR" sz="1600" dirty="0" err="1" smtClean="0"/>
                        <a:t>InfoJud</a:t>
                      </a:r>
                      <a:r>
                        <a:rPr lang="pt-BR" sz="1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N/D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Custas Judiciais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N/D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Penhora on-line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N/D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533361"/>
              </p:ext>
            </p:extLst>
          </p:nvPr>
        </p:nvGraphicFramePr>
        <p:xfrm>
          <a:off x="7092280" y="284205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452839"/>
              </p:ext>
            </p:extLst>
          </p:nvPr>
        </p:nvGraphicFramePr>
        <p:xfrm>
          <a:off x="7092280" y="20880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058931"/>
              </p:ext>
            </p:extLst>
          </p:nvPr>
        </p:nvGraphicFramePr>
        <p:xfrm>
          <a:off x="7092280" y="24660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594640"/>
              </p:ext>
            </p:extLst>
          </p:nvPr>
        </p:nvGraphicFramePr>
        <p:xfrm>
          <a:off x="7092280" y="2920829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183180"/>
              </p:ext>
            </p:extLst>
          </p:nvPr>
        </p:nvGraphicFramePr>
        <p:xfrm>
          <a:off x="7092280" y="35640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821533"/>
              </p:ext>
            </p:extLst>
          </p:nvPr>
        </p:nvGraphicFramePr>
        <p:xfrm>
          <a:off x="7092280" y="3197248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456421"/>
              </p:ext>
            </p:extLst>
          </p:nvPr>
        </p:nvGraphicFramePr>
        <p:xfrm>
          <a:off x="7092280" y="39420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196665"/>
              </p:ext>
            </p:extLst>
          </p:nvPr>
        </p:nvGraphicFramePr>
        <p:xfrm>
          <a:off x="7092280" y="3314822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831329"/>
              </p:ext>
            </p:extLst>
          </p:nvPr>
        </p:nvGraphicFramePr>
        <p:xfrm>
          <a:off x="7137285" y="218520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379981"/>
              </p:ext>
            </p:extLst>
          </p:nvPr>
        </p:nvGraphicFramePr>
        <p:xfrm>
          <a:off x="7137285" y="2562346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136926"/>
              </p:ext>
            </p:extLst>
          </p:nvPr>
        </p:nvGraphicFramePr>
        <p:xfrm>
          <a:off x="7146440" y="365400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330329"/>
              </p:ext>
            </p:extLst>
          </p:nvPr>
        </p:nvGraphicFramePr>
        <p:xfrm>
          <a:off x="7164288" y="2917823"/>
          <a:ext cx="432047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8620"/>
              </p:ext>
            </p:extLst>
          </p:nvPr>
        </p:nvGraphicFramePr>
        <p:xfrm>
          <a:off x="7146440" y="3279192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84" name="Picture 2056" descr="Icon Magnifying Glass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96168" y="220486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56" descr="Viewer fil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16440" y="184482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056" descr="Icon Magnifying Glass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96160" y="2599629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056" descr="Icon Magnifying Glass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96192" y="295834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Oval 280">
              <a:hlinkClick r:id="rId20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9" name="Oval 281">
              <a:hlinkClick r:id="rId20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81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5" name="Oval 161"/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6" name="Group 159"/>
          <p:cNvGrpSpPr>
            <a:grpSpLocks noChangeAspect="1"/>
          </p:cNvGrpSpPr>
          <p:nvPr/>
        </p:nvGrpSpPr>
        <p:grpSpPr bwMode="auto">
          <a:xfrm>
            <a:off x="4950064" y="627122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7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8" name="Oval 161">
              <a:hlinkClick r:id="rId21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3</a:t>
              </a:r>
            </a:p>
          </p:txBody>
        </p:sp>
      </p:grpSp>
      <p:grpSp>
        <p:nvGrpSpPr>
          <p:cNvPr id="90" name="Group 279"/>
          <p:cNvGrpSpPr>
            <a:grpSpLocks noChangeAspect="1"/>
          </p:cNvGrpSpPr>
          <p:nvPr/>
        </p:nvGrpSpPr>
        <p:grpSpPr bwMode="auto">
          <a:xfrm>
            <a:off x="3941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9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00" name="Oval 281">
              <a:hlinkClick r:id="rId2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38" name="CaixaDeTexto 37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39" name="Picture 2056" descr="Icon Magnifying Glas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56" descr="Icon Magnifying Glass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96192" y="3679749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056" descr="Icon Magnifying Glass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96192" y="3319709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056" descr="Icon Magnifying Glass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96160" y="402936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056" descr="Icon Magnifying Glas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19418" y="44371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103751"/>
              </p:ext>
            </p:extLst>
          </p:nvPr>
        </p:nvGraphicFramePr>
        <p:xfrm>
          <a:off x="7092000" y="43200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pic>
        <p:nvPicPr>
          <p:cNvPr id="51" name="Picture 2056" descr="Icon Magnifying Glas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19418" y="479715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38900"/>
              </p:ext>
            </p:extLst>
          </p:nvPr>
        </p:nvGraphicFramePr>
        <p:xfrm>
          <a:off x="7092000" y="46800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</p:spTree>
    <p:extLst>
      <p:ext uri="{BB962C8B-B14F-4D97-AF65-F5344CB8AC3E}">
        <p14:creationId xmlns:p14="http://schemas.microsoft.com/office/powerpoint/2010/main" val="3069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2232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err="1" smtClean="0">
                <a:solidFill>
                  <a:schemeClr val="bg1"/>
                </a:solidFill>
              </a:rPr>
              <a:t>Cemando</a:t>
            </a:r>
            <a:r>
              <a:rPr sz="1600" smtClean="0">
                <a:solidFill>
                  <a:schemeClr val="bg1"/>
                </a:solidFill>
              </a:rPr>
              <a:t> 2º Grau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Lúcia Aquino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Novembro/2010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2,77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22322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728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964">
                <a:tc>
                  <a:txBody>
                    <a:bodyPr/>
                    <a:lstStyle/>
                    <a:p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Alteração do sistema </a:t>
                      </a:r>
                      <a:r>
                        <a:rPr lang="pt-BR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2º Grau com implementação da funcionalidade de tratamento de expedientes similar ao sistema do 1º grau:</a:t>
                      </a:r>
                    </a:p>
                    <a:p>
                      <a:endParaRPr lang="pt-BR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Cadastro de modelos de expedientes e certidões parametrizados para utilização futura;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Distribuição de mandados para oficiais de justiça, sendo desejável que os responsáveis pelo setor possam, a partir da indicação da área de cumprimento, distribuir um mandado para oficial de justiça pelo sistema.</a:t>
                      </a:r>
                      <a:endParaRPr lang="pt-BR" sz="1400" b="1" dirty="0" smtClean="0"/>
                    </a:p>
                    <a:p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578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46813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868863"/>
            <a:ext cx="8424862" cy="1368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840288"/>
          <a:ext cx="8424936" cy="143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27080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2232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Integração do </a:t>
            </a:r>
            <a:r>
              <a:rPr sz="1600" err="1" smtClean="0">
                <a:solidFill>
                  <a:schemeClr val="bg1"/>
                </a:solidFill>
              </a:rPr>
              <a:t>Judwin</a:t>
            </a:r>
            <a:r>
              <a:rPr sz="1600" smtClean="0">
                <a:solidFill>
                  <a:schemeClr val="bg1"/>
                </a:solidFill>
              </a:rPr>
              <a:t> 1º Grau com o CNACL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Teresa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Silgueiro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Agosto/2011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2,46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22322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728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964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de </a:t>
                      </a:r>
                      <a:r>
                        <a:rPr lang="pt-BR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serviços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o envio de informações do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1º Grau para o CNACL 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(Cadastro Nacional de Adolescente em Conflito com a Lei)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800" b="1" dirty="0" smtClean="0"/>
                    </a:p>
                    <a:p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60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46813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868863"/>
            <a:ext cx="8424862" cy="1368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840288"/>
          <a:ext cx="8424936" cy="143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27080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2232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CONSULTA PROCESSUAL DO ADVOGADO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endParaRPr lang="pt-BR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2,42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22322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728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964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de serviço na web para que os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escritórios de advocacia possam buscar via aplicações próprias, informações dos processos de seus interesses. Tal serviço deverá funcionar para os sistemas </a:t>
                      </a:r>
                      <a:r>
                        <a:rPr lang="pt-BR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1º Grau, </a:t>
                      </a:r>
                      <a:r>
                        <a:rPr lang="pt-BR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2º Grau e </a:t>
                      </a:r>
                      <a:r>
                        <a:rPr lang="pt-BR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Pje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 paralelo deverá também ser corrigida a navegação da consulta processual no site do PJPE.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698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46813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868863"/>
            <a:ext cx="8424862" cy="1368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840288"/>
          <a:ext cx="8424936" cy="143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27080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4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2232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Controle de acolhimento e adoção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CEJA - Elizeth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Gayão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Senna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Outubro/2012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2,38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22322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728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964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Criação de um sistema para controle e acompanhamento das crianças acolhidas e adotadas no estado de Pernambuco devendo constar : 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Integração com a base de dados do CNA e CNCA (Cadastro Nacional de Acolhidos e Cadastro nacional de Crianças Adotadas)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Cadastro de todas as crianças acolhidas e adotadas em todas as Comarcas do Estado de Pernambuco</a:t>
                      </a:r>
                    </a:p>
                    <a:p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674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46813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868863"/>
            <a:ext cx="8424862" cy="1368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840288"/>
          <a:ext cx="8424936" cy="143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27080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2232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SISTEMA DE GESTÃO DA SEJU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2,23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22322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728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964">
                <a:tc>
                  <a:txBody>
                    <a:bodyPr/>
                    <a:lstStyle/>
                    <a:p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de ferramenta para controle mais efetivo da SEJU em relação aos eventos dos magistrados</a:t>
                      </a:r>
                      <a:r>
                        <a:rPr lang="pt-B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que impactem sua atuação jurisdicional.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626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46813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868863"/>
            <a:ext cx="8424862" cy="1368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840288"/>
          <a:ext cx="8424936" cy="143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27080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2232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Gerenciador de Contas de Depósito Judicial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err="1" smtClean="0"/>
                        <a:t>Leovegildo</a:t>
                      </a:r>
                      <a:r>
                        <a:rPr lang="pt-BR" b="0" baseline="0" dirty="0" smtClean="0"/>
                        <a:t> Mota</a:t>
                      </a:r>
                      <a:endParaRPr lang="pt-BR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Julho/2011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2,15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22322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728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Sistema que utilizará dezenas de serviços do BB para permitir um controle pelo juiz das movimentações bancárias nas contas que recebem depósitos judiciais.</a:t>
                      </a:r>
                      <a:endParaRPr lang="pt-BR" sz="1800" b="1" dirty="0" smtClean="0"/>
                    </a:p>
                    <a:p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650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46813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868863"/>
            <a:ext cx="8424862" cy="1368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840288"/>
          <a:ext cx="8424936" cy="143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27080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PÁGINA DA COPLAN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COPLAN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Paulo Emílio 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2,69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pPr algn="just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Página de intranet para a COPLAN, com vistas à publicação interna de documentos relativos às áreas de: Gestão de Projetos e Gestão de Processos de Negócio do TJPE. </a:t>
                      </a:r>
                    </a:p>
                    <a:p>
                      <a:pPr algn="just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referida página deverá disponibilizar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á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 para a publicação de notícias e repositório de arquivos/documentos, preferencialmente administrável pelos próprios usuários da COPLAN.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Eficácia essencial para o alcance das diretrizes propostas pela Lei n° 12.527/11 (Lei de Acesso a Informações).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8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Substituição do SISPE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Norma Lyra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2,31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Desenvolver/Adquirir um  em substituição ao atual sistema SISPE.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8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Aquisição de Sistema para o Centro de Saúde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err="1" smtClean="0"/>
                        <a:t>Tarciana</a:t>
                      </a:r>
                      <a:r>
                        <a:rPr lang="pt-BR" b="0" dirty="0" smtClean="0"/>
                        <a:t> </a:t>
                      </a:r>
                      <a:r>
                        <a:rPr lang="pt-BR" b="0" dirty="0" err="1" smtClean="0"/>
                        <a:t>Chalegre</a:t>
                      </a:r>
                      <a:endParaRPr lang="pt-BR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Janeiro/2011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2,31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atendimento dessa solicitação irá permitir o agendamento de consultas pelos próprios usuários, através da internet, informatizando todo o processo, controle e o gerenciamento dos atendimentos realizados pelos profissionais do centro de saúde do TJPE, através da possibilidade de geração de relatórios gerenciais e estatísticos pelos gestores do Centro de Saúde acabando com a necessidade de controles manuais.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implantação do sistema possibilitará grande impacto na organização pois beneficiará diretamente servidores e seus dependentes.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8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SISTEMA INTEGRADO DE GESTÃO PÚBLICA (GRP)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Diretoria Geral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Janeiro/2009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2,31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Trata-se de um sistema integrado de gestão pública.</a:t>
                      </a:r>
                      <a:r>
                        <a:rPr lang="pt-BR" sz="1600" b="0" baseline="0" dirty="0" smtClean="0"/>
                        <a:t> Composto por diversos processos de negócio da área meio do tribunal de justiça em uma única plataforma.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Sistema grande e de alta complexidade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Automatização</a:t>
                      </a:r>
                      <a:r>
                        <a:rPr lang="pt-BR" sz="1600" b="0" baseline="0" dirty="0" smtClean="0"/>
                        <a:t> dos processos de negócio da área meio da organização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180128"/>
              </p:ext>
            </p:extLst>
          </p:nvPr>
        </p:nvGraphicFramePr>
        <p:xfrm>
          <a:off x="611560" y="1772816"/>
          <a:ext cx="7992888" cy="148130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2º Grau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Sessão de Julgamento Eletrônico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Concl</a:t>
                      </a:r>
                      <a:r>
                        <a:rPr lang="pt-PT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Controle</a:t>
                      </a:r>
                      <a:r>
                        <a:rPr lang="pt-BR" sz="1600" baseline="0" dirty="0" smtClean="0"/>
                        <a:t> de Paradigmas Recursais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35%</a:t>
                      </a:r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Gestão da Execução Penal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8" name="Picture 2056" descr="Icon Magnifying Glas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44" y="2242543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44" y="2625733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453265"/>
              </p:ext>
            </p:extLst>
          </p:nvPr>
        </p:nvGraphicFramePr>
        <p:xfrm>
          <a:off x="7092280" y="209653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102137"/>
              </p:ext>
            </p:extLst>
          </p:nvPr>
        </p:nvGraphicFramePr>
        <p:xfrm>
          <a:off x="7137285" y="218927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7509"/>
              </p:ext>
            </p:extLst>
          </p:nvPr>
        </p:nvGraphicFramePr>
        <p:xfrm>
          <a:off x="7092280" y="2470709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605650"/>
              </p:ext>
            </p:extLst>
          </p:nvPr>
        </p:nvGraphicFramePr>
        <p:xfrm>
          <a:off x="7123108" y="254555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06" name="Picture 56" descr="Viewer fil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16416" y="148478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50" name="Oval 281">
              <a:hlinkClick r:id="rId10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52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0" name="Oval 161">
              <a:hlinkClick r:id="rId11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grpSp>
        <p:nvGrpSpPr>
          <p:cNvPr id="61" name="Group 159"/>
          <p:cNvGrpSpPr>
            <a:grpSpLocks noChangeAspect="1"/>
          </p:cNvGrpSpPr>
          <p:nvPr/>
        </p:nvGrpSpPr>
        <p:grpSpPr bwMode="auto">
          <a:xfrm>
            <a:off x="4950064" y="627122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3" name="Oval 161"/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75" name="Group 279"/>
          <p:cNvGrpSpPr>
            <a:grpSpLocks noChangeAspect="1"/>
          </p:cNvGrpSpPr>
          <p:nvPr/>
        </p:nvGrpSpPr>
        <p:grpSpPr bwMode="auto">
          <a:xfrm>
            <a:off x="3941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7" name="Oval 281">
              <a:hlinkClick r:id="rId1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29" name="CaixaDeTexto 28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30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403318"/>
              </p:ext>
            </p:extLst>
          </p:nvPr>
        </p:nvGraphicFramePr>
        <p:xfrm>
          <a:off x="7092280" y="285134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363292"/>
              </p:ext>
            </p:extLst>
          </p:nvPr>
        </p:nvGraphicFramePr>
        <p:xfrm>
          <a:off x="7137285" y="294407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31" name="Picture 2056" descr="Icon Magnifying Glass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6169" y="299697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882613"/>
              </p:ext>
            </p:extLst>
          </p:nvPr>
        </p:nvGraphicFramePr>
        <p:xfrm>
          <a:off x="7146416" y="2931274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</p:spTree>
    <p:extLst>
      <p:ext uri="{BB962C8B-B14F-4D97-AF65-F5344CB8AC3E}">
        <p14:creationId xmlns:p14="http://schemas.microsoft.com/office/powerpoint/2010/main" val="389487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CONTROLE DO SERVIÇO DE TÁXI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DIRIEST - Augusta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Tiné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Setembro/2012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2,23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se refere à necessidade de desenvolvimento de uma ferramenta para controle da distribuição e utilização do </a:t>
                      </a:r>
                      <a:r>
                        <a:rPr lang="pt-BR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Cred-Viagem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documento comprobatório da utilização do serviço de taxi (SERV-TAXI), contratada por este Poder.</a:t>
                      </a:r>
                    </a:p>
                    <a:p>
                      <a:endParaRPr lang="pt-BR" sz="14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Referida demanda é item exclusivo no Relatório de Auditoria nº 06/2012, realizado pela Controladoria Interna deste Tribunal.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O sistema não só ajudará no fluxo interno dos trabalhos,</a:t>
                      </a:r>
                      <a:r>
                        <a:rPr lang="pt-BR" sz="1600" b="0" baseline="0" dirty="0" smtClean="0"/>
                        <a:t> bem como evitar gastos desnecessários com táxi.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Controle da transparência passiva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Ouvidoria - Flávio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Japiassu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Novembro/2012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sistema de controle da transparência passiva, objeto da demanda, deverá gerenciar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cadastro do usuário solicitante, módulo de aprovação da solicitação, módulos de encaminhamento, consulta e acompanhamento da solicitação aprovada. Caberá, também, ao sistema o controle dos prazos legais, inclusive os prudenciais.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solicitação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está regulamentada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inciso XXXIII, do caput do art. 5º, no inciso II do § 3º do art. 37 e no § 2º dos art. 216 da Constituição Federal.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NOVO SISTEMA DE OUVIDORIA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Ouvidoria - Flávio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Japiassu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Novembro/2012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2,08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unidade demandante solicita a criação de um novo sistema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(web)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Ouvidoria, permitindo todo o gerenciamento e controle das solicitações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realizadas.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 novo sistema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da Ouvidoria permitirá retorno significativo para a organização e a sociedade, pois possibilitará o registro e acompanhamento de solicitações diretamente pelos usuários.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8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Sistema de Frequência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err="1" smtClean="0"/>
                        <a:t>Leovegildo</a:t>
                      </a:r>
                      <a:r>
                        <a:rPr lang="pt-BR" b="0" dirty="0" smtClean="0"/>
                        <a:t> Mota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Março/2011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2,04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Diretoria Geral do TJPE solicitou a SGP e a SETIC uma funcionalidade WEB para permitir o registro dos dias de ausência de servidores, a fim de evitar o pagamento indevido de salários aos e às pessoas que não estão mais a serviço do TJ e não tiveram o registro da sua situação atualizada pelos gestores de cada área.</a:t>
                      </a:r>
                      <a:endParaRPr lang="pt-BR" sz="1400" b="0" dirty="0" smtClean="0"/>
                    </a:p>
                    <a:p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solicitação possibilitará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atualização do corpo funcional do TJPE e inibirá pagamentos indevidos de dias trabalhados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Publicação de resenhas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Diretoria de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Gestão Funcional 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Solange Cunha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Agosto/2012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2,00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refere-se à necessidade de desenvolvimento de uma ferramenta para publicação das resenhas da DGF-SGP. Entre os atos citados estão: férias, licença prêmio e licença médica, entre outros, que são digitados um a um em formulário padrão, para posterior envio ao DJE para publicação.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Esse atendimento possibilitará significativa melhoria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no fluxo de trabalho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BANCO DE TALENTOS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Suzana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Azoubel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Fevereiro/2011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1,96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9202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gerência de seleção e acolhimento da SGP solicita o desenvolvimento de ferramenta para extração dos dados inseridos pelo sistema de cadastramento de nomeados e pelo último censo realizado, referente a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conhecimentos, projetos, talentos e habilidades que deverão ser migradas para o sistema Universal. Essa funcionalidade deverá possuir filtros que permitam ao usuário escolher diversos tipos de perfis de conhecimentos dos concursados. 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solicitação irá permitir a identificação prévia dos perfis dos servidores, possibilitando, quando possível, a sua mais adequada lotação.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SISTEMA PARA O CENTRO DE JUSTIÇA TERAPÊUTICO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1,92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endParaRPr lang="pt-BR" sz="14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CONTROLE PÓS-GRADUAÇÃO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Diretoria de Desenvolvimento Humano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Luís Eduardo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Novembro/2012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1,77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refere-se a criação de sistema web para melhorar o gerenciamento e controle de inscrições e contratos nos cursos de pós-graduação oferecidos pelo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Tribunal de Justiça de Pernambuco aos funcionários efetivos através das empresas cadastradas na SGP.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Possibilitar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inscrições diretamente pelos servidores e o cadastramento de empresas interessadas através da internet.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SERVIÇOS E OBRAS DE ENGENHARIA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Diretoria Geral -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Leovegildo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Mota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Agosto/2012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1,46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refere-se à necessidade de desenvolvimento de ferramenta web para acompanhamento dos serviços (reformas e manutenções) e obras (construções) de engenharia e arquitetura, com abrangência que compreende desde a solicitação inicial até a efetiva execução e entrega do objeto solicitado.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Demanda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possibilitará o acompanhamento on-line da execução de cada obra ou serviço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FOLHA DE PAGAMENTO DOS ESTAGIÁRIOS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SGP - Gerência de estágio - Consuelo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Março 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1,46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pPr algn="just"/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gerência de estágio da SGP solicita que a sua folha de pagamento seja realizada diretamente no sistema Universal RH. 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0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49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3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54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12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8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59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3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7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68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0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2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73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02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7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8" name="Group 18"/>
          <p:cNvGrpSpPr/>
          <p:nvPr/>
        </p:nvGrpSpPr>
        <p:grpSpPr>
          <a:xfrm>
            <a:off x="6371175" y="1923824"/>
            <a:ext cx="2314754" cy="291938"/>
            <a:chOff x="452926" y="1955660"/>
            <a:chExt cx="2074514" cy="317143"/>
          </a:xfrm>
        </p:grpSpPr>
        <p:sp>
          <p:nvSpPr>
            <p:cNvPr id="79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TextBox 16"/>
            <p:cNvSpPr txBox="1"/>
            <p:nvPr/>
          </p:nvSpPr>
          <p:spPr>
            <a:xfrm>
              <a:off x="501241" y="1971889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3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84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5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8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89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0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1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2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3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4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95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8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99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00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2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4" name="Round Same Side Corner Rectangle 102"/>
          <p:cNvSpPr/>
          <p:nvPr/>
        </p:nvSpPr>
        <p:spPr>
          <a:xfrm>
            <a:off x="535319" y="5522657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05" name="Chart 96"/>
          <p:cNvGraphicFramePr/>
          <p:nvPr>
            <p:extLst>
              <p:ext uri="{D42A27DB-BD31-4B8C-83A1-F6EECF244321}">
                <p14:modId xmlns:p14="http://schemas.microsoft.com/office/powerpoint/2010/main" val="3060572592"/>
              </p:ext>
            </p:extLst>
          </p:nvPr>
        </p:nvGraphicFramePr>
        <p:xfrm>
          <a:off x="215607" y="3886091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6" name="Round Same Side Corner Rectangle 100"/>
          <p:cNvSpPr/>
          <p:nvPr/>
        </p:nvSpPr>
        <p:spPr>
          <a:xfrm>
            <a:off x="212392" y="3658976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2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3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14" name="Oval 28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115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17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8" name="Round Same Side Corner Rectangle 4"/>
          <p:cNvSpPr/>
          <p:nvPr/>
        </p:nvSpPr>
        <p:spPr>
          <a:xfrm rot="10800000">
            <a:off x="3059832" y="1890626"/>
            <a:ext cx="3024336" cy="1610379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18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9" name="Round Same Side Corner Rectangle 106"/>
          <p:cNvSpPr/>
          <p:nvPr/>
        </p:nvSpPr>
        <p:spPr>
          <a:xfrm>
            <a:off x="3059831" y="1624196"/>
            <a:ext cx="3024337" cy="249911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Concluídos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0" name="Tabela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49101"/>
              </p:ext>
            </p:extLst>
          </p:nvPr>
        </p:nvGraphicFramePr>
        <p:xfrm>
          <a:off x="3075341" y="1906118"/>
          <a:ext cx="2993275" cy="1428161"/>
        </p:xfrm>
        <a:graphic>
          <a:graphicData uri="http://schemas.openxmlformats.org/drawingml/2006/table">
            <a:tbl>
              <a:tblPr/>
              <a:tblGrid>
                <a:gridCol w="256971"/>
                <a:gridCol w="2088232"/>
                <a:gridCol w="648072"/>
              </a:tblGrid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01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Avaliação</a:t>
                      </a:r>
                      <a:r>
                        <a:rPr lang="pt-BR" sz="110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de Competências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Set/12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04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05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06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07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1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22" name="Chart 96"/>
          <p:cNvGraphicFramePr/>
          <p:nvPr>
            <p:extLst>
              <p:ext uri="{D42A27DB-BD31-4B8C-83A1-F6EECF244321}">
                <p14:modId xmlns:p14="http://schemas.microsoft.com/office/powerpoint/2010/main" val="1142989879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3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8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31599</TotalTime>
  <Words>9946</Words>
  <Application>Microsoft Office PowerPoint</Application>
  <PresentationFormat>Apresentação na tela (4:3)</PresentationFormat>
  <Paragraphs>2560</Paragraphs>
  <Slides>89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89</vt:i4>
      </vt:variant>
    </vt:vector>
  </HeadingPairs>
  <TitlesOfParts>
    <vt:vector size="90" baseType="lpstr">
      <vt:lpstr>Diseño predeterminado</vt:lpstr>
      <vt:lpstr>Portfólio de projetos de tic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Projeto: Implantação Juizados Cíveis da RMR</vt:lpstr>
      <vt:lpstr>Projeto: PJe corregedoria – 2ª fase</vt:lpstr>
      <vt:lpstr>Projeto: Juizados Criminais</vt:lpstr>
      <vt:lpstr>Projeto: Colégio Recursal</vt:lpstr>
      <vt:lpstr>Projeto: Pje – Migração Versão descanso</vt:lpstr>
      <vt:lpstr>Projeto: Audiência Digital</vt:lpstr>
      <vt:lpstr>Projeto: Controle de Frequência de Cumpridor de Pena Alternativa  (VEPA)</vt:lpstr>
      <vt:lpstr>Projeto: Banco Nacional de Mandados de Prisão</vt:lpstr>
      <vt:lpstr>Projeto: Execução Fiscal Eletrônica</vt:lpstr>
      <vt:lpstr>Projeto: Painel de Chamadas de Audiências</vt:lpstr>
      <vt:lpstr>Projeto: Vitaliciamento – 2ª fase</vt:lpstr>
      <vt:lpstr>Projeto: gestão de pagamento de precatórios</vt:lpstr>
      <vt:lpstr>Projeto: gestão dA EXECUÇÃO PENAL</vt:lpstr>
      <vt:lpstr>Projeto: Consulta de bens à rfb (infojud)</vt:lpstr>
      <vt:lpstr>Projeto: Consulta Processual 1º Grau</vt:lpstr>
      <vt:lpstr>Projeto: Processos Apensados (Extinção de Barramentos)</vt:lpstr>
      <vt:lpstr>Projeto: Sessão de Julgamento Eletrônica</vt:lpstr>
      <vt:lpstr>Apresentação do PowerPoint</vt:lpstr>
      <vt:lpstr>Apresentação do PowerPoint</vt:lpstr>
      <vt:lpstr>Apresentação do PowerPoint</vt:lpstr>
      <vt:lpstr>Projeto: Digitalização das Pastas Funcionais</vt:lpstr>
      <vt:lpstr>Projeto: Arquivo Geral</vt:lpstr>
      <vt:lpstr>Projeto: Portal de Internet</vt:lpstr>
      <vt:lpstr>Projeto: Implantação da Plataforma do EAD (Moodle)</vt:lpstr>
      <vt:lpstr>Projeto: Modernização da Rede da Capital (Wireless)</vt:lpstr>
      <vt:lpstr>Projeto: Redundância de Instalações Físicas</vt:lpstr>
      <vt:lpstr>Projeto: Implantação do Service Manager</vt:lpstr>
      <vt:lpstr>Projeto: Implantação do Configuration Manager</vt:lpstr>
      <vt:lpstr>Projeto: Implantação do Operation Manager</vt:lpstr>
      <vt:lpstr>Projeto: Implantação do EPM-Microsoft</vt:lpstr>
      <vt:lpstr>Projeto: Uso Doméstico do Office</vt:lpstr>
      <vt:lpstr>Projeto: PADRONIZAÇÃO DAS ESTAÇÕES DE TRABALHO</vt:lpstr>
      <vt:lpstr>Projeto: Painel de Indicadores 1º Grau (BI)</vt:lpstr>
      <vt:lpstr>Projeto: Painel de Indicadores 2º Grau (BI)</vt:lpstr>
      <vt:lpstr>Projeto: Acompanhamento de Obras</vt:lpstr>
      <vt:lpstr>Projeto: Política de Segurança da Informação (Diretrizes)</vt:lpstr>
      <vt:lpstr>Projeto: Campanha de Divulgação e Conscientização da PSI</vt:lpstr>
      <vt:lpstr>Projeto: Gestão de Riscos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Bnmp 2º grau</vt:lpstr>
      <vt:lpstr>CONHECER VIRTUAL</vt:lpstr>
      <vt:lpstr>Consulta Processual CCMA</vt:lpstr>
      <vt:lpstr>Consulta Processual Móvel</vt:lpstr>
      <vt:lpstr>Consulta Processual Unificada</vt:lpstr>
      <vt:lpstr>SISTEMA DE LEILÃO ELETRÔNICO</vt:lpstr>
      <vt:lpstr>Acompanhamento de Medidas Sócio Educativas </vt:lpstr>
      <vt:lpstr>Cemando 2º Grau</vt:lpstr>
      <vt:lpstr>Integração do Judwin 1º Grau com o CNACL</vt:lpstr>
      <vt:lpstr>CONSULTA PROCESSUAL DO ADVOGADO</vt:lpstr>
      <vt:lpstr>Controle de acolhimento e adoção</vt:lpstr>
      <vt:lpstr>SISTEMA DE GESTÃO DA SEJU</vt:lpstr>
      <vt:lpstr>Gerenciador de Contas de Depósito Judicial</vt:lpstr>
      <vt:lpstr>PÁGINA DA COPLAN</vt:lpstr>
      <vt:lpstr>Substituição do SISPE</vt:lpstr>
      <vt:lpstr>Aquisição de Sistema para o Centro de Saúde</vt:lpstr>
      <vt:lpstr>SISTEMA INTEGRADO DE GESTÃO PÚBLICA (GRP)</vt:lpstr>
      <vt:lpstr>CONTROLE DO SERVIÇO DE TÁXI</vt:lpstr>
      <vt:lpstr>Controle da transparência passiva</vt:lpstr>
      <vt:lpstr>NOVO SISTEMA DE OUVIDORIA</vt:lpstr>
      <vt:lpstr>Sistema de Frequência</vt:lpstr>
      <vt:lpstr>Publicação de resenhas</vt:lpstr>
      <vt:lpstr>BANCO DE TALENTOS</vt:lpstr>
      <vt:lpstr>SISTEMA PARA O CENTRO DE JUSTIÇA TERAPÊUTICO</vt:lpstr>
      <vt:lpstr>CONTROLE PÓS-GRADUAÇÃO</vt:lpstr>
      <vt:lpstr>SERVIÇOS E OBRAS DE ENGENHARIA</vt:lpstr>
      <vt:lpstr>FOLHA DE PAGAMENTO DOS ESTAGIÁRIOS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jfsv</cp:lastModifiedBy>
  <cp:revision>1510</cp:revision>
  <cp:lastPrinted>2013-03-11T21:41:10Z</cp:lastPrinted>
  <dcterms:created xsi:type="dcterms:W3CDTF">2010-05-23T14:28:12Z</dcterms:created>
  <dcterms:modified xsi:type="dcterms:W3CDTF">2013-03-15T20:56:59Z</dcterms:modified>
</cp:coreProperties>
</file>