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4"/>
  </p:notesMasterIdLst>
  <p:sldIdLst>
    <p:sldId id="256" r:id="rId3"/>
    <p:sldId id="292" r:id="rId4"/>
    <p:sldId id="306" r:id="rId5"/>
    <p:sldId id="303" r:id="rId6"/>
    <p:sldId id="312" r:id="rId7"/>
    <p:sldId id="293" r:id="rId8"/>
    <p:sldId id="294" r:id="rId9"/>
    <p:sldId id="295" r:id="rId10"/>
    <p:sldId id="308" r:id="rId11"/>
    <p:sldId id="309" r:id="rId12"/>
    <p:sldId id="305" r:id="rId13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660066"/>
    <a:srgbClr val="996600"/>
    <a:srgbClr val="000080"/>
    <a:srgbClr val="FF9900"/>
    <a:srgbClr val="004080"/>
    <a:srgbClr val="C0C0C0"/>
    <a:srgbClr val="336699"/>
    <a:srgbClr val="FC755A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7" autoAdjust="0"/>
    <p:restoredTop sz="94652" autoAdjust="0"/>
  </p:normalViewPr>
  <p:slideViewPr>
    <p:cSldViewPr>
      <p:cViewPr>
        <p:scale>
          <a:sx n="75" d="100"/>
          <a:sy n="75" d="100"/>
        </p:scale>
        <p:origin x="-186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12/03/2013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080120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253" y="6525344"/>
            <a:ext cx="113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6663" cy="7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92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45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98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38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2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96" y="-27384"/>
            <a:ext cx="9011344" cy="504056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99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53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00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65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90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36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4859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MAR/2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844B-EEF7-4548-A4EE-CB82D8C50183}" type="datetimeFigureOut">
              <a:rPr lang="pt-BR" smtClean="0"/>
              <a:t>12/03/2013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3DD0-43D1-45D4-AB1D-539DE620F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5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err="1">
                <a:solidFill>
                  <a:schemeClr val="tx1"/>
                </a:solidFill>
              </a:rPr>
              <a:t>Comitê</a:t>
            </a:r>
            <a:r>
              <a:rPr lang="es-UY" dirty="0">
                <a:solidFill>
                  <a:schemeClr val="tx1"/>
                </a:solidFill>
              </a:rPr>
              <a:t> Gestor de TIC</a:t>
            </a:r>
            <a:br>
              <a:rPr lang="es-UY" dirty="0">
                <a:solidFill>
                  <a:schemeClr val="tx1"/>
                </a:solidFill>
              </a:rPr>
            </a:br>
            <a:r>
              <a:rPr lang="es-UY" dirty="0">
                <a:solidFill>
                  <a:schemeClr val="tx1"/>
                </a:solidFill>
              </a:rPr>
              <a:t>(CGTIC)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sz="3200" dirty="0" smtClean="0">
                <a:solidFill>
                  <a:schemeClr val="tx1"/>
                </a:solidFill>
              </a:rPr>
              <a:t>MARÇO/2013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 Conectado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88632"/>
          </a:xfrm>
        </p:spPr>
        <p:txBody>
          <a:bodyPr/>
          <a:lstStyle/>
          <a:p>
            <a:r>
              <a:rPr lang="pt-BR" sz="2400" smtClean="0"/>
              <a:t>Foi </a:t>
            </a:r>
            <a:r>
              <a:rPr lang="pt-BR" sz="2400" smtClean="0"/>
              <a:t>formalizada </a:t>
            </a:r>
            <a:r>
              <a:rPr lang="pt-BR" sz="2400" dirty="0"/>
              <a:t>a </a:t>
            </a:r>
            <a:r>
              <a:rPr lang="pt-BR" sz="2400" dirty="0" smtClean="0"/>
              <a:t>adesão </a:t>
            </a:r>
            <a:r>
              <a:rPr lang="pt-BR" sz="2400" dirty="0"/>
              <a:t>junto ao Governo do </a:t>
            </a:r>
            <a:r>
              <a:rPr lang="pt-BR" sz="2400" dirty="0" smtClean="0"/>
              <a:t>Estado</a:t>
            </a:r>
          </a:p>
          <a:p>
            <a:endParaRPr lang="pt-BR" sz="2400" dirty="0" smtClean="0"/>
          </a:p>
          <a:p>
            <a:r>
              <a:rPr lang="pt-BR" sz="2400" dirty="0" smtClean="0"/>
              <a:t>Benefícios:</a:t>
            </a:r>
          </a:p>
          <a:p>
            <a:pPr lvl="1"/>
            <a:r>
              <a:rPr lang="pt-BR" sz="2000" dirty="0"/>
              <a:t>Ampliação </a:t>
            </a:r>
            <a:r>
              <a:rPr lang="pt-BR" sz="2000" dirty="0" smtClean="0"/>
              <a:t>dos </a:t>
            </a:r>
            <a:r>
              <a:rPr lang="pt-BR" sz="2000" dirty="0"/>
              <a:t>links de dados </a:t>
            </a:r>
            <a:endParaRPr lang="pt-BR" sz="2000" dirty="0" smtClean="0"/>
          </a:p>
          <a:p>
            <a:pPr lvl="1"/>
            <a:r>
              <a:rPr lang="pt-BR" sz="2000" dirty="0" smtClean="0"/>
              <a:t>Centrais </a:t>
            </a:r>
            <a:r>
              <a:rPr lang="pt-BR" sz="2000" dirty="0"/>
              <a:t>Telefônicas com tecnologia </a:t>
            </a:r>
            <a:r>
              <a:rPr lang="pt-BR" sz="2000" dirty="0" smtClean="0"/>
              <a:t>VOIP</a:t>
            </a:r>
          </a:p>
          <a:p>
            <a:pPr lvl="1"/>
            <a:r>
              <a:rPr lang="pt-BR" sz="2000" dirty="0" smtClean="0"/>
              <a:t>Monitoramento da rede </a:t>
            </a:r>
            <a:r>
              <a:rPr lang="pt-BR" sz="2000" dirty="0"/>
              <a:t>de dados e </a:t>
            </a:r>
            <a:r>
              <a:rPr lang="pt-BR" sz="2000" dirty="0" smtClean="0"/>
              <a:t>voz 24x7</a:t>
            </a:r>
          </a:p>
          <a:p>
            <a:pPr lvl="1"/>
            <a:r>
              <a:rPr lang="pt-BR" sz="2000" dirty="0" smtClean="0"/>
              <a:t>(opcional) telefonia móvel</a:t>
            </a:r>
          </a:p>
          <a:p>
            <a:pPr lvl="1"/>
            <a:r>
              <a:rPr lang="pt-BR" sz="2000" dirty="0" smtClean="0"/>
              <a:t>(opcional) serviço </a:t>
            </a:r>
            <a:r>
              <a:rPr lang="pt-BR" sz="2000" dirty="0"/>
              <a:t>de vídeo monitoramento </a:t>
            </a:r>
            <a:r>
              <a:rPr lang="pt-BR" sz="2000" dirty="0" smtClean="0"/>
              <a:t>predial</a:t>
            </a:r>
          </a:p>
          <a:p>
            <a:pPr lvl="1"/>
            <a:r>
              <a:rPr lang="pt-BR" sz="2000" dirty="0" smtClean="0"/>
              <a:t>(opcional) serviço </a:t>
            </a:r>
            <a:r>
              <a:rPr lang="pt-BR" sz="2000" dirty="0"/>
              <a:t>de </a:t>
            </a:r>
            <a:r>
              <a:rPr lang="pt-BR" sz="2000" dirty="0" smtClean="0"/>
              <a:t>videoconferência</a:t>
            </a:r>
          </a:p>
          <a:p>
            <a:endParaRPr lang="pt-BR" sz="2000" dirty="0" smtClean="0"/>
          </a:p>
          <a:p>
            <a:r>
              <a:rPr lang="pt-BR" sz="2000" dirty="0" smtClean="0"/>
              <a:t>VALOR </a:t>
            </a:r>
            <a:r>
              <a:rPr lang="pt-BR" sz="2000" dirty="0"/>
              <a:t>TOTAL DOS SERVIÇOS ANO 2013: R$ </a:t>
            </a:r>
            <a:r>
              <a:rPr lang="pt-BR" sz="2000" dirty="0" smtClean="0"/>
              <a:t>14 Milhões</a:t>
            </a:r>
            <a:endParaRPr lang="pt-BR" sz="2000" dirty="0" smtClean="0">
              <a:solidFill>
                <a:schemeClr val="accent2"/>
              </a:solidFill>
            </a:endParaRPr>
          </a:p>
        </p:txBody>
      </p:sp>
      <p:sp>
        <p:nvSpPr>
          <p:cNvPr id="3" name="AutoShape 2" descr="data:image/jpeg;base64,/9j/4AAQSkZJRgABAQAAAQABAAD/2wCEAAkGBxQQEBQUERQUFhQVFxUWFxQVFBQUFBQVGBQXFxQUFhQYHSsgGBolHhYXITEiJSkrLi4uFx8zODMsNygtLisBCgoKDg0OGxAQGywkICQsLCwsLCwsLCwsLCwsLCwsLCwsLCwsLCwsLCwsLCwsLCwsLCwsLCwsLCwsLCwsLCwsLP/AABEIAMIBAwMBIgACEQEDEQH/xAAcAAABBQEBAQAAAAAAAAAAAAAAAQIDBAcGBQj/xABEEAABAwEECAMEBwYEBwEAAAABAAIRAwQSITEFBkFRYXGBkRMioTKxwdEHQlJygpLwFCRiorLhM0OzwhUjc3SjpNIW/8QAGQEAAwEBAQAAAAAAAAAAAAAAAAEDAgQF/8QAJREAAwACAgIBBAMBAAAAAAAAAAECAxESIQQxIhNCUXEyQYGx/9oADAMBAAIRAxEAPwDcFzdt1rZStraJNPwoN+oXYseJ8p7AR/FwXSLI9drA+nbKhLSG1XzTOHnMNLo6mFbDKp6ZHNTlbRrbTIkZFKquig4UKQeIeKbA4bnBokd1alRZVAhCCUDBCQuCJQAqEIQAIQhAAhC8TWPWJtiNIOY53iE5GIDbs8z5hgnMunpCqlK2z20JCUXh+sEhioRKEAC5LRWt7a9tdTDh4LgBSNxweXwCQeHtenFdTWEtcAcSCBzjBZdqNoh5t5xZFlc8PgnEkPaLmGOI2wq45lzTZHJVKpSNVQiUKRYEIQgAQhCABCEIAEIQgASExmgFcn9ImlnUaLKbCAaxcHYAzTDYcMfvDstRPJ6M3XFbOrY8OALSCDkRiDyKFw+q/wC2OslM0XtFPzBouNOAe4Z8wULTx6etowsm1vTO2qPhchr1ot9pFIthvhuME5+YY/0hdiGR+pXm6aBho2Y9xklD0+jVrclig55ALtu7LHmVYHXt8YVXRNQuZjsMdIEK6ss0vQ3A7ek/BOACVJdG5IYqE0N/UlIcMzhxhAD0JuO/0SSeCAHrgKP0i3HvFakCxrnw6kYddDjEscYJjbeHJe5rFpe1UWO/Z7PfcIul0uYZiSQ0yAPgsdsGi7Y+oWOoyJgvvNumTiQ4Z/lCpj4/cTycvtPoNr5AO9Y/rRVc611pc4xWqASSbt0iI3LUqVR/1hHr8VnmvdgZRq3mlxNTxKpvEYOL2AgQMvmqeO9UT8hbk7LUSoXWJpc4u89QAuJJgPMYle/fC87RNgZZqQpMvFoLj5sT5nFxGA4q+H/qCo2902VhalIUmdk9PmkcOHrB9Et7n2K8rWu1GnYqzmEtddABEgi84Nw3Z5pJbejVPS2eZbtZQ22izBrsXMYXg4hzoI8u7EScNqXVvRPhVrRUa4zUfLpxBN5xn1WbC1vvipfff+0XuJxEZk7jC0rU97nUmvfJJYZdBxN7DnhC6cuPhPRzY8nOuy9rBp9thYx9Rj3h7rsMu3h5SSYcQIw37VRs+vtkdEmoyftU3H+i8uW+lrSLpospsc+54hfAIuyGXZw3SuL1etLqtqoM8OpjUpzLSBcvtvGTEiJU5mHPfspVWq69H0JfCbaa7abHPeYa0FzjuAEkpjKhOwrx9c61yw1jEEhrdn1ntafQlTlbaRSnpNnM2vWwnSDXsru/Z/LIuPuhsecFsYuJmDxG5aFQrNe1r2mWuAcCNoIkFYLMtHEz63ludipGnTYz7DWtjDY0DMHgr+RClLRDBbpvZaXL6ya4NsVobSNMvBYHuIfBbLnAANIg+ydo2L3bVXe1pLad47g4TzxWJ651bZUtlWo+zm6S0NDSTDWtDRiQDsJIunElRhTv5Fr5a+JrWgtaqFsdcp321LpdceyDdBAJvNlubht2r3Fmv0VWaoDVq1KbmyGsbOcSXP47GZxktIaUrST+I4ba+Qjm7lx2vtmqWjwKTWf5k3hEhuDTH5jhwC7MuAzK8DxDUtF7D2w1uWDQSNme0/iTh6exZFtaPWovDWgNYGtGTQCAOgEIVm6hZNDlFaKIe0g9DuO9PLeJHb4hBB2HuJ9yQyOy0LjY27TvUqTGNhPb5pJO7sf7IAdK8jWys5lhtDqbi1zKZeHNMEXfMYOzAFemSdx9PmvK080vs9ZkHz0qjMj9ZhGfVCBmR1tJVne1Xru4Or1SOxdCo2mC1zoBcASCQCZjDErxrXpksddc1rXDMOcZHRrSo/8AidR3stJ+7Se73kLt+pjXo4vp5H7/AOn05TqBwBGRAPfFPXg6rW7xbNROM+HTBveUg3BOGc9F7YB34cviuI7R0LybXo6XEsIJJJjd1HxXrXBn7yT23JU0xNbK8k7I5x8FyetGgvHe0vecA7LcXAx6Ls4XOaY0iym8io8DEwImGzhlswW8e99GMmtdntUWECCZ4nMqcFQaPqX6bXTenGd4nAqxCyzaCV5WtNifaLI+lSi+4siTAwe1xx6L03KtaLRcEnL3bZO4YIl6exUtrRjjLC99bwaYvPvOaAIF65JMTwaVsGg7H4NmpMIhzWMDtvnui9jzWaaoE/8AEGucCINVxnCJY5o9StSp1JyV89b0iGCdbZW0pYTViIwBwKoWXQ9yq1xptEGbwu/Be8EqhsvobMKnpKszw3ioA5t1xLXNvAhonEdldIVLSVEOpPBEiCO+HxQgfozn6N7IypaKniNa5rKYgOAcL007pg7RBWqBy5nVzQ7KRe6m0NJgTjsnZK6Bri32viR1Oxby1yrZjFPGSwvKteii5xcCDJJg4eq9QFLKmU1sp6LsxpsIIg3p2ZQBsV4JF5OlNY7PZarKdd9wvaXXiDcaJgX3D2QYOJw8pkhHsOkeq+MJjhs7KvTs7G1HPBlzo2zltHf1Tn1A9rbpBvYtcDPl2vaRwOfEb1J4ImYxGAJJJG+OwSGL4g3juEJbg4/mPzSIAehNDcMST6e5AYBz3nE9ygBPFG/tiewSudwJ7fNKhADTPAevyUb6N4EE59FMopv7wAc8r0ZjlPdAHAs1apOdex7DzZYgmcM+fvls+q1npuvMptaSfMQA0u+8WwSu1FhZu9T81I2zsGTW9gtbMcWUNDWJlNgLWXXODZxJkxOBOYzXpAJHsBEEYfqI3JJIO9vWRA/m/WaRoehIxwIkGRwSoAhtlqZRYX1Dda3M4nMwMBxWVa4W+lWtF+i5zg4YgscA1www4Ee4rutfT+4VOdP/AFGrKGOku4GP5QfiuvxpWuRyeRT3xND1G1gpCnSsxvh/mguAuyXFwaIJO3auzKx7U/G30huqCOjJWxKeeUq6K4KbnsYQqtQBwkxcwicJM4HHZhhvzU4N/EHy47Pb6/Zz5xuzg0r7I5/BRRVnmaLs48Tofgva8PevHYzEc/ivehOhQMayN/f3SlaDvnnHwToSrJoYJ4c8R6f3Xm6WqG8BjEdDjuHJeqqOkqE+YTOA6Y4pr2KvRV0WQHnGBGRMbl64VexWe6JxkgSDsU7miMYjPlxQwlaQhbjMke49EodvHXMf2UdJzXAljpGUh175qC2+KGHwrpdsDsJ6j5JDLl5Y1rfpLx7dWcDg13ht+7T8p6F18/iXq63abt9OBZ3OpvJ8zPAvCd5c2boP2oI/iCysW99J5bUlj5ksqTcJJxLX5t9QqYqU1tk8sup0jt9D6Xr2V02Z5BJ/wj5qb3E4AsORJIxbBOGK21hMCYmMYynbHBYbqI8V7ZTkEeF/zXAjDy/4cHI+YtP4Stno15TzOW+hYVSXZdlChDkqiWJVy+ktcWU7bSs9OHDxAys/Ywu8rWNjNwcWlxyABGc3YPpA07Vs1NlOjLTWvg1h/lht2Q3+M3sDsAccwFlxMCBhuIzHGd6vixcltkMubi9I+gEKjoS3/tFnpVftsa4jc6PMOhkdFYL7xF0i6CZIzJB9kcJzPCOUC4E+JkTAOJH1uAO6VMmgpZQAqEkoQIESkQmAx7PsmDM5Ag4Rjv8A7JPFEgHAnsd8HanEpjigDxNeml1hqwJgsceADwSeiyJr4Lp2ub6tYB71uBcWzJlvKXcv4h681kmu1QG2ViMi+j6CmPgurx6+3/Tl8ifu/wAPS1I0dVNso1bjvDl7r8eSAwsxdlN4RGa0+9fyJgHEj60bAd059t65nUZxdYaYBIF6pJxBPndg09pPxy6gOUs1cqK4Z4z+yWVDaqQcMZwk4J3iCJnDhj7krXzlPUEe9SKnn2Kz3jJ2EdeC9RRhx+zA4nHsJ96VwdsI/KSe8obEloehMLZ2n3T2+CLgiMxxJd70DH3sY27k0VQcpPEAkd4hDWgZADkITkAI5x2AnjIA+fouT17ts2YCnVp4PF9oqNLi3EAAZnzEYfJexrTaPDsVd2XkLRzf5B/Usfe4OJDscAccc5+S6PHx7fL8HPnya+P5Oo1Gtjm2kg1A1jmm/ec0DD2YvbZ9CVpXh8SevyyWFggOAAgkE4YZR8wtm0ASLJQ8R2PhskuOPmAgE78QFryZ75GfGrriGlLBTfTILA50G6MA4ujCHZhcnU1Wol0vF4jeG4HbGEhdxRZPmcAHRG+62ZjOJymNwzgIr2Zr8894z/uuVM6Wtng6C0NTYXFrQPZ4jbsXt+G1ueHHZ32dUWKzll6YMnDkrKGNEYYhSBCQzhtfgKtkcdtJwqjgGyKn8jn+iynSNsuYNEvdg1vxPALY9IaPfUBEZggjAyCMRjsWXv1LtFMvxmoZaHljnXWgwMAM49VaMnFNEcmNU0yGx6917BZ2Wai4PLS81C8SBfcXFjSCCDLic8MuXeau64VqlMeOaDKkXhRBh7acSC5ky3DGNghcNoHUzwa7X2l15rfMGXKgvOnAuvDIZ8THXQdA6v0qld1ZtMAHFz4M1XTMSfqgwTvIG5SZVHW6KtT6lMOe26Ts4TgY2YK8ExjYTwgBUIQgAQke8ASSABmSYA6qGz2unUnw3sdGd1wdHZGg2iUhMcE8pjkAV6rVmWsmr9Wraaha5pxYSXF0zgQMNsAGOIwgwtQq4An0wEnYJOGK8etRM+bF2EkZThMcNg4AKkU16J3Ka7Kep9idRs7WPLiQSdobiSYbBxGeePJdE1omYE74E91WstNrmXTB2kdcCpwCwfWcJ5uA/wB3v5rNPbNStIshyfKgY8ESDI3hPlZNEkpZXP6W1ustmeWPeXVG506bXPcCWhwDiPKwkEHzEZhcxbvpEquws9BrBsdWdfd1pUyB/OVqYqvSM1cz7Zo8olZHY9P2mtarP4teoQa9AXGkU2Q6q1paWsi8MfrStZlFw5emKLVraHyiVHKQuWTZzn0iWi7Y7v26jG9BL/8AaFl9My554gdmg/7itl0xo2naqXh1JiQQWwHNI2gkcSOqxi0gBxDSYNQwdt0OLhPRoC7PHa46OPyJfLZNRpF9UNGZutHN7o+AW3UqcxLYawwwbcBF4jLl324cRqfq9Rq0qVZ7XFwLicfI8h7g0FpGMADLDGMYK7wFSz2qel/RXBDlbf8AY9KmhKoFxUIQkMEIQgBoZC8epRvPMDEuPvK9pQUKF0knMk9BKaE1siFiFy7jzGBBmZHX+8p9J0Q1xF6JwBAcAcx6SJwlWITKtIOiRkQRsIIyIIy/uUALCVQ0qxvFrhBxIOxzZzHESJHwUyABCF5WtFudQsr3sMO8oB3XnAE9pTlbehU9LZ4n0iWtzGUWDJxeTuN27H9RXJ6Gtb22ildOPiMHdwBHIgwqukdIVq8X6ryAZAcbwB5KrTc9rg5r7pBkFgLTPOcF6UQ5jieddqr5G3lNIWdaq6arOtVJjqtRzXEghzy4EXScjyWh2iqGNLjjGQGZJwa0cSSAOa4MmNw9HdjyK1sqW5ofIn2CCRsLj7IJ4A3o4tKp3f12XpvpQw4CT5jBJxJk4n9QAqELKNUOsbfP39yvqrZaRvTGCtkJMckNUHYYPKQeY2+hUZtEQHQCZwmZjcdqlqBefbMiCJG4pDM01sP7/aTvdTP/AK9EfBeM6optc7e2lbagN5ziKZAALnRcu5/h2lc7Wt1QiYbSb9qoZPQZe9dkZZUo47xU7Z0uian7zZ/+4s/+uxbg3FfMFn0o2lVZULn1nU3teBNxl5rg5uzeBsK3DU7Xenbqf2HiA5pyB55H9ZZLny3zezoxRwWjsCFG4KLx3HJvVzgO0T8E54JjzEb4A+IKwUKGlbX4VNztwgfeODfUhYu6p5mjcCeuA+JW2W2gPDcDLgRBvG8DOGRwXNO0IzxWkCAZBxIN4kFpBz2HLfwVsd8SGWOTOh1dAbZaLRsps73RPrK9Zq8qhYQyA0NujCC0SBwcPjPNXL7RDSSMoxLRyDhnyUn2yy6RdCcFXYyPrO5Ez78U8g7HdCJHwWRkyFGydpB5Aj4lJef9lv5j/wDKQEyE1pw3IQMVCVIgASJUiBDajZBEkTtBgjiCo6LnAQ+L0wCML4iZA2HeOClUdekHiDzBGBBGRB2FMB68LXgTYavA0z/5Wr121YLWOMuImYgOjONk7YXma2ibFX+6D2c0/Bbx/wAl+zOT+L/Rk7fadyb6l/yTjkhrcHHiwf1kfFJK9NHmM9rVs/v9L/qH3OWnXy6oR9VoEyM3mC0DkBJ+83iso1erXbVRcAXG9IaM3GDAHNaxQBDQHGXRicgTtgbBuXD5Htfo7fH9P9kyrWigSZCnBTlznQNptgAJ0Ic4ASTAGZOAHVMZWDgbuO4wQ07odGI4iUAOuKtaCxuDsz9UAlx5NGJUopuPtO/C3Aci7M9I5KS6gDPdatXRXc57WkOyjAOiNhBw/WSy+tqXUNUzU8u9wLqnIg/rgt+8O+TAmSVXq6vMqOvOEHe0kEjcSEzJjX/5E0rvgtpOcczaLziOLaTRDuoK0XRejq7qbR4bWwAC4jw2TtLaeJA4FdbY9F0qI8jAOO08yrYagZS0ZZXU2Br3XjviByA3K5CfCCgDzq9acI2/NUrRTwnItc14ME+yQ7ZyI6q3CWFowXKJvNBG1SXVDo1gbTawGfDAZjgRABAPQjHarMLJsjFOBDYG7CQOk5JWPIwc3q3EdRmPUcVIAuXt+uAa4totDgPruJg8gNnGVqMdW9SZvJMLdHVhKvA0DphlrLgQGVWifK72hlPGNxkYhe20EAyb27AAnnjE9kqly9Mc0qW0SpFD+0t4jm13yQsmiwkSpEhgkSpECGpCU5NKYENekHiHc5GBBGRB2Eb1Vtd2oHUagMPaQMfbEeaCMnDd13xccoK9MOEETiDyIMgjimI4nWbQVOy2T/l3iTVYS5xBMBtQAYACPMe65AHy/icP5WH4ru9d7R+7Pa8QbzCw7Hi9lwcAcRuxG2M/v4RxJ7gD4Ltw03O3+TizSlWl+DQ9W9DUr1Gs1pBbRpkyTdNRzAJA4CZ2S8bl1gcue1ZtBNmogNMBjQXHAYbpxPaOK9nwbxxc6Psg3R3GJ7xwXLbbfZ1wkl0WL+e0jMDPlCYC92wMHHzP7Dyg9XJ9KmGiGgAbgAB2ClAUzY11IEgkAkZE4xy3FSIhCABEJUIAbCISoQA2EsJUiACEhanJEAefUp3TCfToXhMhWatIOTmMAEBPZnRExrW1CJxeL0Rh5LrXOnkWDop1BaWiWOJi67dmHgsu8BeLT+ELxtebYadkIBgvc1nTFzvRsdU5nk0gquKbPTtNvoFrmurUmyC0nxGAiRG9ZPVbdJbea66SLzSHNdBi8CMwUys69mFWZZg32S4TsBEdiF6OPF9P0zz8mX6ntHt6tVrlrpOLwwB3mc4gC7BvAk7xh1WrU6gcAWkEHEEGQRvBWJspxjJPMrv/AKPLY97KjHewwtLTuLr0t5YT14qPk49rkV8a9PidghCRcJ2j0ISIGCRCRAgKaSk8QTdkSMYkTG+FA+o8mGsj+JzhHMNbJPWEwJXFVbRaGtwcQCchm48mjE9FIxjhi508A0NaOQxPclNFICYAEmTAAk7zvTEczrLYTaWYB0AEQYaTJaQ9oJzF2IdGDjjv5A6s1MYvcL1xrepBJHYrT69OWlURRVJtpdErhNlPV6zmz0GMcKhujF0BwJkzDWkujdgugbUAAkxOU4Sd0HbwUNmZ5R+tqsXARBEjccQsMovRME8FU22Ng9kXfuFzB1DSAVO8O+qQObbw7Aj3rJomSqsH1Bm1pG9riD+UiP5lLVrBsTOO0NcR1IGHVAEiFHRrtf7Dmuj7JBjspEACEIQAiEIQAiSUFIgBUSmkpJQIZaqXiMewmLzXNkZiREjiuK+kO1EmhTJEgOe4AyJMNw4S167eVlutjv3yqAcGmBwved4/O956q/jrdkfIeoPEru87BxLjya2Pe5qnlVWGarv4WtHVxJd6BisSu9HAyEY1Sfstgc3GXejW91qWodluWQO21HOf09lv9M9Vl1kaXTGb3GBv+o3uGjutssNnFKkymMmNa3sIXN5NfFI6vGn5N/gsISShcR2D1BUtTAYmXDNrQXuHNrZICkYzyw43pmZAxnZA2Ip0w0Q0AAZAAADoEgG0qhdm0t3SWyfykwo3Wa97TnHgDcaPywT1JVhIgCOnSa0Q1oaNwAA7BBT0hCYDCE0hSQkhMR59YG8ceCZdViu3Ept1MyRXfRXwFVhXQEmNCAJwQAlASNAlQlQBHVotfF5rXRlIBjlKKtO9k5zSNrY9xBB7KRCAK9yoMntcNzmwT+JpgflUtV5GTXO+7dw4+Yj0T0IArG2sHtEt++1zB3cAD0U4M5JyZVphwg+hIPQjEIACmlRGzEey944Eh46l4LvVPIcG7C7q0E+pHqgAKaSojaCPapvHEAPHQNJd6IZUDhI9QQRzBxCYh5cuM100PeeKzS0S0h8yJLGOeDgM7rCOgXXPMLntcrQG2R+UuLWid5OMcYBVMbapaJ5EnL2ZxZhAc4/WcXHsGj0aFNodhrGk3bUc3pfdgOgPoqttdFNwGZF0c3G6PUro9SbPftjN1MOf2F1vq4LuqtJs4ZW2kdJovUltGu15qTTpuDmMu+bymWBzp2Yc42LsQVC0qQLz6t17PQmFPokQkQsGyVCEJAIkSoQAiRKhMBISQnIQBWrUySooV5QPpGUxNETac5K0AkpMgJ6Q0IhKhAAhKhIBEqEIAEIQgASJUiAESEJyQpgMITHBPKrMtTXOLWmSJkgEtBGbS4YB38MygCtVsLPqi79wuZ6NIBXC64tJEyXiW3HyCBdLmvpi6IvSZ3mBndw7qrYy8nxXXm4xTAu042XhMvMZybvAKrbqAd5SBERECI3RuW5ensxa2tGPV7xcwXXe1JwOwGPWOy7f6PG41H4S4NDRImASXGN0x2Xo1NC0yfZw+zJu8rsxHRetZbG24GloI2AgEDdA2K15W1ojGNJ7PXplTNVGzUruRdG4uLo5E4+sKQ1ntOLJbsLXAmN5a6PQlc50F1CqC3s2kjgWuaexEpEhnooQhIASIQgAQhCABCRCABCEJgCEIQAqEISYAEIQgAQhCABCEIARCRCABIUITA8bWR5DKQBIDq1NrgDg5pJlp3g7l6dwNENAAGAAEADYANgQhMQ0qhX9ooQmhUQFW2ZDkhCYkTNUjUqEjQ4IQh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https://encrypted-tbn2.gstatic.com/images?q=tbn:ANd9GcRt2YY5fYy5sCZafTdgdGFgbx6wII0WTsvzws2LY0siGq41b9Vb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772816"/>
            <a:ext cx="210812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upIRPgXtq0c/T7yhN1Z7qGI/AAAAAAAAB5A/p3lQn7dhq-U/s1600/voip_glo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246" y1="22727" x2="51246" y2="22727"/>
                        <a14:foregroundMark x1="45196" y1="22727" x2="45196" y2="22727"/>
                        <a14:foregroundMark x1="52669" y1="19697" x2="52669" y2="19697"/>
                        <a14:foregroundMark x1="19573" y1="42803" x2="19573" y2="42803"/>
                        <a14:foregroundMark x1="81495" y1="41667" x2="81495" y2="41667"/>
                        <a14:foregroundMark x1="16726" y1="32197" x2="16726" y2="32197"/>
                        <a14:foregroundMark x1="18149" y1="26894" x2="18149" y2="26894"/>
                        <a14:foregroundMark x1="18861" y1="44697" x2="18861" y2="44697"/>
                        <a14:foregroundMark x1="20996" y1="39773" x2="20996" y2="39773"/>
                        <a14:foregroundMark x1="18861" y1="47727" x2="18861" y2="47727"/>
                        <a14:foregroundMark x1="20285" y1="46970" x2="20285" y2="46970"/>
                        <a14:foregroundMark x1="18861" y1="49621" x2="18861" y2="49621"/>
                        <a14:foregroundMark x1="82206" y1="45076" x2="82206" y2="45076"/>
                        <a14:foregroundMark x1="82206" y1="46970" x2="82206" y2="46970"/>
                        <a14:foregroundMark x1="85765" y1="44697" x2="85765" y2="44697"/>
                        <a14:foregroundMark x1="85765" y1="41667" x2="85765" y2="41667"/>
                        <a14:foregroundMark x1="85053" y1="50758" x2="85053" y2="50758"/>
                        <a14:foregroundMark x1="86477" y1="53788" x2="86477" y2="53788"/>
                        <a14:foregroundMark x1="75089" y1="14394" x2="75089" y2="14394"/>
                        <a14:foregroundMark x1="72242" y1="11742" x2="72242" y2="11742"/>
                        <a14:foregroundMark x1="68327" y1="10227" x2="68327" y2="10227"/>
                        <a14:foregroundMark x1="63701" y1="8712" x2="63701" y2="8712"/>
                        <a14:foregroundMark x1="20996" y1="81061" x2="20996" y2="81061"/>
                        <a14:foregroundMark x1="16726" y1="53409" x2="16726" y2="53409"/>
                        <a14:foregroundMark x1="30249" y1="12121" x2="30249" y2="12121"/>
                        <a14:foregroundMark x1="38078" y1="9091" x2="38078" y2="9091"/>
                        <a14:foregroundMark x1="43060" y1="8333" x2="43060" y2="8333"/>
                        <a14:foregroundMark x1="54448" y1="2652" x2="54448" y2="2652"/>
                        <a14:foregroundMark x1="49466" y1="2652" x2="49466" y2="2652"/>
                        <a14:foregroundMark x1="42705" y1="3788" x2="42705" y2="3788"/>
                        <a14:foregroundMark x1="37367" y1="4924" x2="37367" y2="4924"/>
                        <a14:foregroundMark x1="20285" y1="21591" x2="20285" y2="21591"/>
                        <a14:foregroundMark x1="20996" y1="22727" x2="20996" y2="22727"/>
                        <a14:foregroundMark x1="80071" y1="22727" x2="80071" y2="22727"/>
                        <a14:foregroundMark x1="80783" y1="29167" x2="80783" y2="29167"/>
                        <a14:foregroundMark x1="84698" y1="35227" x2="84698" y2="35227"/>
                        <a14:foregroundMark x1="82562" y1="32576" x2="82562" y2="32576"/>
                        <a14:foregroundMark x1="81495" y1="25379" x2="81495" y2="25379"/>
                        <a14:foregroundMark x1="19929" y1="24242" x2="19929" y2="24242"/>
                        <a14:foregroundMark x1="18149" y1="26136" x2="18149" y2="26136"/>
                        <a14:foregroundMark x1="20996" y1="25758" x2="20996" y2="25758"/>
                        <a14:foregroundMark x1="14947" y1="35227" x2="14947" y2="35227"/>
                        <a14:foregroundMark x1="20285" y1="28788" x2="20285" y2="28788"/>
                        <a14:backgroundMark x1="5694" y1="14394" x2="5694" y2="14394"/>
                        <a14:backgroundMark x1="35943" y1="17424" x2="35943" y2="17424"/>
                        <a14:backgroundMark x1="9253" y1="78788" x2="9253" y2="78788"/>
                        <a14:backgroundMark x1="80427" y1="88258" x2="80427" y2="88258"/>
                        <a14:backgroundMark x1="26690" y1="23864" x2="26690" y2="23864"/>
                        <a14:backgroundMark x1="48754" y1="15530" x2="48754" y2="15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71" y="3429000"/>
            <a:ext cx="1050414" cy="98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630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79296" cy="50405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Lançamento da campanha e Politica de segurança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7" y="764704"/>
            <a:ext cx="8820473" cy="54726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05/mar - </a:t>
            </a:r>
            <a:r>
              <a:rPr lang="pt-BR" b="0" dirty="0" smtClean="0"/>
              <a:t>Dia da Segurança da Informação</a:t>
            </a:r>
          </a:p>
          <a:p>
            <a:pPr>
              <a:spcBef>
                <a:spcPts val="1200"/>
              </a:spcBef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 da Campanha de Conscientização</a:t>
            </a:r>
          </a:p>
          <a:p>
            <a:endParaRPr lang="pt-B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pt-B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pt-BR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://www.tjpe.jus.br/portal/web/seguranca</a:t>
            </a:r>
            <a:endParaRPr lang="pt-BR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/>
            <a:endParaRPr lang="pt-BR" sz="3200" b="0" dirty="0" smtClean="0"/>
          </a:p>
          <a:p>
            <a:pPr algn="r"/>
            <a:endParaRPr lang="pt-BR" sz="2400" b="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16" y="836712"/>
            <a:ext cx="792088" cy="10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018715"/>
            <a:ext cx="5112570" cy="3398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Pauta da reunião – JANEIRO/2013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 smtClean="0"/>
              <a:t>Solicitações da última Reunião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</a:t>
            </a:r>
            <a:r>
              <a:rPr lang="pt-BR" dirty="0" smtClean="0"/>
              <a:t>Projetos TIC</a:t>
            </a:r>
            <a:endParaRPr lang="pt-B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/>
              <a:t>Fatos Relevantes</a:t>
            </a:r>
          </a:p>
        </p:txBody>
      </p:sp>
    </p:spTree>
    <p:extLst>
      <p:ext uri="{BB962C8B-B14F-4D97-AF65-F5344CB8AC3E}">
        <p14:creationId xmlns:p14="http://schemas.microsoft.com/office/powerpoint/2010/main" val="975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Solicitações</a:t>
            </a:r>
            <a:r>
              <a:rPr lang="pt-BR" dirty="0"/>
              <a:t> </a:t>
            </a:r>
            <a:r>
              <a:rPr lang="pt-BR" dirty="0" smtClean="0">
                <a:solidFill>
                  <a:schemeClr val="bg1"/>
                </a:solidFill>
              </a:rPr>
              <a:t>da última reunião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Reunião do Comitê </a:t>
            </a:r>
            <a:r>
              <a:rPr lang="pt-BR" dirty="0"/>
              <a:t>Técnico dos Estados do Projeto </a:t>
            </a:r>
            <a:r>
              <a:rPr lang="pt-BR" dirty="0" smtClean="0"/>
              <a:t>PJe e apresentação </a:t>
            </a:r>
            <a:r>
              <a:rPr lang="pt-BR" dirty="0" smtClean="0"/>
              <a:t>dos </a:t>
            </a:r>
            <a:r>
              <a:rPr lang="pt-BR" dirty="0" smtClean="0"/>
              <a:t>resultados para o Presidente.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Situação do Projeto de Execução Fiscal Eletrônica.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Tratativas da Implantação do Sistema de Sessão de Julgamento Eletrônica.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6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Novos projetos - iniciados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/>
          <a:lstStyle/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42452"/>
              </p:ext>
            </p:extLst>
          </p:nvPr>
        </p:nvGraphicFramePr>
        <p:xfrm>
          <a:off x="179512" y="1700806"/>
          <a:ext cx="864096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Projetos Iniciados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Gestor</a:t>
                      </a:r>
                      <a:endParaRPr lang="pt-BR" sz="2400" b="1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Custas Judiciais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?</a:t>
                      </a:r>
                      <a:endParaRPr lang="pt-BR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Jurisprudência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?</a:t>
                      </a:r>
                      <a:endParaRPr lang="pt-BR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Infojud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Dr. Humberto </a:t>
                      </a:r>
                      <a:r>
                        <a:rPr lang="pt-BR" sz="2400" dirty="0" err="1" smtClean="0"/>
                        <a:t>Inojosa</a:t>
                      </a:r>
                      <a:endParaRPr lang="pt-BR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Penhora </a:t>
                      </a:r>
                      <a:r>
                        <a:rPr lang="pt-BR" sz="2400" dirty="0" err="1" smtClean="0"/>
                        <a:t>on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line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/>
                        <a:t>Sr. Francisco Valério</a:t>
                      </a:r>
                      <a:endParaRPr lang="pt-BR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Padronização das Estações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Sr. Maurício </a:t>
                      </a:r>
                      <a:r>
                        <a:rPr lang="pt-BR" sz="2400" dirty="0" err="1" smtClean="0"/>
                        <a:t>Brainer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7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Novos projetos – A Iniciar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/>
          <a:lstStyle/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2365"/>
              </p:ext>
            </p:extLst>
          </p:nvPr>
        </p:nvGraphicFramePr>
        <p:xfrm>
          <a:off x="251520" y="1573925"/>
          <a:ext cx="8712969" cy="142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648072"/>
                <a:gridCol w="2397760"/>
                <a:gridCol w="2210753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Projeto 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Projeto 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Gestor</a:t>
                      </a:r>
                      <a:endParaRPr lang="pt-BR" sz="24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Tabelas Unificadas </a:t>
                      </a:r>
                    </a:p>
                    <a:p>
                      <a:pPr algn="ctr"/>
                      <a:r>
                        <a:rPr lang="pt-BR" sz="2400" dirty="0" smtClean="0"/>
                        <a:t>2º Grau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OU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BNMP </a:t>
                      </a:r>
                    </a:p>
                    <a:p>
                      <a:pPr algn="ctr"/>
                      <a:r>
                        <a:rPr lang="pt-BR" sz="2400" dirty="0" smtClean="0"/>
                        <a:t>2º Grau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?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7200" y="3789040"/>
            <a:ext cx="8229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kern="0" dirty="0" smtClean="0"/>
              <a:t>O Projeto Tabelas Unificadas </a:t>
            </a:r>
            <a:r>
              <a:rPr lang="pt-BR" kern="0" dirty="0"/>
              <a:t>do 1º </a:t>
            </a:r>
            <a:r>
              <a:rPr lang="pt-BR" kern="0" dirty="0" smtClean="0"/>
              <a:t>Grau será iniciado após a conclusão do Projeto VEPA</a:t>
            </a: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25062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Fatos relevantes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158" y1="90761" x2="34158" y2="90761"/>
                        <a14:foregroundMark x1="37129" y1="87500" x2="37129" y2="87500"/>
                        <a14:foregroundMark x1="45050" y1="84239" x2="45050" y2="84239"/>
                        <a14:foregroundMark x1="52475" y1="82065" x2="52475" y2="82065"/>
                        <a14:foregroundMark x1="59406" y1="79891" x2="59406" y2="79891"/>
                        <a14:foregroundMark x1="69307" y1="77174" x2="69307" y2="77174"/>
                        <a14:foregroundMark x1="64851" y1="78261" x2="64851" y2="78261"/>
                        <a14:foregroundMark x1="64851" y1="82065" x2="64851" y2="82065"/>
                        <a14:foregroundMark x1="73762" y1="76087" x2="73762" y2="76087"/>
                        <a14:foregroundMark x1="79208" y1="79891" x2="79208" y2="79891"/>
                        <a14:foregroundMark x1="80693" y1="72826" x2="80693" y2="72826"/>
                        <a14:foregroundMark x1="82178" y1="78261" x2="82178" y2="78261"/>
                        <a14:foregroundMark x1="86139" y1="71196" x2="86139" y2="71196"/>
                        <a14:foregroundMark x1="85644" y1="74457" x2="85644" y2="74457"/>
                        <a14:foregroundMark x1="87129" y1="76630" x2="87129" y2="76630"/>
                        <a14:foregroundMark x1="89604" y1="76630" x2="89604" y2="76630"/>
                        <a14:foregroundMark x1="88614" y1="73913" x2="88614" y2="7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6923112" cy="50405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Fatos relevantes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/>
              <a:t>Mutirão de Classes Processuais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/>
              <a:t>Nova Vara de Camaragibe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 smtClean="0"/>
              <a:t>Sistema de Contagem de Processos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 smtClean="0"/>
              <a:t>PE Conectado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r>
              <a:rPr lang="pt-BR" dirty="0" smtClean="0"/>
              <a:t>Lançamento da Campanha e Política de Segurança da Informação.  </a:t>
            </a:r>
          </a:p>
          <a:p>
            <a:pPr marL="342900" lvl="1" indent="-342900">
              <a:lnSpc>
                <a:spcPct val="140000"/>
              </a:lnSpc>
              <a:buSzPct val="100000"/>
              <a:buFont typeface="Lucida Grande"/>
              <a:buChar char="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81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19256" cy="50405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Implantação do Sistema de Contagem de processos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tjpe.jus.br/noticias_ascomSY/showfoto.asp?id=9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78042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45388" cy="5688632"/>
          </a:xfrm>
        </p:spPr>
        <p:txBody>
          <a:bodyPr/>
          <a:lstStyle/>
          <a:p>
            <a:r>
              <a:rPr lang="pt-BR" dirty="0"/>
              <a:t>O corregedor geral da Justiça de Pernambuco (CGJPE), desembargador Frederico Neves, implantou o Módulo Eletrônico de Contagem dos Processos Físicos.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410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13615</TotalTime>
  <Words>272</Words>
  <Application>Microsoft Office PowerPoint</Application>
  <PresentationFormat>Apresentação na tela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Diseño predeterminado</vt:lpstr>
      <vt:lpstr>Personalizar design</vt:lpstr>
      <vt:lpstr>Comitê Gestor de TIC (CGTIC)</vt:lpstr>
      <vt:lpstr>Pauta da reunião – JANEIRO/2013</vt:lpstr>
      <vt:lpstr>Solicitações da última reunião</vt:lpstr>
      <vt:lpstr>Novos projetos - iniciados</vt:lpstr>
      <vt:lpstr>Novos projetos – A Iniciar</vt:lpstr>
      <vt:lpstr>Portfólio projetos  de tic</vt:lpstr>
      <vt:lpstr>Fatos relevantes</vt:lpstr>
      <vt:lpstr>Fatos relevantes</vt:lpstr>
      <vt:lpstr>Implantação do Sistema de Contagem de processos</vt:lpstr>
      <vt:lpstr>PE Conectado</vt:lpstr>
      <vt:lpstr>Lançamento da campanha e Politica de segurança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rrrb</cp:lastModifiedBy>
  <cp:revision>1222</cp:revision>
  <cp:lastPrinted>2012-10-17T10:38:27Z</cp:lastPrinted>
  <dcterms:created xsi:type="dcterms:W3CDTF">2010-05-23T14:28:12Z</dcterms:created>
  <dcterms:modified xsi:type="dcterms:W3CDTF">2013-03-12T21:53:37Z</dcterms:modified>
</cp:coreProperties>
</file>