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theme/themeOverride5.xml" ContentType="application/vnd.openxmlformats-officedocument.themeOverride+xml"/>
  <Override PartName="/ppt/charts/chart39.xml" ContentType="application/vnd.openxmlformats-officedocument.drawingml.chart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theme/themeOverride7.xml" ContentType="application/vnd.openxmlformats-officedocument.themeOverride+xml"/>
  <Override PartName="/ppt/charts/chart41.xml" ContentType="application/vnd.openxmlformats-officedocument.drawingml.chart+xml"/>
  <Override PartName="/ppt/theme/themeOverride8.xml" ContentType="application/vnd.openxmlformats-officedocument.themeOverr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notesSlides/notesSlide2.xml" ContentType="application/vnd.openxmlformats-officedocument.presentationml.notesSlide+xml"/>
  <Override PartName="/ppt/charts/chart95.xml" ContentType="application/vnd.openxmlformats-officedocument.drawingml.chart+xml"/>
  <Override PartName="/ppt/notesSlides/notesSlide3.xml" ContentType="application/vnd.openxmlformats-officedocument.presentationml.notesSlide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88" r:id="rId3"/>
    <p:sldId id="444" r:id="rId4"/>
    <p:sldId id="445" r:id="rId5"/>
    <p:sldId id="393" r:id="rId6"/>
    <p:sldId id="343" r:id="rId7"/>
    <p:sldId id="344" r:id="rId8"/>
    <p:sldId id="377" r:id="rId9"/>
    <p:sldId id="397" r:id="rId10"/>
    <p:sldId id="345" r:id="rId11"/>
    <p:sldId id="396" r:id="rId12"/>
    <p:sldId id="346" r:id="rId13"/>
    <p:sldId id="395" r:id="rId14"/>
    <p:sldId id="387" r:id="rId15"/>
    <p:sldId id="347" r:id="rId16"/>
    <p:sldId id="394" r:id="rId17"/>
    <p:sldId id="348" r:id="rId18"/>
    <p:sldId id="349" r:id="rId19"/>
    <p:sldId id="350" r:id="rId20"/>
    <p:sldId id="351" r:id="rId21"/>
    <p:sldId id="352" r:id="rId22"/>
    <p:sldId id="442" r:id="rId23"/>
    <p:sldId id="385" r:id="rId24"/>
    <p:sldId id="398" r:id="rId25"/>
    <p:sldId id="355" r:id="rId26"/>
    <p:sldId id="358" r:id="rId27"/>
    <p:sldId id="359" r:id="rId28"/>
    <p:sldId id="363" r:id="rId29"/>
    <p:sldId id="400" r:id="rId30"/>
    <p:sldId id="446" r:id="rId31"/>
    <p:sldId id="399" r:id="rId32"/>
    <p:sldId id="360" r:id="rId33"/>
    <p:sldId id="361" r:id="rId34"/>
    <p:sldId id="362" r:id="rId35"/>
    <p:sldId id="386" r:id="rId36"/>
    <p:sldId id="365" r:id="rId37"/>
    <p:sldId id="366" r:id="rId38"/>
    <p:sldId id="367" r:id="rId39"/>
    <p:sldId id="368" r:id="rId40"/>
    <p:sldId id="443" r:id="rId41"/>
    <p:sldId id="369" r:id="rId42"/>
    <p:sldId id="370" r:id="rId43"/>
    <p:sldId id="388" r:id="rId44"/>
    <p:sldId id="371" r:id="rId45"/>
    <p:sldId id="389" r:id="rId46"/>
    <p:sldId id="390" r:id="rId47"/>
    <p:sldId id="391" r:id="rId48"/>
    <p:sldId id="372" r:id="rId49"/>
    <p:sldId id="373" r:id="rId50"/>
    <p:sldId id="374" r:id="rId51"/>
    <p:sldId id="375" r:id="rId52"/>
    <p:sldId id="392" r:id="rId53"/>
    <p:sldId id="376" r:id="rId54"/>
    <p:sldId id="436" r:id="rId55"/>
    <p:sldId id="437" r:id="rId56"/>
    <p:sldId id="438" r:id="rId57"/>
    <p:sldId id="439" r:id="rId58"/>
    <p:sldId id="440" r:id="rId59"/>
    <p:sldId id="441" r:id="rId60"/>
    <p:sldId id="404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17" r:id="rId71"/>
    <p:sldId id="418" r:id="rId72"/>
    <p:sldId id="419" r:id="rId73"/>
    <p:sldId id="420" r:id="rId74"/>
    <p:sldId id="421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429" r:id="rId83"/>
    <p:sldId id="430" r:id="rId84"/>
    <p:sldId id="431" r:id="rId85"/>
    <p:sldId id="432" r:id="rId86"/>
    <p:sldId id="433" r:id="rId87"/>
    <p:sldId id="434" r:id="rId88"/>
    <p:sldId id="435" r:id="rId89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40"/>
    <a:srgbClr val="660066"/>
    <a:srgbClr val="996600"/>
    <a:srgbClr val="000080"/>
    <a:srgbClr val="FF9900"/>
    <a:srgbClr val="004080"/>
    <a:srgbClr val="C0C0C0"/>
    <a:srgbClr val="336699"/>
    <a:srgbClr val="FC7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7" autoAdjust="0"/>
    <p:restoredTop sz="94652" autoAdjust="0"/>
  </p:normalViewPr>
  <p:slideViewPr>
    <p:cSldViewPr>
      <p:cViewPr varScale="1">
        <p:scale>
          <a:sx n="92" d="100"/>
          <a:sy n="92" d="100"/>
        </p:scale>
        <p:origin x="-7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8.xlsx"/><Relationship Id="rId1" Type="http://schemas.openxmlformats.org/officeDocument/2006/relationships/themeOverride" Target="../theme/themeOverride5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9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0.xlsx"/><Relationship Id="rId1" Type="http://schemas.openxmlformats.org/officeDocument/2006/relationships/themeOverride" Target="../theme/themeOverride7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1.xlsx"/><Relationship Id="rId1" Type="http://schemas.openxmlformats.org/officeDocument/2006/relationships/themeOverride" Target="../theme/themeOverride8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0.27</c:v>
                </c:pt>
                <c:pt idx="9" formatCode="0%">
                  <c:v>0.5</c:v>
                </c:pt>
                <c:pt idx="10" formatCode="0%">
                  <c:v>0.36</c:v>
                </c:pt>
                <c:pt idx="11" formatCode="0%">
                  <c:v>0.31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</c:v>
                </c:pt>
                <c:pt idx="9" formatCode="0%">
                  <c:v>0.35</c:v>
                </c:pt>
                <c:pt idx="10" formatCode="0%">
                  <c:v>0.43</c:v>
                </c:pt>
                <c:pt idx="11" formatCode="0%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05920"/>
        <c:axId val="131107840"/>
      </c:lineChart>
      <c:catAx>
        <c:axId val="13110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107840"/>
        <c:crosses val="autoZero"/>
        <c:auto val="1"/>
        <c:lblAlgn val="ctr"/>
        <c:lblOffset val="100"/>
        <c:noMultiLvlLbl val="0"/>
      </c:catAx>
      <c:valAx>
        <c:axId val="131107840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1059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1346432"/>
        <c:axId val="131347968"/>
      </c:barChart>
      <c:catAx>
        <c:axId val="131346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34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3479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13464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75936"/>
        <c:axId val="167577472"/>
      </c:barChart>
      <c:catAx>
        <c:axId val="16757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577472"/>
        <c:crosses val="autoZero"/>
        <c:auto val="1"/>
        <c:lblAlgn val="ctr"/>
        <c:lblOffset val="100"/>
        <c:noMultiLvlLbl val="0"/>
      </c:catAx>
      <c:valAx>
        <c:axId val="1675774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575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55776"/>
        <c:axId val="167757312"/>
      </c:barChart>
      <c:catAx>
        <c:axId val="167755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757312"/>
        <c:crosses val="autoZero"/>
        <c:auto val="1"/>
        <c:lblAlgn val="ctr"/>
        <c:lblOffset val="100"/>
        <c:noMultiLvlLbl val="0"/>
      </c:catAx>
      <c:valAx>
        <c:axId val="1677573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7557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33088"/>
        <c:axId val="223127808"/>
      </c:barChart>
      <c:catAx>
        <c:axId val="146633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223127808"/>
        <c:crosses val="autoZero"/>
        <c:auto val="1"/>
        <c:lblAlgn val="ctr"/>
        <c:lblOffset val="100"/>
        <c:noMultiLvlLbl val="0"/>
      </c:catAx>
      <c:valAx>
        <c:axId val="2231278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6633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0.15</c:v>
                </c:pt>
                <c:pt idx="3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07552"/>
        <c:axId val="168009088"/>
      </c:barChart>
      <c:catAx>
        <c:axId val="16800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009088"/>
        <c:crosses val="autoZero"/>
        <c:auto val="1"/>
        <c:lblAlgn val="ctr"/>
        <c:lblOffset val="100"/>
        <c:noMultiLvlLbl val="0"/>
      </c:catAx>
      <c:valAx>
        <c:axId val="1680090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0075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0.7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579072"/>
        <c:axId val="168580608"/>
      </c:barChart>
      <c:catAx>
        <c:axId val="168579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580608"/>
        <c:crosses val="autoZero"/>
        <c:auto val="1"/>
        <c:lblAlgn val="ctr"/>
        <c:lblOffset val="100"/>
        <c:noMultiLvlLbl val="0"/>
      </c:catAx>
      <c:valAx>
        <c:axId val="1685806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579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41344"/>
        <c:axId val="170042880"/>
      </c:barChart>
      <c:catAx>
        <c:axId val="170041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042880"/>
        <c:crosses val="autoZero"/>
        <c:auto val="1"/>
        <c:lblAlgn val="ctr"/>
        <c:lblOffset val="100"/>
        <c:noMultiLvlLbl val="0"/>
      </c:catAx>
      <c:valAx>
        <c:axId val="1700428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041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0.35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10912"/>
        <c:axId val="170712448"/>
      </c:barChart>
      <c:catAx>
        <c:axId val="170710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712448"/>
        <c:crosses val="autoZero"/>
        <c:auto val="1"/>
        <c:lblAlgn val="ctr"/>
        <c:lblOffset val="100"/>
        <c:noMultiLvlLbl val="0"/>
      </c:catAx>
      <c:valAx>
        <c:axId val="1707124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7109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0.05</c:v>
                </c:pt>
                <c:pt idx="3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188608"/>
        <c:axId val="171190144"/>
      </c:barChart>
      <c:catAx>
        <c:axId val="171188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190144"/>
        <c:crosses val="autoZero"/>
        <c:auto val="1"/>
        <c:lblAlgn val="ctr"/>
        <c:lblOffset val="100"/>
        <c:noMultiLvlLbl val="0"/>
      </c:catAx>
      <c:valAx>
        <c:axId val="1711901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1886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 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 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 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466112"/>
        <c:axId val="171476096"/>
      </c:barChart>
      <c:catAx>
        <c:axId val="171466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476096"/>
        <c:crosses val="autoZero"/>
        <c:auto val="1"/>
        <c:lblAlgn val="ctr"/>
        <c:lblOffset val="100"/>
        <c:noMultiLvlLbl val="0"/>
      </c:catAx>
      <c:valAx>
        <c:axId val="1714760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4661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632896"/>
        <c:axId val="171642880"/>
      </c:barChart>
      <c:catAx>
        <c:axId val="171632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642880"/>
        <c:crosses val="autoZero"/>
        <c:auto val="1"/>
        <c:lblAlgn val="ctr"/>
        <c:lblOffset val="100"/>
        <c:noMultiLvlLbl val="0"/>
      </c:catAx>
      <c:valAx>
        <c:axId val="1716428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16328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2310528"/>
        <c:axId val="132312064"/>
      </c:barChart>
      <c:catAx>
        <c:axId val="132310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31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3120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2310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0.6</c:v>
                </c:pt>
                <c:pt idx="1">
                  <c:v>0.7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029056"/>
        <c:axId val="172030592"/>
      </c:barChart>
      <c:catAx>
        <c:axId val="172029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030592"/>
        <c:crosses val="autoZero"/>
        <c:auto val="1"/>
        <c:lblAlgn val="ctr"/>
        <c:lblOffset val="100"/>
        <c:noMultiLvlLbl val="0"/>
      </c:catAx>
      <c:valAx>
        <c:axId val="17203059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0290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0.7</c:v>
                </c:pt>
                <c:pt idx="2">
                  <c:v>0.6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469248"/>
        <c:axId val="172471040"/>
      </c:barChart>
      <c:catAx>
        <c:axId val="1724692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471040"/>
        <c:crosses val="autoZero"/>
        <c:auto val="1"/>
        <c:lblAlgn val="ctr"/>
        <c:lblOffset val="100"/>
        <c:noMultiLvlLbl val="0"/>
      </c:catAx>
      <c:valAx>
        <c:axId val="1724710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4692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929792"/>
        <c:axId val="172931328"/>
      </c:barChart>
      <c:catAx>
        <c:axId val="172929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931328"/>
        <c:crosses val="autoZero"/>
        <c:auto val="1"/>
        <c:lblAlgn val="ctr"/>
        <c:lblOffset val="100"/>
        <c:noMultiLvlLbl val="0"/>
      </c:catAx>
      <c:valAx>
        <c:axId val="17293132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2929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</c:v>
                </c:pt>
                <c:pt idx="1">
                  <c:v>0.65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38912"/>
        <c:axId val="173257088"/>
      </c:barChart>
      <c:catAx>
        <c:axId val="173238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257088"/>
        <c:crosses val="autoZero"/>
        <c:auto val="1"/>
        <c:lblAlgn val="ctr"/>
        <c:lblOffset val="100"/>
        <c:noMultiLvlLbl val="0"/>
      </c:catAx>
      <c:valAx>
        <c:axId val="1732570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32389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  <c:pt idx="4">
                  <c:v>Jan/13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4" formatCode="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  <c:pt idx="4">
                  <c:v>Jan/13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  <c:pt idx="4">
                  <c:v>Jan/13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2" formatCode="0%">
                  <c:v>0.05</c:v>
                </c:pt>
                <c:pt idx="3" formatCode="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035712"/>
        <c:axId val="174037248"/>
      </c:barChart>
      <c:catAx>
        <c:axId val="174035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4037248"/>
        <c:crosses val="autoZero"/>
        <c:auto val="1"/>
        <c:lblAlgn val="ctr"/>
        <c:lblOffset val="100"/>
        <c:noMultiLvlLbl val="0"/>
      </c:catAx>
      <c:valAx>
        <c:axId val="174037248"/>
        <c:scaling>
          <c:orientation val="minMax"/>
          <c:max val="0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4035712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3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414464"/>
        <c:axId val="174440832"/>
      </c:barChart>
      <c:catAx>
        <c:axId val="17441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4440832"/>
        <c:crosses val="autoZero"/>
        <c:auto val="1"/>
        <c:lblAlgn val="ctr"/>
        <c:lblOffset val="100"/>
        <c:noMultiLvlLbl val="0"/>
      </c:catAx>
      <c:valAx>
        <c:axId val="17444083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4414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</c:v>
                </c:pt>
                <c:pt idx="2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006464"/>
        <c:axId val="175008000"/>
      </c:barChart>
      <c:catAx>
        <c:axId val="175006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008000"/>
        <c:crosses val="autoZero"/>
        <c:auto val="1"/>
        <c:lblAlgn val="ctr"/>
        <c:lblOffset val="100"/>
        <c:noMultiLvlLbl val="0"/>
      </c:catAx>
      <c:valAx>
        <c:axId val="17500800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00646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0.2</c:v>
                </c:pt>
                <c:pt idx="3" formatCode="0%">
                  <c:v>0.3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16896"/>
        <c:axId val="175226880"/>
      </c:barChart>
      <c:catAx>
        <c:axId val="175216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226880"/>
        <c:crosses val="autoZero"/>
        <c:auto val="1"/>
        <c:lblAlgn val="ctr"/>
        <c:lblOffset val="100"/>
        <c:noMultiLvlLbl val="0"/>
      </c:catAx>
      <c:valAx>
        <c:axId val="1752268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2168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0.3</c:v>
                </c:pt>
                <c:pt idx="3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718784"/>
        <c:axId val="175720320"/>
      </c:barChart>
      <c:catAx>
        <c:axId val="175718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720320"/>
        <c:crosses val="autoZero"/>
        <c:auto val="1"/>
        <c:lblAlgn val="ctr"/>
        <c:lblOffset val="100"/>
        <c:noMultiLvlLbl val="0"/>
      </c:catAx>
      <c:valAx>
        <c:axId val="1757203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57187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314240"/>
        <c:axId val="176315776"/>
      </c:barChart>
      <c:catAx>
        <c:axId val="176314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6315776"/>
        <c:crosses val="autoZero"/>
        <c:auto val="1"/>
        <c:lblAlgn val="ctr"/>
        <c:lblOffset val="100"/>
        <c:noMultiLvlLbl val="0"/>
      </c:catAx>
      <c:valAx>
        <c:axId val="17631577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63142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377024"/>
        <c:axId val="133395200"/>
      </c:barChart>
      <c:catAx>
        <c:axId val="133377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39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3952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33770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0.15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326976"/>
        <c:axId val="179328512"/>
      </c:barChart>
      <c:catAx>
        <c:axId val="179326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328512"/>
        <c:crosses val="autoZero"/>
        <c:auto val="1"/>
        <c:lblAlgn val="ctr"/>
        <c:lblOffset val="100"/>
        <c:noMultiLvlLbl val="0"/>
      </c:catAx>
      <c:valAx>
        <c:axId val="1793285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9326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97344"/>
        <c:axId val="182699136"/>
      </c:barChart>
      <c:catAx>
        <c:axId val="182697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699136"/>
        <c:crosses val="autoZero"/>
        <c:auto val="1"/>
        <c:lblAlgn val="ctr"/>
        <c:lblOffset val="100"/>
        <c:noMultiLvlLbl val="0"/>
      </c:catAx>
      <c:valAx>
        <c:axId val="1826991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2697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0.75</c:v>
                </c:pt>
                <c:pt idx="3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535488"/>
        <c:axId val="183537024"/>
      </c:barChart>
      <c:catAx>
        <c:axId val="18353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3537024"/>
        <c:crosses val="autoZero"/>
        <c:auto val="1"/>
        <c:lblAlgn val="ctr"/>
        <c:lblOffset val="100"/>
        <c:noMultiLvlLbl val="0"/>
      </c:catAx>
      <c:valAx>
        <c:axId val="1835370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35354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0.6</c:v>
                </c:pt>
                <c:pt idx="3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0.65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975936"/>
        <c:axId val="183977472"/>
      </c:barChart>
      <c:catAx>
        <c:axId val="18397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3977472"/>
        <c:crosses val="autoZero"/>
        <c:auto val="1"/>
        <c:lblAlgn val="ctr"/>
        <c:lblOffset val="100"/>
        <c:noMultiLvlLbl val="0"/>
      </c:catAx>
      <c:valAx>
        <c:axId val="1839774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3975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0.45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30208"/>
        <c:axId val="184840192"/>
      </c:barChart>
      <c:catAx>
        <c:axId val="184830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4840192"/>
        <c:crosses val="autoZero"/>
        <c:auto val="1"/>
        <c:lblAlgn val="ctr"/>
        <c:lblOffset val="100"/>
        <c:noMultiLvlLbl val="0"/>
      </c:catAx>
      <c:valAx>
        <c:axId val="1848401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48302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0.6</c:v>
                </c:pt>
                <c:pt idx="2">
                  <c:v>0.6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045760"/>
        <c:axId val="185047296"/>
      </c:barChart>
      <c:catAx>
        <c:axId val="18504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5047296"/>
        <c:crosses val="autoZero"/>
        <c:auto val="1"/>
        <c:lblAlgn val="ctr"/>
        <c:lblOffset val="100"/>
        <c:noMultiLvlLbl val="0"/>
      </c:catAx>
      <c:valAx>
        <c:axId val="18504729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850457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575808"/>
        <c:axId val="133577344"/>
      </c:barChart>
      <c:catAx>
        <c:axId val="133575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57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5773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3575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4757433489827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667840"/>
        <c:axId val="133669632"/>
      </c:barChart>
      <c:catAx>
        <c:axId val="133667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669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6696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3667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763840"/>
        <c:axId val="133765376"/>
      </c:barChart>
      <c:catAx>
        <c:axId val="133763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76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653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3763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785856"/>
        <c:axId val="133787648"/>
      </c:barChart>
      <c:catAx>
        <c:axId val="133785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78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876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37858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165504"/>
        <c:axId val="140167040"/>
      </c:barChart>
      <c:catAx>
        <c:axId val="140165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16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1670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1655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195712"/>
        <c:axId val="140197248"/>
      </c:barChart>
      <c:catAx>
        <c:axId val="140195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19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1972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01957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266880"/>
        <c:axId val="140276864"/>
      </c:barChart>
      <c:catAx>
        <c:axId val="140266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27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2768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266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">
                  <c:v>12</c:v>
                </c:pt>
                <c:pt idx="9" formatCode="0">
                  <c:v>11</c:v>
                </c:pt>
                <c:pt idx="10">
                  <c:v>9</c:v>
                </c:pt>
                <c:pt idx="11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">
                  <c:v>14</c:v>
                </c:pt>
                <c:pt idx="9" formatCode="0">
                  <c:v>17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49184"/>
        <c:axId val="131302912"/>
      </c:lineChart>
      <c:catAx>
        <c:axId val="131149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302912"/>
        <c:crosses val="autoZero"/>
        <c:auto val="1"/>
        <c:lblAlgn val="ctr"/>
        <c:lblOffset val="100"/>
        <c:noMultiLvlLbl val="0"/>
      </c:catAx>
      <c:valAx>
        <c:axId val="13130291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1149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305536"/>
        <c:axId val="140307072"/>
      </c:barChart>
      <c:catAx>
        <c:axId val="140305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30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3070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305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343936"/>
        <c:axId val="140349824"/>
      </c:barChart>
      <c:catAx>
        <c:axId val="140343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34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3498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343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587392"/>
        <c:axId val="140588928"/>
      </c:barChart>
      <c:catAx>
        <c:axId val="140587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58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5889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5873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617600"/>
        <c:axId val="140619136"/>
      </c:barChart>
      <c:catAx>
        <c:axId val="140617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61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6191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6176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849152"/>
        <c:axId val="140850688"/>
      </c:barChart>
      <c:catAx>
        <c:axId val="140849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85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8506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0849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43904"/>
        <c:axId val="141245440"/>
      </c:barChart>
      <c:catAx>
        <c:axId val="141243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24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45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243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61824"/>
        <c:axId val="141263616"/>
      </c:barChart>
      <c:catAx>
        <c:axId val="141261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26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636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261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329152"/>
        <c:axId val="141330688"/>
      </c:barChart>
      <c:catAx>
        <c:axId val="141329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33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3306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329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367552"/>
        <c:axId val="141377536"/>
      </c:barChart>
      <c:catAx>
        <c:axId val="141367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37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3775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367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414400"/>
        <c:axId val="141415936"/>
      </c:barChart>
      <c:catAx>
        <c:axId val="141414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4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15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4144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6929664"/>
        <c:axId val="133560576"/>
      </c:barChart>
      <c:catAx>
        <c:axId val="116929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356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5605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69296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518336"/>
        <c:axId val="141519872"/>
      </c:barChart>
      <c:catAx>
        <c:axId val="141518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51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5198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1518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528064"/>
        <c:axId val="141538048"/>
      </c:barChart>
      <c:catAx>
        <c:axId val="141528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53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5380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5280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558528"/>
        <c:axId val="141560064"/>
      </c:barChart>
      <c:catAx>
        <c:axId val="141558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560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5600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558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3271936"/>
        <c:axId val="224216576"/>
      </c:barChart>
      <c:catAx>
        <c:axId val="223271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421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21657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23271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573504"/>
        <c:axId val="141609216"/>
      </c:barChart>
      <c:catAx>
        <c:axId val="141573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60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6092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5735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2022912"/>
        <c:axId val="142078720"/>
      </c:barChart>
      <c:catAx>
        <c:axId val="142022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207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07872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2022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2721792"/>
        <c:axId val="142794112"/>
      </c:barChart>
      <c:catAx>
        <c:axId val="142721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279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941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2721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236096"/>
        <c:axId val="143837824"/>
      </c:barChart>
      <c:catAx>
        <c:axId val="143236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83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8378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2360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515072"/>
        <c:axId val="144591488"/>
      </c:barChart>
      <c:catAx>
        <c:axId val="144515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59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5914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515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349440"/>
        <c:axId val="146433152"/>
      </c:barChart>
      <c:catAx>
        <c:axId val="146349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64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43315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63494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4246272"/>
        <c:axId val="128925696"/>
      </c:barChart>
      <c:catAx>
        <c:axId val="124246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892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9256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42462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532224"/>
        <c:axId val="146563840"/>
      </c:barChart>
      <c:catAx>
        <c:axId val="146532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656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5638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6532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967168"/>
        <c:axId val="146989440"/>
      </c:barChart>
      <c:catAx>
        <c:axId val="146967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698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989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69671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9392"/>
        <c:axId val="147261312"/>
      </c:lineChart>
      <c:catAx>
        <c:axId val="14725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7261312"/>
        <c:crosses val="autoZero"/>
        <c:auto val="1"/>
        <c:lblAlgn val="ctr"/>
        <c:lblOffset val="100"/>
        <c:noMultiLvlLbl val="0"/>
      </c:catAx>
      <c:valAx>
        <c:axId val="14726131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7259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</c:v>
                </c:pt>
                <c:pt idx="9" formatCode="0%">
                  <c:v>0</c:v>
                </c:pt>
                <c:pt idx="10" formatCode="0%">
                  <c:v>1</c:v>
                </c:pt>
                <c:pt idx="11" formatCode="0%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1</c:v>
                </c:pt>
                <c:pt idx="9" formatCode="0%">
                  <c:v>1</c:v>
                </c:pt>
                <c:pt idx="10" formatCode="0%">
                  <c:v>0</c:v>
                </c:pt>
                <c:pt idx="11" formatCode="0%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82176"/>
        <c:axId val="147308928"/>
      </c:lineChart>
      <c:catAx>
        <c:axId val="14728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7308928"/>
        <c:crosses val="autoZero"/>
        <c:auto val="1"/>
        <c:lblAlgn val="ctr"/>
        <c:lblOffset val="100"/>
        <c:noMultiLvlLbl val="0"/>
      </c:catAx>
      <c:valAx>
        <c:axId val="147308928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728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7360768"/>
        <c:axId val="147424000"/>
      </c:barChart>
      <c:catAx>
        <c:axId val="1473607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742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4240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73607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7448576"/>
        <c:axId val="147450112"/>
      </c:barChart>
      <c:catAx>
        <c:axId val="147448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7450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4501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7448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4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00960"/>
        <c:axId val="149002880"/>
      </c:lineChart>
      <c:catAx>
        <c:axId val="14900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9002880"/>
        <c:crosses val="autoZero"/>
        <c:auto val="1"/>
        <c:lblAlgn val="ctr"/>
        <c:lblOffset val="100"/>
        <c:noMultiLvlLbl val="0"/>
      </c:catAx>
      <c:valAx>
        <c:axId val="14900288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9000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0.6</c:v>
                </c:pt>
                <c:pt idx="10" formatCode="0%">
                  <c:v>0.75</c:v>
                </c:pt>
                <c:pt idx="11" formatCode="0%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0.4</c:v>
                </c:pt>
                <c:pt idx="10" formatCode="0%">
                  <c:v>0.25</c:v>
                </c:pt>
                <c:pt idx="11" formatCode="0%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94080"/>
        <c:axId val="159061120"/>
      </c:lineChart>
      <c:catAx>
        <c:axId val="14929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59061120"/>
        <c:crosses val="autoZero"/>
        <c:auto val="1"/>
        <c:lblAlgn val="ctr"/>
        <c:lblOffset val="100"/>
        <c:noMultiLvlLbl val="0"/>
      </c:catAx>
      <c:valAx>
        <c:axId val="159061120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4929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154944"/>
        <c:axId val="159156480"/>
      </c:barChart>
      <c:catAx>
        <c:axId val="159154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15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1564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1549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165056"/>
        <c:axId val="159170944"/>
      </c:barChart>
      <c:catAx>
        <c:axId val="159165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17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1709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165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8933888"/>
        <c:axId val="128935424"/>
      </c:barChart>
      <c:catAx>
        <c:axId val="128933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893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9354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89338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625600"/>
        <c:axId val="159627136"/>
      </c:barChart>
      <c:catAx>
        <c:axId val="159625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62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6271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6256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643520"/>
        <c:axId val="159645056"/>
      </c:barChart>
      <c:catAx>
        <c:axId val="159643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64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6450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6435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763840"/>
        <c:axId val="159765632"/>
      </c:barChart>
      <c:catAx>
        <c:axId val="159763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76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7656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763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856128"/>
        <c:axId val="159857664"/>
      </c:barChart>
      <c:catAx>
        <c:axId val="159856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85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8576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8561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869952"/>
        <c:axId val="159875840"/>
      </c:barChart>
      <c:catAx>
        <c:axId val="159869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87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8758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598699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060160"/>
        <c:axId val="160061696"/>
      </c:barChart>
      <c:catAx>
        <c:axId val="160060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06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0616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060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094848"/>
        <c:axId val="160170368"/>
      </c:barChart>
      <c:catAx>
        <c:axId val="160094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17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1703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0948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190848"/>
        <c:axId val="160192384"/>
      </c:barChart>
      <c:catAx>
        <c:axId val="160190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19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1923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1908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79264"/>
        <c:axId val="160381184"/>
      </c:lineChart>
      <c:catAx>
        <c:axId val="16037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0381184"/>
        <c:crosses val="autoZero"/>
        <c:auto val="1"/>
        <c:lblAlgn val="ctr"/>
        <c:lblOffset val="100"/>
        <c:noMultiLvlLbl val="0"/>
      </c:catAx>
      <c:valAx>
        <c:axId val="16038118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037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0.25</c:v>
                </c:pt>
                <c:pt idx="9" formatCode="0%">
                  <c:v>0.25</c:v>
                </c:pt>
                <c:pt idx="10" formatCode="0%">
                  <c:v>0.25</c:v>
                </c:pt>
                <c:pt idx="11" formatCode="0%">
                  <c:v>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0.75</c:v>
                </c:pt>
                <c:pt idx="9" formatCode="0%">
                  <c:v>0.75</c:v>
                </c:pt>
                <c:pt idx="10" formatCode="0%">
                  <c:v>0.75</c:v>
                </c:pt>
                <c:pt idx="11" formatCode="0%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89376"/>
        <c:axId val="160407936"/>
      </c:lineChart>
      <c:catAx>
        <c:axId val="16038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0407936"/>
        <c:crosses val="autoZero"/>
        <c:auto val="1"/>
        <c:lblAlgn val="ctr"/>
        <c:lblOffset val="100"/>
        <c:noMultiLvlLbl val="0"/>
      </c:catAx>
      <c:valAx>
        <c:axId val="1604079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0389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9250816"/>
        <c:axId val="129252352"/>
      </c:barChart>
      <c:catAx>
        <c:axId val="129250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925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2523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9250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531200"/>
        <c:axId val="160532736"/>
      </c:barChart>
      <c:catAx>
        <c:axId val="160531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53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5327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531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549120"/>
        <c:axId val="160550912"/>
      </c:barChart>
      <c:catAx>
        <c:axId val="1605491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55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5509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05491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579584"/>
        <c:axId val="160581120"/>
      </c:barChart>
      <c:catAx>
        <c:axId val="16057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58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5811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579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630272"/>
        <c:axId val="160631808"/>
      </c:barChart>
      <c:catAx>
        <c:axId val="1606302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63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6318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06302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656384"/>
        <c:axId val="160658176"/>
      </c:barChart>
      <c:catAx>
        <c:axId val="160656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65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6581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6563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674560"/>
        <c:axId val="160676096"/>
      </c:barChart>
      <c:catAx>
        <c:axId val="160674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67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6760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674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839552"/>
        <c:axId val="160841088"/>
      </c:barChart>
      <c:catAx>
        <c:axId val="160839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84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8410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839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857472"/>
        <c:axId val="160859264"/>
      </c:barChart>
      <c:catAx>
        <c:axId val="160857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85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8592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08574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0945280"/>
        <c:axId val="160946816"/>
      </c:barChart>
      <c:catAx>
        <c:axId val="160945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94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9468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09452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1024640"/>
        <c:axId val="161026432"/>
      </c:barChart>
      <c:catAx>
        <c:axId val="161024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02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0264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1024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9264640"/>
        <c:axId val="129266432"/>
      </c:barChart>
      <c:catAx>
        <c:axId val="129264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926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2664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9264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1034624"/>
        <c:axId val="161036160"/>
      </c:barChart>
      <c:catAx>
        <c:axId val="1610346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036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0361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10346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273152"/>
        <c:axId val="162274688"/>
      </c:barChart>
      <c:catAx>
        <c:axId val="162273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27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27468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2273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303360"/>
        <c:axId val="162313344"/>
      </c:barChart>
      <c:catAx>
        <c:axId val="162303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31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3133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23033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325632"/>
        <c:axId val="162327168"/>
      </c:barChart>
      <c:catAx>
        <c:axId val="162325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32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32716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2325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605696"/>
        <c:axId val="162611584"/>
      </c:barChart>
      <c:catAx>
        <c:axId val="162605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61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115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26056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627968"/>
        <c:axId val="162629504"/>
      </c:barChart>
      <c:catAx>
        <c:axId val="162627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62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295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26279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84384"/>
        <c:axId val="162786304"/>
      </c:lineChart>
      <c:catAx>
        <c:axId val="16278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2786304"/>
        <c:crosses val="autoZero"/>
        <c:auto val="1"/>
        <c:lblAlgn val="ctr"/>
        <c:lblOffset val="100"/>
        <c:noMultiLvlLbl val="0"/>
      </c:catAx>
      <c:valAx>
        <c:axId val="16278630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2784384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0.16</c:v>
                </c:pt>
                <c:pt idx="9" formatCode="0%">
                  <c:v>0.6</c:v>
                </c:pt>
                <c:pt idx="10" formatCode="0%">
                  <c:v>0.83</c:v>
                </c:pt>
                <c:pt idx="11" formatCode="0%">
                  <c:v>0.83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0.66</c:v>
                </c:pt>
                <c:pt idx="9" formatCode="0%">
                  <c:v>0.4</c:v>
                </c:pt>
                <c:pt idx="10" formatCode="0%">
                  <c:v>0.17</c:v>
                </c:pt>
                <c:pt idx="11" formatCode="0%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64128"/>
        <c:axId val="162874496"/>
      </c:lineChart>
      <c:catAx>
        <c:axId val="16286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2874496"/>
        <c:crosses val="autoZero"/>
        <c:auto val="1"/>
        <c:lblAlgn val="ctr"/>
        <c:lblOffset val="100"/>
        <c:noMultiLvlLbl val="0"/>
      </c:catAx>
      <c:valAx>
        <c:axId val="162874496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62864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996992"/>
        <c:axId val="162998528"/>
      </c:barChart>
      <c:catAx>
        <c:axId val="162996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99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9985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29969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047680"/>
        <c:axId val="163049472"/>
      </c:barChart>
      <c:catAx>
        <c:axId val="163047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04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0494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0476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9299200"/>
        <c:axId val="129300736"/>
      </c:barChart>
      <c:catAx>
        <c:axId val="129299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930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3007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9299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139584"/>
        <c:axId val="163141120"/>
      </c:barChart>
      <c:catAx>
        <c:axId val="16313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14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1411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139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160832"/>
        <c:axId val="163162368"/>
      </c:barChart>
      <c:catAx>
        <c:axId val="163160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162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1623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160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219712"/>
        <c:axId val="163229696"/>
      </c:barChart>
      <c:catAx>
        <c:axId val="163219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22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2296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2197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262464"/>
        <c:axId val="163264000"/>
      </c:barChart>
      <c:catAx>
        <c:axId val="163262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26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2640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2624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317248"/>
        <c:axId val="163318784"/>
      </c:barChart>
      <c:catAx>
        <c:axId val="16331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31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187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3172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339264"/>
        <c:axId val="163361536"/>
      </c:barChart>
      <c:catAx>
        <c:axId val="163339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36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6153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3339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373824"/>
        <c:axId val="163375360"/>
      </c:barChart>
      <c:catAx>
        <c:axId val="163373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37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753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373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498240"/>
        <c:axId val="163500032"/>
      </c:barChart>
      <c:catAx>
        <c:axId val="163498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50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50003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3498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598336"/>
        <c:axId val="163599872"/>
      </c:barChart>
      <c:catAx>
        <c:axId val="163598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59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5998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3598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624448"/>
        <c:axId val="163625984"/>
      </c:barChart>
      <c:catAx>
        <c:axId val="1636244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362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62598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36244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1315968"/>
        <c:axId val="131330048"/>
      </c:barChart>
      <c:catAx>
        <c:axId val="131315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33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3300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13159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57632"/>
        <c:axId val="164359168"/>
      </c:barChart>
      <c:catAx>
        <c:axId val="164357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pt-BR"/>
          </a:p>
        </c:txPr>
        <c:crossAx val="164359168"/>
        <c:crosses val="autoZero"/>
        <c:auto val="1"/>
        <c:lblAlgn val="ctr"/>
        <c:lblOffset val="100"/>
        <c:noMultiLvlLbl val="0"/>
      </c:catAx>
      <c:valAx>
        <c:axId val="1643591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3576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</c:v>
                </c:pt>
                <c:pt idx="1">
                  <c:v>0.55000000000000004</c:v>
                </c:pt>
                <c:pt idx="2">
                  <c:v>0.70000000000000029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54560"/>
        <c:axId val="164756096"/>
      </c:barChart>
      <c:catAx>
        <c:axId val="164754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756096"/>
        <c:crosses val="autoZero"/>
        <c:auto val="1"/>
        <c:lblAlgn val="ctr"/>
        <c:lblOffset val="100"/>
        <c:noMultiLvlLbl val="0"/>
      </c:catAx>
      <c:valAx>
        <c:axId val="16475609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7545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487744"/>
        <c:axId val="165489280"/>
      </c:barChart>
      <c:catAx>
        <c:axId val="165487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489280"/>
        <c:crosses val="autoZero"/>
        <c:auto val="1"/>
        <c:lblAlgn val="ctr"/>
        <c:lblOffset val="100"/>
        <c:noMultiLvlLbl val="0"/>
      </c:catAx>
      <c:valAx>
        <c:axId val="1654892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4877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71680"/>
        <c:axId val="165673216"/>
      </c:barChart>
      <c:catAx>
        <c:axId val="165671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673216"/>
        <c:crosses val="autoZero"/>
        <c:auto val="1"/>
        <c:lblAlgn val="ctr"/>
        <c:lblOffset val="100"/>
        <c:noMultiLvlLbl val="0"/>
      </c:catAx>
      <c:valAx>
        <c:axId val="1656732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6716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964416"/>
        <c:axId val="165990784"/>
      </c:barChart>
      <c:catAx>
        <c:axId val="165964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990784"/>
        <c:crosses val="autoZero"/>
        <c:auto val="1"/>
        <c:lblAlgn val="ctr"/>
        <c:lblOffset val="100"/>
        <c:noMultiLvlLbl val="0"/>
      </c:catAx>
      <c:valAx>
        <c:axId val="1659907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9644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0.6</c:v>
                </c:pt>
                <c:pt idx="3" formatCode="0%">
                  <c:v>0.8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10656"/>
        <c:axId val="166312192"/>
      </c:barChart>
      <c:catAx>
        <c:axId val="166310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312192"/>
        <c:crosses val="autoZero"/>
        <c:auto val="1"/>
        <c:lblAlgn val="ctr"/>
        <c:lblOffset val="100"/>
        <c:noMultiLvlLbl val="0"/>
      </c:catAx>
      <c:valAx>
        <c:axId val="1663121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3106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0.25</c:v>
                </c:pt>
                <c:pt idx="3" formatCode="0%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17088"/>
        <c:axId val="166618624"/>
      </c:barChart>
      <c:catAx>
        <c:axId val="166617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618624"/>
        <c:crosses val="autoZero"/>
        <c:auto val="1"/>
        <c:lblAlgn val="ctr"/>
        <c:lblOffset val="100"/>
        <c:noMultiLvlLbl val="0"/>
      </c:catAx>
      <c:valAx>
        <c:axId val="1666186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617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87712"/>
        <c:axId val="166814080"/>
      </c:barChart>
      <c:catAx>
        <c:axId val="1667877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814080"/>
        <c:crosses val="autoZero"/>
        <c:auto val="1"/>
        <c:lblAlgn val="ctr"/>
        <c:lblOffset val="100"/>
        <c:noMultiLvlLbl val="0"/>
      </c:catAx>
      <c:valAx>
        <c:axId val="1668140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7877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46144"/>
        <c:axId val="167047936"/>
      </c:barChart>
      <c:catAx>
        <c:axId val="167046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047936"/>
        <c:crosses val="autoZero"/>
        <c:auto val="1"/>
        <c:lblAlgn val="ctr"/>
        <c:lblOffset val="100"/>
        <c:noMultiLvlLbl val="0"/>
      </c:catAx>
      <c:valAx>
        <c:axId val="16704793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0461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0.05</c:v>
                </c:pt>
                <c:pt idx="1">
                  <c:v>0.1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310080"/>
        <c:axId val="167311616"/>
      </c:barChart>
      <c:catAx>
        <c:axId val="1673100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311616"/>
        <c:crosses val="autoZero"/>
        <c:auto val="1"/>
        <c:lblAlgn val="ctr"/>
        <c:lblOffset val="100"/>
        <c:noMultiLvlLbl val="0"/>
      </c:catAx>
      <c:valAx>
        <c:axId val="1673116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73100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15/02/2013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4.xml"/><Relationship Id="rId3" Type="http://schemas.openxmlformats.org/officeDocument/2006/relationships/image" Target="../media/image5.png"/><Relationship Id="rId7" Type="http://schemas.openxmlformats.org/officeDocument/2006/relationships/slide" Target="../slides/slide5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8.xml"/><Relationship Id="rId5" Type="http://schemas.openxmlformats.org/officeDocument/2006/relationships/image" Target="../media/image6.png"/><Relationship Id="rId4" Type="http://schemas.openxmlformats.org/officeDocument/2006/relationships/slide" Target="../slides/slide11.xml"/><Relationship Id="rId9" Type="http://schemas.openxmlformats.org/officeDocument/2006/relationships/slide" Target="../slides/slide5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4.xml"/><Relationship Id="rId3" Type="http://schemas.openxmlformats.org/officeDocument/2006/relationships/image" Target="../media/image5.png"/><Relationship Id="rId7" Type="http://schemas.openxmlformats.org/officeDocument/2006/relationships/slide" Target="../slides/slide5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7.xml"/><Relationship Id="rId5" Type="http://schemas.openxmlformats.org/officeDocument/2006/relationships/image" Target="../media/image6.png"/><Relationship Id="rId4" Type="http://schemas.openxmlformats.org/officeDocument/2006/relationships/slide" Target="../slides/slide13.xml"/><Relationship Id="rId9" Type="http://schemas.openxmlformats.org/officeDocument/2006/relationships/slide" Target="../slides/slide5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4.xml"/><Relationship Id="rId3" Type="http://schemas.openxmlformats.org/officeDocument/2006/relationships/image" Target="../media/image5.png"/><Relationship Id="rId7" Type="http://schemas.openxmlformats.org/officeDocument/2006/relationships/slide" Target="../slides/slide58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7.xml"/><Relationship Id="rId5" Type="http://schemas.openxmlformats.org/officeDocument/2006/relationships/image" Target="../media/image6.png"/><Relationship Id="rId4" Type="http://schemas.openxmlformats.org/officeDocument/2006/relationships/slide" Target="../slides/slide16.xml"/><Relationship Id="rId9" Type="http://schemas.openxmlformats.org/officeDocument/2006/relationships/slide" Target="../slides/slide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4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7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8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9.xml"/><Relationship Id="rId3" Type="http://schemas.openxmlformats.org/officeDocument/2006/relationships/slide" Target="../slides/slide13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8.xml"/><Relationship Id="rId3" Type="http://schemas.openxmlformats.org/officeDocument/2006/relationships/image" Target="../media/image5.png"/><Relationship Id="rId7" Type="http://schemas.openxmlformats.org/officeDocument/2006/relationships/slide" Target="../slides/slide5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6.xml"/><Relationship Id="rId5" Type="http://schemas.openxmlformats.org/officeDocument/2006/relationships/image" Target="../media/image6.png"/><Relationship Id="rId4" Type="http://schemas.openxmlformats.org/officeDocument/2006/relationships/slide" Target="../slides/slide5.xml"/><Relationship Id="rId9" Type="http://schemas.openxmlformats.org/officeDocument/2006/relationships/slide" Target="../slides/slide5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8.xml"/><Relationship Id="rId3" Type="http://schemas.openxmlformats.org/officeDocument/2006/relationships/image" Target="../media/image5.png"/><Relationship Id="rId7" Type="http://schemas.openxmlformats.org/officeDocument/2006/relationships/slide" Target="../slides/slide5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4.xml"/><Relationship Id="rId5" Type="http://schemas.openxmlformats.org/officeDocument/2006/relationships/image" Target="../media/image6.png"/><Relationship Id="rId4" Type="http://schemas.openxmlformats.org/officeDocument/2006/relationships/slide" Target="../slides/slide9.xml"/><Relationship Id="rId9" Type="http://schemas.openxmlformats.org/officeDocument/2006/relationships/slide" Target="../slides/slide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8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Portfólios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7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err="1" smtClean="0">
                <a:solidFill>
                  <a:schemeClr val="bg1"/>
                </a:solidFill>
                <a:effectLst/>
              </a:rPr>
              <a:t>jan</a:t>
            </a:r>
            <a:r>
              <a:rPr lang="pt-BR" sz="1200" dirty="0" smtClean="0">
                <a:solidFill>
                  <a:schemeClr val="bg1"/>
                </a:solidFill>
                <a:effectLst/>
              </a:rPr>
              <a:t>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5.xml"/><Relationship Id="rId5" Type="http://schemas.openxmlformats.org/officeDocument/2006/relationships/image" Target="../media/image10.png"/><Relationship Id="rId4" Type="http://schemas.openxmlformats.org/officeDocument/2006/relationships/slide" Target="slide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13" Type="http://schemas.openxmlformats.org/officeDocument/2006/relationships/chart" Target="../charts/chart54.xml"/><Relationship Id="rId1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chart" Target="../charts/chart49.xml"/><Relationship Id="rId12" Type="http://schemas.openxmlformats.org/officeDocument/2006/relationships/image" Target="../media/image11.png"/><Relationship Id="rId17" Type="http://schemas.openxmlformats.org/officeDocument/2006/relationships/chart" Target="../charts/chart57.xml"/><Relationship Id="rId2" Type="http://schemas.openxmlformats.org/officeDocument/2006/relationships/slide" Target="slide36.xml"/><Relationship Id="rId16" Type="http://schemas.openxmlformats.org/officeDocument/2006/relationships/chart" Target="../charts/chart5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8.xml"/><Relationship Id="rId11" Type="http://schemas.openxmlformats.org/officeDocument/2006/relationships/chart" Target="../charts/chart53.xml"/><Relationship Id="rId5" Type="http://schemas.openxmlformats.org/officeDocument/2006/relationships/slide" Target="slide39.xml"/><Relationship Id="rId15" Type="http://schemas.openxmlformats.org/officeDocument/2006/relationships/slide" Target="slide38.xml"/><Relationship Id="rId10" Type="http://schemas.openxmlformats.org/officeDocument/2006/relationships/chart" Target="../charts/chart52.xml"/><Relationship Id="rId19" Type="http://schemas.openxmlformats.org/officeDocument/2006/relationships/slide" Target="slide40.xml"/><Relationship Id="rId4" Type="http://schemas.openxmlformats.org/officeDocument/2006/relationships/slide" Target="slide37.xml"/><Relationship Id="rId9" Type="http://schemas.openxmlformats.org/officeDocument/2006/relationships/chart" Target="../charts/chart51.xml"/><Relationship Id="rId14" Type="http://schemas.openxmlformats.org/officeDocument/2006/relationships/chart" Target="../charts/char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13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chart" Target="../charts/chart61.xml"/><Relationship Id="rId12" Type="http://schemas.openxmlformats.org/officeDocument/2006/relationships/slide" Target="slide13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0.xml"/><Relationship Id="rId11" Type="http://schemas.openxmlformats.org/officeDocument/2006/relationships/chart" Target="../charts/chart65.xml"/><Relationship Id="rId5" Type="http://schemas.openxmlformats.org/officeDocument/2006/relationships/image" Target="../media/image11.png"/><Relationship Id="rId10" Type="http://schemas.openxmlformats.org/officeDocument/2006/relationships/chart" Target="../charts/chart64.xml"/><Relationship Id="rId4" Type="http://schemas.openxmlformats.org/officeDocument/2006/relationships/slide" Target="slide42.xml"/><Relationship Id="rId9" Type="http://schemas.openxmlformats.org/officeDocument/2006/relationships/chart" Target="../charts/chart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13" Type="http://schemas.openxmlformats.org/officeDocument/2006/relationships/slide" Target="slide43.xml"/><Relationship Id="rId18" Type="http://schemas.openxmlformats.org/officeDocument/2006/relationships/slide" Target="slide47.xml"/><Relationship Id="rId3" Type="http://schemas.openxmlformats.org/officeDocument/2006/relationships/chart" Target="../charts/chart66.xml"/><Relationship Id="rId7" Type="http://schemas.openxmlformats.org/officeDocument/2006/relationships/chart" Target="../charts/chart70.xml"/><Relationship Id="rId12" Type="http://schemas.openxmlformats.org/officeDocument/2006/relationships/chart" Target="../charts/chart75.xml"/><Relationship Id="rId17" Type="http://schemas.openxmlformats.org/officeDocument/2006/relationships/slide" Target="slide46.xml"/><Relationship Id="rId2" Type="http://schemas.openxmlformats.org/officeDocument/2006/relationships/image" Target="../media/image11.png"/><Relationship Id="rId16" Type="http://schemas.openxmlformats.org/officeDocument/2006/relationships/slide" Target="slide45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9.xml"/><Relationship Id="rId11" Type="http://schemas.openxmlformats.org/officeDocument/2006/relationships/chart" Target="../charts/chart74.xml"/><Relationship Id="rId5" Type="http://schemas.openxmlformats.org/officeDocument/2006/relationships/chart" Target="../charts/chart68.xml"/><Relationship Id="rId15" Type="http://schemas.openxmlformats.org/officeDocument/2006/relationships/slide" Target="slide44.xml"/><Relationship Id="rId10" Type="http://schemas.openxmlformats.org/officeDocument/2006/relationships/chart" Target="../charts/chart73.xml"/><Relationship Id="rId19" Type="http://schemas.openxmlformats.org/officeDocument/2006/relationships/slide" Target="slide14.xml"/><Relationship Id="rId4" Type="http://schemas.openxmlformats.org/officeDocument/2006/relationships/chart" Target="../charts/chart67.xml"/><Relationship Id="rId9" Type="http://schemas.openxmlformats.org/officeDocument/2006/relationships/chart" Target="../charts/chart72.xml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chart" Target="../charts/chart82.xml"/><Relationship Id="rId18" Type="http://schemas.openxmlformats.org/officeDocument/2006/relationships/chart" Target="../charts/chart87.xml"/><Relationship Id="rId3" Type="http://schemas.openxmlformats.org/officeDocument/2006/relationships/slide" Target="slide48.xml"/><Relationship Id="rId21" Type="http://schemas.openxmlformats.org/officeDocument/2006/relationships/chart" Target="../charts/chart89.xml"/><Relationship Id="rId7" Type="http://schemas.openxmlformats.org/officeDocument/2006/relationships/slide" Target="slide51.xml"/><Relationship Id="rId12" Type="http://schemas.openxmlformats.org/officeDocument/2006/relationships/chart" Target="../charts/chart81.xml"/><Relationship Id="rId17" Type="http://schemas.openxmlformats.org/officeDocument/2006/relationships/chart" Target="../charts/chart86.xml"/><Relationship Id="rId2" Type="http://schemas.openxmlformats.org/officeDocument/2006/relationships/image" Target="../media/image11.png"/><Relationship Id="rId16" Type="http://schemas.openxmlformats.org/officeDocument/2006/relationships/chart" Target="../charts/chart85.xml"/><Relationship Id="rId20" Type="http://schemas.openxmlformats.org/officeDocument/2006/relationships/chart" Target="../charts/chart8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11" Type="http://schemas.openxmlformats.org/officeDocument/2006/relationships/chart" Target="../charts/chart80.xml"/><Relationship Id="rId5" Type="http://schemas.openxmlformats.org/officeDocument/2006/relationships/slide" Target="slide49.xml"/><Relationship Id="rId15" Type="http://schemas.openxmlformats.org/officeDocument/2006/relationships/chart" Target="../charts/chart84.xml"/><Relationship Id="rId10" Type="http://schemas.openxmlformats.org/officeDocument/2006/relationships/chart" Target="../charts/chart79.xml"/><Relationship Id="rId19" Type="http://schemas.openxmlformats.org/officeDocument/2006/relationships/slide" Target="slide52.xml"/><Relationship Id="rId4" Type="http://schemas.openxmlformats.org/officeDocument/2006/relationships/image" Target="../media/image10.png"/><Relationship Id="rId9" Type="http://schemas.openxmlformats.org/officeDocument/2006/relationships/chart" Target="../charts/chart78.xml"/><Relationship Id="rId14" Type="http://schemas.openxmlformats.org/officeDocument/2006/relationships/chart" Target="../charts/chart83.xml"/><Relationship Id="rId22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chart" Target="../charts/char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5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0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10.png"/><Relationship Id="rId7" Type="http://schemas.openxmlformats.org/officeDocument/2006/relationships/slide" Target="slide6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11" Type="http://schemas.openxmlformats.org/officeDocument/2006/relationships/slide" Target="slide67.xml"/><Relationship Id="rId5" Type="http://schemas.openxmlformats.org/officeDocument/2006/relationships/slide" Target="slide64.xml"/><Relationship Id="rId10" Type="http://schemas.openxmlformats.org/officeDocument/2006/relationships/slide" Target="slide62.xml"/><Relationship Id="rId4" Type="http://schemas.openxmlformats.org/officeDocument/2006/relationships/slide" Target="slide63.xml"/><Relationship Id="rId9" Type="http://schemas.openxmlformats.org/officeDocument/2006/relationships/slide" Target="slide6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10.png"/><Relationship Id="rId7" Type="http://schemas.openxmlformats.org/officeDocument/2006/relationships/slide" Target="slide7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7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slide" Target="slide76.xml"/><Relationship Id="rId7" Type="http://schemas.openxmlformats.org/officeDocument/2006/relationships/slide" Target="slide7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7.xml"/><Relationship Id="rId11" Type="http://schemas.openxmlformats.org/officeDocument/2006/relationships/slide" Target="slide60.xml"/><Relationship Id="rId5" Type="http://schemas.openxmlformats.org/officeDocument/2006/relationships/slide" Target="slide80.xml"/><Relationship Id="rId10" Type="http://schemas.openxmlformats.org/officeDocument/2006/relationships/slide" Target="slide84.xml"/><Relationship Id="rId4" Type="http://schemas.openxmlformats.org/officeDocument/2006/relationships/slide" Target="slide79.xml"/><Relationship Id="rId9" Type="http://schemas.openxmlformats.org/officeDocument/2006/relationships/slide" Target="slide8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8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10.png"/><Relationship Id="rId18" Type="http://schemas.openxmlformats.org/officeDocument/2006/relationships/slide" Target="slide23.xml"/><Relationship Id="rId26" Type="http://schemas.openxmlformats.org/officeDocument/2006/relationships/chart" Target="../charts/chart16.xml"/><Relationship Id="rId3" Type="http://schemas.openxmlformats.org/officeDocument/2006/relationships/chart" Target="../charts/chart4.xml"/><Relationship Id="rId21" Type="http://schemas.openxmlformats.org/officeDocument/2006/relationships/chart" Target="../charts/chart14.xml"/><Relationship Id="rId7" Type="http://schemas.openxmlformats.org/officeDocument/2006/relationships/chart" Target="../charts/chart8.xml"/><Relationship Id="rId12" Type="http://schemas.openxmlformats.org/officeDocument/2006/relationships/slide" Target="slide18.xml"/><Relationship Id="rId17" Type="http://schemas.openxmlformats.org/officeDocument/2006/relationships/slide" Target="slide21.xml"/><Relationship Id="rId25" Type="http://schemas.openxmlformats.org/officeDocument/2006/relationships/chart" Target="../charts/chart15.xml"/><Relationship Id="rId2" Type="http://schemas.openxmlformats.org/officeDocument/2006/relationships/chart" Target="../charts/chart3.xml"/><Relationship Id="rId16" Type="http://schemas.openxmlformats.org/officeDocument/2006/relationships/slide" Target="slide20.xml"/><Relationship Id="rId20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24" Type="http://schemas.openxmlformats.org/officeDocument/2006/relationships/slide" Target="slide5.xml"/><Relationship Id="rId5" Type="http://schemas.openxmlformats.org/officeDocument/2006/relationships/chart" Target="../charts/chart6.xml"/><Relationship Id="rId15" Type="http://schemas.openxmlformats.org/officeDocument/2006/relationships/slide" Target="slide19.xml"/><Relationship Id="rId23" Type="http://schemas.openxmlformats.org/officeDocument/2006/relationships/slide" Target="slide8.xml"/><Relationship Id="rId10" Type="http://schemas.openxmlformats.org/officeDocument/2006/relationships/chart" Target="../charts/chart11.xml"/><Relationship Id="rId19" Type="http://schemas.openxmlformats.org/officeDocument/2006/relationships/slide" Target="slide24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image" Target="../media/image11.png"/><Relationship Id="rId22" Type="http://schemas.openxmlformats.org/officeDocument/2006/relationships/slide" Target="slide7.xml"/><Relationship Id="rId27" Type="http://schemas.openxmlformats.org/officeDocument/2006/relationships/slide" Target="slide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6.xml"/><Relationship Id="rId5" Type="http://schemas.openxmlformats.org/officeDocument/2006/relationships/slide" Target="slide87.xml"/><Relationship Id="rId4" Type="http://schemas.openxmlformats.org/officeDocument/2006/relationships/slide" Target="slide8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image" Target="../media/image11.png"/><Relationship Id="rId18" Type="http://schemas.openxmlformats.org/officeDocument/2006/relationships/chart" Target="../charts/chart28.xml"/><Relationship Id="rId26" Type="http://schemas.openxmlformats.org/officeDocument/2006/relationships/chart" Target="../charts/chart31.xml"/><Relationship Id="rId3" Type="http://schemas.openxmlformats.org/officeDocument/2006/relationships/image" Target="../media/image10.png"/><Relationship Id="rId21" Type="http://schemas.openxmlformats.org/officeDocument/2006/relationships/slide" Target="slide8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17" Type="http://schemas.openxmlformats.org/officeDocument/2006/relationships/chart" Target="../charts/chart27.xml"/><Relationship Id="rId25" Type="http://schemas.openxmlformats.org/officeDocument/2006/relationships/slide" Target="slide31.xml"/><Relationship Id="rId2" Type="http://schemas.openxmlformats.org/officeDocument/2006/relationships/slide" Target="slide25.xml"/><Relationship Id="rId16" Type="http://schemas.openxmlformats.org/officeDocument/2006/relationships/slide" Target="slide27.xml"/><Relationship Id="rId20" Type="http://schemas.openxmlformats.org/officeDocument/2006/relationships/slide" Target="slide6.xml"/><Relationship Id="rId29" Type="http://schemas.openxmlformats.org/officeDocument/2006/relationships/chart" Target="../charts/chart3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24" Type="http://schemas.openxmlformats.org/officeDocument/2006/relationships/chart" Target="../charts/chart30.xml"/><Relationship Id="rId5" Type="http://schemas.openxmlformats.org/officeDocument/2006/relationships/chart" Target="../charts/chart17.xml"/><Relationship Id="rId15" Type="http://schemas.openxmlformats.org/officeDocument/2006/relationships/chart" Target="../charts/chart26.xml"/><Relationship Id="rId23" Type="http://schemas.openxmlformats.org/officeDocument/2006/relationships/chart" Target="../charts/chart29.xml"/><Relationship Id="rId28" Type="http://schemas.openxmlformats.org/officeDocument/2006/relationships/slide" Target="slide29.xml"/><Relationship Id="rId10" Type="http://schemas.openxmlformats.org/officeDocument/2006/relationships/chart" Target="../charts/chart22.xml"/><Relationship Id="rId19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chart" Target="../charts/chart21.xml"/><Relationship Id="rId14" Type="http://schemas.openxmlformats.org/officeDocument/2006/relationships/chart" Target="../charts/chart25.xml"/><Relationship Id="rId22" Type="http://schemas.openxmlformats.org/officeDocument/2006/relationships/slide" Target="slide5.xml"/><Relationship Id="rId27" Type="http://schemas.openxmlformats.org/officeDocument/2006/relationships/chart" Target="../charts/chart3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slide" Target="slide6.xml"/><Relationship Id="rId18" Type="http://schemas.openxmlformats.org/officeDocument/2006/relationships/slide" Target="slide30.xml"/><Relationship Id="rId3" Type="http://schemas.openxmlformats.org/officeDocument/2006/relationships/image" Target="../media/image10.png"/><Relationship Id="rId7" Type="http://schemas.openxmlformats.org/officeDocument/2006/relationships/chart" Target="../charts/chart35.xml"/><Relationship Id="rId12" Type="http://schemas.openxmlformats.org/officeDocument/2006/relationships/image" Target="../media/image11.png"/><Relationship Id="rId17" Type="http://schemas.openxmlformats.org/officeDocument/2006/relationships/chart" Target="../charts/chart41.xml"/><Relationship Id="rId2" Type="http://schemas.openxmlformats.org/officeDocument/2006/relationships/slide" Target="slide32.xml"/><Relationship Id="rId16" Type="http://schemas.openxmlformats.org/officeDocument/2006/relationships/chart" Target="../charts/chart4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4.xml"/><Relationship Id="rId11" Type="http://schemas.openxmlformats.org/officeDocument/2006/relationships/chart" Target="../charts/chart39.xml"/><Relationship Id="rId5" Type="http://schemas.openxmlformats.org/officeDocument/2006/relationships/slide" Target="slide34.xml"/><Relationship Id="rId15" Type="http://schemas.openxmlformats.org/officeDocument/2006/relationships/slide" Target="slide5.xml"/><Relationship Id="rId10" Type="http://schemas.openxmlformats.org/officeDocument/2006/relationships/chart" Target="../charts/chart38.xml"/><Relationship Id="rId4" Type="http://schemas.openxmlformats.org/officeDocument/2006/relationships/slide" Target="slide33.xml"/><Relationship Id="rId9" Type="http://schemas.openxmlformats.org/officeDocument/2006/relationships/chart" Target="../charts/chart37.xml"/><Relationship Id="rId1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JANEIRO/2013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80922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3553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07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2676670594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1752264478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0895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1465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0648"/>
              </p:ext>
            </p:extLst>
          </p:nvPr>
        </p:nvGraphicFramePr>
        <p:xfrm>
          <a:off x="611560" y="386104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709521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071773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601500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78131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94701"/>
              </p:ext>
            </p:extLst>
          </p:nvPr>
        </p:nvGraphicFramePr>
        <p:xfrm>
          <a:off x="611560" y="471614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Plataforma</a:t>
                      </a:r>
                      <a:r>
                        <a:rPr lang="pt-BR" sz="1600" baseline="0" dirty="0" smtClean="0"/>
                        <a:t> do EAD (</a:t>
                      </a:r>
                      <a:r>
                        <a:rPr lang="pt-BR" sz="1600" baseline="0" dirty="0" err="1" smtClean="0"/>
                        <a:t>Moodle</a:t>
                      </a:r>
                      <a:r>
                        <a:rPr lang="pt-BR" sz="1600" baseline="0" dirty="0"/>
                        <a:t>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478815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89656"/>
              </p:ext>
            </p:extLst>
          </p:nvPr>
        </p:nvGraphicFramePr>
        <p:xfrm>
          <a:off x="7092280" y="50347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30288"/>
              </p:ext>
            </p:extLst>
          </p:nvPr>
        </p:nvGraphicFramePr>
        <p:xfrm>
          <a:off x="7137285" y="51274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51571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15633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871483553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22710365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78461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Fev</a:t>
                      </a:r>
                      <a:r>
                        <a:rPr lang="pt-PT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71166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65632"/>
              </p:ext>
            </p:extLst>
          </p:nvPr>
        </p:nvGraphicFramePr>
        <p:xfrm>
          <a:off x="611560" y="362445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Equipamentos (Micros, Notebooks, Scanner)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50797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554044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33749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67411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70219"/>
              </p:ext>
            </p:extLst>
          </p:nvPr>
        </p:nvGraphicFramePr>
        <p:xfrm>
          <a:off x="709228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41007"/>
              </p:ext>
            </p:extLst>
          </p:nvPr>
        </p:nvGraphicFramePr>
        <p:xfrm>
          <a:off x="7137285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9576"/>
              </p:ext>
            </p:extLst>
          </p:nvPr>
        </p:nvGraphicFramePr>
        <p:xfrm>
          <a:off x="709228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2746"/>
              </p:ext>
            </p:extLst>
          </p:nvPr>
        </p:nvGraphicFramePr>
        <p:xfrm>
          <a:off x="7137285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78537"/>
              </p:ext>
            </p:extLst>
          </p:nvPr>
        </p:nvGraphicFramePr>
        <p:xfrm>
          <a:off x="709228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33819"/>
              </p:ext>
            </p:extLst>
          </p:nvPr>
        </p:nvGraphicFramePr>
        <p:xfrm>
          <a:off x="7137285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4763"/>
              </p:ext>
            </p:extLst>
          </p:nvPr>
        </p:nvGraphicFramePr>
        <p:xfrm>
          <a:off x="709228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164410"/>
              </p:ext>
            </p:extLst>
          </p:nvPr>
        </p:nvGraphicFramePr>
        <p:xfrm>
          <a:off x="7137285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932541"/>
              </p:ext>
            </p:extLst>
          </p:nvPr>
        </p:nvGraphicFramePr>
        <p:xfrm>
          <a:off x="709228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42576"/>
              </p:ext>
            </p:extLst>
          </p:nvPr>
        </p:nvGraphicFramePr>
        <p:xfrm>
          <a:off x="7137285" y="366444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83%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17%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69505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791120387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211773297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89807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90962"/>
              </p:ext>
            </p:extLst>
          </p:nvPr>
        </p:nvGraphicFramePr>
        <p:xfrm>
          <a:off x="611560" y="3861048"/>
          <a:ext cx="7992888" cy="14084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Fev/13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10052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89899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55397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69573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406050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713064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9301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55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14626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problemas de desempenho na versão atual em desenvolvimento.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Implantação 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4141356074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Gustavo Melo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Será </a:t>
            </a:r>
            <a:r>
              <a:rPr lang="pt-BR" sz="1050" dirty="0">
                <a:solidFill>
                  <a:schemeClr val="dk1"/>
                </a:solidFill>
              </a:rPr>
              <a:t>inicialmente implantado, em </a:t>
            </a:r>
            <a:r>
              <a:rPr lang="pt-BR" sz="1050" dirty="0" smtClean="0">
                <a:solidFill>
                  <a:schemeClr val="dk1"/>
                </a:solidFill>
              </a:rPr>
              <a:t>dezembro de </a:t>
            </a:r>
            <a:r>
              <a:rPr lang="pt-BR" sz="1050" dirty="0">
                <a:solidFill>
                  <a:schemeClr val="dk1"/>
                </a:solidFill>
              </a:rPr>
              <a:t>2012, a tramitação de processos contra </a:t>
            </a:r>
            <a:r>
              <a:rPr lang="pt-BR" sz="1050" dirty="0" smtClean="0">
                <a:solidFill>
                  <a:schemeClr val="dk1"/>
                </a:solidFill>
              </a:rPr>
              <a:t>juízes (1º Fase).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2283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 – Procedimentos para juízes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Refinamento dos fluxos para automação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finalizado.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Internos (Corregedoria)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de processo eletrônico para os processos administrativos disciplinares contra juízes e servidores que tramitam no âmbito da Corregedoria.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14781507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Retângulo 1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Juizados Criminais</a:t>
            </a:r>
            <a:endParaRPr lang="pt-BR" sz="1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Ainda </a:t>
            </a:r>
            <a:r>
              <a:rPr lang="pt-BR" sz="1000" dirty="0">
                <a:solidFill>
                  <a:schemeClr val="dk1"/>
                </a:solidFill>
              </a:rPr>
              <a:t>precisamos da versão com todo catálogo da legislação penal.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Projeto suspenso até que a versão 1.4 esteja em produção homologada para processos criminais.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8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4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2656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Nivelamento com outras entidades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6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instabilidade da versão dos juizados criminais.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Judicial Eletrônico nos juizados especiais criminais da capital.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83812946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O </a:t>
            </a:r>
            <a:r>
              <a:rPr lang="pt-BR" sz="1000" dirty="0">
                <a:solidFill>
                  <a:schemeClr val="dk1"/>
                </a:solidFill>
              </a:rPr>
              <a:t>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</a:t>
            </a:r>
            <a:r>
              <a:rPr lang="pt-BR" sz="100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instabilidade da versão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para o segundo grau.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Colégio 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78977057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Amanda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Iona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Os </a:t>
            </a:r>
            <a:r>
              <a:rPr lang="pt-BR" sz="1050" dirty="0">
                <a:solidFill>
                  <a:schemeClr val="tx1"/>
                </a:solidFill>
              </a:rPr>
              <a:t>projetos de expansão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no TJPE estão dependendo da migração da versão atual em produção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(Alvorada) para a nova versão lançada pelo CNJ (Descanso</a:t>
            </a:r>
            <a:r>
              <a:rPr lang="pt-BR" sz="1050" dirty="0" smtClean="0">
                <a:solidFill>
                  <a:schemeClr val="tx1"/>
                </a:solidFill>
              </a:rPr>
              <a:t>).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A rotatividade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da equipe 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CNJ pode vir a prejudicar o andamento do projeto.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47079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60%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da Versão Alvorada para a Versão </a:t>
                      </a:r>
                      <a:r>
                        <a:rPr lang="pt-BR" sz="1100" dirty="0" err="1" smtClean="0"/>
                        <a:t>Desncanso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r>
                        <a:rPr lang="pt-BR" sz="1100" baseline="0" dirty="0" smtClean="0"/>
                        <a:t> em Produção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em fase final do planejamento.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– Migração Versão descanso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dirty="0">
                <a:solidFill>
                  <a:schemeClr val="tx1"/>
                </a:solidFill>
              </a:rPr>
              <a:t>Implantar nos Juizados Especiais Cíveis a versão “Descanso”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– Processo Judicial Eletrônico.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92210851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33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Audiência Digital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203152"/>
              <a:ext cx="243917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Emiliano Zapata / Dr. José Alberto</a:t>
              </a:r>
              <a:endPara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74779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2996951"/>
            <a:ext cx="4110920" cy="144663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Falta conclusão de definição, pelo CNJ, sobre a funcionalidade de envio dos vídeos do servidor central para 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. Dependendo da definição pode ser necessária alguma adaptação no sistema.</a:t>
            </a: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278085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66467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2"/>
            <a:ext cx="4110920" cy="88778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Finalizando a homologação </a:t>
            </a:r>
            <a:r>
              <a:rPr lang="pt-BR" sz="1050" dirty="0" smtClean="0">
                <a:solidFill>
                  <a:schemeClr val="dk1"/>
                </a:solidFill>
              </a:rPr>
              <a:t>da </a:t>
            </a:r>
            <a:r>
              <a:rPr lang="pt-BR" sz="1050" dirty="0">
                <a:solidFill>
                  <a:schemeClr val="dk1"/>
                </a:solidFill>
              </a:rPr>
              <a:t>terceira </a:t>
            </a:r>
            <a:r>
              <a:rPr lang="pt-BR" sz="1050" dirty="0" smtClean="0">
                <a:solidFill>
                  <a:schemeClr val="dk1"/>
                </a:solidFill>
              </a:rPr>
              <a:t>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Finalizada a documentação da quarta 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Iniciado o desenvolvimento da quarta e última 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71216502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5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45849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de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Documentação Inicial do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Análise e 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Implementação do Sistema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Homologação, Documentação e 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26%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</a:t>
            </a:r>
            <a:r>
              <a:rPr lang="pt-BR" sz="1050" dirty="0" smtClean="0">
                <a:solidFill>
                  <a:schemeClr val="dk1"/>
                </a:solidFill>
              </a:rPr>
              <a:t>equipamento de identificação pessoal  </a:t>
            </a:r>
            <a:r>
              <a:rPr lang="pt-BR" sz="1050" dirty="0">
                <a:solidFill>
                  <a:schemeClr val="dk1"/>
                </a:solidFill>
              </a:rPr>
              <a:t>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38431761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76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Iveruska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50336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Projeto Concluído.</a:t>
            </a: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37294908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encontra-se suspenso.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06992834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Jossenilson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09243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está sendo especificado e os locais de instalação das TVs estão sendo definidos.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06647302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O gerente deste projeto também está acumulando as atividades de Gerente de Projeto e analista de negócio do projeto Consulta Processual, o que diminui a disponibilidade deste para o projeto.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3055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etapa] </a:t>
                      </a:r>
                      <a:r>
                        <a:rPr lang="pt-BR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Implementação / Homologação / Implantação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Concluída (Out/12)</a:t>
            </a:r>
          </a:p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(Integração com o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1º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Grau):  </a:t>
            </a:r>
            <a:r>
              <a:rPr lang="pt-BR" sz="105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Aguarda validação por parte do gestor do negócio dos indicadores a serem calculados (Objeto da segunda etapa do projeto).</a:t>
            </a:r>
          </a:p>
          <a:p>
            <a:pPr algn="just"/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69542"/>
            <a:ext cx="1950680" cy="33173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Vitaliciamento</a:t>
            </a:r>
            <a:r>
              <a:rPr lang="pt-BR" sz="1600" dirty="0" smtClean="0">
                <a:solidFill>
                  <a:schemeClr val="bg1"/>
                </a:solidFill>
              </a:rPr>
              <a:t> – 2ª Etapa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aplicação permitirá o cadastro e a consulta das avaliações de Atividade Judicante e de Fatos Observados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será feita a Integração com o </a:t>
            </a:r>
            <a:r>
              <a:rPr lang="pt-BR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  <a:endParaRPr lang="pt-B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594316193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8325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TJPE recebeu o código fonte do TJSC e deu início aos estudos da solução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de pagamento de precatórios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de sistema cedido através de convênio pelo TJ-SC que gerencia e efetiva o pagamento de precatórios com o sistema de gerenciamento processual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96143768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612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42"/>
          <p:cNvSpPr/>
          <p:nvPr/>
        </p:nvSpPr>
        <p:spPr>
          <a:xfrm>
            <a:off x="4608504" y="4470364"/>
            <a:ext cx="4500000" cy="198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ound Same Side Corner Rectangle 42"/>
          <p:cNvSpPr/>
          <p:nvPr/>
        </p:nvSpPr>
        <p:spPr>
          <a:xfrm>
            <a:off x="4608504" y="2132856"/>
            <a:ext cx="4500000" cy="20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>
            <a:off x="35496" y="725824"/>
            <a:ext cx="4500000" cy="396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4608504" y="47667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Gestão do Conhecimento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ound Same Side Corner Rectangle 42"/>
          <p:cNvSpPr/>
          <p:nvPr/>
        </p:nvSpPr>
        <p:spPr>
          <a:xfrm>
            <a:off x="4608504" y="731575"/>
            <a:ext cx="4500000" cy="108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 Same Side Corner Rectangle 42"/>
          <p:cNvSpPr/>
          <p:nvPr/>
        </p:nvSpPr>
        <p:spPr>
          <a:xfrm>
            <a:off x="35496" y="47092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Judiciais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ound Same Side Corner Rectangle 42"/>
          <p:cNvSpPr/>
          <p:nvPr/>
        </p:nvSpPr>
        <p:spPr>
          <a:xfrm>
            <a:off x="4608504" y="188370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de 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504" y="4221088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Governança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ound Same Side Corner Rectangle 42"/>
          <p:cNvSpPr/>
          <p:nvPr/>
        </p:nvSpPr>
        <p:spPr>
          <a:xfrm>
            <a:off x="35496" y="512418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Administrativos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ound Same Side Corner Rectangle 42"/>
          <p:cNvSpPr/>
          <p:nvPr/>
        </p:nvSpPr>
        <p:spPr>
          <a:xfrm>
            <a:off x="35496" y="5373336"/>
            <a:ext cx="4500000" cy="108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996300" y="2735699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Juizados Cíveis da RMR</a:t>
            </a:r>
          </a:p>
          <a:p>
            <a:pPr algn="ctr"/>
            <a:endParaRPr lang="pt-BR" sz="8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86987" y="272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Juizados </a:t>
            </a:r>
            <a:r>
              <a:rPr lang="pt-BR" sz="800" dirty="0" smtClean="0"/>
              <a:t>Criminais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871496" y="272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Colégio </a:t>
            </a:r>
            <a:r>
              <a:rPr lang="pt-BR" sz="800" dirty="0" smtClean="0"/>
              <a:t>Recursal</a:t>
            </a:r>
            <a:endParaRPr lang="pt-BR" sz="8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1871496" y="770073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ABR/13</a:t>
            </a:r>
            <a:r>
              <a:rPr lang="pt-BR" sz="800" b="1" dirty="0" smtClean="0">
                <a:solidFill>
                  <a:schemeClr val="tx1"/>
                </a:solidFill>
              </a:rPr>
              <a:t/>
            </a:r>
            <a:br>
              <a:rPr lang="pt-BR" sz="800" b="1" dirty="0" smtClean="0">
                <a:solidFill>
                  <a:schemeClr val="tx1"/>
                </a:solidFill>
              </a:rPr>
            </a:br>
            <a:r>
              <a:rPr lang="pt-BR" sz="800" b="1" dirty="0" smtClean="0">
                <a:solidFill>
                  <a:schemeClr val="tx1"/>
                </a:solidFill>
              </a:rPr>
              <a:t>05%</a:t>
            </a:r>
            <a:r>
              <a:rPr lang="pt-BR" sz="900" b="1" dirty="0" smtClean="0">
                <a:solidFill>
                  <a:schemeClr val="tx1"/>
                </a:solidFill>
              </a:rPr>
              <a:t/>
            </a:r>
            <a:br>
              <a:rPr lang="pt-BR" sz="900" b="1" dirty="0" smtClean="0">
                <a:solidFill>
                  <a:schemeClr val="tx1"/>
                </a:solidFill>
              </a:rPr>
            </a:br>
            <a:r>
              <a:rPr lang="pt-BR" sz="800" dirty="0" err="1" smtClean="0">
                <a:solidFill>
                  <a:schemeClr val="tx1"/>
                </a:solidFill>
              </a:rPr>
              <a:t>Pje</a:t>
            </a:r>
            <a:r>
              <a:rPr lang="pt-BR" sz="800" dirty="0" smtClean="0">
                <a:solidFill>
                  <a:schemeClr val="tx1"/>
                </a:solidFill>
              </a:rPr>
              <a:t> </a:t>
            </a:r>
            <a:r>
              <a:rPr lang="pt-BR" sz="800" dirty="0">
                <a:solidFill>
                  <a:schemeClr val="tx1"/>
                </a:solidFill>
              </a:rPr>
              <a:t>– Migração Versão </a:t>
            </a:r>
            <a:r>
              <a:rPr lang="pt-BR" sz="800" dirty="0" smtClean="0">
                <a:solidFill>
                  <a:schemeClr val="tx1"/>
                </a:solidFill>
              </a:rPr>
              <a:t>Descanso</a:t>
            </a:r>
            <a:endParaRPr lang="pt-BR" sz="800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971600" y="770073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75%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Sistema de Gravação de </a:t>
            </a:r>
            <a:r>
              <a:rPr lang="pt-BR" sz="800" dirty="0" smtClean="0"/>
              <a:t>Audiências</a:t>
            </a:r>
            <a:endParaRPr lang="pt-BR" sz="800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671992" y="770073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ABR/13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700" dirty="0"/>
              <a:t>Controle de Frequência de Cumpridor de Penal </a:t>
            </a:r>
            <a:r>
              <a:rPr lang="pt-BR" sz="700" dirty="0" smtClean="0"/>
              <a:t>Alternativa</a:t>
            </a:r>
            <a:endParaRPr lang="pt-BR" sz="700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771800" y="272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Execução Fiscal </a:t>
            </a:r>
            <a:r>
              <a:rPr lang="pt-BR" sz="800" dirty="0" smtClean="0"/>
              <a:t>Eletrônica</a:t>
            </a:r>
            <a:endParaRPr lang="pt-BR" sz="800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871496" y="1736912"/>
            <a:ext cx="828000" cy="9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Concluído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100%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Banco Nacional de Mandados de </a:t>
            </a:r>
            <a:r>
              <a:rPr lang="pt-BR" sz="800" dirty="0" smtClean="0"/>
              <a:t>Prisão</a:t>
            </a:r>
            <a:endParaRPr lang="pt-BR" sz="800" dirty="0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771800" y="770073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ABR/13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Painel de Chamadas de Audiências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3671992" y="1731175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700" dirty="0" err="1"/>
              <a:t>Vitaliciamento</a:t>
            </a:r>
            <a:r>
              <a:rPr lang="pt-BR" sz="800" dirty="0"/>
              <a:t> - 2ª </a:t>
            </a:r>
            <a:r>
              <a:rPr lang="pt-BR" sz="800" dirty="0" smtClean="0"/>
              <a:t>Etapa</a:t>
            </a:r>
            <a:endParaRPr lang="pt-BR" sz="800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86987" y="770073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/>
              <a:t>2</a:t>
            </a:r>
            <a:r>
              <a:rPr lang="pt-BR" sz="800" b="1" dirty="0" smtClean="0"/>
              <a:t>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Consulta Processual 1º </a:t>
            </a:r>
            <a:r>
              <a:rPr lang="pt-BR" sz="800" dirty="0" smtClean="0"/>
              <a:t>Grau</a:t>
            </a:r>
            <a:endParaRPr lang="pt-BR" sz="800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970807" y="1736912"/>
            <a:ext cx="828000" cy="9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Concluído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100%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Processos </a:t>
            </a:r>
            <a:r>
              <a:rPr lang="pt-BR" sz="800" dirty="0" smtClean="0"/>
              <a:t>Apensados</a:t>
            </a:r>
            <a:endParaRPr lang="pt-BR" sz="700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2771800" y="173691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Concluído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100%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Sessão de Julgamento </a:t>
            </a:r>
            <a:r>
              <a:rPr lang="pt-BR" sz="800" dirty="0" smtClean="0"/>
              <a:t>Eletrônico</a:t>
            </a:r>
            <a:endParaRPr lang="pt-BR" sz="800" dirty="0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86987" y="173691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MAI/13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40%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Controle de Paradigmas </a:t>
            </a:r>
            <a:r>
              <a:rPr lang="pt-BR" sz="800" dirty="0" smtClean="0"/>
              <a:t>Recursais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50" name="Retângulo de cantos arredondados 49"/>
          <p:cNvSpPr/>
          <p:nvPr/>
        </p:nvSpPr>
        <p:spPr>
          <a:xfrm>
            <a:off x="1871792" y="545071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Sistema de </a:t>
            </a:r>
            <a:r>
              <a:rPr lang="pt-BR" sz="800" dirty="0" smtClean="0"/>
              <a:t>Diárias</a:t>
            </a:r>
            <a:endParaRPr lang="pt-BR" sz="800" dirty="0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4644008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Mandados &amp; Alvarás </a:t>
            </a:r>
            <a:r>
              <a:rPr lang="pt-BR" sz="800" dirty="0" smtClean="0"/>
              <a:t>Digitais</a:t>
            </a:r>
            <a:endParaRPr lang="pt-BR" sz="800" dirty="0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8229013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Digitalização das Fichas Funcionais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528621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Arquivo </a:t>
            </a:r>
            <a:r>
              <a:rPr lang="pt-BR" sz="800" dirty="0" smtClean="0"/>
              <a:t>Geral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56" name="Retângulo de cantos arredondados 55"/>
          <p:cNvSpPr/>
          <p:nvPr/>
        </p:nvSpPr>
        <p:spPr>
          <a:xfrm>
            <a:off x="6428813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ABR/13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60%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Portal de </a:t>
            </a:r>
            <a:r>
              <a:rPr lang="pt-BR" sz="800" dirty="0" smtClean="0"/>
              <a:t>Internet</a:t>
            </a:r>
            <a:endParaRPr lang="pt-BR" sz="800" dirty="0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7329005" y="770073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da Plataforma do </a:t>
            </a:r>
            <a:r>
              <a:rPr lang="pt-BR" sz="800" dirty="0" smtClean="0"/>
              <a:t>EAD</a:t>
            </a:r>
            <a:endParaRPr lang="pt-BR" sz="800" dirty="0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6444208" y="317707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JUL/13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45%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do Service </a:t>
            </a:r>
            <a:r>
              <a:rPr lang="pt-BR" sz="800" dirty="0" smtClean="0"/>
              <a:t>Manager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7328821" y="317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NOV/13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do </a:t>
            </a:r>
            <a:r>
              <a:rPr lang="pt-BR" sz="800" dirty="0" err="1" smtClean="0"/>
              <a:t>Config</a:t>
            </a:r>
            <a:r>
              <a:rPr lang="pt-BR" sz="800" dirty="0" smtClean="0"/>
              <a:t>. Manager</a:t>
            </a:r>
            <a:endParaRPr lang="pt-BR" sz="800" dirty="0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428813" y="2204864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/>
              <a:t>3</a:t>
            </a:r>
            <a:r>
              <a:rPr lang="pt-BR" sz="800" b="1" dirty="0" smtClean="0"/>
              <a:t>0%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I</a:t>
            </a:r>
            <a:r>
              <a:rPr lang="pt-BR" sz="800" dirty="0"/>
              <a:t>mplantação do </a:t>
            </a:r>
            <a:r>
              <a:rPr lang="pt-BR" sz="800" dirty="0" err="1"/>
              <a:t>Operation</a:t>
            </a:r>
            <a:r>
              <a:rPr lang="pt-BR" sz="800" dirty="0"/>
              <a:t> Manager</a:t>
            </a:r>
          </a:p>
          <a:p>
            <a:pPr algn="ctr"/>
            <a:endParaRPr lang="pt-BR" sz="800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7328821" y="2204864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40%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do </a:t>
            </a:r>
            <a:r>
              <a:rPr lang="pt-BR" sz="800" dirty="0" smtClean="0"/>
              <a:t>EPM-Microsoft</a:t>
            </a:r>
            <a:endParaRPr lang="pt-BR" sz="800" dirty="0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8229013" y="2204864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Uso Doméstico do </a:t>
            </a:r>
            <a:r>
              <a:rPr lang="pt-BR" sz="800" dirty="0" smtClean="0"/>
              <a:t>Office</a:t>
            </a:r>
            <a:endParaRPr lang="pt-BR" sz="800" dirty="0"/>
          </a:p>
        </p:txBody>
      </p:sp>
      <p:sp>
        <p:nvSpPr>
          <p:cNvPr id="64" name="Retângulo de cantos arredondados 63"/>
          <p:cNvSpPr/>
          <p:nvPr/>
        </p:nvSpPr>
        <p:spPr>
          <a:xfrm>
            <a:off x="4644008" y="218691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/>
              <a:t>9</a:t>
            </a:r>
            <a:r>
              <a:rPr lang="pt-BR" sz="800" b="1" dirty="0" smtClean="0"/>
              <a:t>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Modernização Rede da Capital (Wireless</a:t>
            </a:r>
            <a:r>
              <a:rPr lang="pt-BR" sz="800" dirty="0" smtClean="0"/>
              <a:t>)</a:t>
            </a:r>
            <a:endParaRPr lang="pt-BR" sz="800" dirty="0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5528621" y="2204864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MAR/14</a:t>
            </a:r>
            <a:br>
              <a:rPr lang="pt-BR" sz="900" b="1" dirty="0"/>
            </a:br>
            <a:r>
              <a:rPr lang="pt-BR" sz="800" b="1" dirty="0"/>
              <a:t>02%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800" dirty="0"/>
              <a:t>Redundância de Instalações Físicas</a:t>
            </a:r>
          </a:p>
          <a:p>
            <a:pPr algn="ctr"/>
            <a:endParaRPr lang="pt-BR" sz="800" dirty="0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5528621" y="317707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JUL/13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40%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Equipamentos (Micros, Notebooks, Scanner)</a:t>
            </a:r>
          </a:p>
          <a:p>
            <a:pPr lvl="0"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5528621" y="5481328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MAI/13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60%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Painel de Indicadores 1º Grau (BI</a:t>
            </a:r>
            <a:r>
              <a:rPr lang="pt-BR" sz="800" dirty="0" smtClean="0"/>
              <a:t>)</a:t>
            </a:r>
            <a:endParaRPr lang="pt-BR" sz="800" dirty="0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7329005" y="5481328"/>
            <a:ext cx="828000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Não Iniciado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Painel </a:t>
            </a:r>
            <a:r>
              <a:rPr lang="pt-BR" sz="800" dirty="0"/>
              <a:t>de Indicadores </a:t>
            </a:r>
            <a:r>
              <a:rPr lang="pt-BR" sz="800" dirty="0" smtClean="0"/>
              <a:t>2º </a:t>
            </a:r>
            <a:r>
              <a:rPr lang="pt-BR" sz="800" dirty="0"/>
              <a:t>Grau (BI</a:t>
            </a:r>
            <a:r>
              <a:rPr lang="pt-BR" sz="800" dirty="0" smtClean="0"/>
              <a:t>)</a:t>
            </a:r>
            <a:endParaRPr lang="pt-BR" sz="800" dirty="0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6428813" y="4509120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75%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Acompanhamento de </a:t>
            </a:r>
            <a:r>
              <a:rPr lang="pt-BR" sz="800" dirty="0" smtClean="0"/>
              <a:t>Obras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5" name="Retângulo de cantos arredondados 74"/>
          <p:cNvSpPr/>
          <p:nvPr/>
        </p:nvSpPr>
        <p:spPr>
          <a:xfrm>
            <a:off x="5528621" y="4509120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Política de Segurança da </a:t>
            </a:r>
            <a:r>
              <a:rPr lang="pt-BR" sz="800" dirty="0" smtClean="0"/>
              <a:t>Informação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6" name="Retângulo de cantos arredondados 75"/>
          <p:cNvSpPr/>
          <p:nvPr/>
        </p:nvSpPr>
        <p:spPr>
          <a:xfrm>
            <a:off x="7329005" y="4509120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70%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Campanha de </a:t>
            </a:r>
            <a:r>
              <a:rPr lang="pt-BR" sz="800" dirty="0" err="1" smtClean="0"/>
              <a:t>Divulg</a:t>
            </a:r>
            <a:r>
              <a:rPr lang="pt-BR" sz="800" dirty="0" smtClean="0"/>
              <a:t>. </a:t>
            </a:r>
            <a:r>
              <a:rPr lang="pt-BR" sz="800" dirty="0"/>
              <a:t>e Conscientização da PSI</a:t>
            </a:r>
          </a:p>
          <a:p>
            <a:pPr lvl="0"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7" name="Retângulo de cantos arredondados 76"/>
          <p:cNvSpPr/>
          <p:nvPr/>
        </p:nvSpPr>
        <p:spPr>
          <a:xfrm>
            <a:off x="6444504" y="5481328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Gestão de Riscos</a:t>
            </a:r>
          </a:p>
          <a:p>
            <a:pPr lvl="0"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9" name="Retângulo de cantos arredondados 78"/>
          <p:cNvSpPr/>
          <p:nvPr/>
        </p:nvSpPr>
        <p:spPr>
          <a:xfrm>
            <a:off x="86987" y="3698856"/>
            <a:ext cx="828000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Não Iniciado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Gestão da Execução </a:t>
            </a:r>
            <a:r>
              <a:rPr lang="pt-BR" sz="800" dirty="0" smtClean="0"/>
              <a:t>Penal</a:t>
            </a:r>
            <a:endParaRPr lang="pt-BR" sz="800" dirty="0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3671992" y="27277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/>
              <a:t>2</a:t>
            </a:r>
            <a:r>
              <a:rPr lang="pt-BR" sz="800" b="1" dirty="0" smtClean="0"/>
              <a:t>%</a:t>
            </a:r>
            <a:r>
              <a:rPr lang="pt-BR" sz="800" dirty="0"/>
              <a:t/>
            </a:r>
            <a:br>
              <a:rPr lang="pt-BR" sz="800" dirty="0"/>
            </a:br>
            <a:endParaRPr lang="pt-BR" sz="800" dirty="0" smtClean="0"/>
          </a:p>
          <a:p>
            <a:pPr algn="ctr"/>
            <a:r>
              <a:rPr lang="pt-BR" sz="800" dirty="0"/>
              <a:t>Gestão de Pag. de Precatórios</a:t>
            </a:r>
          </a:p>
        </p:txBody>
      </p:sp>
    </p:spTree>
    <p:extLst>
      <p:ext uri="{BB962C8B-B14F-4D97-AF65-F5344CB8AC3E}">
        <p14:creationId xmlns:p14="http://schemas.microsoft.com/office/powerpoint/2010/main" val="20435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2083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-No período de </a:t>
            </a:r>
            <a:r>
              <a:rPr lang="pt-BR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Ago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/12 a Jan/13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entrou em contato com o CNJ e TJPB e tomou as providências necessárias para a solicitação formal da cessão do sistema para o TJPE;</a:t>
            </a:r>
          </a:p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TJPE,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através da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aguarda as orientações do Departamento de Tecnologia da Informação – DTI/CNJ (Sr.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Daniel Castro) que deverá tomar todas as medidas necessárias, junto ao TJPB, para concretização da cessão do sistema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</a:t>
            </a:r>
            <a:r>
              <a:rPr lang="pt-BR" sz="1600" dirty="0" err="1" smtClean="0">
                <a:solidFill>
                  <a:schemeClr val="bg1"/>
                </a:solidFill>
              </a:rPr>
              <a:t>dA</a:t>
            </a:r>
            <a:r>
              <a:rPr lang="pt-BR" sz="1600" dirty="0" smtClean="0">
                <a:solidFill>
                  <a:schemeClr val="bg1"/>
                </a:solidFill>
              </a:rPr>
              <a:t> EXECUÇÃO PENAL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de sistema cedido pelo CNJ/TJPB, para gerenciamento das informações da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Execução Penal no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85645620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5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Iveruska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1380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 e Planejamento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Teste e 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Já iniciamos a implementação do sistema e o planejamento está sendo seguido sem atrasos.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Processual 1º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solução para permitir que sistemas externos possam realizar consultas processuais “em massa”.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98812676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2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628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Concluído.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9544946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foi desenvolvido e implantado, mas o projeto ainda não foi finalizado formalmente.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71231042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Neves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O progresso ainda é algo estimado porque não temos o planejamento do projeto concluído. A data prevista de implantação para ‘Maio/2013’ poderá sofrer ajustes.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7637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Estamos realizando um detalhamento do cronograma do projeto e a sua data final ainda é um estimativa.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11573375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Disponibilidade de recurso (analista de sistema) para execução das atividades do projeto.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passando por um replanejamento após a mudança do gerente de projetos.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09151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01 - Levantamento e Especificação dos Requisitos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25%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02 -</a:t>
                      </a:r>
                      <a:r>
                        <a:rPr lang="pt-BR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do Projeto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 02 - Implementação, Testes e Homologação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definir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Documentação e Treinamento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Os requisitos do produto (sistema) estão sendo detalhados e também a elaboração do planejamento das atividades.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49442223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foi </a:t>
            </a:r>
            <a:r>
              <a:rPr lang="pt-BR" sz="1050" dirty="0" err="1" smtClean="0">
                <a:solidFill>
                  <a:schemeClr val="dk1"/>
                </a:solidFill>
              </a:rPr>
              <a:t>replanejado</a:t>
            </a:r>
            <a:r>
              <a:rPr lang="pt-BR" sz="1050" dirty="0" smtClean="0">
                <a:solidFill>
                  <a:schemeClr val="dk1"/>
                </a:solidFill>
              </a:rPr>
              <a:t> para o mês de fevereiro de 2013 por conta do excesso de erros encontrado na versão do sistema enviada pela fábrica externa.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8939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aguardando o envio das correções do sistema por parte da fábrica externa para realizar novamente os testes e homologação do sistema.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Mandados </a:t>
            </a:r>
            <a:r>
              <a:rPr lang="pt-BR" sz="1600" dirty="0">
                <a:solidFill>
                  <a:schemeClr val="bg1"/>
                </a:solidFill>
              </a:rPr>
              <a:t>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645234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suspenso aguardando análise da alta gestão.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38661483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Rafael D’Castro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Correção de erros encontrados durante os testes.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094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 </a:t>
                      </a:r>
                      <a:r>
                        <a:rPr lang="pt-BR" sz="1100" baseline="0" dirty="0" smtClean="0"/>
                        <a:t>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Durante a fase de testes e homologação do sistema, muitos erros foram identificados. As correções estão sendo realizadas para que possamos executar novamente os testes. 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1227370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Ocorreram problemas com a plataforma de desenvolvimento definida para criação do novo portal (</a:t>
            </a:r>
            <a:r>
              <a:rPr lang="pt-BR" sz="1050" dirty="0" err="1" smtClean="0">
                <a:solidFill>
                  <a:schemeClr val="tx1"/>
                </a:solidFill>
              </a:rPr>
              <a:t>Liferay</a:t>
            </a:r>
            <a:r>
              <a:rPr lang="pt-BR" sz="1050" dirty="0" smtClean="0">
                <a:solidFill>
                  <a:schemeClr val="tx1"/>
                </a:solidFill>
              </a:rPr>
              <a:t>). As dificuldades já foram informadas para a empresa criadora da plataforma e estamos aguardado uma solução.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O Projeto foi </a:t>
            </a:r>
            <a:r>
              <a:rPr lang="pt-BR" sz="1050" dirty="0" err="1" smtClean="0">
                <a:solidFill>
                  <a:schemeClr val="tx1"/>
                </a:solidFill>
              </a:rPr>
              <a:t>replanejado</a:t>
            </a:r>
            <a:r>
              <a:rPr lang="pt-BR" sz="1050" dirty="0" smtClean="0">
                <a:solidFill>
                  <a:schemeClr val="tx1"/>
                </a:solidFill>
              </a:rPr>
              <a:t> para Abril/2013.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48272"/>
              </p:ext>
            </p:extLst>
          </p:nvPr>
        </p:nvGraphicFramePr>
        <p:xfrm>
          <a:off x="418056" y="4538160"/>
          <a:ext cx="8301324" cy="18935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 e Implementação do layout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Disponibilização da Ferramenta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95144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Treinamento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 implementação do sistema foi prejudicada por conta de erros na plataforma de criação do portal.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857400077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tângulo 2078"/>
          <p:cNvSpPr/>
          <p:nvPr/>
        </p:nvSpPr>
        <p:spPr>
          <a:xfrm>
            <a:off x="300562" y="3252836"/>
            <a:ext cx="7763846" cy="24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300562" y="1628800"/>
            <a:ext cx="42419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Política de Segurança da Informação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Modernização da Infraestrutura da Rede da Capital - Wireless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Mandados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e Alvarás Digitais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Arquivo Geral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Acompanhamento de Obras</a:t>
            </a: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6" name="Conector reto 15"/>
          <p:cNvCxnSpPr>
            <a:stCxn id="21" idx="0"/>
          </p:cNvCxnSpPr>
          <p:nvPr/>
        </p:nvCxnSpPr>
        <p:spPr>
          <a:xfrm flipV="1">
            <a:off x="287504" y="1700808"/>
            <a:ext cx="0" cy="137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107504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1403608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/>
          <p:cNvCxnSpPr>
            <a:stCxn id="21" idx="6"/>
            <a:endCxn id="28" idx="2"/>
          </p:cNvCxnSpPr>
          <p:nvPr/>
        </p:nvCxnSpPr>
        <p:spPr>
          <a:xfrm flipV="1">
            <a:off x="467504" y="324896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 de Texto 2"/>
          <p:cNvSpPr txBox="1">
            <a:spLocks noChangeArrowheads="1"/>
          </p:cNvSpPr>
          <p:nvPr/>
        </p:nvSpPr>
        <p:spPr bwMode="auto">
          <a:xfrm>
            <a:off x="48062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2703226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>
            <a:stCxn id="28" idx="6"/>
            <a:endCxn id="35" idx="2"/>
          </p:cNvCxnSpPr>
          <p:nvPr/>
        </p:nvCxnSpPr>
        <p:spPr>
          <a:xfrm>
            <a:off x="1763608" y="3248960"/>
            <a:ext cx="939618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1780244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3995936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reto 38"/>
          <p:cNvCxnSpPr>
            <a:stCxn id="35" idx="6"/>
            <a:endCxn id="38" idx="2"/>
          </p:cNvCxnSpPr>
          <p:nvPr/>
        </p:nvCxnSpPr>
        <p:spPr>
          <a:xfrm flipV="1">
            <a:off x="3063226" y="3248960"/>
            <a:ext cx="932710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 de Texto 2"/>
          <p:cNvSpPr txBox="1">
            <a:spLocks noChangeArrowheads="1"/>
          </p:cNvSpPr>
          <p:nvPr/>
        </p:nvSpPr>
        <p:spPr bwMode="auto">
          <a:xfrm>
            <a:off x="3072954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292080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>
            <a:stCxn id="38" idx="6"/>
            <a:endCxn id="41" idx="2"/>
          </p:cNvCxnSpPr>
          <p:nvPr/>
        </p:nvCxnSpPr>
        <p:spPr>
          <a:xfrm>
            <a:off x="4355936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 de Texto 2"/>
          <p:cNvSpPr txBox="1">
            <a:spLocks noChangeArrowheads="1"/>
          </p:cNvSpPr>
          <p:nvPr/>
        </p:nvSpPr>
        <p:spPr bwMode="auto">
          <a:xfrm>
            <a:off x="436909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Maio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6588224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>
            <a:stCxn id="41" idx="6"/>
            <a:endCxn id="44" idx="2"/>
          </p:cNvCxnSpPr>
          <p:nvPr/>
        </p:nvCxnSpPr>
        <p:spPr>
          <a:xfrm>
            <a:off x="5652080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 de Texto 2"/>
          <p:cNvSpPr txBox="1">
            <a:spLocks noChangeArrowheads="1"/>
          </p:cNvSpPr>
          <p:nvPr/>
        </p:nvSpPr>
        <p:spPr bwMode="auto">
          <a:xfrm>
            <a:off x="5665242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Junho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7" name="Caixa de Texto 2"/>
          <p:cNvSpPr txBox="1">
            <a:spLocks noChangeArrowheads="1"/>
          </p:cNvSpPr>
          <p:nvPr/>
        </p:nvSpPr>
        <p:spPr bwMode="auto">
          <a:xfrm>
            <a:off x="1590229" y="4005064"/>
            <a:ext cx="42419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Sistema de Gravação de Audiências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Consulta Processual 1º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Office Doméstico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Implantação do </a:t>
            </a: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Operation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 Manager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EPM - Enterprise Project </a:t>
            </a:r>
            <a:r>
              <a:rPr lang="pt-BR" sz="1000" dirty="0" err="1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Managent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58" name="Conector reto 57"/>
          <p:cNvCxnSpPr>
            <a:endCxn id="28" idx="4"/>
          </p:cNvCxnSpPr>
          <p:nvPr/>
        </p:nvCxnSpPr>
        <p:spPr>
          <a:xfrm flipV="1">
            <a:off x="1583608" y="3428960"/>
            <a:ext cx="0" cy="158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 de Texto 2"/>
          <p:cNvSpPr txBox="1">
            <a:spLocks noChangeArrowheads="1"/>
          </p:cNvSpPr>
          <p:nvPr/>
        </p:nvSpPr>
        <p:spPr bwMode="auto">
          <a:xfrm>
            <a:off x="2883227" y="2539752"/>
            <a:ext cx="26968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 - Migração </a:t>
            </a: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Descanço</a:t>
            </a: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Painel de Chamadas de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Audiência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Portal da Internet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65" name="Conector reto 64"/>
          <p:cNvCxnSpPr>
            <a:stCxn id="35" idx="0"/>
          </p:cNvCxnSpPr>
          <p:nvPr/>
        </p:nvCxnSpPr>
        <p:spPr>
          <a:xfrm flipV="1">
            <a:off x="2883226" y="2539752"/>
            <a:ext cx="0" cy="533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/>
          <p:cNvSpPr txBox="1">
            <a:spLocks noChangeArrowheads="1"/>
          </p:cNvSpPr>
          <p:nvPr/>
        </p:nvSpPr>
        <p:spPr bwMode="auto">
          <a:xfrm>
            <a:off x="4188811" y="3501008"/>
            <a:ext cx="2994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Painel de Indicadores - 1o.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Controle de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Paradigmas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Recursais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69" name="Conector reto 68"/>
          <p:cNvCxnSpPr>
            <a:endCxn id="38" idx="4"/>
          </p:cNvCxnSpPr>
          <p:nvPr/>
        </p:nvCxnSpPr>
        <p:spPr>
          <a:xfrm flipV="1">
            <a:off x="4175936" y="3428960"/>
            <a:ext cx="0" cy="43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7884408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/>
          <p:cNvCxnSpPr>
            <a:stCxn id="44" idx="6"/>
            <a:endCxn id="76" idx="2"/>
          </p:cNvCxnSpPr>
          <p:nvPr/>
        </p:nvCxnSpPr>
        <p:spPr>
          <a:xfrm>
            <a:off x="6948224" y="3248960"/>
            <a:ext cx="93618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 de Texto 2"/>
          <p:cNvSpPr txBox="1">
            <a:spLocks noChangeArrowheads="1"/>
          </p:cNvSpPr>
          <p:nvPr/>
        </p:nvSpPr>
        <p:spPr bwMode="auto">
          <a:xfrm>
            <a:off x="6961426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Julho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4" name="Caixa de Texto 2"/>
          <p:cNvSpPr txBox="1">
            <a:spLocks noChangeArrowheads="1"/>
          </p:cNvSpPr>
          <p:nvPr/>
        </p:nvSpPr>
        <p:spPr bwMode="auto">
          <a:xfrm>
            <a:off x="6746941" y="2683768"/>
            <a:ext cx="2397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Padronização das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Est.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de Trabalho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Implantação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do Service Manager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85" name="Conector reto 84"/>
          <p:cNvCxnSpPr>
            <a:stCxn id="44" idx="0"/>
          </p:cNvCxnSpPr>
          <p:nvPr/>
        </p:nvCxnSpPr>
        <p:spPr>
          <a:xfrm flipV="1">
            <a:off x="6768224" y="2683768"/>
            <a:ext cx="0" cy="38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André Caetano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Luis Eduardo (A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confirmar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)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16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2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83850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Treinamento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da SGP para Administração da Ferramenta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 de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Está sendo realizados treinamentos na plataforma </a:t>
            </a:r>
            <a:r>
              <a:rPr lang="pt-BR" sz="1050" dirty="0" err="1" smtClean="0">
                <a:solidFill>
                  <a:schemeClr val="dk1"/>
                </a:solidFill>
              </a:rPr>
              <a:t>Moodle</a:t>
            </a:r>
            <a:r>
              <a:rPr lang="pt-BR" sz="1050" dirty="0" smtClean="0">
                <a:solidFill>
                  <a:schemeClr val="dk1"/>
                </a:solidFill>
              </a:rPr>
              <a:t> com integrantes da SGP.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2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</a:t>
            </a:r>
            <a:r>
              <a:rPr lang="pt-BR" sz="1600" dirty="0">
                <a:solidFill>
                  <a:schemeClr val="bg1"/>
                </a:solidFill>
              </a:rPr>
              <a:t>Implantação da Plataforma do EAD (</a:t>
            </a:r>
            <a:r>
              <a:rPr lang="pt-BR" sz="1600" dirty="0" err="1">
                <a:solidFill>
                  <a:schemeClr val="bg1"/>
                </a:solidFill>
              </a:rPr>
              <a:t>Moodle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617272136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Criação de um ambiente de ensino a distância para utilização da secretaria de gestão de pessoas.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Gondim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TR foi elaborado, mas foi contestado por algumas empresas e está sendo revisado para publicação.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Após a conclusão deste projeto, será aguardada a aquisição dos equipamentos para iniciar o projeto de implantação.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36211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dentro do cronograma. 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771244214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smtClean="0">
                <a:solidFill>
                  <a:schemeClr val="dk1"/>
                </a:solidFill>
              </a:rPr>
              <a:t>principais </a:t>
            </a:r>
            <a:r>
              <a:rPr lang="pt-BR" sz="1050" dirty="0">
                <a:solidFill>
                  <a:schemeClr val="dk1"/>
                </a:solidFill>
              </a:rPr>
              <a:t>prédios do poder Judiciário de Pernambuco - Palácio de Justiça, </a:t>
            </a:r>
            <a:r>
              <a:rPr lang="pt-BR" sz="1050" dirty="0" smtClean="0">
                <a:solidFill>
                  <a:schemeClr val="dk1"/>
                </a:solidFill>
              </a:rPr>
              <a:t>Fórum </a:t>
            </a:r>
            <a:r>
              <a:rPr lang="pt-BR" sz="1050" dirty="0">
                <a:solidFill>
                  <a:schemeClr val="dk1"/>
                </a:solidFill>
              </a:rPr>
              <a:t>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Definição do local para instalação do Datacenter.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Risco de atraso do projeto, por causa de aquisição e licenciamento do terreno.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129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Estamos especificando o escopo do projeto.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980436568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Eddie Gueiros (a confirmar)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Pontos de Atenção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Impacto no cronograma causado pela saída do Gestor de Negócio (Roberto Arteiro).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Aguardando disponibilidade da fabrica para desenvolver uma integração entre o Sistema de Recursos Humanos (Universal RH) e a base de usuários.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20756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Definição do Catálogo de Serviços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Estruturação do CMDB (base de dados de ativos)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 dos Processos de Gestão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Problema e Gestão de Mudança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Configuração 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DashBoards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Principais Fases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Estão sendo discutidos os processos de incidente e requisição de serviço para implantação na ferramenta.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54668433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Descrição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foi replanejamento para considerar o real trabalho necessário para implantar em todo o estado.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Foi constatado que a empresa contratada para implantação do projeto disponibilizou recursos com pouca experiência na ferramenta, mas medidas corretivas já estão sendo tomadas para que esse problema não tenha impacto significativos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93624"/>
              </p:ext>
            </p:extLst>
          </p:nvPr>
        </p:nvGraphicFramePr>
        <p:xfrm>
          <a:off x="418056" y="5049328"/>
          <a:ext cx="8301324" cy="140400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3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Iniciação,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Formalização e Planejamento do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Instalação de 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Point  nos 4 prédios (FRA, FTA, FPB, Palácio) da RMR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em todas as Comarcas da RMR</a:t>
                      </a:r>
                      <a:endParaRPr lang="pt-BR" sz="11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DP nos Polos  da Zona da Mata e Caruaru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nas demais Comarcas do Estado</a:t>
                      </a:r>
                      <a:endParaRPr lang="pt-BR" sz="11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execução atualmente com atividades de instalação do </a:t>
            </a:r>
            <a:r>
              <a:rPr lang="pt-BR" sz="1050" dirty="0" err="1" smtClean="0">
                <a:solidFill>
                  <a:schemeClr val="tx1"/>
                </a:solidFill>
              </a:rPr>
              <a:t>Distribution</a:t>
            </a:r>
            <a:r>
              <a:rPr lang="pt-BR" sz="1050" dirty="0" smtClean="0">
                <a:solidFill>
                  <a:schemeClr val="tx1"/>
                </a:solidFill>
              </a:rPr>
              <a:t> Point nos 4 prédios principais da RMR. 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171490783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1277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6192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Foi constatado que a empresa contratada para implantação do projeto disponibilizou recursos com pouca experiência na ferramenta, mas medidas corretivas já estão sendo tomadas para que esse problema não tenha impacto significativos.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4015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78767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 smtClean="0">
                <a:solidFill>
                  <a:schemeClr val="tx1"/>
                </a:solidFill>
              </a:rPr>
              <a:t>O planejamento do projeto está sendo finalizado em Janeiro de 2013 e sua conclusão está prevista para o mês de Março de 2013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738667278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>
                <a:solidFill>
                  <a:schemeClr val="tx1"/>
                </a:solidFill>
              </a:rPr>
              <a:t>Operations</a:t>
            </a:r>
            <a:r>
              <a:rPr lang="pt-BR" sz="1050" dirty="0">
                <a:solidFill>
                  <a:schemeClr val="tx1"/>
                </a:solidFill>
              </a:rPr>
              <a:t> 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92735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60%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customização da ferramenta. Temos um pequeno atraso, mas que não está impactando na data final do projeto.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97784" y="2045289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66577809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tivemos progresso por ainda estamos definindo uma forma segura de distribuição das licenças.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30184"/>
              </p:ext>
            </p:extLst>
          </p:nvPr>
        </p:nvGraphicFramePr>
        <p:xfrm>
          <a:off x="418056" y="506384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Divulgação do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Disponibilização do ambiente de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Encerramento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O Projeto está definindo com a Microsoft uma forma segura para distribuição das licenças do Pacote Office.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778466976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Manoel Heleno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O Projeto passou por um replanejamento, devido à falência da </a:t>
            </a:r>
            <a:r>
              <a:rPr lang="pt-BR" sz="1050" dirty="0" err="1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Unimix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, consultoria envolvida neste projeto. Porém, o replanejamento feito com a nova contratação não alterou o prazo final do projeto.</a:t>
            </a:r>
          </a:p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O desempenho das consultas ainda não está bom, uma mudança no banco de dados está sendo realizada para minimizar o problema.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7115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1ª Entrega contendo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2ª Entrega contendo os demais indicadores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Maio/13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Devido ao baixo desempenho o projeto foi </a:t>
            </a:r>
            <a:r>
              <a:rPr lang="pt-BR" sz="1050" dirty="0" err="1" smtClean="0">
                <a:solidFill>
                  <a:schemeClr val="dk1"/>
                </a:solidFill>
              </a:rPr>
              <a:t>replanejado</a:t>
            </a:r>
            <a:r>
              <a:rPr lang="pt-BR" sz="1050" dirty="0" smtClean="0">
                <a:solidFill>
                  <a:schemeClr val="dk1"/>
                </a:solidFill>
              </a:rPr>
              <a:t> e estamos concentrando os esforços para solução do problema e continuidade do projeto.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58083314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8532875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09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31%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3959923439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28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Banco Nacional de Mandados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Prisão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Processos Apensados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Pje – Corregedoria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Dez/12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2078760395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Houve replanejamento no projeto por conta de uma solicitação de customização no sistema </a:t>
            </a:r>
            <a:r>
              <a:rPr lang="pt-BR" sz="1050" dirty="0" err="1" smtClean="0">
                <a:solidFill>
                  <a:schemeClr val="dk1"/>
                </a:solidFill>
              </a:rPr>
              <a:t>Risk</a:t>
            </a:r>
            <a:r>
              <a:rPr lang="pt-BR" sz="1050" dirty="0" smtClean="0">
                <a:solidFill>
                  <a:schemeClr val="dk1"/>
                </a:solidFill>
              </a:rPr>
              <a:t> Manager.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Customização do </a:t>
            </a:r>
            <a:r>
              <a:rPr lang="pt-BR" sz="1050" dirty="0" err="1" smtClean="0">
                <a:solidFill>
                  <a:schemeClr val="dk1"/>
                </a:solidFill>
              </a:rPr>
              <a:t>Dashboard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27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Após realização da homologação foi solicitado algumas customizações. O projeto está aguardando as implementações das customizações. 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74604218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Prazo para revisão das entregas realizadas pela PPP, com consultoria jurídica do TJPE.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86665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Documentos prioritários já foram entregues pela consultoria especializada, os mesmos serão analisados para serem entregues a corte especial.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87454263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Por conta de conflito na agenda da Presidência, dos Desembargadores e da Consultoria Especializada (PPP Advogados) a data de lançamento campanha foi adiada para março de 2013.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1179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25%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25%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passou por um replanejamento por conta da nova data de lançamento da campanha.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75283642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passando por um replanejamento por conta de mudança de escopo.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4175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Coletar Dados.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Jul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02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Analisar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Manter um Perfil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04 -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Avaliar 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Risco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05 -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um portfólio de ações para o gerenciamento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cronograma do projeto está sendo elaborado com as mudanças de escopo sugeridas.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89453688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7475"/>
              </p:ext>
            </p:extLst>
          </p:nvPr>
        </p:nvGraphicFramePr>
        <p:xfrm>
          <a:off x="395535" y="1813962"/>
          <a:ext cx="8352929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</a:t>
                      </a:r>
                      <a:r>
                        <a:rPr lang="pt-BR" sz="1600" baseline="0" dirty="0" smtClean="0"/>
                        <a:t> Processual Móvel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Unificada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02097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39244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32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71" y="37890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86921"/>
              </p:ext>
            </p:extLst>
          </p:nvPr>
        </p:nvGraphicFramePr>
        <p:xfrm>
          <a:off x="395536" y="1813962"/>
          <a:ext cx="8352927" cy="25922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Cemando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Gestão da 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Gerenciador</a:t>
                      </a:r>
                      <a:r>
                        <a:rPr lang="pt-BR" sz="1600" baseline="0" dirty="0" smtClean="0"/>
                        <a:t> de Contas de Depósito Judicial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70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05278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DIDOC/Pres.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/2012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Jurisprudência do CEJ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CEJ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34967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9571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5973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Processos Internos (Corregedoria)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Migração Versão Descanso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71716"/>
              </p:ext>
            </p:extLst>
          </p:nvPr>
        </p:nvGraphicFramePr>
        <p:xfrm>
          <a:off x="611560" y="422108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43617"/>
              </p:ext>
            </p:extLst>
          </p:nvPr>
        </p:nvGraphicFramePr>
        <p:xfrm>
          <a:off x="7092280" y="209538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22467"/>
              </p:ext>
            </p:extLst>
          </p:nvPr>
        </p:nvGraphicFramePr>
        <p:xfrm>
          <a:off x="7137285" y="218812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368116"/>
              </p:ext>
            </p:extLst>
          </p:nvPr>
        </p:nvGraphicFramePr>
        <p:xfrm>
          <a:off x="7092280" y="245542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066154"/>
              </p:ext>
            </p:extLst>
          </p:nvPr>
        </p:nvGraphicFramePr>
        <p:xfrm>
          <a:off x="7137285" y="254816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00709"/>
              </p:ext>
            </p:extLst>
          </p:nvPr>
        </p:nvGraphicFramePr>
        <p:xfrm>
          <a:off x="7092280" y="28427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344027"/>
              </p:ext>
            </p:extLst>
          </p:nvPr>
        </p:nvGraphicFramePr>
        <p:xfrm>
          <a:off x="7137285" y="29355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7522"/>
              </p:ext>
            </p:extLst>
          </p:nvPr>
        </p:nvGraphicFramePr>
        <p:xfrm>
          <a:off x="7092280" y="320025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501416"/>
              </p:ext>
            </p:extLst>
          </p:nvPr>
        </p:nvGraphicFramePr>
        <p:xfrm>
          <a:off x="7137285" y="329298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572681"/>
              </p:ext>
            </p:extLst>
          </p:nvPr>
        </p:nvGraphicFramePr>
        <p:xfrm>
          <a:off x="7092280" y="45447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05645"/>
              </p:ext>
            </p:extLst>
          </p:nvPr>
        </p:nvGraphicFramePr>
        <p:xfrm>
          <a:off x="7137285" y="46375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5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18205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42699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599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959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33197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466723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04030"/>
              </p:ext>
            </p:extLst>
          </p:nvPr>
        </p:nvGraphicFramePr>
        <p:xfrm>
          <a:off x="611560" y="513661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26%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5892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73467"/>
              </p:ext>
            </p:extLst>
          </p:nvPr>
        </p:nvGraphicFramePr>
        <p:xfrm>
          <a:off x="7137285" y="545601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76739"/>
              </p:ext>
            </p:extLst>
          </p:nvPr>
        </p:nvGraphicFramePr>
        <p:xfrm>
          <a:off x="6804248" y="554874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5929"/>
              </p:ext>
            </p:extLst>
          </p:nvPr>
        </p:nvGraphicFramePr>
        <p:xfrm>
          <a:off x="7092280" y="35727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002711"/>
              </p:ext>
            </p:extLst>
          </p:nvPr>
        </p:nvGraphicFramePr>
        <p:xfrm>
          <a:off x="7137285" y="366553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pic>
        <p:nvPicPr>
          <p:cNvPr id="42" name="Picture 2056" descr="Icon Magnifying Glass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69685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Serviços e obras</a:t>
                      </a:r>
                      <a:r>
                        <a:rPr lang="pt-BR" sz="1600" baseline="0" dirty="0" smtClean="0"/>
                        <a:t> de engenharia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6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CUSTAS JUDICIAIS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Gabinete da Presidência – Marta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Agra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controle das custas judiciais, com a possibilidade da impressão dos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darjs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recebimento da confirmação do recebimento dos bancos conveniados e a consolidação das receitas.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1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Determinado em reunião dos Corregedores</a:t>
                      </a:r>
                      <a:r>
                        <a:rPr lang="pt-BR" sz="1600" b="0" baseline="0" dirty="0" smtClean="0"/>
                        <a:t> de Justiça.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Móvel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8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Complexidade: Tecnologia de baixo domínio pela SETIC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Unificada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Cemando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4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7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22747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Banco Nacional de Mandados de Prisão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Protocolo Integrado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Pré-queixa</a:t>
                      </a:r>
                      <a:r>
                        <a:rPr lang="pt-BR" sz="1600" baseline="0" dirty="0" smtClean="0"/>
                        <a:t> (Mediação &amp; Arbitragem)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Etapa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1º</a:t>
                      </a:r>
                      <a:r>
                        <a:rPr lang="pt-BR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32226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89935"/>
              </p:ext>
            </p:extLst>
          </p:nvPr>
        </p:nvGraphicFramePr>
        <p:xfrm>
          <a:off x="7092280" y="211968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55879"/>
              </p:ext>
            </p:extLst>
          </p:nvPr>
        </p:nvGraphicFramePr>
        <p:xfrm>
          <a:off x="7146440" y="220486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70431"/>
              </p:ext>
            </p:extLst>
          </p:nvPr>
        </p:nvGraphicFramePr>
        <p:xfrm>
          <a:off x="7092280" y="24697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564056"/>
              </p:ext>
            </p:extLst>
          </p:nvPr>
        </p:nvGraphicFramePr>
        <p:xfrm>
          <a:off x="7137285" y="25624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8860"/>
              </p:ext>
            </p:extLst>
          </p:nvPr>
        </p:nvGraphicFramePr>
        <p:xfrm>
          <a:off x="7092280" y="28529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178869"/>
              </p:ext>
            </p:extLst>
          </p:nvPr>
        </p:nvGraphicFramePr>
        <p:xfrm>
          <a:off x="7137285" y="29456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41420"/>
              </p:ext>
            </p:extLst>
          </p:nvPr>
        </p:nvGraphicFramePr>
        <p:xfrm>
          <a:off x="7092280" y="321553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48654"/>
              </p:ext>
            </p:extLst>
          </p:nvPr>
        </p:nvGraphicFramePr>
        <p:xfrm>
          <a:off x="7137285" y="330826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98709"/>
              </p:ext>
            </p:extLst>
          </p:nvPr>
        </p:nvGraphicFramePr>
        <p:xfrm>
          <a:off x="7092280" y="35730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88571"/>
              </p:ext>
            </p:extLst>
          </p:nvPr>
        </p:nvGraphicFramePr>
        <p:xfrm>
          <a:off x="7137285" y="36657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60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0393"/>
              </p:ext>
            </p:extLst>
          </p:nvPr>
        </p:nvGraphicFramePr>
        <p:xfrm>
          <a:off x="7092280" y="393305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608564"/>
              </p:ext>
            </p:extLst>
          </p:nvPr>
        </p:nvGraphicFramePr>
        <p:xfrm>
          <a:off x="7146440" y="402423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64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0757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13660"/>
              </p:ext>
            </p:extLst>
          </p:nvPr>
        </p:nvGraphicFramePr>
        <p:xfrm>
          <a:off x="7092280" y="468557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45815"/>
              </p:ext>
            </p:extLst>
          </p:nvPr>
        </p:nvGraphicFramePr>
        <p:xfrm>
          <a:off x="7146440" y="477675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40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797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04011"/>
              </p:ext>
            </p:extLst>
          </p:nvPr>
        </p:nvGraphicFramePr>
        <p:xfrm>
          <a:off x="7092280" y="431465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948855"/>
              </p:ext>
            </p:extLst>
          </p:nvPr>
        </p:nvGraphicFramePr>
        <p:xfrm>
          <a:off x="7146440" y="440582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pic>
        <p:nvPicPr>
          <p:cNvPr id="43" name="Picture 2056" descr="Icon Magnifying Glass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4371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226602"/>
              </p:ext>
            </p:extLst>
          </p:nvPr>
        </p:nvGraphicFramePr>
        <p:xfrm>
          <a:off x="7164289" y="4396595"/>
          <a:ext cx="432047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GESTÃO DA SEJU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para controle mais efetivo da SEJU em relação aos eventos dos magistrados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impactem sua atuação jurisdicional.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2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Gerenciador de Contas de Depósito Judicial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Julho/2011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2,15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5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INTEGRADO DE GESTÃO PÚBLICA (GRP)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Diretoria Geral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Janeiro/2009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Trata-se de um sistema integrado de gestão pública.</a:t>
                      </a:r>
                      <a:r>
                        <a:rPr lang="pt-BR" sz="1600" b="0" baseline="0" dirty="0" smtClean="0"/>
                        <a:t> Composto por diversos processos de negócio da área meio do tribunal de justiça em uma única plataforma.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Sistema grande e de alta complexidade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Automatização</a:t>
                      </a:r>
                      <a:r>
                        <a:rPr lang="pt-BR" sz="1600" b="0" baseline="0" dirty="0" smtClean="0"/>
                        <a:t> dos processos de negócio da área meio da organização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45128"/>
              </p:ext>
            </p:extLst>
          </p:nvPr>
        </p:nvGraphicFramePr>
        <p:xfrm>
          <a:off x="611560" y="1772816"/>
          <a:ext cx="7992888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Processos Apensados (Extinção de Barramentos)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40%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6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100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5700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953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8834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798301"/>
              </p:ext>
            </p:extLst>
          </p:nvPr>
        </p:nvGraphicFramePr>
        <p:xfrm>
          <a:off x="7137285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09645"/>
              </p:ext>
            </p:extLst>
          </p:nvPr>
        </p:nvGraphicFramePr>
        <p:xfrm>
          <a:off x="7092280" y="24565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88812"/>
              </p:ext>
            </p:extLst>
          </p:nvPr>
        </p:nvGraphicFramePr>
        <p:xfrm>
          <a:off x="7137285" y="25493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57843"/>
              </p:ext>
            </p:extLst>
          </p:nvPr>
        </p:nvGraphicFramePr>
        <p:xfrm>
          <a:off x="7092280" y="28307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449871"/>
              </p:ext>
            </p:extLst>
          </p:nvPr>
        </p:nvGraphicFramePr>
        <p:xfrm>
          <a:off x="7137285" y="29234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16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377106"/>
              </p:ext>
            </p:extLst>
          </p:nvPr>
        </p:nvGraphicFramePr>
        <p:xfrm>
          <a:off x="7092280" y="321138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082649"/>
              </p:ext>
            </p:extLst>
          </p:nvPr>
        </p:nvGraphicFramePr>
        <p:xfrm>
          <a:off x="7137285" y="330411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31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69" y="332447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3255102671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2988992175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30425</TotalTime>
  <Words>9438</Words>
  <Application>Microsoft Office PowerPoint</Application>
  <PresentationFormat>Apresentação na tela (4:3)</PresentationFormat>
  <Paragraphs>2522</Paragraphs>
  <Slides>88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89" baseType="lpstr">
      <vt:lpstr>Diseño predeterminado</vt:lpstr>
      <vt:lpstr>Portfólio de projetos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Projeto: Implantação Juizados Cíveis da RMR</vt:lpstr>
      <vt:lpstr>Projeto: Processos Internos (Corregedoria)</vt:lpstr>
      <vt:lpstr>Projeto: Juizados Criminais</vt:lpstr>
      <vt:lpstr>Projeto: Colégio Recursal</vt:lpstr>
      <vt:lpstr>Projeto: Pje – Migração Versão descanso</vt:lpstr>
      <vt:lpstr>Projeto: Audiência Digital</vt:lpstr>
      <vt:lpstr>Projeto: Controle de Frequência de Cumpridor de Pena Alternativa  (VEPA)</vt:lpstr>
      <vt:lpstr>Projeto: Banco Nacional de Mandados de Prisão</vt:lpstr>
      <vt:lpstr>Projeto: Execução Fiscal Eletrônica</vt:lpstr>
      <vt:lpstr>Projeto: Painel de Chamadas de Audiências</vt:lpstr>
      <vt:lpstr>Projeto: Vitaliciamento – 2ª Etapa</vt:lpstr>
      <vt:lpstr>Projeto: gestão de pagamento de precatórios</vt:lpstr>
      <vt:lpstr>Projeto: gestão dA EXECUÇÃO PENAL</vt:lpstr>
      <vt:lpstr>Projeto: Consulta Processual 1º Grau</vt:lpstr>
      <vt:lpstr>Projeto: Processos Apensados (Extinção de Barramentos)</vt:lpstr>
      <vt:lpstr>Projeto: Sessão de Julgamento Eletrônica</vt:lpstr>
      <vt:lpstr>Apresentação do PowerPoint</vt:lpstr>
      <vt:lpstr>Apresentação do PowerPoint</vt:lpstr>
      <vt:lpstr>Apresentação do PowerPoint</vt:lpstr>
      <vt:lpstr>Projeto: Digitalização das Pastas Funcionais</vt:lpstr>
      <vt:lpstr>Projeto: Arquivo Geral</vt:lpstr>
      <vt:lpstr>Projeto: Portal de Internet</vt:lpstr>
      <vt:lpstr>Projeto: Implantação da Plataforma do EAD (Moodle)</vt:lpstr>
      <vt:lpstr>Projeto: Modernização da Rede da Capital (Wireless)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Gestão de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Bnmp 2º grau</vt:lpstr>
      <vt:lpstr>CUSTAS JUDICIAIS</vt:lpstr>
      <vt:lpstr>CONHECER VIRTUAL</vt:lpstr>
      <vt:lpstr>Consulta Processual CCMA</vt:lpstr>
      <vt:lpstr>Consulta Processual Móvel</vt:lpstr>
      <vt:lpstr>Consulta Processual Unificada</vt:lpstr>
      <vt:lpstr>SISTEMA DE LEILÃO ELETRÔNICO</vt:lpstr>
      <vt:lpstr>Acompanhamento de Medidas Sócio Educativas </vt:lpstr>
      <vt:lpstr>Cemando 2º Grau</vt:lpstr>
      <vt:lpstr>Integração do Judwin 1º Grau com o CNACL</vt:lpstr>
      <vt:lpstr>CONSULTA PROCESSUAL DO ADVOGADO</vt:lpstr>
      <vt:lpstr>Controle de acolhimento e adoção</vt:lpstr>
      <vt:lpstr>SISTEMA DE GESTÃO DA SEJU</vt:lpstr>
      <vt:lpstr>Gerenciador de Contas de Depósito Judicial</vt:lpstr>
      <vt:lpstr>PÁGINA DA COPLAN</vt:lpstr>
      <vt:lpstr>Substituição do SISPE</vt:lpstr>
      <vt:lpstr>Aquisição de Sistema para o Centro de Saúde</vt:lpstr>
      <vt:lpstr>SISTEMA INTEGRADO DE GESTÃO PÚBLICA (GRP)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vf</cp:lastModifiedBy>
  <cp:revision>1373</cp:revision>
  <cp:lastPrinted>2013-01-25T18:34:24Z</cp:lastPrinted>
  <dcterms:created xsi:type="dcterms:W3CDTF">2010-05-23T14:28:12Z</dcterms:created>
  <dcterms:modified xsi:type="dcterms:W3CDTF">2013-02-15T20:01:10Z</dcterms:modified>
</cp:coreProperties>
</file>