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7"/>
  </p:notesMasterIdLst>
  <p:sldIdLst>
    <p:sldId id="256" r:id="rId3"/>
    <p:sldId id="292" r:id="rId4"/>
    <p:sldId id="303" r:id="rId5"/>
    <p:sldId id="293" r:id="rId6"/>
    <p:sldId id="294" r:id="rId7"/>
    <p:sldId id="295" r:id="rId8"/>
    <p:sldId id="302" r:id="rId9"/>
    <p:sldId id="296" r:id="rId10"/>
    <p:sldId id="298" r:id="rId11"/>
    <p:sldId id="299" r:id="rId12"/>
    <p:sldId id="297" r:id="rId13"/>
    <p:sldId id="300" r:id="rId14"/>
    <p:sldId id="305" r:id="rId15"/>
    <p:sldId id="304" r:id="rId16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660066"/>
    <a:srgbClr val="996600"/>
    <a:srgbClr val="000080"/>
    <a:srgbClr val="FF9900"/>
    <a:srgbClr val="004080"/>
    <a:srgbClr val="C0C0C0"/>
    <a:srgbClr val="336699"/>
    <a:srgbClr val="FC755A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7" autoAdjust="0"/>
    <p:restoredTop sz="94652" autoAdjust="0"/>
  </p:normalViewPr>
  <p:slideViewPr>
    <p:cSldViewPr>
      <p:cViewPr>
        <p:scale>
          <a:sx n="75" d="100"/>
          <a:sy n="75" d="100"/>
        </p:scale>
        <p:origin x="-122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Plan1!$A$1:$A$3</c:f>
              <c:strCache>
                <c:ptCount val="3"/>
                <c:pt idx="0">
                  <c:v>janeiro</c:v>
                </c:pt>
                <c:pt idx="1">
                  <c:v>dezembro</c:v>
                </c:pt>
                <c:pt idx="2">
                  <c:v>novembro</c:v>
                </c:pt>
              </c:strCache>
            </c:strRef>
          </c:cat>
          <c:val>
            <c:numRef>
              <c:f>Plan1!$B$1:$B$3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604928"/>
        <c:axId val="138607232"/>
        <c:axId val="0"/>
      </c:bar3DChart>
      <c:catAx>
        <c:axId val="138604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607232"/>
        <c:crosses val="autoZero"/>
        <c:auto val="1"/>
        <c:lblAlgn val="ctr"/>
        <c:lblOffset val="100"/>
        <c:noMultiLvlLbl val="0"/>
      </c:catAx>
      <c:valAx>
        <c:axId val="13860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60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080120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253" y="6525344"/>
            <a:ext cx="113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956663" cy="7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92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45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98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3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2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2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96" y="-27384"/>
            <a:ext cx="9011344" cy="504056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99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53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00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65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90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36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8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4859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err="1" smtClean="0">
                <a:solidFill>
                  <a:schemeClr val="bg1"/>
                </a:solidFill>
                <a:effectLst/>
              </a:rPr>
              <a:t>jan</a:t>
            </a:r>
            <a:r>
              <a:rPr lang="pt-BR" sz="1200" dirty="0" smtClean="0">
                <a:solidFill>
                  <a:schemeClr val="bg1"/>
                </a:solidFill>
                <a:effectLst/>
              </a:rPr>
              <a:t>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844B-EEF7-4548-A4EE-CB82D8C50183}" type="datetimeFigureOut">
              <a:rPr lang="pt-BR" smtClean="0"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5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err="1">
                <a:solidFill>
                  <a:schemeClr val="tx1"/>
                </a:solidFill>
              </a:rPr>
              <a:t>Comitê</a:t>
            </a:r>
            <a:r>
              <a:rPr lang="es-UY" dirty="0">
                <a:solidFill>
                  <a:schemeClr val="tx1"/>
                </a:solidFill>
              </a:rPr>
              <a:t> Gestor de TIC</a:t>
            </a:r>
            <a:br>
              <a:rPr lang="es-UY" dirty="0">
                <a:solidFill>
                  <a:schemeClr val="tx1"/>
                </a:solidFill>
              </a:rPr>
            </a:br>
            <a:r>
              <a:rPr lang="es-UY" dirty="0">
                <a:solidFill>
                  <a:schemeClr val="tx1"/>
                </a:solidFill>
              </a:rPr>
              <a:t>(CGTIC)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sz="3200" dirty="0" smtClean="0">
                <a:solidFill>
                  <a:schemeClr val="tx1"/>
                </a:solidFill>
              </a:rPr>
              <a:t>janeiro/2013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477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Contribuição para o EAD do CNJ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925144"/>
          </a:xfrm>
        </p:spPr>
        <p:txBody>
          <a:bodyPr/>
          <a:lstStyle/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endParaRPr lang="pt-BR" sz="2800" b="0" dirty="0" smtClean="0"/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endParaRPr lang="pt-BR" sz="2800" b="0" dirty="0"/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b="0" dirty="0" smtClean="0"/>
              <a:t>O </a:t>
            </a:r>
            <a:r>
              <a:rPr lang="pt-BR" sz="2800" b="0" dirty="0"/>
              <a:t>CNJ abriu a 1ª Seleção de Conteudistas de Educação a </a:t>
            </a:r>
            <a:r>
              <a:rPr lang="pt-BR" sz="2800" b="0" dirty="0" smtClean="0"/>
              <a:t>Distância.</a:t>
            </a:r>
            <a:endParaRPr lang="pt-BR" sz="2800" b="0" dirty="0"/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b="0" dirty="0" smtClean="0"/>
              <a:t>Um servidor da SETIC, Roberto Arteiro, foi selecionado para </a:t>
            </a:r>
            <a:r>
              <a:rPr lang="pt-BR" sz="2800" b="0" dirty="0" smtClean="0"/>
              <a:t>elaborar o primeiro curso </a:t>
            </a:r>
            <a:r>
              <a:rPr lang="pt-BR" sz="2800" b="0" dirty="0" smtClean="0"/>
              <a:t>de </a:t>
            </a:r>
            <a:r>
              <a:rPr lang="pt-BR" sz="2800" b="0" i="1" u="sng" dirty="0" smtClean="0"/>
              <a:t>Governança de TI</a:t>
            </a:r>
            <a:r>
              <a:rPr lang="pt-BR" sz="2800" b="0" dirty="0" smtClean="0"/>
              <a:t>;</a:t>
            </a:r>
          </a:p>
          <a:p>
            <a:pPr marL="0" lvl="1" indent="0">
              <a:lnSpc>
                <a:spcPct val="140000"/>
              </a:lnSpc>
              <a:buSzPct val="100000"/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9644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ROTATIVIDADE DA EQUIPE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688632"/>
          </a:xfrm>
        </p:spPr>
        <p:txBody>
          <a:bodyPr/>
          <a:lstStyle/>
          <a:p>
            <a:r>
              <a:rPr lang="pt-BR" dirty="0" smtClean="0"/>
              <a:t>Exonerações:</a:t>
            </a:r>
            <a:endParaRPr lang="pt-BR" dirty="0" smtClean="0"/>
          </a:p>
          <a:p>
            <a:pPr marL="742950" lvl="2" indent="-342900">
              <a:buSzPct val="100000"/>
              <a:buFont typeface="Lucida Grande"/>
              <a:buChar char="▸"/>
            </a:pPr>
            <a:endParaRPr lang="pt-BR" dirty="0" smtClean="0">
              <a:solidFill>
                <a:schemeClr val="tx2"/>
              </a:solidFill>
            </a:endParaRPr>
          </a:p>
          <a:p>
            <a:pPr marL="742950" lvl="2" indent="-342900">
              <a:buSzPct val="100000"/>
              <a:buFont typeface="Lucida Grande"/>
              <a:buChar char="▸"/>
            </a:pPr>
            <a:endParaRPr lang="pt-BR" dirty="0" smtClean="0">
              <a:solidFill>
                <a:schemeClr val="tx2"/>
              </a:solidFill>
            </a:endParaRPr>
          </a:p>
          <a:p>
            <a:pPr marL="742950" lvl="2" indent="-342900">
              <a:buSzPct val="100000"/>
              <a:buFont typeface="Lucida Grande"/>
              <a:buChar char="▸"/>
            </a:pPr>
            <a:endParaRPr lang="pt-BR" dirty="0" smtClean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endParaRPr lang="pt-BR" sz="2800" u="sng" dirty="0" smtClean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endParaRPr lang="pt-BR" sz="2800" u="sng" dirty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endParaRPr lang="pt-BR" sz="2800" u="sng" dirty="0" smtClean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endParaRPr lang="pt-BR" sz="2800" u="sng" dirty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r>
              <a:rPr lang="pt-BR" sz="2800" u="sng" dirty="0" smtClean="0">
                <a:solidFill>
                  <a:schemeClr val="tx2"/>
                </a:solidFill>
              </a:rPr>
              <a:t>Impacto</a:t>
            </a:r>
            <a:r>
              <a:rPr lang="pt-BR" sz="2800" u="sng" dirty="0" smtClean="0">
                <a:solidFill>
                  <a:schemeClr val="tx2"/>
                </a:solidFill>
              </a:rPr>
              <a:t>:</a:t>
            </a:r>
            <a:r>
              <a:rPr lang="pt-BR" sz="2800" dirty="0" smtClean="0">
                <a:solidFill>
                  <a:schemeClr val="tx2"/>
                </a:solidFill>
              </a:rPr>
              <a:t> Dos 8 exonerados, 50% ocupavam cargos de chefia;</a:t>
            </a:r>
            <a:endParaRPr lang="pt-BR" sz="2800" dirty="0">
              <a:solidFill>
                <a:schemeClr val="tx2"/>
              </a:solidFill>
            </a:endParaRPr>
          </a:p>
          <a:p>
            <a:pPr marL="742950" lvl="2" indent="-342900">
              <a:buSzPct val="100000"/>
              <a:buFont typeface="Lucida Grande"/>
              <a:buChar char="▸"/>
            </a:pPr>
            <a:endParaRPr lang="pt-BR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54622"/>
              </p:ext>
            </p:extLst>
          </p:nvPr>
        </p:nvGraphicFramePr>
        <p:xfrm>
          <a:off x="2267744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9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728" y1="5797" x2="49728" y2="5797"/>
                        <a14:foregroundMark x1="49185" y1="13333" x2="49185" y2="13333"/>
                        <a14:foregroundMark x1="45109" y1="19130" x2="45109" y2="19130"/>
                        <a14:foregroundMark x1="47826" y1="30725" x2="47826" y2="30725"/>
                        <a14:foregroundMark x1="44565" y1="42029" x2="44565" y2="42029"/>
                        <a14:foregroundMark x1="19022" y1="52174" x2="19022" y2="52174"/>
                        <a14:foregroundMark x1="19293" y1="55072" x2="19293" y2="55072"/>
                        <a14:foregroundMark x1="19022" y1="59710" x2="19022" y2="59710"/>
                        <a14:foregroundMark x1="19565" y1="65507" x2="19565" y2="65507"/>
                        <a14:foregroundMark x1="16304" y1="68986" x2="16304" y2="68986"/>
                        <a14:foregroundMark x1="3533" y1="76232" x2="3533" y2="76232"/>
                        <a14:foregroundMark x1="8424" y1="73623" x2="8424" y2="73623"/>
                        <a14:foregroundMark x1="26087" y1="74203" x2="26087" y2="74203"/>
                        <a14:foregroundMark x1="38315" y1="78841" x2="38315" y2="78841"/>
                        <a14:foregroundMark x1="84511" y1="94493" x2="84511" y2="94493"/>
                        <a14:backgroundMark x1="8696" y1="77391" x2="8696" y2="77391"/>
                        <a14:backgroundMark x1="31522" y1="81739" x2="31522" y2="81739"/>
                        <a14:backgroundMark x1="48641" y1="81159" x2="48641" y2="81159"/>
                        <a14:backgroundMark x1="70924" y1="81449" x2="70924" y2="81449"/>
                        <a14:backgroundMark x1="72826" y1="79130" x2="72826" y2="79130"/>
                        <a14:backgroundMark x1="82880" y1="82029" x2="82880" y2="82029"/>
                        <a14:backgroundMark x1="7880" y1="82029" x2="7880" y2="82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51" y="4149080"/>
            <a:ext cx="2499453" cy="23432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Fórum de Petrolina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472608"/>
          </a:xfrm>
        </p:spPr>
        <p:txBody>
          <a:bodyPr/>
          <a:lstStyle/>
          <a:p>
            <a:pPr algn="just"/>
            <a:r>
              <a:rPr lang="pt-BR" b="0" dirty="0" smtClean="0"/>
              <a:t>A SETIC não foi comunicada sobre a construção do Fórum </a:t>
            </a:r>
            <a:r>
              <a:rPr lang="pt-BR" b="0" dirty="0" smtClean="0"/>
              <a:t>de </a:t>
            </a:r>
            <a:r>
              <a:rPr lang="pt-BR" b="0" dirty="0" smtClean="0"/>
              <a:t>Petrolina, impactando </a:t>
            </a:r>
            <a:r>
              <a:rPr lang="pt-BR" b="0" dirty="0" smtClean="0"/>
              <a:t>na disponibilização de computadores e links de internet para a localidade</a:t>
            </a:r>
            <a:r>
              <a:rPr lang="pt-BR" b="0" dirty="0" smtClean="0"/>
              <a:t>;</a:t>
            </a:r>
          </a:p>
          <a:p>
            <a:endParaRPr lang="pt-BR" sz="1800" b="0" dirty="0" smtClean="0"/>
          </a:p>
          <a:p>
            <a:pPr algn="just"/>
            <a:r>
              <a:rPr lang="pt-BR" b="0" dirty="0" smtClean="0"/>
              <a:t>Foi solicitado pela </a:t>
            </a:r>
            <a:r>
              <a:rPr lang="pt-BR" b="0" dirty="0" smtClean="0"/>
              <a:t>COPLAN, </a:t>
            </a:r>
            <a:r>
              <a:rPr lang="pt-BR" b="0" dirty="0" smtClean="0"/>
              <a:t>um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</a:t>
            </a: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dirty="0" smtClean="0"/>
              <a:t>de todas as disponibilizações de novas unidades judiciárias para o ano de 2013</a:t>
            </a:r>
            <a:r>
              <a:rPr lang="pt-BR" b="0" dirty="0" smtClean="0"/>
              <a:t>;</a:t>
            </a:r>
          </a:p>
          <a:p>
            <a:pPr algn="just"/>
            <a:endParaRPr lang="pt-BR" b="0" dirty="0"/>
          </a:p>
          <a:p>
            <a:pPr algn="just"/>
            <a:r>
              <a:rPr lang="pt-BR" b="0" dirty="0" smtClean="0"/>
              <a:t>Necessidade de um Escritório de </a:t>
            </a:r>
          </a:p>
          <a:p>
            <a:pPr marL="0" indent="0" algn="just">
              <a:buNone/>
            </a:pPr>
            <a:r>
              <a:rPr lang="pt-BR" b="0" dirty="0" smtClean="0"/>
              <a:t>    Projetos Corporativo?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2039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Politica de segurança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7" y="764704"/>
            <a:ext cx="8616031" cy="5472608"/>
          </a:xfrm>
        </p:spPr>
        <p:txBody>
          <a:bodyPr/>
          <a:lstStyle/>
          <a:p>
            <a:r>
              <a:rPr lang="pt-B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/13</a:t>
            </a:r>
          </a:p>
          <a:p>
            <a:pPr lvl="1"/>
            <a:r>
              <a:rPr lang="pt-BR" sz="3200" b="0" dirty="0" smtClean="0"/>
              <a:t>Aprovação da Política de </a:t>
            </a:r>
          </a:p>
          <a:p>
            <a:pPr marL="457200" lvl="1" indent="0">
              <a:buNone/>
            </a:pPr>
            <a:r>
              <a:rPr lang="pt-BR" sz="3200" b="0" dirty="0" smtClean="0"/>
              <a:t>Segurança da Informação</a:t>
            </a:r>
          </a:p>
          <a:p>
            <a:pPr lvl="1"/>
            <a:endParaRPr lang="pt-BR" sz="3200" b="0" dirty="0"/>
          </a:p>
          <a:p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ar/13</a:t>
            </a:r>
          </a:p>
          <a:p>
            <a:pPr lvl="1" algn="r"/>
            <a:r>
              <a:rPr lang="pt-BR" sz="3200" b="0" dirty="0" smtClean="0"/>
              <a:t>Dia da Segurança da Informação</a:t>
            </a:r>
          </a:p>
          <a:p>
            <a:pPr lvl="1" algn="r"/>
            <a:r>
              <a:rPr lang="pt-BR" sz="3200" b="0" dirty="0" smtClean="0"/>
              <a:t>Campanha de Conscientização</a:t>
            </a:r>
          </a:p>
          <a:p>
            <a:pPr lvl="1" algn="r"/>
            <a:endParaRPr lang="pt-BR" sz="3200" b="0" dirty="0" smtClean="0"/>
          </a:p>
          <a:p>
            <a:pPr algn="r"/>
            <a:endParaRPr lang="pt-BR" sz="2400" b="0" dirty="0" smtClean="0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86795"/>
              </p:ext>
            </p:extLst>
          </p:nvPr>
        </p:nvGraphicFramePr>
        <p:xfrm>
          <a:off x="323528" y="3790157"/>
          <a:ext cx="172720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m de Bitmap" r:id="rId3" imgW="2390476" imgH="3352381" progId="Paint.Picture">
                  <p:embed/>
                </p:oleObj>
              </mc:Choice>
              <mc:Fallback>
                <p:oleObj name="Imagem de Bitmap" r:id="rId3" imgW="2390476" imgH="3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90157"/>
                        <a:ext cx="1727200" cy="242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91928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/>
          <p:cNvSpPr>
            <a:spLocks/>
          </p:cNvSpPr>
          <p:nvPr/>
        </p:nvSpPr>
        <p:spPr bwMode="auto">
          <a:xfrm>
            <a:off x="395536" y="3212976"/>
            <a:ext cx="1536700" cy="504825"/>
          </a:xfrm>
          <a:prstGeom prst="roundRect">
            <a:avLst>
              <a:gd name="adj" fmla="val 14421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>
            <a:outerShdw dist="42434" dir="2388345" algn="ctr" rotWithShape="0">
              <a:schemeClr val="bg2">
                <a:alpha val="48276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800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558255" y="3326481"/>
            <a:ext cx="1211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CARTAZES</a:t>
            </a:r>
          </a:p>
        </p:txBody>
      </p:sp>
    </p:spTree>
    <p:extLst>
      <p:ext uri="{BB962C8B-B14F-4D97-AF65-F5344CB8AC3E}">
        <p14:creationId xmlns:p14="http://schemas.microsoft.com/office/powerpoint/2010/main" val="32158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PORTAL DO TJPE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24" y="134076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2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Pauta da reunião – JANEIRO/2013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dirty="0" smtClean="0"/>
              <a:t>Portfólio </a:t>
            </a:r>
            <a:r>
              <a:rPr lang="pt-BR" dirty="0"/>
              <a:t>de </a:t>
            </a:r>
            <a:r>
              <a:rPr lang="pt-BR" dirty="0" smtClean="0"/>
              <a:t>Projetos TIC</a:t>
            </a:r>
            <a:endParaRPr lang="pt-B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 smtClean="0"/>
              <a:t>Fatos Relevantes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Apresentação do Portal do TJPE</a:t>
            </a:r>
          </a:p>
        </p:txBody>
      </p:sp>
    </p:spTree>
    <p:extLst>
      <p:ext uri="{BB962C8B-B14F-4D97-AF65-F5344CB8AC3E}">
        <p14:creationId xmlns:p14="http://schemas.microsoft.com/office/powerpoint/2010/main" val="9756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50" y1="83991" x2="2250" y2="83991"/>
                        <a14:foregroundMark x1="4250" y1="87486" x2="4250" y2="87486"/>
                        <a14:foregroundMark x1="6250" y1="81060" x2="6250" y2="81060"/>
                        <a14:foregroundMark x1="11125" y1="84893" x2="11125" y2="84893"/>
                        <a14:foregroundMark x1="29500" y1="67982" x2="29500" y2="67982"/>
                        <a14:foregroundMark x1="34750" y1="30214" x2="34750" y2="30214"/>
                        <a14:foregroundMark x1="39250" y1="38670" x2="39250" y2="38670"/>
                        <a14:foregroundMark x1="37375" y1="40248" x2="37375" y2="40248"/>
                        <a14:foregroundMark x1="57000" y1="19278" x2="57000" y2="19278"/>
                        <a14:foregroundMark x1="58375" y1="11499" x2="58375" y2="11499"/>
                        <a14:foregroundMark x1="51125" y1="20970" x2="51125" y2="20970"/>
                        <a14:foregroundMark x1="47625" y1="20744" x2="47625" y2="20744"/>
                        <a14:foregroundMark x1="51125" y1="26945" x2="51125" y2="26945"/>
                        <a14:foregroundMark x1="46625" y1="33033" x2="46625" y2="33033"/>
                        <a14:foregroundMark x1="46500" y1="36415" x2="46500" y2="36415"/>
                        <a14:foregroundMark x1="46625" y1="38670" x2="46625" y2="38670"/>
                        <a14:foregroundMark x1="34125" y1="50846" x2="34125" y2="50846"/>
                        <a14:foregroundMark x1="33000" y1="52875" x2="33000" y2="52875"/>
                        <a14:foregroundMark x1="31500" y1="53213" x2="31500" y2="53213"/>
                        <a14:foregroundMark x1="86250" y1="42277" x2="86250" y2="42277"/>
                        <a14:foregroundMark x1="91875" y1="39008" x2="91875" y2="39008"/>
                        <a14:foregroundMark x1="94125" y1="38219" x2="94125" y2="38219"/>
                        <a14:foregroundMark x1="95375" y1="38782" x2="95375" y2="38782"/>
                        <a14:foregroundMark x1="97375" y1="34611" x2="97375" y2="34611"/>
                        <a14:foregroundMark x1="71375" y1="16573" x2="71375" y2="16573"/>
                        <a14:foregroundMark x1="68875" y1="18264" x2="68875" y2="18264"/>
                        <a14:foregroundMark x1="63625" y1="18038" x2="63625" y2="18038"/>
                        <a14:foregroundMark x1="60625" y1="16798" x2="60625" y2="16798"/>
                        <a14:foregroundMark x1="65000" y1="19278" x2="65000" y2="19278"/>
                        <a14:foregroundMark x1="82000" y1="10259" x2="82000" y2="10259"/>
                        <a14:foregroundMark x1="82000" y1="8568" x2="82000" y2="8568"/>
                        <a14:foregroundMark x1="87625" y1="11274" x2="87625" y2="11274"/>
                        <a14:foregroundMark x1="90125" y1="12063" x2="90125" y2="12063"/>
                        <a14:foregroundMark x1="92875" y1="5299" x2="92875" y2="5299"/>
                        <a14:foregroundMark x1="92375" y1="13303" x2="92375" y2="13303"/>
                        <a14:foregroundMark x1="94125" y1="14092" x2="94125" y2="14092"/>
                        <a14:foregroundMark x1="92375" y1="15333" x2="92375" y2="15333"/>
                        <a14:foregroundMark x1="91500" y1="30440" x2="91500" y2="30440"/>
                        <a14:foregroundMark x1="14000" y1="89628" x2="14000" y2="89628"/>
                        <a14:foregroundMark x1="21000" y1="94025" x2="21000" y2="94025"/>
                        <a14:foregroundMark x1="73750" y1="52988" x2="73750" y2="52988"/>
                        <a14:foregroundMark x1="79000" y1="50620" x2="79000" y2="50620"/>
                        <a14:foregroundMark x1="88125" y1="39910" x2="88125" y2="39910"/>
                        <a14:foregroundMark x1="90750" y1="35513" x2="90750" y2="3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80916"/>
            <a:ext cx="2048729" cy="22715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Resumo dos projeto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25144"/>
          </a:xfrm>
        </p:spPr>
        <p:txBody>
          <a:bodyPr/>
          <a:lstStyle/>
          <a:p>
            <a:r>
              <a:rPr lang="pt-BR" dirty="0" smtClean="0"/>
              <a:t>31 Projetos em andamento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Projetos Entregues em </a:t>
            </a:r>
            <a:r>
              <a:rPr lang="pt-BR" dirty="0" smtClean="0"/>
              <a:t>Janeiro: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sz="2800" dirty="0" smtClean="0"/>
              <a:t>PROCESSOS APENSADOS</a:t>
            </a:r>
          </a:p>
          <a:p>
            <a:pPr lvl="1"/>
            <a:r>
              <a:rPr lang="pt-BR" sz="2800" dirty="0" smtClean="0"/>
              <a:t>BNMP</a:t>
            </a:r>
          </a:p>
          <a:p>
            <a:endParaRPr lang="pt-BR" dirty="0"/>
          </a:p>
        </p:txBody>
      </p:sp>
      <p:pic>
        <p:nvPicPr>
          <p:cNvPr id="5" name="Picture 95" descr="Check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335699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5" descr="Check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390790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7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projetos</a:t>
            </a:r>
            <a:br>
              <a:rPr lang="pt-BR" dirty="0" smtClean="0"/>
            </a:br>
            <a:r>
              <a:rPr lang="pt-BR" dirty="0" smtClean="0"/>
              <a:t>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Fatos relevantes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158" y1="90761" x2="34158" y2="90761"/>
                        <a14:foregroundMark x1="37129" y1="87500" x2="37129" y2="87500"/>
                        <a14:foregroundMark x1="45050" y1="84239" x2="45050" y2="84239"/>
                        <a14:foregroundMark x1="52475" y1="82065" x2="52475" y2="82065"/>
                        <a14:foregroundMark x1="59406" y1="79891" x2="59406" y2="79891"/>
                        <a14:foregroundMark x1="69307" y1="77174" x2="69307" y2="77174"/>
                        <a14:foregroundMark x1="64851" y1="78261" x2="64851" y2="78261"/>
                        <a14:foregroundMark x1="64851" y1="82065" x2="64851" y2="82065"/>
                        <a14:foregroundMark x1="73762" y1="76087" x2="73762" y2="76087"/>
                        <a14:foregroundMark x1="79208" y1="79891" x2="79208" y2="79891"/>
                        <a14:foregroundMark x1="80693" y1="72826" x2="80693" y2="72826"/>
                        <a14:foregroundMark x1="82178" y1="78261" x2="82178" y2="78261"/>
                        <a14:foregroundMark x1="86139" y1="71196" x2="86139" y2="71196"/>
                        <a14:foregroundMark x1="85644" y1="74457" x2="85644" y2="74457"/>
                        <a14:foregroundMark x1="87129" y1="76630" x2="87129" y2="76630"/>
                        <a14:foregroundMark x1="89604" y1="76630" x2="89604" y2="76630"/>
                        <a14:foregroundMark x1="88614" y1="73913" x2="88614" y2="73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1124744"/>
            <a:ext cx="3384376" cy="3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6923112" cy="50405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/>
              <a:t>Incidentes com o </a:t>
            </a:r>
            <a:r>
              <a:rPr lang="pt-BR" sz="2800" dirty="0" smtClean="0"/>
              <a:t>Data Center;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/>
              <a:t>Porte dos Tribunais; </a:t>
            </a:r>
            <a:endParaRPr lang="pt-BR" sz="2800" dirty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/>
              <a:t>Contribuição para o </a:t>
            </a:r>
            <a:r>
              <a:rPr lang="pt-BR" sz="2800" dirty="0" err="1" smtClean="0"/>
              <a:t>EaD</a:t>
            </a:r>
            <a:r>
              <a:rPr lang="pt-BR" sz="2800" dirty="0" smtClean="0"/>
              <a:t> </a:t>
            </a:r>
            <a:r>
              <a:rPr lang="pt-BR" sz="2800" dirty="0"/>
              <a:t>do CNJ;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 smtClean="0"/>
              <a:t>Rotatividade da Equipe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 smtClean="0"/>
              <a:t>Fórum de Petrolina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 smtClean="0"/>
              <a:t>Política de Segurança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81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568952" cy="541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1F497D"/>
                </a:solidFill>
              </a:rPr>
              <a:t>Período</a:t>
            </a:r>
            <a:r>
              <a:rPr lang="en-US" sz="2400" dirty="0" smtClean="0">
                <a:solidFill>
                  <a:srgbClr val="1F497D"/>
                </a:solidFill>
              </a:rPr>
              <a:t>: 3 </a:t>
            </a:r>
            <a:r>
              <a:rPr lang="en-US" sz="2400" dirty="0" err="1" smtClean="0">
                <a:solidFill>
                  <a:srgbClr val="1F497D"/>
                </a:solidFill>
              </a:rPr>
              <a:t>meses</a:t>
            </a:r>
            <a:endParaRPr lang="en-US" sz="2400" dirty="0" smtClean="0">
              <a:solidFill>
                <a:srgbClr val="1F497D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1F497D"/>
                </a:solidFill>
              </a:rPr>
              <a:t>Total</a:t>
            </a:r>
            <a:r>
              <a:rPr lang="en-US" sz="2400" dirty="0" smtClean="0">
                <a:solidFill>
                  <a:srgbClr val="1F497D"/>
                </a:solidFill>
              </a:rPr>
              <a:t>: 5 </a:t>
            </a:r>
            <a:r>
              <a:rPr lang="en-US" sz="2400" dirty="0" err="1" smtClean="0">
                <a:solidFill>
                  <a:srgbClr val="1F497D"/>
                </a:solidFill>
              </a:rPr>
              <a:t>Incidentes</a:t>
            </a:r>
            <a:r>
              <a:rPr lang="en-US" sz="2400" dirty="0" smtClean="0">
                <a:solidFill>
                  <a:srgbClr val="1F497D"/>
                </a:solidFill>
              </a:rPr>
              <a:t> Graves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1F497D"/>
                </a:solidFill>
              </a:rPr>
              <a:t>Consequências</a:t>
            </a:r>
            <a:r>
              <a:rPr lang="en-US" sz="2400" dirty="0" smtClean="0">
                <a:solidFill>
                  <a:srgbClr val="1F497D"/>
                </a:solidFill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 u="sng" dirty="0" smtClean="0">
                <a:solidFill>
                  <a:srgbClr val="1F497D"/>
                </a:solidFill>
              </a:rPr>
              <a:t>+115h </a:t>
            </a:r>
            <a:r>
              <a:rPr lang="en-US" sz="2000" dirty="0" smtClean="0">
                <a:solidFill>
                  <a:srgbClr val="1F497D"/>
                </a:solidFill>
              </a:rPr>
              <a:t>de </a:t>
            </a:r>
            <a:r>
              <a:rPr lang="en-US" sz="2000" dirty="0" err="1" smtClean="0">
                <a:solidFill>
                  <a:srgbClr val="1F497D"/>
                </a:solidFill>
              </a:rPr>
              <a:t>Indisponibilidade</a:t>
            </a:r>
            <a:r>
              <a:rPr lang="en-US" sz="2000" dirty="0" smtClean="0">
                <a:solidFill>
                  <a:srgbClr val="1F497D"/>
                </a:solidFill>
              </a:rPr>
              <a:t> dos </a:t>
            </a:r>
            <a:r>
              <a:rPr lang="en-US" sz="2000" dirty="0" err="1" smtClean="0">
                <a:solidFill>
                  <a:srgbClr val="1F497D"/>
                </a:solidFill>
              </a:rPr>
              <a:t>Serviços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em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todo</a:t>
            </a:r>
            <a:r>
              <a:rPr lang="en-US" sz="2000" dirty="0" smtClean="0">
                <a:solidFill>
                  <a:srgbClr val="1F497D"/>
                </a:solidFill>
              </a:rPr>
              <a:t> o </a:t>
            </a:r>
            <a:r>
              <a:rPr lang="en-US" sz="2000" dirty="0" err="1" smtClean="0">
                <a:solidFill>
                  <a:srgbClr val="1F497D"/>
                </a:solidFill>
              </a:rPr>
              <a:t>estado</a:t>
            </a:r>
            <a:r>
              <a:rPr lang="en-US" sz="2000" dirty="0" smtClean="0">
                <a:solidFill>
                  <a:srgbClr val="1F497D"/>
                </a:solidFill>
              </a:rPr>
              <a:t> de PE.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1F497D"/>
                </a:solidFill>
              </a:rPr>
              <a:t>Dano</a:t>
            </a:r>
            <a:r>
              <a:rPr lang="en-US" sz="2000" dirty="0" smtClean="0">
                <a:solidFill>
                  <a:srgbClr val="1F497D"/>
                </a:solidFill>
              </a:rPr>
              <a:t> a </a:t>
            </a:r>
            <a:r>
              <a:rPr lang="en-US" sz="2000" dirty="0" err="1" smtClean="0">
                <a:solidFill>
                  <a:srgbClr val="1F497D"/>
                </a:solidFill>
              </a:rPr>
              <a:t>Imagem</a:t>
            </a:r>
            <a:r>
              <a:rPr lang="en-US" sz="2000" dirty="0" smtClean="0">
                <a:solidFill>
                  <a:srgbClr val="1F497D"/>
                </a:solidFill>
              </a:rPr>
              <a:t> do Tribunal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1F497D"/>
                </a:solidFill>
              </a:rPr>
              <a:t>Queima</a:t>
            </a:r>
            <a:r>
              <a:rPr lang="en-US" sz="2000" dirty="0" smtClean="0">
                <a:solidFill>
                  <a:srgbClr val="1F497D"/>
                </a:solidFill>
              </a:rPr>
              <a:t> de </a:t>
            </a:r>
            <a:r>
              <a:rPr lang="en-US" sz="2000" dirty="0" err="1" smtClean="0">
                <a:solidFill>
                  <a:srgbClr val="1F497D"/>
                </a:solidFill>
              </a:rPr>
              <a:t>Equipamentos</a:t>
            </a:r>
            <a:r>
              <a:rPr lang="en-US" sz="2000" dirty="0" smtClean="0">
                <a:solidFill>
                  <a:srgbClr val="1F497D"/>
                </a:solidFill>
              </a:rPr>
              <a:t> (</a:t>
            </a:r>
            <a:r>
              <a:rPr lang="en-US" sz="2000" dirty="0" err="1" smtClean="0">
                <a:solidFill>
                  <a:srgbClr val="1F497D"/>
                </a:solidFill>
              </a:rPr>
              <a:t>Dano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Financeiro</a:t>
            </a:r>
            <a:r>
              <a:rPr lang="en-US" sz="2000" dirty="0" smtClean="0">
                <a:solidFill>
                  <a:srgbClr val="1F497D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1F497D"/>
                </a:solidFill>
              </a:rPr>
              <a:t>Risco</a:t>
            </a:r>
            <a:r>
              <a:rPr lang="en-US" sz="2400" dirty="0" smtClean="0">
                <a:solidFill>
                  <a:srgbClr val="1F497D"/>
                </a:solidFill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>
                <a:solidFill>
                  <a:srgbClr val="1F497D"/>
                </a:solidFill>
              </a:rPr>
              <a:t>Perda</a:t>
            </a:r>
            <a:r>
              <a:rPr lang="en-US" sz="2400" dirty="0" smtClean="0">
                <a:solidFill>
                  <a:srgbClr val="1F497D"/>
                </a:solidFill>
              </a:rPr>
              <a:t> de </a:t>
            </a:r>
            <a:r>
              <a:rPr lang="en-US" sz="2400" dirty="0" err="1" smtClean="0">
                <a:solidFill>
                  <a:srgbClr val="1F497D"/>
                </a:solidFill>
              </a:rPr>
              <a:t>Garantia</a:t>
            </a:r>
            <a:r>
              <a:rPr lang="en-US" sz="2400" dirty="0" smtClean="0">
                <a:solidFill>
                  <a:srgbClr val="1F497D"/>
                </a:solidFill>
              </a:rPr>
              <a:t> dos </a:t>
            </a:r>
            <a:r>
              <a:rPr lang="en-US" sz="2400" dirty="0" err="1" smtClean="0">
                <a:solidFill>
                  <a:srgbClr val="1F497D"/>
                </a:solidFill>
              </a:rPr>
              <a:t>Equipamentos</a:t>
            </a:r>
            <a:r>
              <a:rPr lang="en-US" sz="2400" dirty="0" smtClean="0">
                <a:solidFill>
                  <a:srgbClr val="1F497D"/>
                </a:solidFill>
              </a:rPr>
              <a:t> (</a:t>
            </a:r>
            <a:r>
              <a:rPr lang="en-US" sz="2400" dirty="0" err="1" smtClean="0">
                <a:solidFill>
                  <a:srgbClr val="1F497D"/>
                </a:solidFill>
              </a:rPr>
              <a:t>não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reposição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em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caso</a:t>
            </a:r>
            <a:r>
              <a:rPr lang="en-US" sz="2400" dirty="0" smtClean="0">
                <a:solidFill>
                  <a:srgbClr val="1F497D"/>
                </a:solidFill>
              </a:rPr>
              <a:t> de </a:t>
            </a:r>
            <a:r>
              <a:rPr lang="en-US" sz="2400" dirty="0" err="1" smtClean="0">
                <a:solidFill>
                  <a:srgbClr val="1F497D"/>
                </a:solidFill>
              </a:rPr>
              <a:t>incidentes</a:t>
            </a:r>
            <a:r>
              <a:rPr lang="en-US" sz="2400" dirty="0" smtClean="0">
                <a:solidFill>
                  <a:srgbClr val="1F497D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 u="sng" dirty="0" err="1" smtClean="0">
                <a:solidFill>
                  <a:srgbClr val="1F497D"/>
                </a:solidFill>
              </a:rPr>
              <a:t>Perda</a:t>
            </a:r>
            <a:r>
              <a:rPr lang="en-US" sz="2400" b="1" u="sng" dirty="0" smtClean="0">
                <a:solidFill>
                  <a:srgbClr val="1F497D"/>
                </a:solidFill>
              </a:rPr>
              <a:t> </a:t>
            </a:r>
            <a:r>
              <a:rPr lang="en-US" sz="2400" b="1" u="sng" dirty="0" err="1" smtClean="0">
                <a:solidFill>
                  <a:srgbClr val="1F497D"/>
                </a:solidFill>
              </a:rPr>
              <a:t>Irrecuperável</a:t>
            </a:r>
            <a:r>
              <a:rPr lang="en-US" sz="2400" b="1" u="sng" dirty="0" smtClean="0">
                <a:solidFill>
                  <a:srgbClr val="1F497D"/>
                </a:solidFill>
              </a:rPr>
              <a:t> de </a:t>
            </a:r>
            <a:r>
              <a:rPr lang="en-US" sz="2400" b="1" u="sng" dirty="0" err="1" smtClean="0">
                <a:solidFill>
                  <a:srgbClr val="1F497D"/>
                </a:solidFill>
              </a:rPr>
              <a:t>Informação</a:t>
            </a:r>
            <a:r>
              <a:rPr lang="en-US" sz="2400" b="1" u="sng" dirty="0" smtClean="0">
                <a:solidFill>
                  <a:srgbClr val="1F497D"/>
                </a:solidFill>
              </a:rPr>
              <a:t> da </a:t>
            </a:r>
            <a:r>
              <a:rPr lang="en-US" sz="2400" b="1" u="sng" dirty="0" err="1" smtClean="0">
                <a:solidFill>
                  <a:srgbClr val="1F497D"/>
                </a:solidFill>
              </a:rPr>
              <a:t>População</a:t>
            </a:r>
            <a:endParaRPr lang="en-US" sz="2400" b="1" u="sng" dirty="0">
              <a:solidFill>
                <a:srgbClr val="1F497D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820" y1="92813" x2="10820" y2="92813"/>
                        <a14:foregroundMark x1="25246" y1="92813" x2="25246" y2="92813"/>
                        <a14:foregroundMark x1="15082" y1="90000" x2="15082" y2="90000"/>
                        <a14:foregroundMark x1="40656" y1="89375" x2="40656" y2="89375"/>
                        <a14:foregroundMark x1="56721" y1="90625" x2="56721" y2="90625"/>
                        <a14:foregroundMark x1="62295" y1="91875" x2="62295" y2="91875"/>
                        <a14:foregroundMark x1="79344" y1="91250" x2="79344" y2="91250"/>
                        <a14:foregroundMark x1="44262" y1="90000" x2="44262" y2="90000"/>
                        <a14:foregroundMark x1="44262" y1="90000" x2="44262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5845"/>
            <a:ext cx="1152128" cy="109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-99392"/>
            <a:ext cx="6923112" cy="648072"/>
          </a:xfrm>
        </p:spPr>
        <p:txBody>
          <a:bodyPr/>
          <a:lstStyle/>
          <a:p>
            <a:r>
              <a:rPr lang="pt-BR" dirty="0"/>
              <a:t>Incidentes com o datacenter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807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Incidentes com o datacenter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7"/>
            <a:ext cx="4320480" cy="570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/>
          <a:srcRect l="26100" t="17095" r="20856" b="241"/>
          <a:stretch/>
        </p:blipFill>
        <p:spPr>
          <a:xfrm>
            <a:off x="5004048" y="620687"/>
            <a:ext cx="2304256" cy="269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750" y1="55238" x2="8750" y2="55238"/>
                        <a14:foregroundMark x1="24583" y1="54286" x2="24583" y2="54286"/>
                        <a14:foregroundMark x1="38333" y1="51429" x2="38333" y2="51429"/>
                        <a14:foregroundMark x1="51667" y1="47619" x2="51667" y2="47619"/>
                        <a14:foregroundMark x1="70417" y1="43333" x2="70417" y2="43333"/>
                        <a14:foregroundMark x1="81667" y1="40952" x2="81667" y2="40952"/>
                        <a14:foregroundMark x1="78750" y1="60476" x2="78750" y2="60476"/>
                        <a14:foregroundMark x1="65000" y1="20952" x2="65000" y2="20952"/>
                        <a14:foregroundMark x1="73333" y1="10952" x2="73333" y2="1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328"/>
            <a:ext cx="3096344" cy="2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Porte dos Tribunais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616624"/>
          </a:xfrm>
        </p:spPr>
        <p:txBody>
          <a:bodyPr/>
          <a:lstStyle/>
          <a:p>
            <a:r>
              <a:rPr lang="pt-BR" b="0" dirty="0" smtClean="0"/>
              <a:t>Resultado da </a:t>
            </a:r>
            <a:r>
              <a:rPr lang="pt-BR" b="0" dirty="0"/>
              <a:t>avaliação do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CNJ</a:t>
            </a:r>
            <a:r>
              <a:rPr lang="pt-B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dirty="0"/>
              <a:t>sobre o </a:t>
            </a:r>
            <a:r>
              <a:rPr lang="pt-BR" b="0" dirty="0" smtClean="0"/>
              <a:t>Porte </a:t>
            </a:r>
            <a:r>
              <a:rPr lang="pt-BR" b="0" dirty="0"/>
              <a:t>de TIC dos </a:t>
            </a:r>
            <a:r>
              <a:rPr lang="pt-BR" b="0" dirty="0" smtClean="0"/>
              <a:t>Tribunais, o </a:t>
            </a:r>
            <a:r>
              <a:rPr lang="pt-BR" b="0" dirty="0"/>
              <a:t>TJPE ficou </a:t>
            </a:r>
            <a:r>
              <a:rPr lang="pt-BR" b="0" dirty="0" smtClean="0"/>
              <a:t>em:</a:t>
            </a:r>
          </a:p>
          <a:p>
            <a:pPr lvl="1"/>
            <a:r>
              <a:rPr lang="pt-BR" u="sng" dirty="0" smtClean="0"/>
              <a:t>4º </a:t>
            </a:r>
            <a:r>
              <a:rPr lang="pt-BR" u="sng" dirty="0"/>
              <a:t>lugar</a:t>
            </a:r>
            <a:r>
              <a:rPr lang="pt-BR" b="0" dirty="0"/>
              <a:t> entre os </a:t>
            </a:r>
            <a:r>
              <a:rPr lang="pt-BR" b="0" u="sng" dirty="0"/>
              <a:t>tribunais estaduais</a:t>
            </a:r>
            <a:r>
              <a:rPr lang="pt-BR" b="0" dirty="0"/>
              <a:t>, atrás apenas do TJDFT, TJRJ e </a:t>
            </a:r>
            <a:r>
              <a:rPr lang="pt-BR" b="0" dirty="0" smtClean="0"/>
              <a:t>TJSC;</a:t>
            </a:r>
            <a:endParaRPr lang="pt-BR" b="0" dirty="0"/>
          </a:p>
          <a:p>
            <a:pPr lvl="1"/>
            <a:r>
              <a:rPr lang="pt-BR" u="sng" dirty="0" smtClean="0"/>
              <a:t>8º lugar</a:t>
            </a:r>
            <a:r>
              <a:rPr lang="pt-BR" b="0" dirty="0" smtClean="0"/>
              <a:t> </a:t>
            </a:r>
            <a:r>
              <a:rPr lang="pt-BR" b="0" dirty="0"/>
              <a:t>geral entre todos os 91 </a:t>
            </a:r>
            <a:r>
              <a:rPr lang="pt-BR" b="0" u="sng" dirty="0"/>
              <a:t>tribunais do </a:t>
            </a:r>
            <a:r>
              <a:rPr lang="pt-BR" b="0" u="sng" dirty="0" smtClean="0"/>
              <a:t>país</a:t>
            </a:r>
            <a:r>
              <a:rPr lang="pt-BR" b="0" dirty="0" smtClean="0"/>
              <a:t>;</a:t>
            </a:r>
            <a:endParaRPr lang="pt-BR" dirty="0" smtClean="0"/>
          </a:p>
          <a:p>
            <a:endParaRPr lang="pt-BR" b="0" dirty="0" smtClean="0"/>
          </a:p>
          <a:p>
            <a:r>
              <a:rPr lang="pt-BR" b="0" dirty="0" smtClean="0"/>
              <a:t>Essa </a:t>
            </a:r>
            <a:r>
              <a:rPr lang="pt-BR" b="0" dirty="0" smtClean="0"/>
              <a:t>avaliação leva em consideração as seguintes perspectivas:</a:t>
            </a:r>
          </a:p>
          <a:p>
            <a:pPr lvl="1"/>
            <a:r>
              <a:rPr lang="pt-BR" sz="2000" b="0" dirty="0" smtClean="0">
                <a:solidFill>
                  <a:schemeClr val="tx2"/>
                </a:solidFill>
              </a:rPr>
              <a:t>Tecnologia;</a:t>
            </a:r>
            <a:endParaRPr lang="pt-BR" sz="2000" b="0" dirty="0">
              <a:solidFill>
                <a:schemeClr val="tx2"/>
              </a:solidFill>
            </a:endParaRPr>
          </a:p>
          <a:p>
            <a:pPr lvl="1"/>
            <a:r>
              <a:rPr lang="pt-BR" sz="2000" b="0" dirty="0">
                <a:solidFill>
                  <a:schemeClr val="tx2"/>
                </a:solidFill>
              </a:rPr>
              <a:t>Força de </a:t>
            </a:r>
            <a:r>
              <a:rPr lang="pt-BR" sz="2000" b="0" dirty="0" smtClean="0">
                <a:solidFill>
                  <a:schemeClr val="tx2"/>
                </a:solidFill>
              </a:rPr>
              <a:t>Trabalho;</a:t>
            </a:r>
            <a:endParaRPr lang="pt-BR" sz="2000" b="0" dirty="0">
              <a:solidFill>
                <a:schemeClr val="tx2"/>
              </a:solidFill>
            </a:endParaRPr>
          </a:p>
          <a:p>
            <a:pPr lvl="1"/>
            <a:r>
              <a:rPr lang="pt-BR" sz="2000" b="0" dirty="0" smtClean="0">
                <a:solidFill>
                  <a:schemeClr val="tx2"/>
                </a:solidFill>
              </a:rPr>
              <a:t>Automação;</a:t>
            </a:r>
            <a:endParaRPr lang="pt-BR" sz="2000" b="0" dirty="0">
              <a:solidFill>
                <a:schemeClr val="tx2"/>
              </a:solidFill>
            </a:endParaRPr>
          </a:p>
          <a:p>
            <a:pPr lvl="1"/>
            <a:r>
              <a:rPr lang="pt-BR" sz="2000" b="0" dirty="0">
                <a:solidFill>
                  <a:schemeClr val="tx2"/>
                </a:solidFill>
              </a:rPr>
              <a:t>Governança de </a:t>
            </a:r>
            <a:r>
              <a:rPr lang="pt-BR" sz="2000" b="0" dirty="0" smtClean="0">
                <a:solidFill>
                  <a:schemeClr val="tx2"/>
                </a:solidFill>
              </a:rPr>
              <a:t>TI;</a:t>
            </a:r>
            <a:endParaRPr lang="pt-BR" sz="2000" b="0" dirty="0">
              <a:solidFill>
                <a:schemeClr val="tx2"/>
              </a:solidFill>
            </a:endParaRPr>
          </a:p>
          <a:p>
            <a:pPr lvl="1"/>
            <a:r>
              <a:rPr lang="pt-BR" sz="2000" b="0" dirty="0" smtClean="0">
                <a:solidFill>
                  <a:schemeClr val="tx2"/>
                </a:solidFill>
              </a:rPr>
              <a:t>Capacitação;</a:t>
            </a:r>
            <a:endParaRPr lang="pt-BR" sz="2000" b="0" dirty="0">
              <a:solidFill>
                <a:schemeClr val="tx2"/>
              </a:solidFill>
            </a:endParaRPr>
          </a:p>
          <a:p>
            <a:endParaRPr lang="pt-BR" b="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" b="96727" l="9290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3" y="3833961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12073</TotalTime>
  <Words>348</Words>
  <Application>Microsoft Office PowerPoint</Application>
  <PresentationFormat>Apresentação na tela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Diseño predeterminado</vt:lpstr>
      <vt:lpstr>Personalizar design</vt:lpstr>
      <vt:lpstr>Imagem de Bitmap</vt:lpstr>
      <vt:lpstr>Comitê Gestor de TIC (CGTIC)</vt:lpstr>
      <vt:lpstr>Pauta da reunião – JANEIRO/2013</vt:lpstr>
      <vt:lpstr>Resumo dos projeto</vt:lpstr>
      <vt:lpstr>Portfólio projetos  de tic</vt:lpstr>
      <vt:lpstr>Fatos relevantes</vt:lpstr>
      <vt:lpstr>Fatos relevantes</vt:lpstr>
      <vt:lpstr>Incidentes com o datacenter</vt:lpstr>
      <vt:lpstr>Incidentes com o datacenter</vt:lpstr>
      <vt:lpstr>Porte dos Tribunais</vt:lpstr>
      <vt:lpstr>Contribuição para o EAD do CNJ</vt:lpstr>
      <vt:lpstr>ROTATIVIDADE DA EQUIPE</vt:lpstr>
      <vt:lpstr>Fórum de Petrolina</vt:lpstr>
      <vt:lpstr>Politica de segurança</vt:lpstr>
      <vt:lpstr>PORTAL DO TJPE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Alessandra Barbara Santos de Almeida</cp:lastModifiedBy>
  <cp:revision>1193</cp:revision>
  <cp:lastPrinted>2012-10-17T10:38:27Z</cp:lastPrinted>
  <dcterms:created xsi:type="dcterms:W3CDTF">2010-05-23T14:28:12Z</dcterms:created>
  <dcterms:modified xsi:type="dcterms:W3CDTF">2013-01-30T03:00:46Z</dcterms:modified>
</cp:coreProperties>
</file>