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charts/chart46.xml" ContentType="application/vnd.openxmlformats-officedocument.drawingml.chart+xml"/>
  <Override PartName="/ppt/charts/chart93.xml" ContentType="application/vnd.openxmlformats-officedocument.drawingml.char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Override PartName="/ppt/charts/chart82.xml" ContentType="application/vnd.openxmlformats-officedocument.drawingml.chart+xml"/>
  <Override PartName="/ppt/charts/chart119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theme/themeOverride1.xml" ContentType="application/vnd.openxmlformats-officedocument.themeOverride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charts/chart108.xml" ContentType="application/vnd.openxmlformats-officedocument.drawingml.chart+xml"/>
  <Override PartName="/ppt/tableStyles.xml" ContentType="application/vnd.openxmlformats-officedocument.presentationml.tableStyles+xml"/>
  <Override PartName="/ppt/charts/chart122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111.xml" ContentType="application/vnd.openxmlformats-officedocument.drawingml.chart+xml"/>
  <Override PartName="/ppt/slides/slide77.xml" ContentType="application/vnd.openxmlformats-officedocument.presentationml.slide+xml"/>
  <Override PartName="/ppt/charts/chart98.xml" ContentType="application/vnd.openxmlformats-officedocument.drawingml.chart+xml"/>
  <Override PartName="/ppt/charts/chart100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charts/chart76.xml" ContentType="application/vnd.openxmlformats-officedocument.drawingml.chart+xml"/>
  <Override PartName="/ppt/charts/chart87.xml" ContentType="application/vnd.openxmlformats-officedocument.drawingml.chart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theme/themeOverride6.xml" ContentType="application/vnd.openxmlformats-officedocument.themeOverride+xml"/>
  <Override PartName="/ppt/charts/chart65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charts/chart25.xml" ContentType="application/vnd.openxmlformats-officedocument.drawingml.chart+xml"/>
  <Override PartName="/ppt/charts/chart54.xml" ContentType="application/vnd.openxmlformats-officedocument.drawingml.chart+xml"/>
  <Override PartName="/ppt/charts/chart72.xml" ContentType="application/vnd.openxmlformats-officedocument.drawingml.chart+xml"/>
  <Override PartName="/ppt/charts/chart109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theme/themeOverride2.xml" ContentType="application/vnd.openxmlformats-officedocument.themeOverride+xml"/>
  <Override PartName="/ppt/charts/chart43.xml" ContentType="application/vnd.openxmlformats-officedocument.drawingml.chart+xml"/>
  <Override PartName="/ppt/charts/chart61.xml" ContentType="application/vnd.openxmlformats-officedocument.drawingml.chart+xml"/>
  <Override PartName="/ppt/charts/chart90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50.xml" ContentType="application/vnd.openxmlformats-officedocument.drawingml.chart+xml"/>
  <Override PartName="/ppt/charts/chart105.xml" ContentType="application/vnd.openxmlformats-officedocument.drawingml.chart+xml"/>
  <Override PartName="/ppt/charts/chart116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charts/chart112.xml" ContentType="application/vnd.openxmlformats-officedocument.drawingml.chart+xml"/>
  <Override PartName="/ppt/charts/chart4.xml" ContentType="application/vnd.openxmlformats-officedocument.drawingml.chart+xml"/>
  <Override PartName="/ppt/charts/chart99.xml" ContentType="application/vnd.openxmlformats-officedocument.drawingml.chart+xml"/>
  <Override PartName="/ppt/charts/chart101.xml" ContentType="application/vnd.openxmlformats-officedocument.drawingml.chart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charts/chart59.xml" ContentType="application/vnd.openxmlformats-officedocument.drawingml.chart+xml"/>
  <Override PartName="/ppt/charts/chart88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charts/chart48.xml" ContentType="application/vnd.openxmlformats-officedocument.drawingml.chart+xml"/>
  <Override PartName="/ppt/charts/chart77.xml" ContentType="application/vnd.openxmlformats-officedocument.drawingml.chart+xml"/>
  <Override PartName="/ppt/charts/chart95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charts/chart84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charts/chart26.xml" ContentType="application/vnd.openxmlformats-officedocument.drawingml.chart+xml"/>
  <Override PartName="/ppt/theme/themeOverride3.xml" ContentType="application/vnd.openxmlformats-officedocument.themeOverride+xml"/>
  <Override PartName="/ppt/charts/chart44.xml" ContentType="application/vnd.openxmlformats-officedocument.drawingml.chart+xml"/>
  <Override PartName="/ppt/charts/chart73.xml" ContentType="application/vnd.openxmlformats-officedocument.drawingml.chart+xml"/>
  <Override PartName="/ppt/charts/chart91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charts/chart80.xml" ContentType="application/vnd.openxmlformats-officedocument.drawingml.chart+xml"/>
  <Override PartName="/ppt/charts/chart117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charts/chart106.xml" ContentType="application/vnd.openxmlformats-officedocument.drawingml.chart+xml"/>
  <Override PartName="/ppt/charts/chart113.xml" ContentType="application/vnd.openxmlformats-officedocument.drawingml.chart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charts/chart102.xml" ContentType="application/vnd.openxmlformats-officedocument.drawingml.chart+xml"/>
  <Override PartName="/ppt/charts/chart120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78.xml" ContentType="application/vnd.openxmlformats-officedocument.drawingml.chart+xml"/>
  <Override PartName="/ppt/charts/chart89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charts/chart96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charts/chart74.xml" ContentType="application/vnd.openxmlformats-officedocument.drawingml.chart+xml"/>
  <Override PartName="/ppt/charts/chart85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theme/themeOverride4.xml" ContentType="application/vnd.openxmlformats-officedocument.themeOverride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charts/chart81.xml" ContentType="application/vnd.openxmlformats-officedocument.drawingml.chart+xml"/>
  <Override PartName="/ppt/charts/chart92.xml" ContentType="application/vnd.openxmlformats-officedocument.drawingml.char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charts/chart70.xml" ContentType="application/vnd.openxmlformats-officedocument.drawingml.chart+xml"/>
  <Override PartName="/ppt/charts/chart107.xml" ContentType="application/vnd.openxmlformats-officedocument.drawingml.chart+xml"/>
  <Override PartName="/ppt/charts/chart118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6.xml" ContentType="application/vnd.openxmlformats-officedocument.drawingml.chart+xml"/>
  <Override PartName="/ppt/charts/chart103.xml" ContentType="application/vnd.openxmlformats-officedocument.drawingml.chart+xml"/>
  <Override PartName="/ppt/charts/chart114.xml" ContentType="application/vnd.openxmlformats-officedocument.drawingml.chart+xml"/>
  <Override PartName="/ppt/charts/chart110.xml" ContentType="application/vnd.openxmlformats-officedocument.drawingml.chart+xml"/>
  <Override PartName="/ppt/charts/chart121.xml" ContentType="application/vnd.openxmlformats-officedocument.drawingml.char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ppt/charts/chart79.xml" ContentType="application/vnd.openxmlformats-officedocument.drawingml.chart+xml"/>
  <Override PartName="/ppt/charts/chart97.xml" ContentType="application/vnd.openxmlformats-officedocument.drawingml.char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charts/chart39.xml" ContentType="application/vnd.openxmlformats-officedocument.drawingml.chart+xml"/>
  <Override PartName="/ppt/charts/chart86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theme/themeOverride5.xml" ContentType="application/vnd.openxmlformats-officedocument.themeOverride+xml"/>
  <Override PartName="/ppt/charts/chart75.xml" ContentType="application/vnd.openxmlformats-officedocument.drawingml.char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charts/chart31.xml" ContentType="application/vnd.openxmlformats-officedocument.drawingml.chart+xml"/>
  <Override PartName="/ppt/charts/chart115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104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charts/chart69.xml" ContentType="application/vnd.openxmlformats-officedocument.drawingml.chart+xml"/>
  <Override PartName="/ppt/slides/slide48.xml" ContentType="application/vnd.openxmlformats-officedocument.presentationml.slide+xml"/>
  <Override PartName="/ppt/charts/chart58.xml" ContentType="application/vnd.openxmlformats-officedocument.drawingml.char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83.xml" ContentType="application/vnd.openxmlformats-officedocument.drawingml.chart+xml"/>
  <Override PartName="/ppt/charts/chart9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56" r:id="rId2"/>
    <p:sldId id="288" r:id="rId3"/>
    <p:sldId id="393" r:id="rId4"/>
    <p:sldId id="343" r:id="rId5"/>
    <p:sldId id="344" r:id="rId6"/>
    <p:sldId id="377" r:id="rId7"/>
    <p:sldId id="397" r:id="rId8"/>
    <p:sldId id="345" r:id="rId9"/>
    <p:sldId id="396" r:id="rId10"/>
    <p:sldId id="346" r:id="rId11"/>
    <p:sldId id="395" r:id="rId12"/>
    <p:sldId id="387" r:id="rId13"/>
    <p:sldId id="347" r:id="rId14"/>
    <p:sldId id="394" r:id="rId15"/>
    <p:sldId id="348" r:id="rId16"/>
    <p:sldId id="349" r:id="rId17"/>
    <p:sldId id="350" r:id="rId18"/>
    <p:sldId id="351" r:id="rId19"/>
    <p:sldId id="352" r:id="rId20"/>
    <p:sldId id="385" r:id="rId21"/>
    <p:sldId id="398" r:id="rId22"/>
    <p:sldId id="355" r:id="rId23"/>
    <p:sldId id="356" r:id="rId24"/>
    <p:sldId id="357" r:id="rId25"/>
    <p:sldId id="358" r:id="rId26"/>
    <p:sldId id="359" r:id="rId27"/>
    <p:sldId id="363" r:id="rId28"/>
    <p:sldId id="400" r:id="rId29"/>
    <p:sldId id="399" r:id="rId30"/>
    <p:sldId id="360" r:id="rId31"/>
    <p:sldId id="361" r:id="rId32"/>
    <p:sldId id="362" r:id="rId33"/>
    <p:sldId id="364" r:id="rId34"/>
    <p:sldId id="386" r:id="rId35"/>
    <p:sldId id="365" r:id="rId36"/>
    <p:sldId id="366" r:id="rId37"/>
    <p:sldId id="367" r:id="rId38"/>
    <p:sldId id="368" r:id="rId39"/>
    <p:sldId id="369" r:id="rId40"/>
    <p:sldId id="370" r:id="rId41"/>
    <p:sldId id="388" r:id="rId42"/>
    <p:sldId id="371" r:id="rId43"/>
    <p:sldId id="389" r:id="rId44"/>
    <p:sldId id="390" r:id="rId45"/>
    <p:sldId id="391" r:id="rId46"/>
    <p:sldId id="372" r:id="rId47"/>
    <p:sldId id="373" r:id="rId48"/>
    <p:sldId id="374" r:id="rId49"/>
    <p:sldId id="375" r:id="rId50"/>
    <p:sldId id="392" r:id="rId51"/>
    <p:sldId id="376" r:id="rId52"/>
    <p:sldId id="436" r:id="rId53"/>
    <p:sldId id="437" r:id="rId54"/>
    <p:sldId id="438" r:id="rId55"/>
    <p:sldId id="439" r:id="rId56"/>
    <p:sldId id="440" r:id="rId57"/>
    <p:sldId id="441" r:id="rId58"/>
    <p:sldId id="404" r:id="rId59"/>
    <p:sldId id="408" r:id="rId60"/>
    <p:sldId id="409" r:id="rId61"/>
    <p:sldId id="410" r:id="rId62"/>
    <p:sldId id="411" r:id="rId63"/>
    <p:sldId id="412" r:id="rId64"/>
    <p:sldId id="413" r:id="rId65"/>
    <p:sldId id="414" r:id="rId66"/>
    <p:sldId id="415" r:id="rId67"/>
    <p:sldId id="416" r:id="rId68"/>
    <p:sldId id="417" r:id="rId69"/>
    <p:sldId id="418" r:id="rId70"/>
    <p:sldId id="419" r:id="rId71"/>
    <p:sldId id="420" r:id="rId72"/>
    <p:sldId id="421" r:id="rId73"/>
    <p:sldId id="422" r:id="rId74"/>
    <p:sldId id="423" r:id="rId75"/>
    <p:sldId id="424" r:id="rId76"/>
    <p:sldId id="425" r:id="rId77"/>
    <p:sldId id="426" r:id="rId78"/>
    <p:sldId id="427" r:id="rId79"/>
    <p:sldId id="428" r:id="rId80"/>
    <p:sldId id="429" r:id="rId81"/>
    <p:sldId id="430" r:id="rId82"/>
    <p:sldId id="431" r:id="rId83"/>
    <p:sldId id="432" r:id="rId84"/>
    <p:sldId id="433" r:id="rId85"/>
    <p:sldId id="434" r:id="rId86"/>
    <p:sldId id="435" r:id="rId87"/>
  </p:sldIdLst>
  <p:sldSz cx="9144000" cy="6858000" type="screen4x3"/>
  <p:notesSz cx="6807200" cy="9906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40"/>
    <a:srgbClr val="660066"/>
    <a:srgbClr val="996600"/>
    <a:srgbClr val="000080"/>
    <a:srgbClr val="FF9900"/>
    <a:srgbClr val="004080"/>
    <a:srgbClr val="C0C0C0"/>
    <a:srgbClr val="336699"/>
    <a:srgbClr val="FC755A"/>
    <a:srgbClr val="400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47" autoAdjust="0"/>
    <p:restoredTop sz="94652" autoAdjust="0"/>
  </p:normalViewPr>
  <p:slideViewPr>
    <p:cSldViewPr>
      <p:cViewPr>
        <p:scale>
          <a:sx n="82" d="100"/>
          <a:sy n="82" d="100"/>
        </p:scale>
        <p:origin x="-5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00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01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02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03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04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05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06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07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08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0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1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10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11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12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13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14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15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16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17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18.xlsx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1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2.xlsx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20.xlsx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21.xlsx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2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31.xlsx"/><Relationship Id="rId1" Type="http://schemas.openxmlformats.org/officeDocument/2006/relationships/themeOverride" Target="../theme/themeOverride1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32.xlsx"/><Relationship Id="rId1" Type="http://schemas.openxmlformats.org/officeDocument/2006/relationships/themeOverride" Target="../theme/themeOverride2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33.xlsx"/><Relationship Id="rId1" Type="http://schemas.openxmlformats.org/officeDocument/2006/relationships/themeOverride" Target="../theme/themeOverride3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34.xlsx"/><Relationship Id="rId1" Type="http://schemas.openxmlformats.org/officeDocument/2006/relationships/themeOverride" Target="../theme/themeOverride4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35.xlsx"/><Relationship Id="rId1" Type="http://schemas.openxmlformats.org/officeDocument/2006/relationships/themeOverride" Target="../theme/themeOverride5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36.xlsx"/><Relationship Id="rId1" Type="http://schemas.openxmlformats.org/officeDocument/2006/relationships/themeOverride" Target="../theme/themeOverride6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37.xlsx"/><Relationship Id="rId1" Type="http://schemas.openxmlformats.org/officeDocument/2006/relationships/themeOverride" Target="../theme/themeOverride7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38.xlsx"/><Relationship Id="rId1" Type="http://schemas.openxmlformats.org/officeDocument/2006/relationships/themeOverride" Target="../theme/themeOverride8.xm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9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9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9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4.4090705366521751E-2"/>
          <c:y val="0.10166617288130814"/>
          <c:w val="0.93927354208295843"/>
          <c:h val="0.7187900847900005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Atrasados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8" formatCode="0%">
                  <c:v>0.27</c:v>
                </c:pt>
                <c:pt idx="9" formatCode="0%">
                  <c:v>0.5</c:v>
                </c:pt>
                <c:pt idx="10" formatCode="0%">
                  <c:v>0.36000000000000015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Prazo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8" formatCode="0%">
                  <c:v>0.60000000000000031</c:v>
                </c:pt>
                <c:pt idx="9" formatCode="0%">
                  <c:v>0.35000000000000014</c:v>
                </c:pt>
                <c:pt idx="10" formatCode="0%">
                  <c:v>0.43000000000000016</c:v>
                </c:pt>
              </c:numCache>
            </c:numRef>
          </c:val>
        </c:ser>
        <c:marker val="1"/>
        <c:axId val="98881920"/>
        <c:axId val="98883840"/>
      </c:lineChart>
      <c:catAx>
        <c:axId val="98881920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98883840"/>
        <c:crosses val="autoZero"/>
        <c:auto val="1"/>
        <c:lblAlgn val="ctr"/>
        <c:lblOffset val="100"/>
      </c:catAx>
      <c:valAx>
        <c:axId val="98883840"/>
        <c:scaling>
          <c:orientation val="minMax"/>
          <c:max val="1"/>
          <c:min val="0"/>
        </c:scaling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98881920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41373086004250825"/>
          <c:y val="5.7270289285056065E-4"/>
          <c:w val="0.58626913995749197"/>
          <c:h val="0.11924110376410714"/>
        </c:manualLayout>
      </c:layout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25</c:v>
                </c:pt>
              </c:numCache>
            </c:numRef>
          </c:val>
        </c:ser>
        <c:gapWidth val="60"/>
        <c:overlap val="100"/>
        <c:axId val="113800320"/>
        <c:axId val="113801856"/>
      </c:barChart>
      <c:catAx>
        <c:axId val="113800320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13801856"/>
        <c:crosses val="autoZero"/>
        <c:auto val="1"/>
        <c:lblAlgn val="ctr"/>
        <c:lblOffset val="100"/>
        <c:tickLblSkip val="1"/>
        <c:tickMarkSkip val="1"/>
      </c:catAx>
      <c:valAx>
        <c:axId val="113801856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1380032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3" formatCode="0%">
                  <c:v>0.15000000000000008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overlap val="100"/>
        <c:axId val="148913536"/>
        <c:axId val="148944000"/>
      </c:barChart>
      <c:catAx>
        <c:axId val="148913536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48944000"/>
        <c:crosses val="autoZero"/>
        <c:auto val="1"/>
        <c:lblAlgn val="ctr"/>
        <c:lblOffset val="100"/>
      </c:catAx>
      <c:valAx>
        <c:axId val="148944000"/>
        <c:scaling>
          <c:orientation val="minMax"/>
          <c:max val="1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48913536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FFFF00"/>
            </a:solidFill>
          </c:spPr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0.25</c:v>
                </c:pt>
                <c:pt idx="1">
                  <c:v>0.4</c:v>
                </c:pt>
                <c:pt idx="2">
                  <c:v>0.5</c:v>
                </c:pt>
                <c:pt idx="3">
                  <c:v>0.70000000000000029</c:v>
                </c:pt>
              </c:numCache>
            </c:numRef>
          </c:val>
        </c:ser>
        <c:axId val="149213568"/>
        <c:axId val="149215104"/>
      </c:barChart>
      <c:catAx>
        <c:axId val="149213568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49215104"/>
        <c:crosses val="autoZero"/>
        <c:auto val="1"/>
        <c:lblAlgn val="ctr"/>
        <c:lblOffset val="100"/>
      </c:catAx>
      <c:valAx>
        <c:axId val="149215104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49213568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  <c:pt idx="3">
                  <c:v>Nov/12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149451136"/>
        <c:axId val="149452672"/>
      </c:barChart>
      <c:catAx>
        <c:axId val="149451136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49452672"/>
        <c:crosses val="autoZero"/>
        <c:auto val="1"/>
        <c:lblAlgn val="ctr"/>
        <c:lblOffset val="100"/>
      </c:catAx>
      <c:valAx>
        <c:axId val="149452672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49451136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0.05</c:v>
                </c:pt>
                <c:pt idx="1">
                  <c:v>0.1</c:v>
                </c:pt>
                <c:pt idx="2">
                  <c:v>0.30000000000000016</c:v>
                </c:pt>
                <c:pt idx="3">
                  <c:v>0.35000000000000014</c:v>
                </c:pt>
              </c:numCache>
            </c:numRef>
          </c:val>
        </c:ser>
        <c:axId val="149906944"/>
        <c:axId val="149908480"/>
      </c:barChart>
      <c:catAx>
        <c:axId val="149906944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49908480"/>
        <c:crosses val="autoZero"/>
        <c:auto val="1"/>
        <c:lblAlgn val="ctr"/>
        <c:lblOffset val="100"/>
      </c:catAx>
      <c:valAx>
        <c:axId val="149908480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49906944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Plan1!$A$2:$A$4</c:f>
              <c:strCache>
                <c:ptCount val="3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</c:strCache>
            </c:strRef>
          </c:cat>
          <c:val>
            <c:numRef>
              <c:f>Plan1!$B$2:$B$4</c:f>
              <c:numCache>
                <c:formatCode>0%</c:formatCode>
                <c:ptCount val="3"/>
                <c:pt idx="1">
                  <c:v>0.9</c:v>
                </c:pt>
                <c:pt idx="2">
                  <c:v>1</c:v>
                </c:pt>
              </c:numCache>
            </c:numRef>
          </c:val>
        </c:ser>
        <c:axId val="150086400"/>
        <c:axId val="150087936"/>
      </c:barChart>
      <c:catAx>
        <c:axId val="150086400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50087936"/>
        <c:crosses val="autoZero"/>
        <c:auto val="1"/>
        <c:lblAlgn val="ctr"/>
        <c:lblOffset val="100"/>
      </c:catAx>
      <c:valAx>
        <c:axId val="150087936"/>
        <c:scaling>
          <c:orientation val="minMax"/>
          <c:max val="1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50086400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dPt>
            <c:idx val="3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1">
                  <c:v>0.1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2" formatCode="0%">
                  <c:v>0.1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3" formatCode="0%">
                  <c:v>0.05</c:v>
                </c:pt>
              </c:numCache>
            </c:numRef>
          </c:val>
        </c:ser>
        <c:overlap val="100"/>
        <c:axId val="149577728"/>
        <c:axId val="149579264"/>
      </c:barChart>
      <c:catAx>
        <c:axId val="149577728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49579264"/>
        <c:crosses val="autoZero"/>
        <c:auto val="1"/>
        <c:lblAlgn val="ctr"/>
        <c:lblOffset val="100"/>
      </c:catAx>
      <c:valAx>
        <c:axId val="149579264"/>
        <c:scaling>
          <c:orientation val="minMax"/>
          <c:max val="1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49577728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 </c:v>
                </c:pt>
                <c:pt idx="3">
                  <c:v>Dez/12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 </c:v>
                </c:pt>
                <c:pt idx="3">
                  <c:v>Dez/12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 </c:v>
                </c:pt>
                <c:pt idx="3">
                  <c:v>Dez/12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0">
                  <c:v>0.95000000000000029</c:v>
                </c:pt>
                <c:pt idx="1">
                  <c:v>0.95000000000000029</c:v>
                </c:pt>
                <c:pt idx="2">
                  <c:v>0.95000000000000029</c:v>
                </c:pt>
                <c:pt idx="3">
                  <c:v>0.95000000000000029</c:v>
                </c:pt>
              </c:numCache>
            </c:numRef>
          </c:val>
        </c:ser>
        <c:overlap val="100"/>
        <c:axId val="150445056"/>
        <c:axId val="150455040"/>
      </c:barChart>
      <c:catAx>
        <c:axId val="150445056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50455040"/>
        <c:crosses val="autoZero"/>
        <c:auto val="1"/>
        <c:lblAlgn val="ctr"/>
        <c:lblOffset val="100"/>
      </c:catAx>
      <c:valAx>
        <c:axId val="150455040"/>
        <c:scaling>
          <c:orientation val="minMax"/>
          <c:max val="1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50445056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FFFF00"/>
            </a:solidFill>
          </c:spPr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 formatCode="0%">
                  <c:v>0.15000000000000008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1">
                  <c:v>0.15000000000000008</c:v>
                </c:pt>
                <c:pt idx="2">
                  <c:v>0.15000000000000008</c:v>
                </c:pt>
                <c:pt idx="3">
                  <c:v>0.15000000000000008</c:v>
                </c:pt>
              </c:numCache>
            </c:numRef>
          </c:val>
        </c:ser>
        <c:overlap val="100"/>
        <c:axId val="150616704"/>
        <c:axId val="150638976"/>
      </c:barChart>
      <c:catAx>
        <c:axId val="150616704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50638976"/>
        <c:crosses val="autoZero"/>
        <c:auto val="1"/>
        <c:lblAlgn val="ctr"/>
        <c:lblOffset val="100"/>
      </c:catAx>
      <c:valAx>
        <c:axId val="150638976"/>
        <c:scaling>
          <c:orientation val="minMax"/>
          <c:max val="1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50616704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0.1</c:v>
                </c:pt>
                <c:pt idx="1">
                  <c:v>0.60000000000000031</c:v>
                </c:pt>
                <c:pt idx="2">
                  <c:v>0.70000000000000029</c:v>
                </c:pt>
                <c:pt idx="3">
                  <c:v>0.95000000000000029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overlap val="100"/>
        <c:axId val="150532864"/>
        <c:axId val="150534400"/>
      </c:barChart>
      <c:catAx>
        <c:axId val="150532864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50534400"/>
        <c:crosses val="autoZero"/>
        <c:auto val="1"/>
        <c:lblAlgn val="ctr"/>
        <c:lblOffset val="100"/>
      </c:catAx>
      <c:valAx>
        <c:axId val="150534400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50532864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dPt>
            <c:idx val="3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0.5</c:v>
                </c:pt>
                <c:pt idx="1">
                  <c:v>0.60000000000000031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2" formatCode="0%">
                  <c:v>0.70000000000000029</c:v>
                </c:pt>
                <c:pt idx="3" formatCode="0%">
                  <c:v>0.60000000000000031</c:v>
                </c:pt>
              </c:numCache>
            </c:numRef>
          </c:val>
        </c:ser>
        <c:overlap val="100"/>
        <c:axId val="151027072"/>
        <c:axId val="151028864"/>
      </c:barChart>
      <c:catAx>
        <c:axId val="151027072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51028864"/>
        <c:crosses val="autoZero"/>
        <c:auto val="1"/>
        <c:lblAlgn val="ctr"/>
        <c:lblOffset val="100"/>
      </c:catAx>
      <c:valAx>
        <c:axId val="151028864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51027072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13858816"/>
        <c:axId val="113864704"/>
      </c:barChart>
      <c:catAx>
        <c:axId val="113858816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13864704"/>
        <c:crosses val="autoZero"/>
        <c:auto val="1"/>
        <c:lblAlgn val="ctr"/>
        <c:lblOffset val="100"/>
        <c:tickLblSkip val="1"/>
        <c:tickMarkSkip val="1"/>
      </c:catAx>
      <c:valAx>
        <c:axId val="113864704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1385881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Plan1!$C$2:$C$5</c:f>
              <c:numCache>
                <c:formatCode>0%</c:formatCode>
                <c:ptCount val="4"/>
                <c:pt idx="0">
                  <c:v>0.5</c:v>
                </c:pt>
                <c:pt idx="1">
                  <c:v>0.60000000000000031</c:v>
                </c:pt>
                <c:pt idx="2">
                  <c:v>0.65000000000000036</c:v>
                </c:pt>
                <c:pt idx="3">
                  <c:v>0.65000000000000036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overlap val="100"/>
        <c:axId val="151262720"/>
        <c:axId val="151264256"/>
      </c:barChart>
      <c:catAx>
        <c:axId val="151262720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51264256"/>
        <c:crosses val="autoZero"/>
        <c:auto val="1"/>
        <c:lblAlgn val="ctr"/>
        <c:lblOffset val="100"/>
      </c:catAx>
      <c:valAx>
        <c:axId val="151264256"/>
        <c:scaling>
          <c:orientation val="minMax"/>
          <c:max val="1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51262720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FFFF00"/>
            </a:solidFill>
          </c:spPr>
          <c:dPt>
            <c:idx val="3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Plan1!$C$2:$C$5</c:f>
              <c:numCache>
                <c:formatCode>0%</c:formatCode>
                <c:ptCount val="4"/>
                <c:pt idx="1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2" formatCode="0%">
                  <c:v>0.05</c:v>
                </c:pt>
                <c:pt idx="3" formatCode="0%">
                  <c:v>1.0000000000000005E-2</c:v>
                </c:pt>
              </c:numCache>
            </c:numRef>
          </c:val>
        </c:ser>
        <c:axId val="151499136"/>
        <c:axId val="151500672"/>
      </c:barChart>
      <c:catAx>
        <c:axId val="151499136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51500672"/>
        <c:crosses val="autoZero"/>
        <c:auto val="1"/>
        <c:lblAlgn val="ctr"/>
        <c:lblOffset val="100"/>
      </c:catAx>
      <c:valAx>
        <c:axId val="151500672"/>
        <c:scaling>
          <c:orientation val="minMax"/>
          <c:max val="1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51499136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dPt>
            <c:idx val="3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1">
                  <c:v>0.1</c:v>
                </c:pt>
                <c:pt idx="2">
                  <c:v>0.15000000000000008</c:v>
                </c:pt>
                <c:pt idx="3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overlap val="100"/>
        <c:axId val="151734528"/>
        <c:axId val="151748608"/>
      </c:barChart>
      <c:catAx>
        <c:axId val="151734528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51748608"/>
        <c:crosses val="autoZero"/>
        <c:auto val="1"/>
        <c:lblAlgn val="ctr"/>
        <c:lblOffset val="100"/>
      </c:catAx>
      <c:valAx>
        <c:axId val="151748608"/>
        <c:scaling>
          <c:orientation val="minMax"/>
          <c:max val="1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51734528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1">
                  <c:v>0.1</c:v>
                </c:pt>
                <c:pt idx="3">
                  <c:v>0.2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2" formatCode="0%">
                  <c:v>0.15000000000000008</c:v>
                </c:pt>
              </c:numCache>
            </c:numRef>
          </c:val>
        </c:ser>
        <c:overlap val="100"/>
        <c:axId val="151933696"/>
        <c:axId val="151935232"/>
      </c:barChart>
      <c:catAx>
        <c:axId val="151933696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51935232"/>
        <c:crosses val="autoZero"/>
        <c:auto val="1"/>
        <c:lblAlgn val="ctr"/>
        <c:lblOffset val="100"/>
      </c:catAx>
      <c:valAx>
        <c:axId val="151935232"/>
        <c:scaling>
          <c:orientation val="minMax"/>
          <c:max val="1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51933696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1">
                  <c:v>0.1</c:v>
                </c:pt>
                <c:pt idx="2">
                  <c:v>0.15000000000000008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3" formatCode="0%">
                  <c:v>0.2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overlap val="100"/>
        <c:axId val="152156800"/>
        <c:axId val="152174976"/>
      </c:barChart>
      <c:catAx>
        <c:axId val="152156800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52174976"/>
        <c:crosses val="autoZero"/>
        <c:auto val="1"/>
        <c:lblAlgn val="ctr"/>
        <c:lblOffset val="100"/>
      </c:catAx>
      <c:valAx>
        <c:axId val="152174976"/>
        <c:scaling>
          <c:orientation val="minMax"/>
          <c:max val="1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52156800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1">
                  <c:v>0.1</c:v>
                </c:pt>
                <c:pt idx="2">
                  <c:v>0.2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3" formatCode="0%">
                  <c:v>0.30000000000000016</c:v>
                </c:pt>
              </c:numCache>
            </c:numRef>
          </c:val>
        </c:ser>
        <c:overlap val="100"/>
        <c:axId val="152441600"/>
        <c:axId val="152443136"/>
      </c:barChart>
      <c:catAx>
        <c:axId val="152441600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52443136"/>
        <c:crosses val="autoZero"/>
        <c:auto val="1"/>
        <c:lblAlgn val="ctr"/>
        <c:lblOffset val="100"/>
      </c:catAx>
      <c:valAx>
        <c:axId val="152443136"/>
        <c:scaling>
          <c:orientation val="minMax"/>
          <c:max val="1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52441600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1">
                  <c:v>0.1</c:v>
                </c:pt>
                <c:pt idx="2">
                  <c:v>0.15000000000000008</c:v>
                </c:pt>
                <c:pt idx="3">
                  <c:v>0.2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overlap val="100"/>
        <c:axId val="152672512"/>
        <c:axId val="152698880"/>
      </c:barChart>
      <c:catAx>
        <c:axId val="152672512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52698880"/>
        <c:crosses val="autoZero"/>
        <c:auto val="1"/>
        <c:lblAlgn val="ctr"/>
        <c:lblOffset val="100"/>
      </c:catAx>
      <c:valAx>
        <c:axId val="152698880"/>
        <c:scaling>
          <c:orientation val="minMax"/>
          <c:max val="1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52672512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1">
                  <c:v>0.15000000000000008</c:v>
                </c:pt>
                <c:pt idx="2">
                  <c:v>0.55000000000000004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3" formatCode="0%">
                  <c:v>0.60000000000000031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overlap val="100"/>
        <c:axId val="152982272"/>
        <c:axId val="152983808"/>
      </c:barChart>
      <c:catAx>
        <c:axId val="152982272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52983808"/>
        <c:crosses val="autoZero"/>
        <c:auto val="1"/>
        <c:lblAlgn val="ctr"/>
        <c:lblOffset val="100"/>
      </c:catAx>
      <c:valAx>
        <c:axId val="152983808"/>
        <c:scaling>
          <c:orientation val="minMax"/>
          <c:max val="1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52982272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Plan1!$A$2:$A$4</c:f>
              <c:strCache>
                <c:ptCount val="3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</c:numCache>
            </c:numRef>
          </c:val>
        </c:ser>
        <c:axId val="153142016"/>
        <c:axId val="153143552"/>
      </c:barChart>
      <c:catAx>
        <c:axId val="153142016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53143552"/>
        <c:crosses val="autoZero"/>
        <c:auto val="1"/>
        <c:lblAlgn val="ctr"/>
        <c:lblOffset val="100"/>
      </c:catAx>
      <c:valAx>
        <c:axId val="153143552"/>
        <c:scaling>
          <c:orientation val="minMax"/>
          <c:max val="1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53142016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dPt>
            <c:idx val="3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0.1</c:v>
                </c:pt>
                <c:pt idx="1">
                  <c:v>0.15000000000000008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2" formatCode="0%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3" formatCode="0%">
                  <c:v>0.75000000000000033</c:v>
                </c:pt>
              </c:numCache>
            </c:numRef>
          </c:val>
        </c:ser>
        <c:overlap val="100"/>
        <c:axId val="153361792"/>
        <c:axId val="153367680"/>
      </c:barChart>
      <c:catAx>
        <c:axId val="153361792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53367680"/>
        <c:crosses val="autoZero"/>
        <c:auto val="1"/>
        <c:lblAlgn val="ctr"/>
        <c:lblOffset val="100"/>
      </c:catAx>
      <c:valAx>
        <c:axId val="153367680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53361792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70</c:v>
                </c:pt>
              </c:numCache>
            </c:numRef>
          </c:val>
        </c:ser>
        <c:gapWidth val="60"/>
        <c:overlap val="100"/>
        <c:axId val="113905024"/>
        <c:axId val="113910912"/>
      </c:barChart>
      <c:catAx>
        <c:axId val="113905024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13910912"/>
        <c:crosses val="autoZero"/>
        <c:auto val="1"/>
        <c:lblAlgn val="ctr"/>
        <c:lblOffset val="100"/>
        <c:tickLblSkip val="1"/>
        <c:tickMarkSkip val="1"/>
      </c:catAx>
      <c:valAx>
        <c:axId val="113910912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1390502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dPt>
            <c:idx val="3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0.60000000000000031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2" formatCode="0%">
                  <c:v>0.65000000000000036</c:v>
                </c:pt>
                <c:pt idx="3" formatCode="0%">
                  <c:v>0.65000000000000036</c:v>
                </c:pt>
              </c:numCache>
            </c:numRef>
          </c:val>
        </c:ser>
        <c:overlap val="100"/>
        <c:axId val="153524096"/>
        <c:axId val="153525632"/>
      </c:barChart>
      <c:catAx>
        <c:axId val="153524096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53525632"/>
        <c:crosses val="autoZero"/>
        <c:auto val="1"/>
        <c:lblAlgn val="ctr"/>
        <c:lblOffset val="100"/>
      </c:catAx>
      <c:valAx>
        <c:axId val="153525632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53524096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dPt>
            <c:idx val="3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 formatCode="0%">
                  <c:v>0.30000000000000016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Plan1!$D$2:$D$5</c:f>
              <c:numCache>
                <c:formatCode>0%</c:formatCode>
                <c:ptCount val="4"/>
                <c:pt idx="1">
                  <c:v>0.2</c:v>
                </c:pt>
                <c:pt idx="2">
                  <c:v>0.4</c:v>
                </c:pt>
                <c:pt idx="3">
                  <c:v>0.45</c:v>
                </c:pt>
              </c:numCache>
            </c:numRef>
          </c:val>
        </c:ser>
        <c:overlap val="100"/>
        <c:axId val="153829760"/>
        <c:axId val="153831296"/>
      </c:barChart>
      <c:catAx>
        <c:axId val="153829760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53831296"/>
        <c:crosses val="autoZero"/>
        <c:auto val="1"/>
        <c:lblAlgn val="ctr"/>
        <c:lblOffset val="100"/>
      </c:catAx>
      <c:valAx>
        <c:axId val="153831296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53829760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dPt>
            <c:idx val="3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0.70000000000000029</c:v>
                </c:pt>
                <c:pt idx="1">
                  <c:v>0.60000000000000031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2" formatCode="0%">
                  <c:v>0.60000000000000031</c:v>
                </c:pt>
                <c:pt idx="3" formatCode="0%">
                  <c:v>0.60000000000000031</c:v>
                </c:pt>
              </c:numCache>
            </c:numRef>
          </c:val>
        </c:ser>
        <c:overlap val="100"/>
        <c:axId val="153979904"/>
        <c:axId val="153989888"/>
      </c:barChart>
      <c:catAx>
        <c:axId val="153979904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53989888"/>
        <c:crosses val="autoZero"/>
        <c:auto val="1"/>
        <c:lblAlgn val="ctr"/>
        <c:lblOffset val="100"/>
      </c:catAx>
      <c:valAx>
        <c:axId val="153989888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53979904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13943680"/>
        <c:axId val="113945216"/>
      </c:barChart>
      <c:catAx>
        <c:axId val="113943680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13945216"/>
        <c:crosses val="autoZero"/>
        <c:auto val="1"/>
        <c:lblAlgn val="ctr"/>
        <c:lblOffset val="100"/>
        <c:tickLblSkip val="1"/>
        <c:tickMarkSkip val="1"/>
      </c:catAx>
      <c:valAx>
        <c:axId val="113945216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1394368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dPt>
            <c:idx val="0"/>
            <c:spPr>
              <a:solidFill>
                <a:srgbClr val="FFFF0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25</c:v>
                </c:pt>
              </c:numCache>
            </c:numRef>
          </c:val>
        </c:ser>
        <c:gapWidth val="60"/>
        <c:overlap val="100"/>
        <c:axId val="113994368"/>
        <c:axId val="114012544"/>
      </c:barChart>
      <c:catAx>
        <c:axId val="113994368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14012544"/>
        <c:crosses val="autoZero"/>
        <c:auto val="1"/>
        <c:lblAlgn val="ctr"/>
        <c:lblOffset val="100"/>
        <c:tickLblSkip val="1"/>
        <c:tickMarkSkip val="1"/>
      </c:catAx>
      <c:valAx>
        <c:axId val="114012544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1399436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23339904"/>
        <c:axId val="123341440"/>
      </c:barChart>
      <c:catAx>
        <c:axId val="123339904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23341440"/>
        <c:crosses val="autoZero"/>
        <c:auto val="1"/>
        <c:lblAlgn val="ctr"/>
        <c:lblOffset val="100"/>
        <c:tickLblSkip val="1"/>
        <c:tickMarkSkip val="1"/>
      </c:catAx>
      <c:valAx>
        <c:axId val="123341440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2333990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90</c:v>
                </c:pt>
              </c:numCache>
            </c:numRef>
          </c:val>
        </c:ser>
        <c:gapWidth val="60"/>
        <c:overlap val="100"/>
        <c:axId val="123361536"/>
        <c:axId val="123379712"/>
      </c:barChart>
      <c:catAx>
        <c:axId val="123361536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23379712"/>
        <c:crosses val="autoZero"/>
        <c:auto val="1"/>
        <c:lblAlgn val="ctr"/>
        <c:lblOffset val="100"/>
        <c:tickLblSkip val="1"/>
        <c:tickMarkSkip val="1"/>
      </c:catAx>
      <c:valAx>
        <c:axId val="123379712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2336153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23433344"/>
        <c:axId val="123434880"/>
      </c:barChart>
      <c:catAx>
        <c:axId val="123433344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23434880"/>
        <c:crosses val="autoZero"/>
        <c:auto val="1"/>
        <c:lblAlgn val="ctr"/>
        <c:lblOffset val="100"/>
        <c:tickLblSkip val="1"/>
        <c:tickMarkSkip val="1"/>
      </c:catAx>
      <c:valAx>
        <c:axId val="123434880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2343334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23459072"/>
        <c:axId val="123460608"/>
      </c:barChart>
      <c:catAx>
        <c:axId val="123459072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23460608"/>
        <c:crosses val="autoZero"/>
        <c:auto val="1"/>
        <c:lblAlgn val="ctr"/>
        <c:lblOffset val="100"/>
        <c:tickLblSkip val="1"/>
        <c:tickMarkSkip val="1"/>
      </c:catAx>
      <c:valAx>
        <c:axId val="123460608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2345907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23509376"/>
        <c:axId val="123519360"/>
      </c:barChart>
      <c:catAx>
        <c:axId val="123509376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23519360"/>
        <c:crosses val="autoZero"/>
        <c:auto val="1"/>
        <c:lblAlgn val="ctr"/>
        <c:lblOffset val="100"/>
        <c:tickLblSkip val="1"/>
        <c:tickMarkSkip val="1"/>
      </c:catAx>
      <c:valAx>
        <c:axId val="123519360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2350937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Em Execução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8" formatCode="0">
                  <c:v>12</c:v>
                </c:pt>
                <c:pt idx="9" formatCode="0">
                  <c:v>11</c:v>
                </c:pt>
                <c:pt idx="10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 Iniciados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8" formatCode="0">
                  <c:v>14</c:v>
                </c:pt>
                <c:pt idx="9" formatCode="0">
                  <c:v>17</c:v>
                </c:pt>
                <c:pt idx="10">
                  <c:v>13</c:v>
                </c:pt>
              </c:numCache>
            </c:numRef>
          </c:val>
        </c:ser>
        <c:marker val="1"/>
        <c:axId val="105548032"/>
        <c:axId val="105554304"/>
      </c:lineChart>
      <c:catAx>
        <c:axId val="105548032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05554304"/>
        <c:crosses val="autoZero"/>
        <c:auto val="1"/>
        <c:lblAlgn val="ctr"/>
        <c:lblOffset val="100"/>
      </c:catAx>
      <c:valAx>
        <c:axId val="105554304"/>
        <c:scaling>
          <c:orientation val="minMax"/>
        </c:scaling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055480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373086004250825"/>
          <c:y val="5.7270289285056011E-4"/>
          <c:w val="0.5862691399574913"/>
          <c:h val="0.11924110376410707"/>
        </c:manualLayout>
      </c:layout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23551744"/>
        <c:axId val="123553280"/>
      </c:barChart>
      <c:catAx>
        <c:axId val="123551744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23553280"/>
        <c:crosses val="autoZero"/>
        <c:auto val="1"/>
        <c:lblAlgn val="ctr"/>
        <c:lblOffset val="100"/>
        <c:tickLblSkip val="1"/>
        <c:tickMarkSkip val="1"/>
      </c:catAx>
      <c:valAx>
        <c:axId val="123553280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2355174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23622528"/>
        <c:axId val="123624064"/>
      </c:barChart>
      <c:catAx>
        <c:axId val="123622528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23624064"/>
        <c:crosses val="autoZero"/>
        <c:auto val="1"/>
        <c:lblAlgn val="ctr"/>
        <c:lblOffset val="100"/>
        <c:tickLblSkip val="1"/>
        <c:tickMarkSkip val="1"/>
      </c:catAx>
      <c:valAx>
        <c:axId val="123624064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2362252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dPt>
            <c:idx val="0"/>
            <c:spPr>
              <a:solidFill>
                <a:srgbClr val="FF000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95</c:v>
                </c:pt>
              </c:numCache>
            </c:numRef>
          </c:val>
        </c:ser>
        <c:gapWidth val="60"/>
        <c:overlap val="100"/>
        <c:axId val="123644544"/>
        <c:axId val="123658624"/>
      </c:barChart>
      <c:catAx>
        <c:axId val="123644544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23658624"/>
        <c:crosses val="autoZero"/>
        <c:auto val="1"/>
        <c:lblAlgn val="ctr"/>
        <c:lblOffset val="100"/>
        <c:tickLblSkip val="1"/>
        <c:tickMarkSkip val="1"/>
      </c:catAx>
      <c:valAx>
        <c:axId val="123658624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2364454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23981824"/>
        <c:axId val="123983360"/>
      </c:barChart>
      <c:catAx>
        <c:axId val="123981824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23983360"/>
        <c:crosses val="autoZero"/>
        <c:auto val="1"/>
        <c:lblAlgn val="ctr"/>
        <c:lblOffset val="100"/>
        <c:tickLblSkip val="1"/>
        <c:tickMarkSkip val="1"/>
      </c:catAx>
      <c:valAx>
        <c:axId val="123983360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2398182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FF00"/>
            </a:solidFill>
            <a:ln w="6416">
              <a:noFill/>
              <a:prstDash val="solid"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20</c:v>
                </c:pt>
              </c:numCache>
            </c:numRef>
          </c:val>
        </c:ser>
        <c:gapWidth val="60"/>
        <c:overlap val="100"/>
        <c:axId val="124172544"/>
        <c:axId val="124174336"/>
      </c:barChart>
      <c:catAx>
        <c:axId val="124172544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24174336"/>
        <c:crosses val="autoZero"/>
        <c:auto val="1"/>
        <c:lblAlgn val="ctr"/>
        <c:lblOffset val="100"/>
        <c:tickLblSkip val="1"/>
        <c:tickMarkSkip val="1"/>
      </c:catAx>
      <c:valAx>
        <c:axId val="124174336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2417254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24191872"/>
        <c:axId val="124193408"/>
      </c:barChart>
      <c:catAx>
        <c:axId val="124191872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24193408"/>
        <c:crosses val="autoZero"/>
        <c:auto val="1"/>
        <c:lblAlgn val="ctr"/>
        <c:lblOffset val="100"/>
        <c:tickLblSkip val="1"/>
        <c:tickMarkSkip val="1"/>
      </c:catAx>
      <c:valAx>
        <c:axId val="124193408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2419187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</c:ser>
        <c:gapWidth val="60"/>
        <c:overlap val="100"/>
        <c:axId val="124234752"/>
        <c:axId val="124355328"/>
      </c:barChart>
      <c:catAx>
        <c:axId val="124234752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24355328"/>
        <c:crosses val="autoZero"/>
        <c:auto val="1"/>
        <c:lblAlgn val="ctr"/>
        <c:lblOffset val="100"/>
        <c:tickLblSkip val="1"/>
        <c:tickMarkSkip val="1"/>
      </c:catAx>
      <c:valAx>
        <c:axId val="124355328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2423475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24430976"/>
        <c:axId val="124445056"/>
      </c:barChart>
      <c:catAx>
        <c:axId val="124430976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24445056"/>
        <c:crosses val="autoZero"/>
        <c:auto val="1"/>
        <c:lblAlgn val="ctr"/>
        <c:lblOffset val="100"/>
        <c:tickLblSkip val="1"/>
        <c:tickMarkSkip val="1"/>
      </c:catAx>
      <c:valAx>
        <c:axId val="124445056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2443097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15</c:v>
                </c:pt>
              </c:numCache>
            </c:numRef>
          </c:val>
        </c:ser>
        <c:gapWidth val="60"/>
        <c:overlap val="100"/>
        <c:axId val="124334080"/>
        <c:axId val="124335616"/>
      </c:barChart>
      <c:catAx>
        <c:axId val="124334080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24335616"/>
        <c:crosses val="autoZero"/>
        <c:auto val="1"/>
        <c:lblAlgn val="ctr"/>
        <c:lblOffset val="100"/>
        <c:tickLblSkip val="1"/>
        <c:tickMarkSkip val="1"/>
      </c:catAx>
      <c:valAx>
        <c:axId val="124335616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2433408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24556800"/>
        <c:axId val="124558336"/>
      </c:barChart>
      <c:catAx>
        <c:axId val="124556800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24558336"/>
        <c:crosses val="autoZero"/>
        <c:auto val="1"/>
        <c:lblAlgn val="ctr"/>
        <c:lblOffset val="100"/>
        <c:tickLblSkip val="1"/>
        <c:tickMarkSkip val="1"/>
      </c:catAx>
      <c:valAx>
        <c:axId val="124558336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2455680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05747200"/>
        <c:axId val="105748736"/>
      </c:barChart>
      <c:catAx>
        <c:axId val="105747200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05748736"/>
        <c:crosses val="autoZero"/>
        <c:auto val="1"/>
        <c:lblAlgn val="ctr"/>
        <c:lblOffset val="100"/>
        <c:tickLblSkip val="1"/>
        <c:tickMarkSkip val="1"/>
      </c:catAx>
      <c:valAx>
        <c:axId val="105748736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0574720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</c:ser>
        <c:gapWidth val="60"/>
        <c:overlap val="100"/>
        <c:axId val="123931264"/>
        <c:axId val="124572032"/>
      </c:barChart>
      <c:catAx>
        <c:axId val="123931264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24572032"/>
        <c:crosses val="autoZero"/>
        <c:auto val="1"/>
        <c:lblAlgn val="ctr"/>
        <c:lblOffset val="100"/>
        <c:tickLblSkip val="1"/>
        <c:tickMarkSkip val="1"/>
      </c:catAx>
      <c:valAx>
        <c:axId val="124572032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2393126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25769984"/>
        <c:axId val="125771776"/>
      </c:barChart>
      <c:catAx>
        <c:axId val="125769984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25771776"/>
        <c:crosses val="autoZero"/>
        <c:auto val="1"/>
        <c:lblAlgn val="ctr"/>
        <c:lblOffset val="100"/>
        <c:tickLblSkip val="1"/>
        <c:tickMarkSkip val="1"/>
      </c:catAx>
      <c:valAx>
        <c:axId val="125771776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2576998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70</c:v>
                </c:pt>
              </c:numCache>
            </c:numRef>
          </c:val>
        </c:ser>
        <c:gapWidth val="60"/>
        <c:overlap val="100"/>
        <c:axId val="125767040"/>
        <c:axId val="125809792"/>
      </c:barChart>
      <c:catAx>
        <c:axId val="125767040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25809792"/>
        <c:crosses val="autoZero"/>
        <c:auto val="1"/>
        <c:lblAlgn val="ctr"/>
        <c:lblOffset val="100"/>
        <c:tickLblSkip val="1"/>
        <c:tickMarkSkip val="1"/>
      </c:catAx>
      <c:valAx>
        <c:axId val="125809792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2576704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25944576"/>
        <c:axId val="125946112"/>
      </c:barChart>
      <c:catAx>
        <c:axId val="125944576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25946112"/>
        <c:crosses val="autoZero"/>
        <c:auto val="1"/>
        <c:lblAlgn val="ctr"/>
        <c:lblOffset val="100"/>
        <c:tickLblSkip val="1"/>
        <c:tickMarkSkip val="1"/>
      </c:catAx>
      <c:valAx>
        <c:axId val="125946112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2594457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dPt>
            <c:idx val="0"/>
            <c:spPr>
              <a:solidFill>
                <a:srgbClr val="FF000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24705024"/>
        <c:axId val="126111744"/>
      </c:barChart>
      <c:catAx>
        <c:axId val="124705024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26111744"/>
        <c:crosses val="autoZero"/>
        <c:auto val="1"/>
        <c:lblAlgn val="ctr"/>
        <c:lblOffset val="100"/>
        <c:tickLblSkip val="1"/>
        <c:tickMarkSkip val="1"/>
      </c:catAx>
      <c:valAx>
        <c:axId val="126111744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2470502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25951360"/>
        <c:axId val="125830272"/>
      </c:barChart>
      <c:catAx>
        <c:axId val="125951360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25830272"/>
        <c:crosses val="autoZero"/>
        <c:auto val="1"/>
        <c:lblAlgn val="ctr"/>
        <c:lblOffset val="100"/>
        <c:tickLblSkip val="1"/>
        <c:tickMarkSkip val="1"/>
      </c:catAx>
      <c:valAx>
        <c:axId val="125830272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2595136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35</c:v>
                </c:pt>
              </c:numCache>
            </c:numRef>
          </c:val>
        </c:ser>
        <c:gapWidth val="60"/>
        <c:overlap val="100"/>
        <c:axId val="126124800"/>
        <c:axId val="126126336"/>
      </c:barChart>
      <c:catAx>
        <c:axId val="126124800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26126336"/>
        <c:crosses val="autoZero"/>
        <c:auto val="1"/>
        <c:lblAlgn val="ctr"/>
        <c:lblOffset val="100"/>
        <c:tickLblSkip val="1"/>
        <c:tickMarkSkip val="1"/>
      </c:catAx>
      <c:valAx>
        <c:axId val="126126336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2612480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26206336"/>
        <c:axId val="126207872"/>
      </c:barChart>
      <c:catAx>
        <c:axId val="126206336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26207872"/>
        <c:crosses val="autoZero"/>
        <c:auto val="1"/>
        <c:lblAlgn val="ctr"/>
        <c:lblOffset val="100"/>
        <c:tickLblSkip val="1"/>
        <c:tickMarkSkip val="1"/>
      </c:catAx>
      <c:valAx>
        <c:axId val="126207872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2620633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</c:ser>
        <c:gapWidth val="60"/>
        <c:overlap val="100"/>
        <c:axId val="126289408"/>
        <c:axId val="126290944"/>
      </c:barChart>
      <c:catAx>
        <c:axId val="126289408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26290944"/>
        <c:crosses val="autoZero"/>
        <c:auto val="1"/>
        <c:lblAlgn val="ctr"/>
        <c:lblOffset val="100"/>
        <c:tickLblSkip val="1"/>
        <c:tickMarkSkip val="1"/>
      </c:catAx>
      <c:valAx>
        <c:axId val="126290944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2628940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Em Execução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 Iniciados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8">
                  <c:v>8</c:v>
                </c:pt>
                <c:pt idx="9">
                  <c:v>9</c:v>
                </c:pt>
                <c:pt idx="10">
                  <c:v>9</c:v>
                </c:pt>
              </c:numCache>
            </c:numRef>
          </c:val>
        </c:ser>
        <c:marker val="1"/>
        <c:axId val="126563456"/>
        <c:axId val="126565376"/>
      </c:lineChart>
      <c:catAx>
        <c:axId val="126563456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26565376"/>
        <c:crosses val="autoZero"/>
        <c:auto val="1"/>
        <c:lblAlgn val="ctr"/>
        <c:lblOffset val="100"/>
      </c:catAx>
      <c:valAx>
        <c:axId val="126565376"/>
        <c:scaling>
          <c:orientation val="minMax"/>
        </c:scaling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265634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3439663266461342"/>
          <c:y val="5.7270289285056011E-4"/>
          <c:w val="0.56560336733538752"/>
          <c:h val="0.11924110376410707"/>
        </c:manualLayout>
      </c:layout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50</c:v>
                </c:pt>
              </c:numCache>
            </c:numRef>
          </c:val>
        </c:ser>
        <c:gapWidth val="60"/>
        <c:overlap val="100"/>
        <c:axId val="105842560"/>
        <c:axId val="105844096"/>
      </c:barChart>
      <c:catAx>
        <c:axId val="105842560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05844096"/>
        <c:crosses val="autoZero"/>
        <c:auto val="1"/>
        <c:lblAlgn val="ctr"/>
        <c:lblOffset val="100"/>
        <c:tickLblSkip val="1"/>
        <c:tickMarkSkip val="1"/>
      </c:catAx>
      <c:valAx>
        <c:axId val="105844096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0584256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Atrasados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8" formatCode="0%">
                  <c:v>0</c:v>
                </c:pt>
                <c:pt idx="9" formatCode="0%">
                  <c:v>0</c:v>
                </c:pt>
                <c:pt idx="10" formatCode="0%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Prazo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8" formatCode="0%">
                  <c:v>1</c:v>
                </c:pt>
                <c:pt idx="9" formatCode="0%">
                  <c:v>1</c:v>
                </c:pt>
                <c:pt idx="10" formatCode="0%">
                  <c:v>0</c:v>
                </c:pt>
              </c:numCache>
            </c:numRef>
          </c:val>
        </c:ser>
        <c:marker val="1"/>
        <c:axId val="126757888"/>
        <c:axId val="126760064"/>
      </c:lineChart>
      <c:catAx>
        <c:axId val="126757888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26760064"/>
        <c:crosses val="autoZero"/>
        <c:auto val="1"/>
        <c:lblAlgn val="ctr"/>
        <c:lblOffset val="100"/>
      </c:catAx>
      <c:valAx>
        <c:axId val="126760064"/>
        <c:scaling>
          <c:orientation val="minMax"/>
          <c:max val="1.2"/>
          <c:min val="0"/>
        </c:scaling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267578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373086004250825"/>
          <c:y val="5.7270289285056011E-4"/>
          <c:w val="0.5862691399574913"/>
          <c:h val="0.11924110376410707"/>
        </c:manualLayout>
      </c:layout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en-US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28780544"/>
        <c:axId val="128782336"/>
      </c:barChart>
      <c:catAx>
        <c:axId val="128780544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28782336"/>
        <c:crosses val="autoZero"/>
        <c:auto val="1"/>
        <c:lblAlgn val="ctr"/>
        <c:lblOffset val="100"/>
        <c:tickLblSkip val="1"/>
        <c:tickMarkSkip val="1"/>
      </c:catAx>
      <c:valAx>
        <c:axId val="128782336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2878054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</c:v>
                </c:pt>
              </c:numCache>
            </c:numRef>
          </c:val>
        </c:ser>
        <c:gapWidth val="60"/>
        <c:overlap val="100"/>
        <c:axId val="128890752"/>
        <c:axId val="128892288"/>
      </c:barChart>
      <c:catAx>
        <c:axId val="128890752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28892288"/>
        <c:crosses val="autoZero"/>
        <c:auto val="1"/>
        <c:lblAlgn val="ctr"/>
        <c:lblOffset val="100"/>
        <c:tickLblSkip val="1"/>
        <c:tickMarkSkip val="1"/>
      </c:catAx>
      <c:valAx>
        <c:axId val="128892288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2889075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Em Execução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8">
                  <c:v>4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 Iniciados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8">
                  <c:v>4</c:v>
                </c:pt>
                <c:pt idx="9">
                  <c:v>8</c:v>
                </c:pt>
                <c:pt idx="10">
                  <c:v>8</c:v>
                </c:pt>
              </c:numCache>
            </c:numRef>
          </c:val>
        </c:ser>
        <c:marker val="1"/>
        <c:axId val="129386368"/>
        <c:axId val="129392640"/>
      </c:lineChart>
      <c:catAx>
        <c:axId val="129386368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29392640"/>
        <c:crosses val="autoZero"/>
        <c:auto val="1"/>
        <c:lblAlgn val="ctr"/>
        <c:lblOffset val="100"/>
      </c:catAx>
      <c:valAx>
        <c:axId val="129392640"/>
        <c:scaling>
          <c:orientation val="minMax"/>
        </c:scaling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293863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3439663266461342"/>
          <c:y val="5.7270289285056011E-4"/>
          <c:w val="0.56560336733538752"/>
          <c:h val="0.11924110376410707"/>
        </c:manualLayout>
      </c:layout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en-US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Atrasados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8" formatCode="0%">
                  <c:v>0.5</c:v>
                </c:pt>
                <c:pt idx="9" formatCode="0%">
                  <c:v>0.60000000000000031</c:v>
                </c:pt>
                <c:pt idx="10" formatCode="0%">
                  <c:v>0.75000000000000033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Prazo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8" formatCode="0%">
                  <c:v>0.5</c:v>
                </c:pt>
                <c:pt idx="9" formatCode="0%">
                  <c:v>0.4</c:v>
                </c:pt>
                <c:pt idx="10" formatCode="0%">
                  <c:v>0.25</c:v>
                </c:pt>
              </c:numCache>
            </c:numRef>
          </c:val>
        </c:ser>
        <c:marker val="1"/>
        <c:axId val="129601536"/>
        <c:axId val="129603072"/>
      </c:lineChart>
      <c:catAx>
        <c:axId val="129601536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29603072"/>
        <c:crosses val="autoZero"/>
        <c:auto val="1"/>
        <c:lblAlgn val="ctr"/>
        <c:lblOffset val="100"/>
      </c:catAx>
      <c:valAx>
        <c:axId val="129603072"/>
        <c:scaling>
          <c:orientation val="minMax"/>
          <c:max val="1.2"/>
          <c:min val="0"/>
        </c:scaling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296015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373086004250825"/>
          <c:y val="5.7270289285056011E-4"/>
          <c:w val="0.5862691399574913"/>
          <c:h val="0.11924110376410707"/>
        </c:manualLayout>
      </c:layout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en-US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29830912"/>
        <c:axId val="129832448"/>
      </c:barChart>
      <c:catAx>
        <c:axId val="129830912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29832448"/>
        <c:crosses val="autoZero"/>
        <c:auto val="1"/>
        <c:lblAlgn val="ctr"/>
        <c:lblOffset val="100"/>
        <c:tickLblSkip val="1"/>
        <c:tickMarkSkip val="1"/>
      </c:catAx>
      <c:valAx>
        <c:axId val="129832448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2983091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dPt>
            <c:idx val="0"/>
            <c:spPr>
              <a:solidFill>
                <a:srgbClr val="FF000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95</c:v>
                </c:pt>
              </c:numCache>
            </c:numRef>
          </c:val>
        </c:ser>
        <c:gapWidth val="60"/>
        <c:overlap val="100"/>
        <c:axId val="129869696"/>
        <c:axId val="129871232"/>
      </c:barChart>
      <c:catAx>
        <c:axId val="129869696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29871232"/>
        <c:crosses val="autoZero"/>
        <c:auto val="1"/>
        <c:lblAlgn val="ctr"/>
        <c:lblOffset val="100"/>
        <c:tickLblSkip val="1"/>
        <c:tickMarkSkip val="1"/>
      </c:catAx>
      <c:valAx>
        <c:axId val="129871232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2986969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29922176"/>
        <c:axId val="129923712"/>
      </c:barChart>
      <c:catAx>
        <c:axId val="129922176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29923712"/>
        <c:crosses val="autoZero"/>
        <c:auto val="1"/>
        <c:lblAlgn val="ctr"/>
        <c:lblOffset val="100"/>
        <c:tickLblSkip val="1"/>
        <c:tickMarkSkip val="1"/>
      </c:catAx>
      <c:valAx>
        <c:axId val="129923712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2992217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15</c:v>
                </c:pt>
              </c:numCache>
            </c:numRef>
          </c:val>
        </c:ser>
        <c:gapWidth val="60"/>
        <c:overlap val="100"/>
        <c:axId val="131136896"/>
        <c:axId val="131142784"/>
      </c:barChart>
      <c:catAx>
        <c:axId val="131136896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31142784"/>
        <c:crosses val="autoZero"/>
        <c:auto val="1"/>
        <c:lblAlgn val="ctr"/>
        <c:lblOffset val="100"/>
        <c:tickLblSkip val="1"/>
        <c:tickMarkSkip val="1"/>
      </c:catAx>
      <c:valAx>
        <c:axId val="131142784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3113689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31193856"/>
        <c:axId val="131199744"/>
      </c:barChart>
      <c:catAx>
        <c:axId val="131193856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31199744"/>
        <c:crosses val="autoZero"/>
        <c:auto val="1"/>
        <c:lblAlgn val="ctr"/>
        <c:lblOffset val="100"/>
        <c:tickLblSkip val="1"/>
        <c:tickMarkSkip val="1"/>
      </c:catAx>
      <c:valAx>
        <c:axId val="131199744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3119385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05868288"/>
        <c:axId val="105874176"/>
      </c:barChart>
      <c:catAx>
        <c:axId val="105868288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05874176"/>
        <c:crosses val="autoZero"/>
        <c:auto val="1"/>
        <c:lblAlgn val="ctr"/>
        <c:lblOffset val="100"/>
        <c:tickLblSkip val="1"/>
        <c:tickMarkSkip val="1"/>
      </c:catAx>
      <c:valAx>
        <c:axId val="105874176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0586828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dPt>
            <c:idx val="0"/>
            <c:spPr>
              <a:solidFill>
                <a:srgbClr val="FF0000"/>
              </a:solidFill>
              <a:ln w="6416">
                <a:noFill/>
                <a:prstDash val="solid"/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60</c:v>
                </c:pt>
              </c:numCache>
            </c:numRef>
          </c:val>
        </c:ser>
        <c:gapWidth val="60"/>
        <c:overlap val="100"/>
        <c:axId val="131279104"/>
        <c:axId val="131289088"/>
      </c:barChart>
      <c:catAx>
        <c:axId val="131279104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31289088"/>
        <c:crosses val="autoZero"/>
        <c:auto val="1"/>
        <c:lblAlgn val="ctr"/>
        <c:lblOffset val="100"/>
        <c:tickLblSkip val="1"/>
        <c:tickMarkSkip val="1"/>
      </c:catAx>
      <c:valAx>
        <c:axId val="131289088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3127910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31318528"/>
        <c:axId val="131320064"/>
      </c:barChart>
      <c:catAx>
        <c:axId val="131318528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31320064"/>
        <c:crosses val="autoZero"/>
        <c:auto val="1"/>
        <c:lblAlgn val="ctr"/>
        <c:lblOffset val="100"/>
        <c:tickLblSkip val="1"/>
        <c:tickMarkSkip val="1"/>
      </c:catAx>
      <c:valAx>
        <c:axId val="131320064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3131852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95</c:v>
                </c:pt>
              </c:numCache>
            </c:numRef>
          </c:val>
        </c:ser>
        <c:gapWidth val="60"/>
        <c:overlap val="100"/>
        <c:axId val="131363584"/>
        <c:axId val="131365120"/>
      </c:barChart>
      <c:catAx>
        <c:axId val="131363584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31365120"/>
        <c:crosses val="autoZero"/>
        <c:auto val="1"/>
        <c:lblAlgn val="ctr"/>
        <c:lblOffset val="100"/>
        <c:tickLblSkip val="1"/>
        <c:tickMarkSkip val="1"/>
      </c:catAx>
      <c:valAx>
        <c:axId val="131365120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3136358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31448832"/>
        <c:axId val="131450368"/>
      </c:barChart>
      <c:catAx>
        <c:axId val="131448832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31450368"/>
        <c:crosses val="autoZero"/>
        <c:auto val="1"/>
        <c:lblAlgn val="ctr"/>
        <c:lblOffset val="100"/>
        <c:tickLblSkip val="1"/>
        <c:tickMarkSkip val="1"/>
      </c:catAx>
      <c:valAx>
        <c:axId val="131450368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3144883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50</c:v>
                </c:pt>
              </c:numCache>
            </c:numRef>
          </c:val>
        </c:ser>
        <c:gapWidth val="60"/>
        <c:overlap val="100"/>
        <c:axId val="131482752"/>
        <c:axId val="131484288"/>
      </c:barChart>
      <c:catAx>
        <c:axId val="131482752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31484288"/>
        <c:crosses val="autoZero"/>
        <c:auto val="1"/>
        <c:lblAlgn val="ctr"/>
        <c:lblOffset val="100"/>
        <c:tickLblSkip val="1"/>
        <c:tickMarkSkip val="1"/>
      </c:catAx>
      <c:valAx>
        <c:axId val="131484288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3148275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Em Execução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8">
                  <c:v>8</c:v>
                </c:pt>
                <c:pt idx="9">
                  <c:v>8</c:v>
                </c:pt>
                <c:pt idx="10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 Iniciados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8">
                  <c:v>2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</c:ser>
        <c:marker val="1"/>
        <c:axId val="133037440"/>
        <c:axId val="133105536"/>
      </c:lineChart>
      <c:catAx>
        <c:axId val="133037440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3105536"/>
        <c:crosses val="autoZero"/>
        <c:auto val="1"/>
        <c:lblAlgn val="ctr"/>
        <c:lblOffset val="100"/>
      </c:catAx>
      <c:valAx>
        <c:axId val="133105536"/>
        <c:scaling>
          <c:orientation val="minMax"/>
        </c:scaling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30374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3439663266461342"/>
          <c:y val="5.7270289285056011E-4"/>
          <c:w val="0.56560336733538752"/>
          <c:h val="0.11924110376410707"/>
        </c:manualLayout>
      </c:layout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en-US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Atrasados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8" formatCode="0%">
                  <c:v>0.25</c:v>
                </c:pt>
                <c:pt idx="9" formatCode="0%">
                  <c:v>0.25</c:v>
                </c:pt>
                <c:pt idx="10" formatCode="0%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Prazo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8" formatCode="0%">
                  <c:v>0.75000000000000033</c:v>
                </c:pt>
                <c:pt idx="9" formatCode="0%">
                  <c:v>0.75000000000000033</c:v>
                </c:pt>
                <c:pt idx="10" formatCode="0%">
                  <c:v>0.75000000000000033</c:v>
                </c:pt>
              </c:numCache>
            </c:numRef>
          </c:val>
        </c:ser>
        <c:marker val="1"/>
        <c:axId val="133245952"/>
        <c:axId val="133260416"/>
      </c:lineChart>
      <c:catAx>
        <c:axId val="133245952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3260416"/>
        <c:crosses val="autoZero"/>
        <c:auto val="1"/>
        <c:lblAlgn val="ctr"/>
        <c:lblOffset val="100"/>
      </c:catAx>
      <c:valAx>
        <c:axId val="133260416"/>
        <c:scaling>
          <c:orientation val="minMax"/>
        </c:scaling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32459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373086004250825"/>
          <c:y val="5.7270289285056011E-4"/>
          <c:w val="0.5862691399574913"/>
          <c:h val="0.11924110376410707"/>
        </c:manualLayout>
      </c:layout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en-US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32511616"/>
        <c:axId val="132513152"/>
      </c:barChart>
      <c:catAx>
        <c:axId val="132511616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32513152"/>
        <c:crosses val="autoZero"/>
        <c:auto val="1"/>
        <c:lblAlgn val="ctr"/>
        <c:lblOffset val="100"/>
        <c:tickLblSkip val="1"/>
        <c:tickMarkSkip val="1"/>
      </c:catAx>
      <c:valAx>
        <c:axId val="132513152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3251161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FF00"/>
            </a:solidFill>
            <a:ln w="6416">
              <a:noFill/>
              <a:prstDash val="solid"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65</c:v>
                </c:pt>
              </c:numCache>
            </c:numRef>
          </c:val>
        </c:ser>
        <c:gapWidth val="60"/>
        <c:overlap val="100"/>
        <c:axId val="133397504"/>
        <c:axId val="133444352"/>
      </c:barChart>
      <c:catAx>
        <c:axId val="133397504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33444352"/>
        <c:crosses val="autoZero"/>
        <c:auto val="1"/>
        <c:lblAlgn val="ctr"/>
        <c:lblOffset val="100"/>
        <c:tickLblSkip val="1"/>
        <c:tickMarkSkip val="1"/>
      </c:catAx>
      <c:valAx>
        <c:axId val="133444352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3339750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33460352"/>
        <c:axId val="133461888"/>
      </c:barChart>
      <c:catAx>
        <c:axId val="133460352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33461888"/>
        <c:crosses val="autoZero"/>
        <c:auto val="1"/>
        <c:lblAlgn val="ctr"/>
        <c:lblOffset val="100"/>
        <c:tickLblSkip val="1"/>
        <c:tickMarkSkip val="1"/>
      </c:catAx>
      <c:valAx>
        <c:axId val="133461888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3346035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63889792"/>
        <c:axId val="63891328"/>
      </c:barChart>
      <c:catAx>
        <c:axId val="63889792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63891328"/>
        <c:crosses val="autoZero"/>
        <c:auto val="1"/>
        <c:lblAlgn val="ctr"/>
        <c:lblOffset val="100"/>
        <c:tickLblSkip val="1"/>
        <c:tickMarkSkip val="1"/>
      </c:catAx>
      <c:valAx>
        <c:axId val="63891328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6388979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</c:v>
                </c:pt>
              </c:numCache>
            </c:numRef>
          </c:val>
        </c:ser>
        <c:gapWidth val="60"/>
        <c:overlap val="100"/>
        <c:axId val="133486080"/>
        <c:axId val="133487616"/>
      </c:barChart>
      <c:catAx>
        <c:axId val="133486080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33487616"/>
        <c:crosses val="autoZero"/>
        <c:auto val="1"/>
        <c:lblAlgn val="ctr"/>
        <c:lblOffset val="100"/>
        <c:tickLblSkip val="1"/>
        <c:tickMarkSkip val="1"/>
      </c:catAx>
      <c:valAx>
        <c:axId val="133487616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3348608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33581440"/>
        <c:axId val="133583232"/>
      </c:barChart>
      <c:catAx>
        <c:axId val="133581440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33583232"/>
        <c:crosses val="autoZero"/>
        <c:auto val="1"/>
        <c:lblAlgn val="ctr"/>
        <c:lblOffset val="100"/>
        <c:tickLblSkip val="1"/>
        <c:tickMarkSkip val="1"/>
      </c:catAx>
      <c:valAx>
        <c:axId val="133583232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3358144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40</c:v>
                </c:pt>
              </c:numCache>
            </c:numRef>
          </c:val>
        </c:ser>
        <c:gapWidth val="60"/>
        <c:overlap val="100"/>
        <c:axId val="133648384"/>
        <c:axId val="133649920"/>
      </c:barChart>
      <c:catAx>
        <c:axId val="133648384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33649920"/>
        <c:crosses val="autoZero"/>
        <c:auto val="1"/>
        <c:lblAlgn val="ctr"/>
        <c:lblOffset val="100"/>
        <c:tickLblSkip val="1"/>
        <c:tickMarkSkip val="1"/>
      </c:catAx>
      <c:valAx>
        <c:axId val="133649920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3364838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33726592"/>
        <c:axId val="133728128"/>
      </c:barChart>
      <c:catAx>
        <c:axId val="133726592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33728128"/>
        <c:crosses val="autoZero"/>
        <c:auto val="1"/>
        <c:lblAlgn val="ctr"/>
        <c:lblOffset val="100"/>
        <c:tickLblSkip val="1"/>
        <c:tickMarkSkip val="1"/>
      </c:catAx>
      <c:valAx>
        <c:axId val="133728128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3372659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25</c:v>
                </c:pt>
              </c:numCache>
            </c:numRef>
          </c:val>
        </c:ser>
        <c:gapWidth val="60"/>
        <c:overlap val="100"/>
        <c:axId val="133760512"/>
        <c:axId val="133762048"/>
      </c:barChart>
      <c:catAx>
        <c:axId val="133760512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33762048"/>
        <c:crosses val="autoZero"/>
        <c:auto val="1"/>
        <c:lblAlgn val="ctr"/>
        <c:lblOffset val="100"/>
        <c:tickLblSkip val="1"/>
        <c:tickMarkSkip val="1"/>
      </c:catAx>
      <c:valAx>
        <c:axId val="133762048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3376051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33814912"/>
        <c:axId val="133824896"/>
      </c:barChart>
      <c:catAx>
        <c:axId val="133814912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33824896"/>
        <c:crosses val="autoZero"/>
        <c:auto val="1"/>
        <c:lblAlgn val="ctr"/>
        <c:lblOffset val="100"/>
        <c:tickLblSkip val="1"/>
        <c:tickMarkSkip val="1"/>
      </c:catAx>
      <c:valAx>
        <c:axId val="133824896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3381491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20</c:v>
                </c:pt>
              </c:numCache>
            </c:numRef>
          </c:val>
        </c:ser>
        <c:gapWidth val="60"/>
        <c:overlap val="100"/>
        <c:axId val="133849088"/>
        <c:axId val="133850624"/>
      </c:barChart>
      <c:catAx>
        <c:axId val="133849088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33850624"/>
        <c:crosses val="autoZero"/>
        <c:auto val="1"/>
        <c:lblAlgn val="ctr"/>
        <c:lblOffset val="100"/>
        <c:tickLblSkip val="1"/>
        <c:tickMarkSkip val="1"/>
      </c:catAx>
      <c:valAx>
        <c:axId val="133850624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3384908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33874816"/>
        <c:axId val="133876352"/>
      </c:barChart>
      <c:catAx>
        <c:axId val="133874816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33876352"/>
        <c:crosses val="autoZero"/>
        <c:auto val="1"/>
        <c:lblAlgn val="ctr"/>
        <c:lblOffset val="100"/>
        <c:tickLblSkip val="1"/>
        <c:tickMarkSkip val="1"/>
      </c:catAx>
      <c:valAx>
        <c:axId val="133876352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3387481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FF00"/>
            </a:solidFill>
            <a:ln w="6416">
              <a:noFill/>
              <a:prstDash val="solid"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15</c:v>
                </c:pt>
              </c:numCache>
            </c:numRef>
          </c:val>
        </c:ser>
        <c:gapWidth val="60"/>
        <c:overlap val="100"/>
        <c:axId val="133953792"/>
        <c:axId val="133963776"/>
      </c:barChart>
      <c:catAx>
        <c:axId val="133953792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33963776"/>
        <c:crosses val="autoZero"/>
        <c:auto val="1"/>
        <c:lblAlgn val="ctr"/>
        <c:lblOffset val="100"/>
        <c:tickLblSkip val="1"/>
        <c:tickMarkSkip val="1"/>
      </c:catAx>
      <c:valAx>
        <c:axId val="133963776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3395379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33971328"/>
        <c:axId val="133973120"/>
      </c:barChart>
      <c:catAx>
        <c:axId val="133971328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33973120"/>
        <c:crosses val="autoZero"/>
        <c:auto val="1"/>
        <c:lblAlgn val="ctr"/>
        <c:lblOffset val="100"/>
        <c:tickLblSkip val="1"/>
        <c:tickMarkSkip val="1"/>
      </c:catAx>
      <c:valAx>
        <c:axId val="133973120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3397132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13686016"/>
        <c:axId val="113687552"/>
      </c:barChart>
      <c:catAx>
        <c:axId val="113686016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13687552"/>
        <c:crosses val="autoZero"/>
        <c:auto val="1"/>
        <c:lblAlgn val="ctr"/>
        <c:lblOffset val="100"/>
        <c:tickLblSkip val="1"/>
        <c:tickMarkSkip val="1"/>
      </c:catAx>
      <c:valAx>
        <c:axId val="113687552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1368601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FF00"/>
            </a:solidFill>
            <a:ln w="6416">
              <a:noFill/>
              <a:prstDash val="solid"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30</c:v>
                </c:pt>
              </c:numCache>
            </c:numRef>
          </c:val>
        </c:ser>
        <c:gapWidth val="60"/>
        <c:overlap val="100"/>
        <c:axId val="134013696"/>
        <c:axId val="134015232"/>
      </c:barChart>
      <c:catAx>
        <c:axId val="134013696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34015232"/>
        <c:crosses val="autoZero"/>
        <c:auto val="1"/>
        <c:lblAlgn val="ctr"/>
        <c:lblOffset val="100"/>
        <c:tickLblSkip val="1"/>
        <c:tickMarkSkip val="1"/>
      </c:catAx>
      <c:valAx>
        <c:axId val="134015232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3401369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14017792"/>
        <c:axId val="114070272"/>
      </c:barChart>
      <c:catAx>
        <c:axId val="114017792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14070272"/>
        <c:crosses val="autoZero"/>
        <c:auto val="1"/>
        <c:lblAlgn val="ctr"/>
        <c:lblOffset val="100"/>
        <c:tickLblSkip val="1"/>
        <c:tickMarkSkip val="1"/>
      </c:catAx>
      <c:valAx>
        <c:axId val="114070272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1401779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00B050"/>
            </a:solidFill>
            <a:ln w="6416">
              <a:noFill/>
              <a:prstDash val="solid"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20</c:v>
                </c:pt>
              </c:numCache>
            </c:numRef>
          </c:val>
        </c:ser>
        <c:gapWidth val="60"/>
        <c:overlap val="100"/>
        <c:axId val="126114048"/>
        <c:axId val="126330368"/>
      </c:barChart>
      <c:catAx>
        <c:axId val="126114048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26330368"/>
        <c:crosses val="autoZero"/>
        <c:auto val="1"/>
        <c:lblAlgn val="ctr"/>
        <c:lblOffset val="100"/>
        <c:tickLblSkip val="1"/>
        <c:tickMarkSkip val="1"/>
      </c:catAx>
      <c:valAx>
        <c:axId val="126330368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2611404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Em Execução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8">
                  <c:v>6</c:v>
                </c:pt>
                <c:pt idx="9">
                  <c:v>5</c:v>
                </c:pt>
                <c:pt idx="10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 Iniciados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8">
                  <c:v>6</c:v>
                </c:pt>
                <c:pt idx="9">
                  <c:v>5</c:v>
                </c:pt>
                <c:pt idx="10">
                  <c:v>5</c:v>
                </c:pt>
              </c:numCache>
            </c:numRef>
          </c:val>
        </c:ser>
        <c:marker val="1"/>
        <c:axId val="131375488"/>
        <c:axId val="131493248"/>
      </c:lineChart>
      <c:catAx>
        <c:axId val="131375488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1493248"/>
        <c:crosses val="autoZero"/>
        <c:auto val="1"/>
        <c:lblAlgn val="ctr"/>
        <c:lblOffset val="100"/>
      </c:catAx>
      <c:valAx>
        <c:axId val="131493248"/>
        <c:scaling>
          <c:orientation val="minMax"/>
        </c:scaling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1375488"/>
        <c:crosses val="autoZero"/>
        <c:crossBetween val="between"/>
        <c:majorUnit val="1"/>
      </c:valAx>
    </c:plotArea>
    <c:legend>
      <c:legendPos val="t"/>
      <c:layout>
        <c:manualLayout>
          <c:xMode val="edge"/>
          <c:yMode val="edge"/>
          <c:x val="0.43439663266461342"/>
          <c:y val="5.7270289285056011E-4"/>
          <c:w val="0.56560336733538752"/>
          <c:h val="0.11924110376410707"/>
        </c:manualLayout>
      </c:layout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en-US"/>
    </a:p>
  </c:tx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4.4090705366521737E-2"/>
          <c:y val="0.10166617288130814"/>
          <c:w val="0.93927354208295843"/>
          <c:h val="0.7187900847900005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Atrasados</c:v>
                </c:pt>
              </c:strCache>
            </c:strRef>
          </c:tx>
          <c:spPr>
            <a:ln w="15875">
              <a:solidFill>
                <a:schemeClr val="tx2"/>
              </a:solidFill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8" formatCode="0%">
                  <c:v>0.16</c:v>
                </c:pt>
                <c:pt idx="9" formatCode="0%">
                  <c:v>0.60000000000000031</c:v>
                </c:pt>
                <c:pt idx="10" formatCode="0%">
                  <c:v>0.83000000000000029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Prazo</c:v>
                </c:pt>
              </c:strCache>
            </c:strRef>
          </c:tx>
          <c:spPr>
            <a:ln w="1587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8" formatCode="0%">
                  <c:v>0.66000000000000036</c:v>
                </c:pt>
                <c:pt idx="9" formatCode="0%">
                  <c:v>0.4</c:v>
                </c:pt>
                <c:pt idx="10" formatCode="0%">
                  <c:v>0.17</c:v>
                </c:pt>
              </c:numCache>
            </c:numRef>
          </c:val>
        </c:ser>
        <c:marker val="1"/>
        <c:axId val="132403200"/>
        <c:axId val="132414464"/>
      </c:lineChart>
      <c:catAx>
        <c:axId val="132403200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2414464"/>
        <c:crosses val="autoZero"/>
        <c:auto val="1"/>
        <c:lblAlgn val="ctr"/>
        <c:lblOffset val="100"/>
      </c:catAx>
      <c:valAx>
        <c:axId val="132414464"/>
        <c:scaling>
          <c:orientation val="minMax"/>
          <c:max val="1"/>
          <c:min val="0"/>
        </c:scaling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tickLblPos val="nextTo"/>
        <c:txPr>
          <a:bodyPr/>
          <a:lstStyle/>
          <a:p>
            <a:pPr>
              <a:defRPr lang="pt-BR"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24032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373086004250825"/>
          <c:y val="5.7270289285056011E-4"/>
          <c:w val="0.5862691399574913"/>
          <c:h val="0.11924110376410707"/>
        </c:manualLayout>
      </c:layout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</c:chart>
  <c:spPr>
    <a:solidFill>
      <a:schemeClr val="bg1">
        <a:lumMod val="50000"/>
        <a:alpha val="10000"/>
      </a:schemeClr>
    </a:solidFill>
  </c:spPr>
  <c:txPr>
    <a:bodyPr/>
    <a:lstStyle/>
    <a:p>
      <a:pPr>
        <a:defRPr sz="1800"/>
      </a:pPr>
      <a:endParaRPr lang="en-US"/>
    </a:p>
  </c:tx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32789760"/>
        <c:axId val="132969216"/>
      </c:barChart>
      <c:catAx>
        <c:axId val="132789760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32969216"/>
        <c:crosses val="autoZero"/>
        <c:auto val="1"/>
        <c:lblAlgn val="ctr"/>
        <c:lblOffset val="100"/>
        <c:tickLblSkip val="1"/>
        <c:tickMarkSkip val="1"/>
      </c:catAx>
      <c:valAx>
        <c:axId val="132969216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3278976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FF00"/>
            </a:solidFill>
            <a:ln w="6416">
              <a:noFill/>
              <a:prstDash val="solid"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60</c:v>
                </c:pt>
              </c:numCache>
            </c:numRef>
          </c:val>
        </c:ser>
        <c:gapWidth val="60"/>
        <c:overlap val="100"/>
        <c:axId val="134032000"/>
        <c:axId val="145568128"/>
      </c:barChart>
      <c:catAx>
        <c:axId val="134032000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45568128"/>
        <c:crosses val="autoZero"/>
        <c:auto val="1"/>
        <c:lblAlgn val="ctr"/>
        <c:lblOffset val="100"/>
        <c:tickLblSkip val="1"/>
        <c:tickMarkSkip val="1"/>
      </c:catAx>
      <c:valAx>
        <c:axId val="145568128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3403200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45580032"/>
        <c:axId val="145581568"/>
      </c:barChart>
      <c:catAx>
        <c:axId val="145580032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45581568"/>
        <c:crosses val="autoZero"/>
        <c:auto val="1"/>
        <c:lblAlgn val="ctr"/>
        <c:lblOffset val="100"/>
        <c:tickLblSkip val="1"/>
        <c:tickMarkSkip val="1"/>
      </c:catAx>
      <c:valAx>
        <c:axId val="145581568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4558003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gapWidth val="60"/>
        <c:overlap val="100"/>
        <c:axId val="145629568"/>
        <c:axId val="145631104"/>
      </c:barChart>
      <c:catAx>
        <c:axId val="145629568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45631104"/>
        <c:crosses val="autoZero"/>
        <c:auto val="1"/>
        <c:lblAlgn val="ctr"/>
        <c:lblOffset val="100"/>
        <c:tickLblSkip val="1"/>
        <c:tickMarkSkip val="1"/>
      </c:catAx>
      <c:valAx>
        <c:axId val="145631104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45629568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45651200"/>
        <c:axId val="145652736"/>
      </c:barChart>
      <c:catAx>
        <c:axId val="145651200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45652736"/>
        <c:crosses val="autoZero"/>
        <c:auto val="1"/>
        <c:lblAlgn val="ctr"/>
        <c:lblOffset val="100"/>
        <c:tickLblSkip val="1"/>
        <c:tickMarkSkip val="1"/>
      </c:catAx>
      <c:valAx>
        <c:axId val="145652736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4565120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50</c:v>
                </c:pt>
              </c:numCache>
            </c:numRef>
          </c:val>
        </c:ser>
        <c:gapWidth val="60"/>
        <c:overlap val="100"/>
        <c:axId val="113711744"/>
        <c:axId val="113721728"/>
      </c:barChart>
      <c:catAx>
        <c:axId val="113711744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13721728"/>
        <c:crosses val="autoZero"/>
        <c:auto val="1"/>
        <c:lblAlgn val="ctr"/>
        <c:lblOffset val="100"/>
        <c:tickLblSkip val="1"/>
        <c:tickMarkSkip val="1"/>
      </c:catAx>
      <c:valAx>
        <c:axId val="113721728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1371174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75</c:v>
                </c:pt>
              </c:numCache>
            </c:numRef>
          </c:val>
        </c:ser>
        <c:gapWidth val="60"/>
        <c:overlap val="100"/>
        <c:axId val="145685120"/>
        <c:axId val="145686912"/>
      </c:barChart>
      <c:catAx>
        <c:axId val="145685120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45686912"/>
        <c:crosses val="autoZero"/>
        <c:auto val="1"/>
        <c:lblAlgn val="ctr"/>
        <c:lblOffset val="100"/>
        <c:tickLblSkip val="1"/>
        <c:tickMarkSkip val="1"/>
      </c:catAx>
      <c:valAx>
        <c:axId val="145686912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4568512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45752064"/>
        <c:axId val="145753600"/>
      </c:barChart>
      <c:catAx>
        <c:axId val="145752064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45753600"/>
        <c:crosses val="autoZero"/>
        <c:auto val="1"/>
        <c:lblAlgn val="ctr"/>
        <c:lblOffset val="100"/>
        <c:tickLblSkip val="1"/>
        <c:tickMarkSkip val="1"/>
      </c:catAx>
      <c:valAx>
        <c:axId val="145753600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45752064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60</c:v>
                </c:pt>
              </c:numCache>
            </c:numRef>
          </c:val>
        </c:ser>
        <c:gapWidth val="60"/>
        <c:overlap val="100"/>
        <c:axId val="145777792"/>
        <c:axId val="145779328"/>
      </c:barChart>
      <c:catAx>
        <c:axId val="145777792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45779328"/>
        <c:crosses val="autoZero"/>
        <c:auto val="1"/>
        <c:lblAlgn val="ctr"/>
        <c:lblOffset val="100"/>
        <c:tickLblSkip val="1"/>
        <c:tickMarkSkip val="1"/>
      </c:catAx>
      <c:valAx>
        <c:axId val="145779328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4577779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45824000"/>
        <c:axId val="145833984"/>
      </c:barChart>
      <c:catAx>
        <c:axId val="145824000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45833984"/>
        <c:crosses val="autoZero"/>
        <c:auto val="1"/>
        <c:lblAlgn val="ctr"/>
        <c:lblOffset val="100"/>
        <c:tickLblSkip val="1"/>
        <c:tickMarkSkip val="1"/>
      </c:catAx>
      <c:valAx>
        <c:axId val="145833984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45824000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60</c:v>
                </c:pt>
              </c:numCache>
            </c:numRef>
          </c:val>
        </c:ser>
        <c:gapWidth val="60"/>
        <c:overlap val="100"/>
        <c:axId val="145845632"/>
        <c:axId val="145859712"/>
      </c:barChart>
      <c:catAx>
        <c:axId val="145845632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45859712"/>
        <c:crosses val="autoZero"/>
        <c:auto val="1"/>
        <c:lblAlgn val="ctr"/>
        <c:lblOffset val="100"/>
        <c:tickLblSkip val="1"/>
        <c:tickMarkSkip val="1"/>
      </c:catAx>
      <c:valAx>
        <c:axId val="145859712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4584563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45953536"/>
        <c:axId val="145955072"/>
      </c:barChart>
      <c:catAx>
        <c:axId val="145953536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45955072"/>
        <c:crosses val="autoZero"/>
        <c:auto val="1"/>
        <c:lblAlgn val="ctr"/>
        <c:lblOffset val="100"/>
        <c:tickLblSkip val="1"/>
        <c:tickMarkSkip val="1"/>
      </c:catAx>
      <c:valAx>
        <c:axId val="145955072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45953536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507365142579975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0000"/>
            </a:solidFill>
            <a:ln w="6416">
              <a:noFill/>
              <a:prstDash val="solid"/>
            </a:ln>
          </c:spPr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Sheet1!$A$1</c:f>
              <c:numCache>
                <c:formatCode>0</c:formatCode>
                <c:ptCount val="1"/>
                <c:pt idx="0">
                  <c:v>45</c:v>
                </c:pt>
              </c:numCache>
            </c:numRef>
          </c:val>
        </c:ser>
        <c:gapWidth val="60"/>
        <c:overlap val="100"/>
        <c:axId val="145889152"/>
        <c:axId val="145890688"/>
      </c:barChart>
      <c:catAx>
        <c:axId val="145889152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45890688"/>
        <c:crosses val="autoZero"/>
        <c:auto val="1"/>
        <c:lblAlgn val="ctr"/>
        <c:lblOffset val="100"/>
        <c:tickLblSkip val="1"/>
        <c:tickMarkSkip val="1"/>
      </c:catAx>
      <c:valAx>
        <c:axId val="145890688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4588915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0.25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</c:ser>
        <c:axId val="146141952"/>
        <c:axId val="146143488"/>
      </c:barChart>
      <c:catAx>
        <c:axId val="146141952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0">
                <a:effectLst/>
              </a:defRPr>
            </a:pPr>
            <a:endParaRPr lang="en-US"/>
          </a:p>
        </c:txPr>
        <c:crossAx val="146143488"/>
        <c:crosses val="autoZero"/>
        <c:auto val="1"/>
        <c:lblAlgn val="ctr"/>
        <c:lblOffset val="100"/>
      </c:catAx>
      <c:valAx>
        <c:axId val="146143488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46141952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0.4</c:v>
                </c:pt>
                <c:pt idx="1">
                  <c:v>0.55000000000000004</c:v>
                </c:pt>
                <c:pt idx="2">
                  <c:v>0.70000000000000029</c:v>
                </c:pt>
                <c:pt idx="3">
                  <c:v>1</c:v>
                </c:pt>
              </c:numCache>
            </c:numRef>
          </c:val>
        </c:ser>
        <c:axId val="146273024"/>
        <c:axId val="146274560"/>
      </c:barChart>
      <c:catAx>
        <c:axId val="146273024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46274560"/>
        <c:crosses val="autoZero"/>
        <c:auto val="1"/>
        <c:lblAlgn val="ctr"/>
        <c:lblOffset val="100"/>
      </c:catAx>
      <c:valAx>
        <c:axId val="146274560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46273024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</c:ser>
        <c:axId val="146344192"/>
        <c:axId val="146354176"/>
      </c:barChart>
      <c:catAx>
        <c:axId val="146344192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46354176"/>
        <c:crosses val="autoZero"/>
        <c:auto val="1"/>
        <c:lblAlgn val="ctr"/>
        <c:lblOffset val="100"/>
      </c:catAx>
      <c:valAx>
        <c:axId val="146354176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46344192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3263144585383501E-2"/>
          <c:y val="1.1494252873563199E-2"/>
          <c:w val="0.66836089876529003"/>
          <c:h val="1"/>
        </c:manualLayout>
      </c:layout>
      <c:barChart>
        <c:barDir val="bar"/>
        <c:grouping val="stacked"/>
        <c:ser>
          <c:idx val="0"/>
          <c:order val="0"/>
          <c:tx>
            <c:strRef>
              <c:f>'Sheet1'!$B$1</c:f>
              <c:strCache>
                <c:ptCount val="1"/>
              </c:strCache>
            </c:strRef>
          </c:tx>
          <c:spPr>
            <a:noFill/>
            <a:ln w="12832">
              <a:noFill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</c:strCache>
            </c:strRef>
          </c:tx>
          <c:spPr>
            <a:solidFill>
              <a:srgbClr val="002060"/>
            </a:solidFill>
            <a:ln w="6416">
              <a:noFill/>
              <a:prstDash val="solid"/>
            </a:ln>
          </c:spPr>
          <c:cat>
            <c:numRef>
              <c:f>'Sheet1'!$A$2</c:f>
              <c:numCache>
                <c:formatCode>General</c:formatCode>
                <c:ptCount val="1"/>
              </c:numCache>
            </c:numRef>
          </c:cat>
          <c:val>
            <c:numRef>
              <c:f>'Sheet1'!$A$1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gapWidth val="60"/>
        <c:overlap val="100"/>
        <c:axId val="113774592"/>
        <c:axId val="113776128"/>
      </c:barChart>
      <c:catAx>
        <c:axId val="113774592"/>
        <c:scaling>
          <c:orientation val="maxMin"/>
        </c:scaling>
        <c:delete val="1"/>
        <c:axPos val="l"/>
        <c:numFmt formatCode="General" sourceLinked="1"/>
        <c:majorTickMark val="none"/>
        <c:tickLblPos val="none"/>
        <c:crossAx val="113776128"/>
        <c:crosses val="autoZero"/>
        <c:auto val="1"/>
        <c:lblAlgn val="ctr"/>
        <c:lblOffset val="100"/>
        <c:tickLblSkip val="1"/>
        <c:tickMarkSkip val="1"/>
      </c:catAx>
      <c:valAx>
        <c:axId val="113776128"/>
        <c:scaling>
          <c:orientation val="minMax"/>
          <c:max val="120"/>
          <c:min val="0"/>
        </c:scaling>
        <c:delete val="1"/>
        <c:axPos val="t"/>
        <c:numFmt formatCode="General" sourceLinked="1"/>
        <c:tickLblPos val="none"/>
        <c:crossAx val="113774592"/>
        <c:crosses val="autoZero"/>
        <c:crossBetween val="between"/>
      </c:valAx>
      <c:spPr>
        <a:noFill/>
        <a:ln w="1283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</c:ser>
        <c:axId val="146776448"/>
        <c:axId val="146777984"/>
      </c:barChart>
      <c:catAx>
        <c:axId val="146776448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46777984"/>
        <c:crosses val="autoZero"/>
        <c:auto val="1"/>
        <c:lblAlgn val="ctr"/>
        <c:lblOffset val="100"/>
      </c:catAx>
      <c:valAx>
        <c:axId val="146777984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46776448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3" formatCode="0%">
                  <c:v>0.70000000000000029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Plan1!$C$2:$C$5</c:f>
              <c:numCache>
                <c:formatCode>0%</c:formatCode>
                <c:ptCount val="4"/>
                <c:pt idx="0">
                  <c:v>0.60000000000000031</c:v>
                </c:pt>
                <c:pt idx="1">
                  <c:v>0.60000000000000031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2" formatCode="0%">
                  <c:v>0.65000000000000036</c:v>
                </c:pt>
              </c:numCache>
            </c:numRef>
          </c:val>
        </c:ser>
        <c:overlap val="100"/>
        <c:axId val="146963456"/>
        <c:axId val="146981632"/>
      </c:barChart>
      <c:catAx>
        <c:axId val="146963456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46981632"/>
        <c:crosses val="autoZero"/>
        <c:auto val="1"/>
        <c:lblAlgn val="ctr"/>
        <c:lblOffset val="100"/>
      </c:catAx>
      <c:valAx>
        <c:axId val="146981632"/>
        <c:scaling>
          <c:orientation val="minMax"/>
          <c:max val="1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46963456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0.05</c:v>
                </c:pt>
                <c:pt idx="1">
                  <c:v>0.1</c:v>
                </c:pt>
                <c:pt idx="2">
                  <c:v>0.15000000000000008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3" formatCode="0%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overlap val="100"/>
        <c:axId val="147190912"/>
        <c:axId val="147192448"/>
      </c:barChart>
      <c:catAx>
        <c:axId val="147190912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47192448"/>
        <c:crosses val="autoZero"/>
        <c:auto val="1"/>
        <c:lblAlgn val="ctr"/>
        <c:lblOffset val="100"/>
      </c:catAx>
      <c:valAx>
        <c:axId val="147192448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47190912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dPt>
            <c:idx val="3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0.70000000000000029</c:v>
                </c:pt>
                <c:pt idx="1">
                  <c:v>0.75000000000000033</c:v>
                </c:pt>
                <c:pt idx="2">
                  <c:v>0.75000000000000033</c:v>
                </c:pt>
                <c:pt idx="3">
                  <c:v>0.9</c:v>
                </c:pt>
              </c:numCache>
            </c:numRef>
          </c:val>
        </c:ser>
        <c:axId val="147376000"/>
        <c:axId val="147377536"/>
      </c:barChart>
      <c:catAx>
        <c:axId val="147376000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47377536"/>
        <c:crosses val="autoZero"/>
        <c:auto val="1"/>
        <c:lblAlgn val="ctr"/>
        <c:lblOffset val="100"/>
      </c:catAx>
      <c:valAx>
        <c:axId val="147377536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47376000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  <c:pt idx="3">
                  <c:v>Nov/12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0.95000000000000051</c:v>
                </c:pt>
                <c:pt idx="3">
                  <c:v>1</c:v>
                </c:pt>
              </c:numCache>
            </c:numRef>
          </c:val>
        </c:ser>
        <c:axId val="147466880"/>
        <c:axId val="147480960"/>
      </c:barChart>
      <c:catAx>
        <c:axId val="147466880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47480960"/>
        <c:crosses val="autoZero"/>
        <c:auto val="1"/>
        <c:lblAlgn val="ctr"/>
        <c:lblOffset val="100"/>
      </c:catAx>
      <c:valAx>
        <c:axId val="147480960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47466880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Plan1!$A$2:$A$4</c:f>
              <c:strCache>
                <c:ptCount val="3"/>
                <c:pt idx="0">
                  <c:v>Ago/12</c:v>
                </c:pt>
                <c:pt idx="1">
                  <c:v>Set/12</c:v>
                </c:pt>
                <c:pt idx="2">
                  <c:v>Out/12</c:v>
                </c:pt>
              </c:strCache>
            </c:strRef>
          </c:cat>
          <c:val>
            <c:numRef>
              <c:f>Plan1!$B$2:$B$4</c:f>
              <c:numCache>
                <c:formatCode>0%</c:formatCode>
                <c:ptCount val="3"/>
                <c:pt idx="0">
                  <c:v>0.9500000000000004</c:v>
                </c:pt>
                <c:pt idx="1">
                  <c:v>0.9500000000000004</c:v>
                </c:pt>
                <c:pt idx="2">
                  <c:v>1</c:v>
                </c:pt>
              </c:numCache>
            </c:numRef>
          </c:val>
        </c:ser>
        <c:axId val="147876480"/>
        <c:axId val="147906944"/>
      </c:barChart>
      <c:catAx>
        <c:axId val="147876480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47906944"/>
        <c:crosses val="autoZero"/>
        <c:auto val="1"/>
        <c:lblAlgn val="ctr"/>
        <c:lblOffset val="100"/>
      </c:catAx>
      <c:valAx>
        <c:axId val="147906944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47876480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0.95000000000000029</c:v>
                </c:pt>
                <c:pt idx="1">
                  <c:v>0.95000000000000029</c:v>
                </c:pt>
                <c:pt idx="2">
                  <c:v>0.95000000000000029</c:v>
                </c:pt>
                <c:pt idx="3">
                  <c:v>0.95000000000000029</c:v>
                </c:pt>
              </c:numCache>
            </c:numRef>
          </c:val>
        </c:ser>
        <c:axId val="148032896"/>
        <c:axId val="148198528"/>
      </c:barChart>
      <c:catAx>
        <c:axId val="148032896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48198528"/>
        <c:crosses val="autoZero"/>
        <c:auto val="1"/>
        <c:lblAlgn val="ctr"/>
        <c:lblOffset val="100"/>
      </c:catAx>
      <c:valAx>
        <c:axId val="148198528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48032896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0.05</c:v>
                </c:pt>
                <c:pt idx="1">
                  <c:v>0.15000000000000008</c:v>
                </c:pt>
                <c:pt idx="2">
                  <c:v>0.2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Amarelo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3" formatCode="0%">
                  <c:v>0.2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Vermelho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</c:numCache>
            </c:numRef>
          </c:val>
        </c:ser>
        <c:overlap val="100"/>
        <c:axId val="148305024"/>
        <c:axId val="148306560"/>
      </c:barChart>
      <c:catAx>
        <c:axId val="148305024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48306560"/>
        <c:crosses val="autoZero"/>
        <c:auto val="1"/>
        <c:lblAlgn val="ctr"/>
        <c:lblOffset val="100"/>
      </c:catAx>
      <c:valAx>
        <c:axId val="148306560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48305024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3" formatCode="0%">
                  <c:v>0</c:v>
                </c:pt>
              </c:numCache>
            </c:numRef>
          </c:val>
        </c:ser>
        <c:axId val="148535168"/>
        <c:axId val="148536704"/>
      </c:barChart>
      <c:catAx>
        <c:axId val="148535168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48536704"/>
        <c:crosses val="autoZero"/>
        <c:auto val="1"/>
        <c:lblAlgn val="ctr"/>
        <c:lblOffset val="100"/>
      </c:catAx>
      <c:valAx>
        <c:axId val="148536704"/>
        <c:scaling>
          <c:orientation val="minMax"/>
          <c:max val="1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48535168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Progressão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</c:dLbls>
          <c:cat>
            <c:strRef>
              <c:f>Plan1!$A$2:$A$5</c:f>
              <c:strCache>
                <c:ptCount val="4"/>
                <c:pt idx="0">
                  <c:v>Set/12</c:v>
                </c:pt>
                <c:pt idx="1">
                  <c:v>Out/12</c:v>
                </c:pt>
                <c:pt idx="2">
                  <c:v>Nov/12</c:v>
                </c:pt>
                <c:pt idx="3">
                  <c:v>Dez/12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3" formatCode="0%">
                  <c:v>0</c:v>
                </c:pt>
              </c:numCache>
            </c:numRef>
          </c:val>
        </c:ser>
        <c:axId val="148755968"/>
        <c:axId val="148757504"/>
      </c:barChart>
      <c:catAx>
        <c:axId val="148755968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48757504"/>
        <c:crosses val="autoZero"/>
        <c:auto val="1"/>
        <c:lblAlgn val="ctr"/>
        <c:lblOffset val="100"/>
      </c:catAx>
      <c:valAx>
        <c:axId val="148757504"/>
        <c:scaling>
          <c:orientation val="minMax"/>
          <c:max val="1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48755968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AD1D5-C30D-4090-86F4-A15DE463365D}" type="datetimeFigureOut">
              <a:rPr lang="pt-BR" smtClean="0"/>
              <a:pPr/>
              <a:t>18/12/2012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038" y="4705350"/>
            <a:ext cx="5445125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6038" y="9409113"/>
            <a:ext cx="29495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ABD7E-A009-44CB-9590-99ACDB44C6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7839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ABD7E-A009-44CB-9590-99ACDB44C6C2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38873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ABD7E-A009-44CB-9590-99ACDB44C6C2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75461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ABD7E-A009-44CB-9590-99ACDB44C6C2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7546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2.xml"/><Relationship Id="rId3" Type="http://schemas.openxmlformats.org/officeDocument/2006/relationships/image" Target="../media/image5.png"/><Relationship Id="rId7" Type="http://schemas.openxmlformats.org/officeDocument/2006/relationships/slide" Target="../slides/slide57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6.xml"/><Relationship Id="rId5" Type="http://schemas.openxmlformats.org/officeDocument/2006/relationships/image" Target="../media/image6.png"/><Relationship Id="rId4" Type="http://schemas.openxmlformats.org/officeDocument/2006/relationships/slide" Target="../slides/slide9.xml"/><Relationship Id="rId9" Type="http://schemas.openxmlformats.org/officeDocument/2006/relationships/slide" Target="../slides/slide54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2.xml"/><Relationship Id="rId3" Type="http://schemas.openxmlformats.org/officeDocument/2006/relationships/image" Target="../media/image5.png"/><Relationship Id="rId7" Type="http://schemas.openxmlformats.org/officeDocument/2006/relationships/slide" Target="../slides/slide57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5.xml"/><Relationship Id="rId5" Type="http://schemas.openxmlformats.org/officeDocument/2006/relationships/image" Target="../media/image6.png"/><Relationship Id="rId4" Type="http://schemas.openxmlformats.org/officeDocument/2006/relationships/slide" Target="../slides/slide11.xml"/><Relationship Id="rId9" Type="http://schemas.openxmlformats.org/officeDocument/2006/relationships/slide" Target="../slides/slide54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2.xml"/><Relationship Id="rId3" Type="http://schemas.openxmlformats.org/officeDocument/2006/relationships/image" Target="../media/image5.png"/><Relationship Id="rId7" Type="http://schemas.openxmlformats.org/officeDocument/2006/relationships/slide" Target="../slides/slide56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5.xml"/><Relationship Id="rId5" Type="http://schemas.openxmlformats.org/officeDocument/2006/relationships/image" Target="../media/image6.png"/><Relationship Id="rId4" Type="http://schemas.openxmlformats.org/officeDocument/2006/relationships/slide" Target="../slides/slide14.xml"/><Relationship Id="rId9" Type="http://schemas.openxmlformats.org/officeDocument/2006/relationships/slide" Target="../slides/slide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2.xml"/><Relationship Id="rId3" Type="http://schemas.openxmlformats.org/officeDocument/2006/relationships/slide" Target="../slides/slide9.xml"/><Relationship Id="rId7" Type="http://schemas.openxmlformats.org/officeDocument/2006/relationships/image" Target="../media/image5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14.xml"/><Relationship Id="rId4" Type="http://schemas.openxmlformats.org/officeDocument/2006/relationships/slide" Target="../slides/slide11.xml"/><Relationship Id="rId9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4.xml"/><Relationship Id="rId3" Type="http://schemas.openxmlformats.org/officeDocument/2006/relationships/slide" Target="../slides/slide9.xml"/><Relationship Id="rId7" Type="http://schemas.openxmlformats.org/officeDocument/2006/relationships/image" Target="../media/image5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14.xml"/><Relationship Id="rId4" Type="http://schemas.openxmlformats.org/officeDocument/2006/relationships/slide" Target="../slides/slide11.xml"/><Relationship Id="rId9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5.xml"/><Relationship Id="rId3" Type="http://schemas.openxmlformats.org/officeDocument/2006/relationships/slide" Target="../slides/slide14.xml"/><Relationship Id="rId7" Type="http://schemas.openxmlformats.org/officeDocument/2006/relationships/image" Target="../media/image5.png"/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7.xml"/><Relationship Id="rId4" Type="http://schemas.openxmlformats.org/officeDocument/2006/relationships/slide" Target="../slides/slide3.xml"/><Relationship Id="rId9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6.xml"/><Relationship Id="rId3" Type="http://schemas.openxmlformats.org/officeDocument/2006/relationships/slide" Target="../slides/slide14.xml"/><Relationship Id="rId7" Type="http://schemas.openxmlformats.org/officeDocument/2006/relationships/image" Target="../media/image5.png"/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7.xml"/><Relationship Id="rId4" Type="http://schemas.openxmlformats.org/officeDocument/2006/relationships/slide" Target="../slides/slide3.xml"/><Relationship Id="rId9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7.xml"/><Relationship Id="rId3" Type="http://schemas.openxmlformats.org/officeDocument/2006/relationships/slide" Target="../slides/slide11.xml"/><Relationship Id="rId7" Type="http://schemas.openxmlformats.org/officeDocument/2006/relationships/image" Target="../media/image5.png"/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7.xml"/><Relationship Id="rId4" Type="http://schemas.openxmlformats.org/officeDocument/2006/relationships/slide" Target="../slides/slide3.xml"/><Relationship Id="rId9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6.xml"/><Relationship Id="rId3" Type="http://schemas.openxmlformats.org/officeDocument/2006/relationships/image" Target="../media/image5.png"/><Relationship Id="rId7" Type="http://schemas.openxmlformats.org/officeDocument/2006/relationships/slide" Target="../slides/slide55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4.xml"/><Relationship Id="rId5" Type="http://schemas.openxmlformats.org/officeDocument/2006/relationships/image" Target="../media/image6.png"/><Relationship Id="rId4" Type="http://schemas.openxmlformats.org/officeDocument/2006/relationships/slide" Target="../slides/slide3.xml"/><Relationship Id="rId9" Type="http://schemas.openxmlformats.org/officeDocument/2006/relationships/slide" Target="../slides/slide57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6.xml"/><Relationship Id="rId3" Type="http://schemas.openxmlformats.org/officeDocument/2006/relationships/image" Target="../media/image5.png"/><Relationship Id="rId7" Type="http://schemas.openxmlformats.org/officeDocument/2006/relationships/slide" Target="../slides/slide55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2.xml"/><Relationship Id="rId5" Type="http://schemas.openxmlformats.org/officeDocument/2006/relationships/image" Target="../media/image6.png"/><Relationship Id="rId4" Type="http://schemas.openxmlformats.org/officeDocument/2006/relationships/slide" Target="../slides/slide7.xml"/><Relationship Id="rId9" Type="http://schemas.openxmlformats.org/officeDocument/2006/relationships/slide" Target="../slides/slide5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/>
          <a:srcRect t="-82" b="1029"/>
          <a:stretch/>
        </p:blipFill>
        <p:spPr>
          <a:xfrm>
            <a:off x="-36512" y="1424608"/>
            <a:ext cx="9180512" cy="19323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471143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5301208"/>
            <a:ext cx="7920880" cy="1296144"/>
          </a:xfrm>
        </p:spPr>
        <p:txBody>
          <a:bodyPr/>
          <a:lstStyle>
            <a:lvl1pPr marL="0" indent="0" algn="ctr">
              <a:buNone/>
              <a:defRPr sz="2000" cap="all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pt-BR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60232" y="116632"/>
            <a:ext cx="2430080" cy="124117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40253" y="6525344"/>
            <a:ext cx="11745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/>
              <a:t>© 2012, SETIC</a:t>
            </a:r>
            <a:endParaRPr lang="pt-BR" sz="1100" b="1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39552" y="5085184"/>
            <a:ext cx="79928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763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Gestão do Conh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2" y="1283274"/>
            <a:ext cx="8784975" cy="4859964"/>
            <a:chOff x="179513" y="1283274"/>
            <a:chExt cx="8640960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5276275" y="1418743"/>
              <a:ext cx="3544198" cy="9836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5288678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181492" y="1423661"/>
              <a:ext cx="3454404" cy="1475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3635896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8"/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5" name="Arredondar Retângulo em um Canto Diagonal 9">
            <a:hlinkClick r:id="rId6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6" name="Arredondar Retângulo em um Canto Diagonal 10">
            <a:hlinkClick r:id="rId7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">
            <a:hlinkClick r:id="rId8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7">
            <a:hlinkClick r:id="rId9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565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Estrutura de 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3" y="1283274"/>
            <a:ext cx="8784975" cy="4859964"/>
            <a:chOff x="179513" y="1283274"/>
            <a:chExt cx="8640961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7020272" y="1418743"/>
              <a:ext cx="1800202" cy="4918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7020272" y="1297788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181492" y="1423661"/>
              <a:ext cx="5182596" cy="1475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5364088" y="1283274"/>
              <a:ext cx="0" cy="14998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8">
            <a:hlinkClick r:id="rId6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9"/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6" name="Arredondar Retângulo em um Canto Diagonal 10">
            <a:hlinkClick r:id="rId7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">
            <a:hlinkClick r:id="rId8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7">
            <a:hlinkClick r:id="rId9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08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Governanç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 userDrawn="1"/>
        </p:nvGrpSpPr>
        <p:grpSpPr>
          <a:xfrm>
            <a:off x="179512" y="1283274"/>
            <a:ext cx="8784975" cy="4860000"/>
            <a:chOff x="179512" y="1283274"/>
            <a:chExt cx="8784975" cy="4882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179512" y="1429302"/>
              <a:ext cx="2011" cy="473600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179512" y="6165304"/>
              <a:ext cx="878497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964487" y="1419422"/>
              <a:ext cx="0" cy="474588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20"/>
            <p:cNvCxnSpPr/>
            <p:nvPr/>
          </p:nvCxnSpPr>
          <p:spPr>
            <a:xfrm flipV="1">
              <a:off x="8964487" y="1283274"/>
              <a:ext cx="0" cy="15066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7"/>
            <p:cNvCxnSpPr/>
            <p:nvPr/>
          </p:nvCxnSpPr>
          <p:spPr>
            <a:xfrm flipH="1">
              <a:off x="181525" y="1419422"/>
              <a:ext cx="6939963" cy="1976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20"/>
            <p:cNvCxnSpPr/>
            <p:nvPr/>
          </p:nvCxnSpPr>
          <p:spPr>
            <a:xfrm flipV="1">
              <a:off x="7129224" y="1283274"/>
              <a:ext cx="0" cy="15066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Arredondar Retângulo em um Canto Diagonal 8">
            <a:hlinkClick r:id="rId6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4" name="Arredondar Retângulo em um Canto Diagonal 9">
            <a:hlinkClick r:id="rId7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10"/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6" name="Arredondar Retângulo em um Canto Diagonal 1">
            <a:hlinkClick r:id="rId8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16">
            <a:hlinkClick r:id="rId9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22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lhamento Dema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1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3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Demandante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15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26" name="Round Same Side Corner Rectangle 42"/>
          <p:cNvSpPr/>
          <p:nvPr userDrawn="1"/>
        </p:nvSpPr>
        <p:spPr>
          <a:xfrm>
            <a:off x="402456" y="934356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Contato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7" name="Rectangle 6"/>
          <p:cNvSpPr/>
          <p:nvPr userDrawn="1"/>
        </p:nvSpPr>
        <p:spPr>
          <a:xfrm>
            <a:off x="395536" y="1191643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28" name="Round Same Side Corner Rectangle 42"/>
          <p:cNvSpPr/>
          <p:nvPr userDrawn="1"/>
        </p:nvSpPr>
        <p:spPr>
          <a:xfrm>
            <a:off x="2596030" y="942490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da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Demanda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9" name="Rectangle 6"/>
          <p:cNvSpPr/>
          <p:nvPr userDrawn="1"/>
        </p:nvSpPr>
        <p:spPr>
          <a:xfrm>
            <a:off x="2589110" y="1199777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31" name="Round Same Side Corner Rectangle 42"/>
          <p:cNvSpPr/>
          <p:nvPr userDrawn="1"/>
        </p:nvSpPr>
        <p:spPr>
          <a:xfrm>
            <a:off x="402688" y="1746938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Resumo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Executivo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32" name="Picture 2065" descr="Icon- Checklist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43" y="1790480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6"/>
          <p:cNvSpPr/>
          <p:nvPr userDrawn="1"/>
        </p:nvSpPr>
        <p:spPr>
          <a:xfrm>
            <a:off x="395768" y="1975778"/>
            <a:ext cx="8265704" cy="145322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5" name="Round Same Side Corner Rectangle 42"/>
          <p:cNvSpPr/>
          <p:nvPr userDrawn="1"/>
        </p:nvSpPr>
        <p:spPr>
          <a:xfrm>
            <a:off x="4829448" y="943224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Status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 userDrawn="1"/>
        </p:nvSpPr>
        <p:spPr>
          <a:xfrm>
            <a:off x="4822528" y="1200511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37" name="Imagem 3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9158" y="966119"/>
            <a:ext cx="234000" cy="234000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008" y="943784"/>
            <a:ext cx="2340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3011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34E88D-C318-4F07-AA21-E226073DA8E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7579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Sistema Judici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redondar Retângulo em um Canto Diagonal 28"/>
          <p:cNvSpPr/>
          <p:nvPr userDrawn="1"/>
        </p:nvSpPr>
        <p:spPr>
          <a:xfrm>
            <a:off x="251520" y="404102"/>
            <a:ext cx="1514097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30" name="Arredondar Retângulo em um Canto Diagonal 29">
            <a:hlinkClick r:id="rId2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31" name="Arredondar Retângulo em um Canto Diagonal 30">
            <a:hlinkClick r:id="rId3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33" name="Arredondar Retângulo em um Canto Diagonal 32">
            <a:hlinkClick r:id="rId4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34" name="Arredondar Retângulo em um Canto Diagonal 33">
            <a:hlinkClick r:id="rId5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grpSp>
        <p:nvGrpSpPr>
          <p:cNvPr id="35" name="Grupo 27"/>
          <p:cNvGrpSpPr/>
          <p:nvPr userDrawn="1"/>
        </p:nvGrpSpPr>
        <p:grpSpPr>
          <a:xfrm>
            <a:off x="179512" y="1268760"/>
            <a:ext cx="8784976" cy="4874478"/>
            <a:chOff x="393607" y="1844824"/>
            <a:chExt cx="8426865" cy="468052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cxnSp>
          <p:nvCxnSpPr>
            <p:cNvPr id="42" name="Conector reto 41"/>
            <p:cNvCxnSpPr/>
            <p:nvPr/>
          </p:nvCxnSpPr>
          <p:spPr>
            <a:xfrm>
              <a:off x="393607" y="1916832"/>
              <a:ext cx="0" cy="460851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>
              <a:off x="393607" y="6525344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 flipV="1">
              <a:off x="8820472" y="1988840"/>
              <a:ext cx="0" cy="453650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 flipH="1">
              <a:off x="1907704" y="1988840"/>
              <a:ext cx="6912768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flipV="1">
              <a:off x="1907704" y="1844824"/>
              <a:ext cx="0" cy="144016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5" name="Picture 100" descr="Folder blue">
            <a:hlinkClick r:id="rId8" action="ppaction://hlinksldjump" tooltip="Portfólio de Demandas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aixaDeTexto 1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136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Sistema Administra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grpSp>
        <p:nvGrpSpPr>
          <p:cNvPr id="4" name="Group 12"/>
          <p:cNvGrpSpPr/>
          <p:nvPr userDrawn="1"/>
        </p:nvGrpSpPr>
        <p:grpSpPr>
          <a:xfrm>
            <a:off x="179512" y="1268760"/>
            <a:ext cx="8784976" cy="4874478"/>
            <a:chOff x="393607" y="2060848"/>
            <a:chExt cx="8426865" cy="439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3635896" y="2196001"/>
              <a:ext cx="5184576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3647429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395536" y="2204864"/>
              <a:ext cx="1728192" cy="886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2111633" y="2060848"/>
              <a:ext cx="0" cy="13515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1">
            <a:hlinkClick r:id="rId2" action="ppaction://hlinksldjump"/>
          </p:cNvPr>
          <p:cNvSpPr/>
          <p:nvPr userDrawn="1"/>
        </p:nvSpPr>
        <p:spPr>
          <a:xfrm>
            <a:off x="249591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3" name="Arredondar Retângulo em um Canto Diagonal 7"/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14" name="Arredondar Retângulo em um Canto Diagonal 8">
            <a:hlinkClick r:id="rId3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5" name="Arredondar Retângulo em um Canto Diagonal 9">
            <a:hlinkClick r:id="rId4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6" name="Arredondar Retângulo em um Canto Diagonal 10">
            <a:hlinkClick r:id="rId5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00" descr="Folder blue">
            <a:hlinkClick r:id="rId8" action="ppaction://hlinksldjump" tooltip="Portfólio de Demandas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4109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Gestão do Conh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179512" y="1283274"/>
            <a:ext cx="8784975" cy="4859964"/>
            <a:chOff x="179513" y="1283274"/>
            <a:chExt cx="8640960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5276275" y="1418743"/>
              <a:ext cx="3544198" cy="9836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5288678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181492" y="1423661"/>
              <a:ext cx="3454404" cy="1475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3635896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8"/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3" name="Arredondar Retângulo em um Canto Diagonal 9">
            <a:hlinkClick r:id="rId2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4" name="Arredondar Retângulo em um Canto Diagonal 10">
            <a:hlinkClick r:id="rId3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5" name="Arredondar Retângulo em um Canto Diagonal 1">
            <a:hlinkClick r:id="rId4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6" name="Arredondar Retângulo em um Canto Diagonal 15">
            <a:hlinkClick r:id="rId5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00" descr="Folder blue">
            <a:hlinkClick r:id="rId8" action="ppaction://hlinksldjump" tooltip="Portfólio de Demandas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aixaDeTexto 18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381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Estrutura de 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grpSp>
        <p:nvGrpSpPr>
          <p:cNvPr id="4" name="Grupo 3"/>
          <p:cNvGrpSpPr/>
          <p:nvPr userDrawn="1"/>
        </p:nvGrpSpPr>
        <p:grpSpPr>
          <a:xfrm>
            <a:off x="179513" y="1283274"/>
            <a:ext cx="8784975" cy="4859964"/>
            <a:chOff x="179513" y="1283274"/>
            <a:chExt cx="8640961" cy="4859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" name="Conector reto 11"/>
            <p:cNvCxnSpPr/>
            <p:nvPr/>
          </p:nvCxnSpPr>
          <p:spPr>
            <a:xfrm flipH="1">
              <a:off x="179513" y="1428579"/>
              <a:ext cx="1978" cy="4714659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3"/>
            <p:cNvCxnSpPr/>
            <p:nvPr/>
          </p:nvCxnSpPr>
          <p:spPr>
            <a:xfrm>
              <a:off x="179513" y="6143238"/>
              <a:ext cx="8640960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5"/>
            <p:cNvCxnSpPr/>
            <p:nvPr/>
          </p:nvCxnSpPr>
          <p:spPr>
            <a:xfrm flipV="1">
              <a:off x="8820473" y="1418743"/>
              <a:ext cx="0" cy="472449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7020272" y="1418743"/>
              <a:ext cx="1800202" cy="4918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7020272" y="1297788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181492" y="1423661"/>
              <a:ext cx="5182596" cy="14754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5364088" y="1283274"/>
              <a:ext cx="0" cy="149983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redondar Retângulo em um Canto Diagonal 8">
            <a:hlinkClick r:id="rId2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3" name="Arredondar Retângulo em um Canto Diagonal 9"/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4" name="Arredondar Retângulo em um Canto Diagonal 10">
            <a:hlinkClick r:id="rId3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5" name="Arredondar Retângulo em um Canto Diagonal 1">
            <a:hlinkClick r:id="rId4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6" name="Arredondar Retângulo em um Canto Diagonal 15">
            <a:hlinkClick r:id="rId5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7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00" descr="Folder blue">
            <a:hlinkClick r:id="rId8" action="ppaction://hlinksldjump" tooltip="Portfólio de Demandas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3292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 Governanç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179512" y="1283274"/>
            <a:ext cx="8784975" cy="4860000"/>
            <a:chOff x="179512" y="1283274"/>
            <a:chExt cx="8784975" cy="4882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4" name="Conector reto 11"/>
            <p:cNvCxnSpPr/>
            <p:nvPr/>
          </p:nvCxnSpPr>
          <p:spPr>
            <a:xfrm flipH="1">
              <a:off x="179512" y="1429302"/>
              <a:ext cx="2011" cy="473600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13"/>
            <p:cNvCxnSpPr/>
            <p:nvPr/>
          </p:nvCxnSpPr>
          <p:spPr>
            <a:xfrm>
              <a:off x="179512" y="6165304"/>
              <a:ext cx="8784975" cy="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5"/>
            <p:cNvCxnSpPr/>
            <p:nvPr/>
          </p:nvCxnSpPr>
          <p:spPr>
            <a:xfrm flipV="1">
              <a:off x="8964487" y="1419422"/>
              <a:ext cx="0" cy="474588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20"/>
            <p:cNvCxnSpPr/>
            <p:nvPr/>
          </p:nvCxnSpPr>
          <p:spPr>
            <a:xfrm flipV="1">
              <a:off x="8964487" y="1283274"/>
              <a:ext cx="0" cy="15066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7"/>
            <p:cNvCxnSpPr/>
            <p:nvPr/>
          </p:nvCxnSpPr>
          <p:spPr>
            <a:xfrm flipH="1">
              <a:off x="181525" y="1419422"/>
              <a:ext cx="6939963" cy="1976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20"/>
            <p:cNvCxnSpPr/>
            <p:nvPr/>
          </p:nvCxnSpPr>
          <p:spPr>
            <a:xfrm flipV="1">
              <a:off x="7129224" y="1283274"/>
              <a:ext cx="0" cy="150662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Arredondar Retângulo em um Canto Diagonal 8">
            <a:hlinkClick r:id="rId2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Gestão do Conhecimento</a:t>
            </a:r>
            <a:endParaRPr lang="pt-BR" sz="1200" b="1" dirty="0"/>
          </a:p>
        </p:txBody>
      </p:sp>
      <p:sp>
        <p:nvSpPr>
          <p:cNvPr id="11" name="Arredondar Retângulo em um Canto Diagonal 9">
            <a:hlinkClick r:id="rId3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Estrutura de TIC</a:t>
            </a:r>
            <a:endParaRPr lang="pt-BR" sz="1200" b="1" dirty="0"/>
          </a:p>
        </p:txBody>
      </p:sp>
      <p:sp>
        <p:nvSpPr>
          <p:cNvPr id="12" name="Arredondar Retângulo em um Canto Diagonal 10"/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tx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Governança</a:t>
            </a:r>
            <a:endParaRPr lang="pt-BR" sz="1200" b="1" dirty="0"/>
          </a:p>
        </p:txBody>
      </p:sp>
      <p:sp>
        <p:nvSpPr>
          <p:cNvPr id="13" name="Arredondar Retângulo em um Canto Diagonal 1">
            <a:hlinkClick r:id="rId4" action="ppaction://hlinksldjump"/>
          </p:cNvPr>
          <p:cNvSpPr/>
          <p:nvPr userDrawn="1"/>
        </p:nvSpPr>
        <p:spPr>
          <a:xfrm>
            <a:off x="251520" y="404664"/>
            <a:ext cx="1514097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14" name="Arredondar Retângulo em um Canto Diagonal 13">
            <a:hlinkClick r:id="rId5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rgbClr val="66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pic>
        <p:nvPicPr>
          <p:cNvPr id="15" name="Picture 2043" descr="Icon House">
            <a:hlinkClick r:id="rId6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00" descr="Folder blue">
            <a:hlinkClick r:id="rId8" action="ppaction://hlinksldjump" tooltip="Portfólio de Demandas"/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aixaDeTexto 16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PROJETOS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35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Sistemas Judici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rredondar Retângulo em um Canto Diagonal 5"/>
          <p:cNvSpPr/>
          <p:nvPr userDrawn="1"/>
        </p:nvSpPr>
        <p:spPr>
          <a:xfrm>
            <a:off x="251520" y="404102"/>
            <a:ext cx="1514097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Judiciais</a:t>
            </a:r>
            <a:endParaRPr lang="pt-BR" sz="1200" b="1" dirty="0"/>
          </a:p>
        </p:txBody>
      </p:sp>
      <p:sp>
        <p:nvSpPr>
          <p:cNvPr id="7" name="Arredondar Retângulo em um Canto Diagonal 6">
            <a:hlinkClick r:id="rId6" action="ppaction://hlinksldjump"/>
          </p:cNvPr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Administrativos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8" name="Arredondar Retângulo em um Canto Diagonal 7">
            <a:hlinkClick r:id="rId7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9" name="Arredondar Retângulo em um Canto Diagonal 8">
            <a:hlinkClick r:id="rId8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0" name="Arredondar Retângulo em um Canto Diagonal 9">
            <a:hlinkClick r:id="rId9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  <p:grpSp>
        <p:nvGrpSpPr>
          <p:cNvPr id="11" name="Grupo 27"/>
          <p:cNvGrpSpPr/>
          <p:nvPr userDrawn="1"/>
        </p:nvGrpSpPr>
        <p:grpSpPr>
          <a:xfrm>
            <a:off x="179512" y="1268760"/>
            <a:ext cx="8784976" cy="4874478"/>
            <a:chOff x="393607" y="1844824"/>
            <a:chExt cx="8426865" cy="468052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cxnSp>
          <p:nvCxnSpPr>
            <p:cNvPr id="12" name="Conector reto 11"/>
            <p:cNvCxnSpPr/>
            <p:nvPr/>
          </p:nvCxnSpPr>
          <p:spPr>
            <a:xfrm>
              <a:off x="393607" y="1916832"/>
              <a:ext cx="0" cy="460851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393607" y="6525344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V="1">
              <a:off x="8820472" y="1988840"/>
              <a:ext cx="0" cy="4536504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flipH="1">
              <a:off x="1907704" y="1988840"/>
              <a:ext cx="6912768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V="1">
              <a:off x="1907704" y="1844824"/>
              <a:ext cx="0" cy="144016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aixaDeTexto 16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93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as Sistemas Administra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 userDrawn="1"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cap="all" baseline="0" dirty="0" smtClean="0">
                <a:solidFill>
                  <a:schemeClr val="bg1"/>
                </a:solidFill>
                <a:latin typeface="+mj-lt"/>
              </a:rPr>
              <a:t>PORTFÓLIO DE DEMANDAS De </a:t>
            </a:r>
            <a:r>
              <a:rPr lang="pt-BR" sz="1600" b="1" cap="all" baseline="0" dirty="0" err="1" smtClean="0">
                <a:solidFill>
                  <a:schemeClr val="bg1"/>
                </a:solidFill>
                <a:latin typeface="+mj-lt"/>
              </a:rPr>
              <a:t>tic</a:t>
            </a:r>
            <a:endParaRPr lang="pt-BR" sz="1600" b="1" cap="all" baseline="0" dirty="0">
              <a:latin typeface="+mj-lt"/>
            </a:endParaRPr>
          </a:p>
        </p:txBody>
      </p:sp>
      <p:pic>
        <p:nvPicPr>
          <p:cNvPr id="4" name="Picture 2043" descr="Icon House">
            <a:hlinkClick r:id="rId2" action="ppaction://hlinksldjump" tooltip="Página Inicial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6257104"/>
            <a:ext cx="288000" cy="2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0" descr="Folder blue">
            <a:hlinkClick r:id="rId4" action="ppaction://hlinksldjump" tooltip="Portfólio de Projetos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4196" y="6228108"/>
            <a:ext cx="288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12"/>
          <p:cNvGrpSpPr/>
          <p:nvPr userDrawn="1"/>
        </p:nvGrpSpPr>
        <p:grpSpPr>
          <a:xfrm>
            <a:off x="179512" y="1268760"/>
            <a:ext cx="8784976" cy="4874478"/>
            <a:chOff x="393607" y="2060848"/>
            <a:chExt cx="8426865" cy="439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Conector reto 11"/>
            <p:cNvCxnSpPr/>
            <p:nvPr/>
          </p:nvCxnSpPr>
          <p:spPr>
            <a:xfrm flipH="1">
              <a:off x="393607" y="2204864"/>
              <a:ext cx="1929" cy="4248472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3"/>
            <p:cNvCxnSpPr/>
            <p:nvPr/>
          </p:nvCxnSpPr>
          <p:spPr>
            <a:xfrm>
              <a:off x="393607" y="6453336"/>
              <a:ext cx="8426865" cy="0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5"/>
            <p:cNvCxnSpPr/>
            <p:nvPr/>
          </p:nvCxnSpPr>
          <p:spPr>
            <a:xfrm flipV="1">
              <a:off x="8820472" y="2196001"/>
              <a:ext cx="0" cy="4257335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7"/>
            <p:cNvCxnSpPr/>
            <p:nvPr/>
          </p:nvCxnSpPr>
          <p:spPr>
            <a:xfrm flipH="1">
              <a:off x="3635896" y="2196001"/>
              <a:ext cx="5184576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20"/>
            <p:cNvCxnSpPr/>
            <p:nvPr/>
          </p:nvCxnSpPr>
          <p:spPr>
            <a:xfrm flipV="1">
              <a:off x="3647429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"/>
            <p:cNvCxnSpPr/>
            <p:nvPr/>
          </p:nvCxnSpPr>
          <p:spPr>
            <a:xfrm flipH="1">
              <a:off x="395536" y="2204864"/>
              <a:ext cx="1728192" cy="886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20"/>
            <p:cNvCxnSpPr/>
            <p:nvPr/>
          </p:nvCxnSpPr>
          <p:spPr>
            <a:xfrm flipV="1">
              <a:off x="2111633" y="2060848"/>
              <a:ext cx="0" cy="135153"/>
            </a:xfrm>
            <a:prstGeom prst="line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redondar Retângulo em um Canto Diagonal 1">
            <a:hlinkClick r:id="rId6" action="ppaction://hlinksldjump"/>
          </p:cNvPr>
          <p:cNvSpPr/>
          <p:nvPr userDrawn="1"/>
        </p:nvSpPr>
        <p:spPr>
          <a:xfrm>
            <a:off x="249591" y="404664"/>
            <a:ext cx="1514097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Sistemas Judiciais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5" name="Arredondar Retângulo em um Canto Diagonal 7"/>
          <p:cNvSpPr/>
          <p:nvPr userDrawn="1"/>
        </p:nvSpPr>
        <p:spPr>
          <a:xfrm>
            <a:off x="1979712" y="404664"/>
            <a:ext cx="1512168" cy="864096"/>
          </a:xfrm>
          <a:prstGeom prst="round2Diag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/>
              <a:t>Sistemas Administrativos</a:t>
            </a:r>
            <a:endParaRPr lang="pt-BR" sz="1200" b="1" dirty="0"/>
          </a:p>
        </p:txBody>
      </p:sp>
      <p:sp>
        <p:nvSpPr>
          <p:cNvPr id="16" name="Arredondar Retângulo em um Canto Diagonal 8">
            <a:hlinkClick r:id="rId7" action="ppaction://hlinksldjump"/>
          </p:cNvPr>
          <p:cNvSpPr/>
          <p:nvPr userDrawn="1"/>
        </p:nvSpPr>
        <p:spPr>
          <a:xfrm>
            <a:off x="3707904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Gestão do Conhecimento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7" name="Arredondar Retângulo em um Canto Diagonal 9">
            <a:hlinkClick r:id="rId8" action="ppaction://hlinksldjump"/>
          </p:cNvPr>
          <p:cNvSpPr/>
          <p:nvPr userDrawn="1"/>
        </p:nvSpPr>
        <p:spPr>
          <a:xfrm>
            <a:off x="5436096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Estrutura de TIC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8" name="Arredondar Retângulo em um Canto Diagonal 10">
            <a:hlinkClick r:id="rId9" action="ppaction://hlinksldjump"/>
          </p:cNvPr>
          <p:cNvSpPr/>
          <p:nvPr userDrawn="1"/>
        </p:nvSpPr>
        <p:spPr>
          <a:xfrm>
            <a:off x="7164288" y="404664"/>
            <a:ext cx="1512168" cy="86409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Governança</a:t>
            </a:r>
            <a:endParaRPr lang="pt-BR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49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 userDrawn="1"/>
        </p:nvSpPr>
        <p:spPr>
          <a:xfrm>
            <a:off x="0" y="332656"/>
            <a:ext cx="9144000" cy="6264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 userDrawn="1"/>
        </p:nvSpPr>
        <p:spPr>
          <a:xfrm>
            <a:off x="0" y="6516000"/>
            <a:ext cx="9144000" cy="34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624"/>
            <a:ext cx="6923112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sz="2000" b="1" dirty="0"/>
          </a:p>
        </p:txBody>
      </p:sp>
      <p:sp>
        <p:nvSpPr>
          <p:cNvPr id="12" name="Retângulo 11"/>
          <p:cNvSpPr/>
          <p:nvPr userDrawn="1"/>
        </p:nvSpPr>
        <p:spPr>
          <a:xfrm>
            <a:off x="0" y="-9292"/>
            <a:ext cx="9144000" cy="3419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2079" y="6523134"/>
            <a:ext cx="840975" cy="324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816" y="6532809"/>
            <a:ext cx="477752" cy="3240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0" y="6525344"/>
            <a:ext cx="9144000" cy="3600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sz="1200" dirty="0" smtClean="0">
                <a:solidFill>
                  <a:schemeClr val="bg1"/>
                </a:solidFill>
                <a:effectLst/>
              </a:rPr>
              <a:t>DEZ/2</a:t>
            </a:r>
            <a:r>
              <a:rPr lang="pt-BR" sz="1200" baseline="0" dirty="0" smtClean="0">
                <a:solidFill>
                  <a:schemeClr val="bg1"/>
                </a:solidFill>
                <a:effectLst/>
              </a:rPr>
              <a:t>012</a:t>
            </a:r>
            <a:endParaRPr lang="pt-BR" sz="1200" dirty="0">
              <a:solidFill>
                <a:schemeClr val="bg1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pt-BR" sz="2000" b="1" cap="all" dirty="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Lucida Grande"/>
        <a:buChar char="▸"/>
        <a:defRPr lang="es-ES" sz="2800" b="1" dirty="0" smtClean="0">
          <a:solidFill>
            <a:schemeClr val="tx2"/>
          </a:solidFill>
          <a:latin typeface="+mj-lt"/>
          <a:ea typeface="+mj-ea"/>
          <a:cs typeface="+mj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Lucida Grande"/>
        <a:buChar char="▹"/>
        <a:defRPr lang="es-ES" sz="2400" b="1" dirty="0" smtClean="0">
          <a:solidFill>
            <a:schemeClr val="tx2"/>
          </a:solidFill>
          <a:latin typeface="+mj-lt"/>
          <a:ea typeface="+mj-ea"/>
          <a:cs typeface="+mj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7.xml"/><Relationship Id="rId13" Type="http://schemas.openxmlformats.org/officeDocument/2006/relationships/chart" Target="../charts/chart51.xml"/><Relationship Id="rId18" Type="http://schemas.openxmlformats.org/officeDocument/2006/relationships/slide" Target="slide9.xml"/><Relationship Id="rId3" Type="http://schemas.openxmlformats.org/officeDocument/2006/relationships/image" Target="../media/image10.png"/><Relationship Id="rId7" Type="http://schemas.openxmlformats.org/officeDocument/2006/relationships/chart" Target="../charts/chart46.xml"/><Relationship Id="rId12" Type="http://schemas.openxmlformats.org/officeDocument/2006/relationships/image" Target="../media/image11.png"/><Relationship Id="rId17" Type="http://schemas.openxmlformats.org/officeDocument/2006/relationships/chart" Target="../charts/chart54.xml"/><Relationship Id="rId2" Type="http://schemas.openxmlformats.org/officeDocument/2006/relationships/slide" Target="slide35.xml"/><Relationship Id="rId16" Type="http://schemas.openxmlformats.org/officeDocument/2006/relationships/chart" Target="../charts/chart53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5.xml"/><Relationship Id="rId11" Type="http://schemas.openxmlformats.org/officeDocument/2006/relationships/chart" Target="../charts/chart50.xml"/><Relationship Id="rId5" Type="http://schemas.openxmlformats.org/officeDocument/2006/relationships/slide" Target="slide38.xml"/><Relationship Id="rId15" Type="http://schemas.openxmlformats.org/officeDocument/2006/relationships/slide" Target="slide37.xml"/><Relationship Id="rId10" Type="http://schemas.openxmlformats.org/officeDocument/2006/relationships/chart" Target="../charts/chart49.xml"/><Relationship Id="rId4" Type="http://schemas.openxmlformats.org/officeDocument/2006/relationships/slide" Target="slide36.xml"/><Relationship Id="rId9" Type="http://schemas.openxmlformats.org/officeDocument/2006/relationships/chart" Target="../charts/chart48.xml"/><Relationship Id="rId14" Type="http://schemas.openxmlformats.org/officeDocument/2006/relationships/chart" Target="../charts/char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6.xml"/><Relationship Id="rId4" Type="http://schemas.openxmlformats.org/officeDocument/2006/relationships/chart" Target="../charts/chart5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9.xml"/><Relationship Id="rId13" Type="http://schemas.openxmlformats.org/officeDocument/2006/relationships/slide" Target="slide13.xml"/><Relationship Id="rId3" Type="http://schemas.openxmlformats.org/officeDocument/2006/relationships/image" Target="../media/image10.png"/><Relationship Id="rId7" Type="http://schemas.openxmlformats.org/officeDocument/2006/relationships/chart" Target="../charts/chart58.xml"/><Relationship Id="rId12" Type="http://schemas.openxmlformats.org/officeDocument/2006/relationships/slide" Target="slide1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7.xml"/><Relationship Id="rId11" Type="http://schemas.openxmlformats.org/officeDocument/2006/relationships/chart" Target="../charts/chart62.xml"/><Relationship Id="rId5" Type="http://schemas.openxmlformats.org/officeDocument/2006/relationships/image" Target="../media/image11.png"/><Relationship Id="rId10" Type="http://schemas.openxmlformats.org/officeDocument/2006/relationships/chart" Target="../charts/chart61.xml"/><Relationship Id="rId4" Type="http://schemas.openxmlformats.org/officeDocument/2006/relationships/slide" Target="slide40.xml"/><Relationship Id="rId9" Type="http://schemas.openxmlformats.org/officeDocument/2006/relationships/chart" Target="../charts/chart6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8.xml"/><Relationship Id="rId13" Type="http://schemas.openxmlformats.org/officeDocument/2006/relationships/slide" Target="slide41.xml"/><Relationship Id="rId18" Type="http://schemas.openxmlformats.org/officeDocument/2006/relationships/slide" Target="slide45.xml"/><Relationship Id="rId3" Type="http://schemas.openxmlformats.org/officeDocument/2006/relationships/chart" Target="../charts/chart63.xml"/><Relationship Id="rId7" Type="http://schemas.openxmlformats.org/officeDocument/2006/relationships/chart" Target="../charts/chart67.xml"/><Relationship Id="rId12" Type="http://schemas.openxmlformats.org/officeDocument/2006/relationships/chart" Target="../charts/chart72.xml"/><Relationship Id="rId17" Type="http://schemas.openxmlformats.org/officeDocument/2006/relationships/slide" Target="slide44.xml"/><Relationship Id="rId2" Type="http://schemas.openxmlformats.org/officeDocument/2006/relationships/image" Target="../media/image11.png"/><Relationship Id="rId16" Type="http://schemas.openxmlformats.org/officeDocument/2006/relationships/slide" Target="slide43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66.xml"/><Relationship Id="rId11" Type="http://schemas.openxmlformats.org/officeDocument/2006/relationships/chart" Target="../charts/chart71.xml"/><Relationship Id="rId5" Type="http://schemas.openxmlformats.org/officeDocument/2006/relationships/chart" Target="../charts/chart65.xml"/><Relationship Id="rId15" Type="http://schemas.openxmlformats.org/officeDocument/2006/relationships/slide" Target="slide42.xml"/><Relationship Id="rId10" Type="http://schemas.openxmlformats.org/officeDocument/2006/relationships/chart" Target="../charts/chart70.xml"/><Relationship Id="rId19" Type="http://schemas.openxmlformats.org/officeDocument/2006/relationships/slide" Target="slide12.xml"/><Relationship Id="rId4" Type="http://schemas.openxmlformats.org/officeDocument/2006/relationships/chart" Target="../charts/chart64.xml"/><Relationship Id="rId9" Type="http://schemas.openxmlformats.org/officeDocument/2006/relationships/chart" Target="../charts/chart69.xml"/><Relationship Id="rId1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chart" Target="../charts/chart79.xml"/><Relationship Id="rId18" Type="http://schemas.openxmlformats.org/officeDocument/2006/relationships/chart" Target="../charts/chart84.xml"/><Relationship Id="rId3" Type="http://schemas.openxmlformats.org/officeDocument/2006/relationships/slide" Target="slide46.xml"/><Relationship Id="rId21" Type="http://schemas.openxmlformats.org/officeDocument/2006/relationships/chart" Target="../charts/chart86.xml"/><Relationship Id="rId7" Type="http://schemas.openxmlformats.org/officeDocument/2006/relationships/slide" Target="slide49.xml"/><Relationship Id="rId12" Type="http://schemas.openxmlformats.org/officeDocument/2006/relationships/chart" Target="../charts/chart78.xml"/><Relationship Id="rId17" Type="http://schemas.openxmlformats.org/officeDocument/2006/relationships/chart" Target="../charts/chart83.xml"/><Relationship Id="rId2" Type="http://schemas.openxmlformats.org/officeDocument/2006/relationships/image" Target="../media/image11.png"/><Relationship Id="rId16" Type="http://schemas.openxmlformats.org/officeDocument/2006/relationships/chart" Target="../charts/chart82.xml"/><Relationship Id="rId20" Type="http://schemas.openxmlformats.org/officeDocument/2006/relationships/chart" Target="../charts/chart8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8.xml"/><Relationship Id="rId11" Type="http://schemas.openxmlformats.org/officeDocument/2006/relationships/chart" Target="../charts/chart77.xml"/><Relationship Id="rId5" Type="http://schemas.openxmlformats.org/officeDocument/2006/relationships/slide" Target="slide47.xml"/><Relationship Id="rId15" Type="http://schemas.openxmlformats.org/officeDocument/2006/relationships/chart" Target="../charts/chart81.xml"/><Relationship Id="rId10" Type="http://schemas.openxmlformats.org/officeDocument/2006/relationships/chart" Target="../charts/chart76.xml"/><Relationship Id="rId19" Type="http://schemas.openxmlformats.org/officeDocument/2006/relationships/slide" Target="slide50.xml"/><Relationship Id="rId4" Type="http://schemas.openxmlformats.org/officeDocument/2006/relationships/image" Target="../media/image10.png"/><Relationship Id="rId9" Type="http://schemas.openxmlformats.org/officeDocument/2006/relationships/chart" Target="../charts/chart75.xml"/><Relationship Id="rId14" Type="http://schemas.openxmlformats.org/officeDocument/2006/relationships/chart" Target="../charts/chart80.xml"/><Relationship Id="rId22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chart" Target="../charts/chart8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chart" Target="../charts/chart8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8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4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10" Type="http://schemas.openxmlformats.org/officeDocument/2006/relationships/chart" Target="../charts/chart91.xml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10" Type="http://schemas.openxmlformats.org/officeDocument/2006/relationships/chart" Target="../charts/chart92.xml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9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chart" Target="../charts/chart9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chart" Target="../charts/chart9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9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9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9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9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0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0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0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0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chart" Target="../charts/chart10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0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chart" Target="../charts/chart10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07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08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09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10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13" Type="http://schemas.openxmlformats.org/officeDocument/2006/relationships/image" Target="../media/image10.png"/><Relationship Id="rId18" Type="http://schemas.openxmlformats.org/officeDocument/2006/relationships/slide" Target="slide20.xml"/><Relationship Id="rId3" Type="http://schemas.openxmlformats.org/officeDocument/2006/relationships/chart" Target="../charts/chart4.xml"/><Relationship Id="rId21" Type="http://schemas.openxmlformats.org/officeDocument/2006/relationships/chart" Target="../charts/chart14.xml"/><Relationship Id="rId7" Type="http://schemas.openxmlformats.org/officeDocument/2006/relationships/chart" Target="../charts/chart8.xml"/><Relationship Id="rId12" Type="http://schemas.openxmlformats.org/officeDocument/2006/relationships/slide" Target="slide16.xml"/><Relationship Id="rId17" Type="http://schemas.openxmlformats.org/officeDocument/2006/relationships/slide" Target="slide19.xml"/><Relationship Id="rId2" Type="http://schemas.openxmlformats.org/officeDocument/2006/relationships/chart" Target="../charts/chart3.xml"/><Relationship Id="rId16" Type="http://schemas.openxmlformats.org/officeDocument/2006/relationships/slide" Target="slide18.xml"/><Relationship Id="rId20" Type="http://schemas.openxmlformats.org/officeDocument/2006/relationships/chart" Target="../charts/chart1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7.xml"/><Relationship Id="rId11" Type="http://schemas.openxmlformats.org/officeDocument/2006/relationships/chart" Target="../charts/chart12.xml"/><Relationship Id="rId24" Type="http://schemas.openxmlformats.org/officeDocument/2006/relationships/slide" Target="slide3.xml"/><Relationship Id="rId5" Type="http://schemas.openxmlformats.org/officeDocument/2006/relationships/chart" Target="../charts/chart6.xml"/><Relationship Id="rId15" Type="http://schemas.openxmlformats.org/officeDocument/2006/relationships/slide" Target="slide17.xml"/><Relationship Id="rId23" Type="http://schemas.openxmlformats.org/officeDocument/2006/relationships/slide" Target="slide6.xml"/><Relationship Id="rId10" Type="http://schemas.openxmlformats.org/officeDocument/2006/relationships/chart" Target="../charts/chart11.xml"/><Relationship Id="rId19" Type="http://schemas.openxmlformats.org/officeDocument/2006/relationships/slide" Target="slide21.xml"/><Relationship Id="rId4" Type="http://schemas.openxmlformats.org/officeDocument/2006/relationships/chart" Target="../charts/chart5.xml"/><Relationship Id="rId9" Type="http://schemas.openxmlformats.org/officeDocument/2006/relationships/chart" Target="../charts/chart10.xml"/><Relationship Id="rId14" Type="http://schemas.openxmlformats.org/officeDocument/2006/relationships/image" Target="../media/image11.png"/><Relationship Id="rId22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11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12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13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14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15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16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17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18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19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20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13" Type="http://schemas.openxmlformats.org/officeDocument/2006/relationships/chart" Target="../charts/chart21.xml"/><Relationship Id="rId18" Type="http://schemas.openxmlformats.org/officeDocument/2006/relationships/slide" Target="slide26.xml"/><Relationship Id="rId26" Type="http://schemas.openxmlformats.org/officeDocument/2006/relationships/chart" Target="../charts/chart28.xml"/><Relationship Id="rId3" Type="http://schemas.openxmlformats.org/officeDocument/2006/relationships/image" Target="../media/image10.png"/><Relationship Id="rId21" Type="http://schemas.openxmlformats.org/officeDocument/2006/relationships/slide" Target="slide27.xml"/><Relationship Id="rId7" Type="http://schemas.openxmlformats.org/officeDocument/2006/relationships/chart" Target="../charts/chart15.xml"/><Relationship Id="rId12" Type="http://schemas.openxmlformats.org/officeDocument/2006/relationships/chart" Target="../charts/chart20.xml"/><Relationship Id="rId17" Type="http://schemas.openxmlformats.org/officeDocument/2006/relationships/chart" Target="../charts/chart24.xml"/><Relationship Id="rId25" Type="http://schemas.openxmlformats.org/officeDocument/2006/relationships/chart" Target="../charts/chart27.xml"/><Relationship Id="rId2" Type="http://schemas.openxmlformats.org/officeDocument/2006/relationships/slide" Target="slide22.xml"/><Relationship Id="rId16" Type="http://schemas.openxmlformats.org/officeDocument/2006/relationships/chart" Target="../charts/chart23.xml"/><Relationship Id="rId20" Type="http://schemas.openxmlformats.org/officeDocument/2006/relationships/chart" Target="../charts/chart26.xml"/><Relationship Id="rId29" Type="http://schemas.openxmlformats.org/officeDocument/2006/relationships/chart" Target="../charts/chart3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5.xml"/><Relationship Id="rId11" Type="http://schemas.openxmlformats.org/officeDocument/2006/relationships/chart" Target="../charts/chart19.xml"/><Relationship Id="rId24" Type="http://schemas.openxmlformats.org/officeDocument/2006/relationships/slide" Target="slide3.xml"/><Relationship Id="rId5" Type="http://schemas.openxmlformats.org/officeDocument/2006/relationships/slide" Target="slide24.xml"/><Relationship Id="rId15" Type="http://schemas.openxmlformats.org/officeDocument/2006/relationships/image" Target="../media/image11.png"/><Relationship Id="rId23" Type="http://schemas.openxmlformats.org/officeDocument/2006/relationships/slide" Target="slide6.xml"/><Relationship Id="rId28" Type="http://schemas.openxmlformats.org/officeDocument/2006/relationships/chart" Target="../charts/chart29.xml"/><Relationship Id="rId10" Type="http://schemas.openxmlformats.org/officeDocument/2006/relationships/chart" Target="../charts/chart18.xml"/><Relationship Id="rId19" Type="http://schemas.openxmlformats.org/officeDocument/2006/relationships/chart" Target="../charts/chart25.xml"/><Relationship Id="rId4" Type="http://schemas.openxmlformats.org/officeDocument/2006/relationships/slide" Target="slide23.xml"/><Relationship Id="rId9" Type="http://schemas.openxmlformats.org/officeDocument/2006/relationships/chart" Target="../charts/chart17.xml"/><Relationship Id="rId14" Type="http://schemas.openxmlformats.org/officeDocument/2006/relationships/chart" Target="../charts/chart22.xml"/><Relationship Id="rId22" Type="http://schemas.openxmlformats.org/officeDocument/2006/relationships/slide" Target="slide4.xml"/><Relationship Id="rId27" Type="http://schemas.openxmlformats.org/officeDocument/2006/relationships/slide" Target="slide29.xml"/><Relationship Id="rId30" Type="http://schemas.openxmlformats.org/officeDocument/2006/relationships/slide" Target="slide28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21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hart" Target="../charts/chart122.xml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63.xml"/><Relationship Id="rId3" Type="http://schemas.openxmlformats.org/officeDocument/2006/relationships/image" Target="../media/image10.png"/><Relationship Id="rId7" Type="http://schemas.openxmlformats.org/officeDocument/2006/relationships/slide" Target="slide64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8.xml"/><Relationship Id="rId6" Type="http://schemas.openxmlformats.org/officeDocument/2006/relationships/slide" Target="slide66.xml"/><Relationship Id="rId11" Type="http://schemas.openxmlformats.org/officeDocument/2006/relationships/slide" Target="slide65.xml"/><Relationship Id="rId5" Type="http://schemas.openxmlformats.org/officeDocument/2006/relationships/slide" Target="slide62.xml"/><Relationship Id="rId10" Type="http://schemas.openxmlformats.org/officeDocument/2006/relationships/slide" Target="slide60.xml"/><Relationship Id="rId4" Type="http://schemas.openxmlformats.org/officeDocument/2006/relationships/slide" Target="slide61.xml"/><Relationship Id="rId9" Type="http://schemas.openxmlformats.org/officeDocument/2006/relationships/slide" Target="slide59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72.xml"/><Relationship Id="rId3" Type="http://schemas.openxmlformats.org/officeDocument/2006/relationships/image" Target="../media/image10.png"/><Relationship Id="rId7" Type="http://schemas.openxmlformats.org/officeDocument/2006/relationships/slide" Target="slide71.xml"/><Relationship Id="rId2" Type="http://schemas.openxmlformats.org/officeDocument/2006/relationships/slide" Target="slide5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68.xml"/><Relationship Id="rId5" Type="http://schemas.openxmlformats.org/officeDocument/2006/relationships/slide" Target="slide67.xml"/><Relationship Id="rId4" Type="http://schemas.openxmlformats.org/officeDocument/2006/relationships/slide" Target="slide70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79.xml"/><Relationship Id="rId3" Type="http://schemas.openxmlformats.org/officeDocument/2006/relationships/slide" Target="slide74.xml"/><Relationship Id="rId7" Type="http://schemas.openxmlformats.org/officeDocument/2006/relationships/slide" Target="slide7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slide" Target="slide75.xml"/><Relationship Id="rId11" Type="http://schemas.openxmlformats.org/officeDocument/2006/relationships/slide" Target="slide58.xml"/><Relationship Id="rId5" Type="http://schemas.openxmlformats.org/officeDocument/2006/relationships/slide" Target="slide78.xml"/><Relationship Id="rId10" Type="http://schemas.openxmlformats.org/officeDocument/2006/relationships/slide" Target="slide82.xml"/><Relationship Id="rId4" Type="http://schemas.openxmlformats.org/officeDocument/2006/relationships/slide" Target="slide77.xml"/><Relationship Id="rId9" Type="http://schemas.openxmlformats.org/officeDocument/2006/relationships/slide" Target="slide8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slide" Target="slide8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8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slide" Target="slide54.xml"/><Relationship Id="rId5" Type="http://schemas.openxmlformats.org/officeDocument/2006/relationships/slide" Target="slide85.xml"/><Relationship Id="rId4" Type="http://schemas.openxmlformats.org/officeDocument/2006/relationships/slide" Target="slide8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3.xml"/><Relationship Id="rId13" Type="http://schemas.openxmlformats.org/officeDocument/2006/relationships/slide" Target="slide4.xml"/><Relationship Id="rId3" Type="http://schemas.openxmlformats.org/officeDocument/2006/relationships/image" Target="../media/image10.png"/><Relationship Id="rId7" Type="http://schemas.openxmlformats.org/officeDocument/2006/relationships/chart" Target="../charts/chart32.xml"/><Relationship Id="rId12" Type="http://schemas.openxmlformats.org/officeDocument/2006/relationships/image" Target="../media/image11.png"/><Relationship Id="rId17" Type="http://schemas.openxmlformats.org/officeDocument/2006/relationships/chart" Target="../charts/chart38.xml"/><Relationship Id="rId2" Type="http://schemas.openxmlformats.org/officeDocument/2006/relationships/slide" Target="slide30.xml"/><Relationship Id="rId16" Type="http://schemas.openxmlformats.org/officeDocument/2006/relationships/chart" Target="../charts/chart37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31.xml"/><Relationship Id="rId11" Type="http://schemas.openxmlformats.org/officeDocument/2006/relationships/chart" Target="../charts/chart36.xml"/><Relationship Id="rId5" Type="http://schemas.openxmlformats.org/officeDocument/2006/relationships/slide" Target="slide32.xml"/><Relationship Id="rId15" Type="http://schemas.openxmlformats.org/officeDocument/2006/relationships/slide" Target="slide3.xml"/><Relationship Id="rId10" Type="http://schemas.openxmlformats.org/officeDocument/2006/relationships/chart" Target="../charts/chart35.xml"/><Relationship Id="rId4" Type="http://schemas.openxmlformats.org/officeDocument/2006/relationships/slide" Target="slide31.xml"/><Relationship Id="rId9" Type="http://schemas.openxmlformats.org/officeDocument/2006/relationships/chart" Target="../charts/chart34.xml"/><Relationship Id="rId14" Type="http://schemas.openxmlformats.org/officeDocument/2006/relationships/slide" Target="slide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7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2.xml"/><Relationship Id="rId5" Type="http://schemas.openxmlformats.org/officeDocument/2006/relationships/image" Target="../media/image10.png"/><Relationship Id="rId4" Type="http://schemas.openxmlformats.org/officeDocument/2006/relationships/slide" Target="slide34.xml"/></Relationships>
</file>

<file path=ppt/slides/_rels/slide8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UY" dirty="0" smtClean="0">
                <a:solidFill>
                  <a:schemeClr val="tx1"/>
                </a:solidFill>
              </a:rPr>
              <a:t>Portfólio de projetos de tic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Resumo executivo</a:t>
            </a:r>
          </a:p>
          <a:p>
            <a:r>
              <a:rPr lang="pt-BR" dirty="0" smtClean="0"/>
              <a:t>dezembro/2012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8551835"/>
              </p:ext>
            </p:extLst>
          </p:nvPr>
        </p:nvGraphicFramePr>
        <p:xfrm>
          <a:off x="611560" y="1772816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Autenticidade Documental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Mandados &amp; Alvarás Digitais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Nov</a:t>
                      </a:r>
                      <a:r>
                        <a:rPr lang="pt-BR" sz="1600" dirty="0" smtClean="0"/>
                        <a:t>/12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95%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871304"/>
              </p:ext>
            </p:extLst>
          </p:nvPr>
        </p:nvGraphicFramePr>
        <p:xfrm>
          <a:off x="611560" y="2636912"/>
          <a:ext cx="7992888" cy="111098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Gestão Documental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Digitalização das Fichas Funcionais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Susp</a:t>
                      </a:r>
                      <a:r>
                        <a:rPr lang="pt-PT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Arquivo Geral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Dez/12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95%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9212851"/>
              </p:ext>
            </p:extLst>
          </p:nvPr>
        </p:nvGraphicFramePr>
        <p:xfrm>
          <a:off x="611560" y="3861048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Portal Corporativo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Portal de Internet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Fev/13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60%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4" name="Picture 2056" descr="Icon Magnifying Glas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68" y="2218997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44" y="309211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44" y="431627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28565245"/>
              </p:ext>
            </p:extLst>
          </p:nvPr>
        </p:nvGraphicFramePr>
        <p:xfrm>
          <a:off x="7092280" y="2095549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56709521"/>
              </p:ext>
            </p:extLst>
          </p:nvPr>
        </p:nvGraphicFramePr>
        <p:xfrm>
          <a:off x="7137285" y="2188283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09414919"/>
              </p:ext>
            </p:extLst>
          </p:nvPr>
        </p:nvGraphicFramePr>
        <p:xfrm>
          <a:off x="7092280" y="295551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83160211"/>
              </p:ext>
            </p:extLst>
          </p:nvPr>
        </p:nvGraphicFramePr>
        <p:xfrm>
          <a:off x="7137285" y="304825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9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16071773"/>
              </p:ext>
            </p:extLst>
          </p:nvPr>
        </p:nvGraphicFramePr>
        <p:xfrm>
          <a:off x="7092280" y="4183805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6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07601500"/>
              </p:ext>
            </p:extLst>
          </p:nvPr>
        </p:nvGraphicFramePr>
        <p:xfrm>
          <a:off x="7137285" y="4276539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62" name="Picture 56" descr="Viewer fil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16440" y="184482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6" descr="Viewer fil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16440" y="2697369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56" descr="Viewer fil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16440" y="3921505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65678593"/>
              </p:ext>
            </p:extLst>
          </p:nvPr>
        </p:nvGraphicFramePr>
        <p:xfrm>
          <a:off x="7092280" y="3331284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4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19892769"/>
              </p:ext>
            </p:extLst>
          </p:nvPr>
        </p:nvGraphicFramePr>
        <p:xfrm>
          <a:off x="7137285" y="3424018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42" name="Picture 2056" descr="Icon Magnifying Glass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45217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9308335"/>
              </p:ext>
            </p:extLst>
          </p:nvPr>
        </p:nvGraphicFramePr>
        <p:xfrm>
          <a:off x="611560" y="4716145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Ensino à Distancia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da Plataforma</a:t>
                      </a:r>
                      <a:r>
                        <a:rPr lang="pt-BR" sz="1600" baseline="0" dirty="0" smtClean="0"/>
                        <a:t> do EAD (</a:t>
                      </a:r>
                      <a:r>
                        <a:rPr lang="pt-BR" sz="1600" baseline="0" dirty="0" err="1" smtClean="0"/>
                        <a:t>Moodle</a:t>
                      </a:r>
                      <a:r>
                        <a:rPr lang="pt-BR" sz="1600" baseline="0" dirty="0"/>
                        <a:t>)</a:t>
                      </a:r>
                      <a:endParaRPr lang="pt-BR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-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0" name="Picture 56" descr="Viewer fil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16440" y="4788153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87089656"/>
              </p:ext>
            </p:extLst>
          </p:nvPr>
        </p:nvGraphicFramePr>
        <p:xfrm>
          <a:off x="7092280" y="503473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7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1630288"/>
              </p:ext>
            </p:extLst>
          </p:nvPr>
        </p:nvGraphicFramePr>
        <p:xfrm>
          <a:off x="7137285" y="512746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pSp>
        <p:nvGrpSpPr>
          <p:cNvPr id="55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69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6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7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8" name="Oval 281">
              <a:hlinkClick r:id="rId18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sp>
        <p:nvSpPr>
          <p:cNvPr id="36" name="CaixaDeTexto 35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37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1590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5"/>
          <p:cNvSpPr/>
          <p:nvPr/>
        </p:nvSpPr>
        <p:spPr>
          <a:xfrm>
            <a:off x="401082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4" name="Group 18"/>
          <p:cNvGrpSpPr/>
          <p:nvPr/>
        </p:nvGrpSpPr>
        <p:grpSpPr>
          <a:xfrm>
            <a:off x="458930" y="1923825"/>
            <a:ext cx="2314753" cy="277000"/>
            <a:chOff x="452926" y="1955659"/>
            <a:chExt cx="2074514" cy="300915"/>
          </a:xfrm>
        </p:grpSpPr>
        <p:sp>
          <p:nvSpPr>
            <p:cNvPr id="75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TextBox 16"/>
            <p:cNvSpPr txBox="1"/>
            <p:nvPr/>
          </p:nvSpPr>
          <p:spPr>
            <a:xfrm>
              <a:off x="486975" y="1955659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Em Execução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08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9" name="Group 23"/>
          <p:cNvGrpSpPr/>
          <p:nvPr/>
        </p:nvGrpSpPr>
        <p:grpSpPr>
          <a:xfrm>
            <a:off x="458930" y="2230706"/>
            <a:ext cx="2314753" cy="277000"/>
            <a:chOff x="452926" y="2289035"/>
            <a:chExt cx="2074514" cy="300915"/>
          </a:xfrm>
        </p:grpSpPr>
        <p:sp>
          <p:nvSpPr>
            <p:cNvPr id="80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Não Iniciados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02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4" name="Group 25"/>
          <p:cNvGrpSpPr/>
          <p:nvPr/>
        </p:nvGrpSpPr>
        <p:grpSpPr>
          <a:xfrm>
            <a:off x="458930" y="2546355"/>
            <a:ext cx="2314753" cy="277000"/>
            <a:chOff x="452926" y="2289035"/>
            <a:chExt cx="2074514" cy="300915"/>
          </a:xfrm>
        </p:grpSpPr>
        <p:sp>
          <p:nvSpPr>
            <p:cNvPr id="85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Suspensos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9" name="Round Same Side Corner Rectangle 106"/>
          <p:cNvSpPr/>
          <p:nvPr/>
        </p:nvSpPr>
        <p:spPr>
          <a:xfrm>
            <a:off x="401082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2" name="Group 23"/>
          <p:cNvGrpSpPr/>
          <p:nvPr/>
        </p:nvGrpSpPr>
        <p:grpSpPr>
          <a:xfrm>
            <a:off x="474850" y="2860786"/>
            <a:ext cx="2314753" cy="277000"/>
            <a:chOff x="452926" y="2289035"/>
            <a:chExt cx="2074514" cy="300915"/>
          </a:xfrm>
        </p:grpSpPr>
        <p:sp>
          <p:nvSpPr>
            <p:cNvPr id="93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4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Concluídos Mês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97" name="Group 25"/>
          <p:cNvGrpSpPr/>
          <p:nvPr/>
        </p:nvGrpSpPr>
        <p:grpSpPr>
          <a:xfrm>
            <a:off x="474850" y="3176435"/>
            <a:ext cx="2314753" cy="277000"/>
            <a:chOff x="452926" y="2289035"/>
            <a:chExt cx="2074514" cy="300915"/>
          </a:xfrm>
        </p:grpSpPr>
        <p:sp>
          <p:nvSpPr>
            <p:cNvPr id="98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9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Propostas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2" name="Rounded Rectangle 5"/>
          <p:cNvSpPr/>
          <p:nvPr/>
        </p:nvSpPr>
        <p:spPr>
          <a:xfrm>
            <a:off x="6313325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3" name="Group 18"/>
          <p:cNvGrpSpPr/>
          <p:nvPr/>
        </p:nvGrpSpPr>
        <p:grpSpPr>
          <a:xfrm>
            <a:off x="6371175" y="1923824"/>
            <a:ext cx="2314754" cy="291938"/>
            <a:chOff x="452926" y="1955660"/>
            <a:chExt cx="2074514" cy="317143"/>
          </a:xfrm>
        </p:grpSpPr>
        <p:sp>
          <p:nvSpPr>
            <p:cNvPr id="104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5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6" name="TextBox 16"/>
            <p:cNvSpPr txBox="1"/>
            <p:nvPr/>
          </p:nvSpPr>
          <p:spPr>
            <a:xfrm>
              <a:off x="501241" y="1971889"/>
              <a:ext cx="1262522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Atrasados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7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25%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8" name="Group 23"/>
          <p:cNvGrpSpPr/>
          <p:nvPr/>
        </p:nvGrpSpPr>
        <p:grpSpPr>
          <a:xfrm>
            <a:off x="6371175" y="2230705"/>
            <a:ext cx="2314755" cy="287506"/>
            <a:chOff x="452926" y="2289036"/>
            <a:chExt cx="2074514" cy="312328"/>
          </a:xfrm>
        </p:grpSpPr>
        <p:sp>
          <p:nvSpPr>
            <p:cNvPr id="109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0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1" name="TextBox 21"/>
            <p:cNvSpPr txBox="1"/>
            <p:nvPr/>
          </p:nvSpPr>
          <p:spPr>
            <a:xfrm>
              <a:off x="501240" y="2300450"/>
              <a:ext cx="1225831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No Prazo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2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75%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3" name="Group 25"/>
          <p:cNvGrpSpPr/>
          <p:nvPr/>
        </p:nvGrpSpPr>
        <p:grpSpPr>
          <a:xfrm>
            <a:off x="6371173" y="2546355"/>
            <a:ext cx="2314753" cy="277000"/>
            <a:chOff x="452926" y="2289035"/>
            <a:chExt cx="2074514" cy="300915"/>
          </a:xfrm>
        </p:grpSpPr>
        <p:sp>
          <p:nvSpPr>
            <p:cNvPr id="114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5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6" name="TextBox 28"/>
            <p:cNvSpPr txBox="1"/>
            <p:nvPr/>
          </p:nvSpPr>
          <p:spPr>
            <a:xfrm>
              <a:off x="486974" y="2289035"/>
              <a:ext cx="1276790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Monitorados PMO 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7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8" name="Round Same Side Corner Rectangle 106"/>
          <p:cNvSpPr/>
          <p:nvPr/>
        </p:nvSpPr>
        <p:spPr>
          <a:xfrm>
            <a:off x="6313325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(%)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9" name="Group 23"/>
          <p:cNvGrpSpPr/>
          <p:nvPr/>
        </p:nvGrpSpPr>
        <p:grpSpPr>
          <a:xfrm>
            <a:off x="6387093" y="2860786"/>
            <a:ext cx="2314753" cy="277000"/>
            <a:chOff x="452926" y="2289035"/>
            <a:chExt cx="2074514" cy="300915"/>
          </a:xfrm>
        </p:grpSpPr>
        <p:sp>
          <p:nvSpPr>
            <p:cNvPr id="120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1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2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Rejeitados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3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4" name="Group 25"/>
          <p:cNvGrpSpPr/>
          <p:nvPr/>
        </p:nvGrpSpPr>
        <p:grpSpPr>
          <a:xfrm>
            <a:off x="6387093" y="3176435"/>
            <a:ext cx="2314753" cy="277000"/>
            <a:chOff x="452926" y="2289035"/>
            <a:chExt cx="2074514" cy="300915"/>
          </a:xfrm>
        </p:grpSpPr>
        <p:sp>
          <p:nvSpPr>
            <p:cNvPr id="125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6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7" name="TextBox 28"/>
            <p:cNvSpPr txBox="1"/>
            <p:nvPr/>
          </p:nvSpPr>
          <p:spPr>
            <a:xfrm>
              <a:off x="486975" y="2289035"/>
              <a:ext cx="1262523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Ocupação Recursos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8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7" name="Group 279"/>
          <p:cNvGrpSpPr>
            <a:grpSpLocks noChangeAspect="1"/>
          </p:cNvGrpSpPr>
          <p:nvPr/>
        </p:nvGrpSpPr>
        <p:grpSpPr bwMode="auto">
          <a:xfrm>
            <a:off x="4473000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8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39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140" name="Group 279"/>
          <p:cNvGrpSpPr>
            <a:grpSpLocks noChangeAspect="1"/>
          </p:cNvGrpSpPr>
          <p:nvPr/>
        </p:nvGrpSpPr>
        <p:grpSpPr bwMode="auto">
          <a:xfrm>
            <a:off x="4139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1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42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 smtClean="0">
                  <a:solidFill>
                    <a:schemeClr val="bg1"/>
                  </a:solidFill>
                </a:rPr>
                <a:t>R</a:t>
              </a:r>
              <a:endParaRPr lang="pt-BR" sz="10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3" name="Group 279"/>
          <p:cNvGrpSpPr>
            <a:grpSpLocks noChangeAspect="1"/>
          </p:cNvGrpSpPr>
          <p:nvPr/>
        </p:nvGrpSpPr>
        <p:grpSpPr bwMode="auto">
          <a:xfrm>
            <a:off x="4806048" y="6281164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4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45" name="Oval 281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sp>
        <p:nvSpPr>
          <p:cNvPr id="146" name="Round Same Side Corner Rectangle 4"/>
          <p:cNvSpPr/>
          <p:nvPr/>
        </p:nvSpPr>
        <p:spPr>
          <a:xfrm rot="10800000">
            <a:off x="3059832" y="1890626"/>
            <a:ext cx="3024336" cy="1610379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18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7" name="Round Same Side Corner Rectangle 106"/>
          <p:cNvSpPr/>
          <p:nvPr/>
        </p:nvSpPr>
        <p:spPr>
          <a:xfrm>
            <a:off x="3059831" y="1624196"/>
            <a:ext cx="3024337" cy="249911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Concluídos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48" name="Tabela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2915633"/>
              </p:ext>
            </p:extLst>
          </p:nvPr>
        </p:nvGraphicFramePr>
        <p:xfrm>
          <a:off x="3075341" y="1906118"/>
          <a:ext cx="2993275" cy="1428161"/>
        </p:xfrm>
        <a:graphic>
          <a:graphicData uri="http://schemas.openxmlformats.org/drawingml/2006/table">
            <a:tbl>
              <a:tblPr/>
              <a:tblGrid>
                <a:gridCol w="256971"/>
                <a:gridCol w="2088232"/>
                <a:gridCol w="648072"/>
              </a:tblGrid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01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04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05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06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07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9" name="Round Same Side Corner Rectangle 102"/>
          <p:cNvSpPr/>
          <p:nvPr/>
        </p:nvSpPr>
        <p:spPr>
          <a:xfrm>
            <a:off x="535319" y="5524206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2012</a:t>
            </a:r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50" name="Chart 96"/>
          <p:cNvGraphicFramePr/>
          <p:nvPr>
            <p:extLst>
              <p:ext uri="{D42A27DB-BD31-4B8C-83A1-F6EECF244321}">
                <p14:modId xmlns:p14="http://schemas.microsoft.com/office/powerpoint/2010/main" xmlns="" val="175842907"/>
              </p:ext>
            </p:extLst>
          </p:nvPr>
        </p:nvGraphicFramePr>
        <p:xfrm>
          <a:off x="215607" y="3887640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1" name="Round Same Side Corner Rectangle 100"/>
          <p:cNvSpPr/>
          <p:nvPr/>
        </p:nvSpPr>
        <p:spPr>
          <a:xfrm>
            <a:off x="212392" y="3660525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2" name="Round Same Side Corner Rectangle 102"/>
          <p:cNvSpPr/>
          <p:nvPr/>
        </p:nvSpPr>
        <p:spPr>
          <a:xfrm>
            <a:off x="4945895" y="5526478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2012</a:t>
            </a:r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53" name="Chart 96"/>
          <p:cNvGraphicFramePr/>
          <p:nvPr>
            <p:extLst>
              <p:ext uri="{D42A27DB-BD31-4B8C-83A1-F6EECF244321}">
                <p14:modId xmlns:p14="http://schemas.microsoft.com/office/powerpoint/2010/main" xmlns="" val="3368219570"/>
              </p:ext>
            </p:extLst>
          </p:nvPr>
        </p:nvGraphicFramePr>
        <p:xfrm>
          <a:off x="4626183" y="3889912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4" name="Round Same Side Corner Rectangle 100"/>
          <p:cNvSpPr/>
          <p:nvPr/>
        </p:nvSpPr>
        <p:spPr>
          <a:xfrm>
            <a:off x="4622968" y="3662797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444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0768443"/>
              </p:ext>
            </p:extLst>
          </p:nvPr>
        </p:nvGraphicFramePr>
        <p:xfrm>
          <a:off x="611560" y="1772816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Rede de Dados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Modernização Rede da Capital (Wireless)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Fev</a:t>
                      </a:r>
                      <a:r>
                        <a:rPr lang="pt-PT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65%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0969856"/>
              </p:ext>
            </p:extLst>
          </p:nvPr>
        </p:nvGraphicFramePr>
        <p:xfrm>
          <a:off x="611560" y="2688346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Datacenter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Redundância de Instalações Físicas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Mar/14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6865632"/>
              </p:ext>
            </p:extLst>
          </p:nvPr>
        </p:nvGraphicFramePr>
        <p:xfrm>
          <a:off x="611560" y="3624450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 gridSpan="3"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Atualização do Parque de Equipamentos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Equipamentos (Micros, Notebooks, Scanner)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Jul/13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40%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8" name="Picture 2056" descr="Icon Magnifying Glas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68" y="221388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68" y="3129417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6" descr="Viewer fi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40" y="1844848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56" descr="Viewer fi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2757802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56" descr="Viewer fi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3682331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51001604"/>
              </p:ext>
            </p:extLst>
          </p:nvPr>
        </p:nvGraphicFramePr>
        <p:xfrm>
          <a:off x="7092280" y="209813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59806122"/>
              </p:ext>
            </p:extLst>
          </p:nvPr>
        </p:nvGraphicFramePr>
        <p:xfrm>
          <a:off x="7137285" y="219086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79684426"/>
              </p:ext>
            </p:extLst>
          </p:nvPr>
        </p:nvGraphicFramePr>
        <p:xfrm>
          <a:off x="7092280" y="3018507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9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66018542"/>
              </p:ext>
            </p:extLst>
          </p:nvPr>
        </p:nvGraphicFramePr>
        <p:xfrm>
          <a:off x="7137285" y="3111241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7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46652289"/>
              </p:ext>
            </p:extLst>
          </p:nvPr>
        </p:nvGraphicFramePr>
        <p:xfrm>
          <a:off x="7092280" y="395591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7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86933749"/>
              </p:ext>
            </p:extLst>
          </p:nvPr>
        </p:nvGraphicFramePr>
        <p:xfrm>
          <a:off x="7137285" y="404865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pSp>
        <p:nvGrpSpPr>
          <p:cNvPr id="75" name="Group 279"/>
          <p:cNvGrpSpPr>
            <a:grpSpLocks noChangeAspect="1"/>
          </p:cNvGrpSpPr>
          <p:nvPr/>
        </p:nvGrpSpPr>
        <p:grpSpPr bwMode="auto">
          <a:xfrm>
            <a:off x="4473000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6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7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8" name="Group 279"/>
          <p:cNvGrpSpPr>
            <a:grpSpLocks noChangeAspect="1"/>
          </p:cNvGrpSpPr>
          <p:nvPr/>
        </p:nvGrpSpPr>
        <p:grpSpPr bwMode="auto">
          <a:xfrm>
            <a:off x="4139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9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0" name="Oval 281">
              <a:hlinkClick r:id="rId1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grpSp>
        <p:nvGrpSpPr>
          <p:cNvPr id="81" name="Group 279"/>
          <p:cNvGrpSpPr>
            <a:grpSpLocks noChangeAspect="1"/>
          </p:cNvGrpSpPr>
          <p:nvPr/>
        </p:nvGrpSpPr>
        <p:grpSpPr bwMode="auto">
          <a:xfrm>
            <a:off x="4806048" y="6281164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2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3" name="Oval 281">
              <a:hlinkClick r:id="rId1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sp>
        <p:nvSpPr>
          <p:cNvPr id="30" name="CaixaDeTexto 29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31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29133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3311524"/>
              </p:ext>
            </p:extLst>
          </p:nvPr>
        </p:nvGraphicFramePr>
        <p:xfrm>
          <a:off x="611560" y="1772816"/>
          <a:ext cx="7992888" cy="222196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 gridSpan="3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Char char="▶"/>
                        <a:tabLst/>
                        <a:defRPr/>
                      </a:pPr>
                      <a:r>
                        <a:rPr lang="pt-BR" sz="1800" baseline="0" dirty="0" smtClean="0"/>
                        <a:t>Plataforma Microsoft</a:t>
                      </a:r>
                      <a:endParaRPr lang="pt-BR" sz="18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Implantação do Service Manager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Jul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do </a:t>
                      </a:r>
                      <a:r>
                        <a:rPr lang="pt-BR" sz="1600" dirty="0" err="1" smtClean="0"/>
                        <a:t>Configuration</a:t>
                      </a:r>
                      <a:r>
                        <a:rPr lang="pt-BR" sz="1600" dirty="0" smtClean="0"/>
                        <a:t> Manager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Jul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do </a:t>
                      </a:r>
                      <a:r>
                        <a:rPr lang="pt-BR" sz="1600" dirty="0" err="1" smtClean="0"/>
                        <a:t>Operation</a:t>
                      </a:r>
                      <a:r>
                        <a:rPr lang="pt-BR" sz="1600" dirty="0" smtClean="0"/>
                        <a:t> Manager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do EPM-Microsoft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30%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Uso doméstico do Office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3" name="Picture 56" descr="Viewer 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40" y="1844848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9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64370219"/>
              </p:ext>
            </p:extLst>
          </p:nvPr>
        </p:nvGraphicFramePr>
        <p:xfrm>
          <a:off x="7092280" y="2106568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94458522"/>
              </p:ext>
            </p:extLst>
          </p:nvPr>
        </p:nvGraphicFramePr>
        <p:xfrm>
          <a:off x="7137285" y="2199302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3009576"/>
              </p:ext>
            </p:extLst>
          </p:nvPr>
        </p:nvGraphicFramePr>
        <p:xfrm>
          <a:off x="7092280" y="245730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7352394"/>
              </p:ext>
            </p:extLst>
          </p:nvPr>
        </p:nvGraphicFramePr>
        <p:xfrm>
          <a:off x="7137285" y="255003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45978537"/>
              </p:ext>
            </p:extLst>
          </p:nvPr>
        </p:nvGraphicFramePr>
        <p:xfrm>
          <a:off x="7092280" y="2826648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50364196"/>
              </p:ext>
            </p:extLst>
          </p:nvPr>
        </p:nvGraphicFramePr>
        <p:xfrm>
          <a:off x="7137285" y="2919382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95954763"/>
              </p:ext>
            </p:extLst>
          </p:nvPr>
        </p:nvGraphicFramePr>
        <p:xfrm>
          <a:off x="7092280" y="320154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8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26537270"/>
              </p:ext>
            </p:extLst>
          </p:nvPr>
        </p:nvGraphicFramePr>
        <p:xfrm>
          <a:off x="7137285" y="329428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8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38932541"/>
              </p:ext>
            </p:extLst>
          </p:nvPr>
        </p:nvGraphicFramePr>
        <p:xfrm>
          <a:off x="7092280" y="357171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8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65068173"/>
              </p:ext>
            </p:extLst>
          </p:nvPr>
        </p:nvGraphicFramePr>
        <p:xfrm>
          <a:off x="7137285" y="366444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90" name="Picture 2056" descr="Icon Magnifying Glass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68" y="222772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056" descr="Icon Magnifying Glass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44" y="258776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2056" descr="Icon Magnifying Glass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44" y="295923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056" descr="Icon Magnifying Glass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44" y="3330728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2056" descr="Icon Magnifying Glass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6144" y="370562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" name="Group 279"/>
          <p:cNvGrpSpPr>
            <a:grpSpLocks noChangeAspect="1"/>
          </p:cNvGrpSpPr>
          <p:nvPr/>
        </p:nvGrpSpPr>
        <p:grpSpPr bwMode="auto">
          <a:xfrm>
            <a:off x="4473000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6" name="Oval 281">
              <a:hlinkClick r:id="rId19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67" name="Group 279"/>
          <p:cNvGrpSpPr>
            <a:grpSpLocks noChangeAspect="1"/>
          </p:cNvGrpSpPr>
          <p:nvPr/>
        </p:nvGrpSpPr>
        <p:grpSpPr bwMode="auto">
          <a:xfrm>
            <a:off x="4139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9" name="Oval 281">
              <a:hlinkClick r:id="rId20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grpSp>
        <p:nvGrpSpPr>
          <p:cNvPr id="70" name="Group 279"/>
          <p:cNvGrpSpPr>
            <a:grpSpLocks noChangeAspect="1"/>
          </p:cNvGrpSpPr>
          <p:nvPr/>
        </p:nvGrpSpPr>
        <p:grpSpPr bwMode="auto">
          <a:xfrm>
            <a:off x="4806048" y="6281164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1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2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36" name="CaixaDeTexto 35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37" name="Picture 2056" descr="Icon Magnifying Glas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84516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5"/>
          <p:cNvSpPr/>
          <p:nvPr/>
        </p:nvSpPr>
        <p:spPr>
          <a:xfrm>
            <a:off x="401082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3" name="Group 18"/>
          <p:cNvGrpSpPr/>
          <p:nvPr/>
        </p:nvGrpSpPr>
        <p:grpSpPr>
          <a:xfrm>
            <a:off x="458930" y="1923825"/>
            <a:ext cx="2314753" cy="277000"/>
            <a:chOff x="452926" y="1955659"/>
            <a:chExt cx="2074514" cy="300915"/>
          </a:xfrm>
        </p:grpSpPr>
        <p:sp>
          <p:nvSpPr>
            <p:cNvPr id="64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5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" name="TextBox 16"/>
            <p:cNvSpPr txBox="1"/>
            <p:nvPr/>
          </p:nvSpPr>
          <p:spPr>
            <a:xfrm>
              <a:off x="486975" y="1955659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Em Execução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05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2" name="Group 23"/>
          <p:cNvGrpSpPr/>
          <p:nvPr/>
        </p:nvGrpSpPr>
        <p:grpSpPr>
          <a:xfrm>
            <a:off x="458930" y="2230706"/>
            <a:ext cx="2314753" cy="277000"/>
            <a:chOff x="452926" y="2289035"/>
            <a:chExt cx="2074514" cy="300915"/>
          </a:xfrm>
        </p:grpSpPr>
        <p:sp>
          <p:nvSpPr>
            <p:cNvPr id="73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Não Iniciados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05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7" name="Group 25"/>
          <p:cNvGrpSpPr/>
          <p:nvPr/>
        </p:nvGrpSpPr>
        <p:grpSpPr>
          <a:xfrm>
            <a:off x="458930" y="2546355"/>
            <a:ext cx="2314753" cy="277000"/>
            <a:chOff x="452926" y="2289035"/>
            <a:chExt cx="2074514" cy="300915"/>
          </a:xfrm>
        </p:grpSpPr>
        <p:sp>
          <p:nvSpPr>
            <p:cNvPr id="78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Suspensos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01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2" name="Round Same Side Corner Rectangle 106"/>
          <p:cNvSpPr/>
          <p:nvPr/>
        </p:nvSpPr>
        <p:spPr>
          <a:xfrm>
            <a:off x="401082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0" name="Group 23"/>
          <p:cNvGrpSpPr/>
          <p:nvPr/>
        </p:nvGrpSpPr>
        <p:grpSpPr>
          <a:xfrm>
            <a:off x="474850" y="2860786"/>
            <a:ext cx="2314753" cy="277000"/>
            <a:chOff x="452926" y="2289035"/>
            <a:chExt cx="2074514" cy="300915"/>
          </a:xfrm>
        </p:grpSpPr>
        <p:sp>
          <p:nvSpPr>
            <p:cNvPr id="91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9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0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Concluídos Mês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1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2" name="Group 25"/>
          <p:cNvGrpSpPr/>
          <p:nvPr/>
        </p:nvGrpSpPr>
        <p:grpSpPr>
          <a:xfrm>
            <a:off x="474850" y="3176435"/>
            <a:ext cx="2314753" cy="277000"/>
            <a:chOff x="452926" y="2289035"/>
            <a:chExt cx="2074514" cy="300915"/>
          </a:xfrm>
        </p:grpSpPr>
        <p:sp>
          <p:nvSpPr>
            <p:cNvPr id="113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4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5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Propostas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6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7" name="Rounded Rectangle 5"/>
          <p:cNvSpPr/>
          <p:nvPr/>
        </p:nvSpPr>
        <p:spPr>
          <a:xfrm>
            <a:off x="6313325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8" name="Group 18"/>
          <p:cNvGrpSpPr/>
          <p:nvPr/>
        </p:nvGrpSpPr>
        <p:grpSpPr>
          <a:xfrm>
            <a:off x="6371175" y="1923824"/>
            <a:ext cx="2314754" cy="291938"/>
            <a:chOff x="452926" y="1955660"/>
            <a:chExt cx="2074514" cy="317143"/>
          </a:xfrm>
        </p:grpSpPr>
        <p:sp>
          <p:nvSpPr>
            <p:cNvPr id="119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0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1" name="TextBox 16"/>
            <p:cNvSpPr txBox="1"/>
            <p:nvPr/>
          </p:nvSpPr>
          <p:spPr>
            <a:xfrm>
              <a:off x="501241" y="1971889"/>
              <a:ext cx="1262522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Atrasados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2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83%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3" name="Group 23"/>
          <p:cNvGrpSpPr/>
          <p:nvPr/>
        </p:nvGrpSpPr>
        <p:grpSpPr>
          <a:xfrm>
            <a:off x="6371175" y="2230705"/>
            <a:ext cx="2314755" cy="287506"/>
            <a:chOff x="452926" y="2289036"/>
            <a:chExt cx="2074514" cy="312328"/>
          </a:xfrm>
        </p:grpSpPr>
        <p:sp>
          <p:nvSpPr>
            <p:cNvPr id="124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5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6" name="TextBox 21"/>
            <p:cNvSpPr txBox="1"/>
            <p:nvPr/>
          </p:nvSpPr>
          <p:spPr>
            <a:xfrm>
              <a:off x="501240" y="2300450"/>
              <a:ext cx="1225831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No Prazo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7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17%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8" name="Group 25"/>
          <p:cNvGrpSpPr/>
          <p:nvPr/>
        </p:nvGrpSpPr>
        <p:grpSpPr>
          <a:xfrm>
            <a:off x="6371173" y="2546355"/>
            <a:ext cx="2314753" cy="277000"/>
            <a:chOff x="452926" y="2289035"/>
            <a:chExt cx="2074514" cy="300915"/>
          </a:xfrm>
        </p:grpSpPr>
        <p:sp>
          <p:nvSpPr>
            <p:cNvPr id="129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0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1" name="TextBox 28"/>
            <p:cNvSpPr txBox="1"/>
            <p:nvPr/>
          </p:nvSpPr>
          <p:spPr>
            <a:xfrm>
              <a:off x="486974" y="2289035"/>
              <a:ext cx="1276790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Monitorados PMO 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2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3" name="Round Same Side Corner Rectangle 106"/>
          <p:cNvSpPr/>
          <p:nvPr/>
        </p:nvSpPr>
        <p:spPr>
          <a:xfrm>
            <a:off x="6313325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(%)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34" name="Group 23"/>
          <p:cNvGrpSpPr/>
          <p:nvPr/>
        </p:nvGrpSpPr>
        <p:grpSpPr>
          <a:xfrm>
            <a:off x="6387093" y="2860786"/>
            <a:ext cx="2314753" cy="277000"/>
            <a:chOff x="452926" y="2289035"/>
            <a:chExt cx="2074514" cy="300915"/>
          </a:xfrm>
        </p:grpSpPr>
        <p:sp>
          <p:nvSpPr>
            <p:cNvPr id="135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6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7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Rejeitados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8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9" name="Group 25"/>
          <p:cNvGrpSpPr/>
          <p:nvPr/>
        </p:nvGrpSpPr>
        <p:grpSpPr>
          <a:xfrm>
            <a:off x="6387093" y="3176435"/>
            <a:ext cx="2314753" cy="277000"/>
            <a:chOff x="452926" y="2289035"/>
            <a:chExt cx="2074514" cy="300915"/>
          </a:xfrm>
        </p:grpSpPr>
        <p:sp>
          <p:nvSpPr>
            <p:cNvPr id="140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1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2" name="TextBox 28"/>
            <p:cNvSpPr txBox="1"/>
            <p:nvPr/>
          </p:nvSpPr>
          <p:spPr>
            <a:xfrm>
              <a:off x="486975" y="2289035"/>
              <a:ext cx="1262523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Ocupação Recursos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3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7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8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92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93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4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95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 smtClean="0">
                  <a:solidFill>
                    <a:schemeClr val="bg1"/>
                  </a:solidFill>
                </a:rPr>
                <a:t>R</a:t>
              </a:r>
              <a:endParaRPr lang="pt-BR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6" name="Round Same Side Corner Rectangle 4"/>
          <p:cNvSpPr/>
          <p:nvPr/>
        </p:nvSpPr>
        <p:spPr>
          <a:xfrm rot="10800000">
            <a:off x="3059832" y="1890626"/>
            <a:ext cx="3024336" cy="1610379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18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7" name="Round Same Side Corner Rectangle 106"/>
          <p:cNvSpPr/>
          <p:nvPr/>
        </p:nvSpPr>
        <p:spPr>
          <a:xfrm>
            <a:off x="3059831" y="1624196"/>
            <a:ext cx="3024337" cy="249911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Concluídos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8" name="Tabela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2069505"/>
              </p:ext>
            </p:extLst>
          </p:nvPr>
        </p:nvGraphicFramePr>
        <p:xfrm>
          <a:off x="3075341" y="1906118"/>
          <a:ext cx="2993275" cy="1428161"/>
        </p:xfrm>
        <a:graphic>
          <a:graphicData uri="http://schemas.openxmlformats.org/drawingml/2006/table">
            <a:tbl>
              <a:tblPr/>
              <a:tblGrid>
                <a:gridCol w="256971"/>
                <a:gridCol w="2088232"/>
                <a:gridCol w="648072"/>
              </a:tblGrid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01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Consulta Salário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Ago</a:t>
                      </a: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04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05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06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07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9" name="Round Same Side Corner Rectangle 102"/>
          <p:cNvSpPr/>
          <p:nvPr/>
        </p:nvSpPr>
        <p:spPr>
          <a:xfrm>
            <a:off x="535319" y="5524206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2012</a:t>
            </a:r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00" name="Chart 96"/>
          <p:cNvGraphicFramePr/>
          <p:nvPr>
            <p:extLst>
              <p:ext uri="{D42A27DB-BD31-4B8C-83A1-F6EECF244321}">
                <p14:modId xmlns:p14="http://schemas.microsoft.com/office/powerpoint/2010/main" xmlns="" val="1087200106"/>
              </p:ext>
            </p:extLst>
          </p:nvPr>
        </p:nvGraphicFramePr>
        <p:xfrm>
          <a:off x="215607" y="3887640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1" name="Round Same Side Corner Rectangle 100"/>
          <p:cNvSpPr/>
          <p:nvPr/>
        </p:nvSpPr>
        <p:spPr>
          <a:xfrm>
            <a:off x="212392" y="3660525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" name="Round Same Side Corner Rectangle 102"/>
          <p:cNvSpPr/>
          <p:nvPr/>
        </p:nvSpPr>
        <p:spPr>
          <a:xfrm>
            <a:off x="4945895" y="5526478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2012</a:t>
            </a:r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03" name="Chart 96"/>
          <p:cNvGraphicFramePr/>
          <p:nvPr>
            <p:extLst>
              <p:ext uri="{D42A27DB-BD31-4B8C-83A1-F6EECF244321}">
                <p14:modId xmlns:p14="http://schemas.microsoft.com/office/powerpoint/2010/main" xmlns="" val="2992506523"/>
              </p:ext>
            </p:extLst>
          </p:nvPr>
        </p:nvGraphicFramePr>
        <p:xfrm>
          <a:off x="4626183" y="3889912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4" name="Round Same Side Corner Rectangle 100"/>
          <p:cNvSpPr/>
          <p:nvPr/>
        </p:nvSpPr>
        <p:spPr>
          <a:xfrm>
            <a:off x="4622968" y="3662797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916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0638331"/>
              </p:ext>
            </p:extLst>
          </p:nvPr>
        </p:nvGraphicFramePr>
        <p:xfrm>
          <a:off x="611560" y="1772816"/>
          <a:ext cx="7992888" cy="111098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 gridSpan="3"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Gestão do Desempenho</a:t>
                      </a:r>
                      <a:r>
                        <a:rPr lang="pt-BR" baseline="0" dirty="0" smtClean="0"/>
                        <a:t> Corporativo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Painel de Indicadores 1º Grau (BI)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Dez/12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60%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Painel de Indicadores 2º Grau</a:t>
                      </a:r>
                      <a:r>
                        <a:rPr lang="pt-BR" sz="1600" baseline="0" dirty="0" smtClean="0"/>
                        <a:t> (BI)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Susp</a:t>
                      </a:r>
                      <a:r>
                        <a:rPr lang="pt-PT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901574"/>
              </p:ext>
            </p:extLst>
          </p:nvPr>
        </p:nvGraphicFramePr>
        <p:xfrm>
          <a:off x="611560" y="3861048"/>
          <a:ext cx="7992888" cy="140844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47561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Governança de TI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47561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Política de Segurança da Informação (Diretrizes)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Dez/12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65%</a:t>
                      </a:r>
                      <a:endParaRPr lang="pt-BR" sz="1600" dirty="0"/>
                    </a:p>
                  </a:txBody>
                  <a:tcPr/>
                </a:tc>
              </a:tr>
              <a:tr h="34756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Gestão de Riscos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60%</a:t>
                      </a:r>
                      <a:endParaRPr lang="pt-BR" sz="1600" dirty="0"/>
                    </a:p>
                  </a:txBody>
                  <a:tcPr/>
                </a:tc>
              </a:tr>
              <a:tr h="34756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Campanha de Divulgação e Conscientização da PSI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45%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988589"/>
              </p:ext>
            </p:extLst>
          </p:nvPr>
        </p:nvGraphicFramePr>
        <p:xfrm>
          <a:off x="611560" y="2996952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 gridSpan="3"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Controle</a:t>
                      </a:r>
                      <a:r>
                        <a:rPr lang="pt-BR" baseline="0" dirty="0" smtClean="0"/>
                        <a:t> Interno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Acompanhamento de Obras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Dez/12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75%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7" name="Picture 56" descr="Viewer 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40" y="184326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56" descr="Viewer 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40" y="3068960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56" descr="Viewer 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40" y="3933056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2056" descr="Icon Magnifying Glas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68" y="22290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68" y="260065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056" descr="Icon Magnifying Glass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68" y="3448273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2056" descr="Icon Magnifying Glas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68" y="4291829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2056" descr="Icon Magnifying Glass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68" y="464058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49505410"/>
              </p:ext>
            </p:extLst>
          </p:nvPr>
        </p:nvGraphicFramePr>
        <p:xfrm>
          <a:off x="7092280" y="209657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65178165"/>
              </p:ext>
            </p:extLst>
          </p:nvPr>
        </p:nvGraphicFramePr>
        <p:xfrm>
          <a:off x="7137285" y="218930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99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15555397"/>
              </p:ext>
            </p:extLst>
          </p:nvPr>
        </p:nvGraphicFramePr>
        <p:xfrm>
          <a:off x="7092280" y="246659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0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60469573"/>
              </p:ext>
            </p:extLst>
          </p:nvPr>
        </p:nvGraphicFramePr>
        <p:xfrm>
          <a:off x="7137285" y="255932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0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9172227"/>
              </p:ext>
            </p:extLst>
          </p:nvPr>
        </p:nvGraphicFramePr>
        <p:xfrm>
          <a:off x="7092280" y="3313395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0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58406050"/>
              </p:ext>
            </p:extLst>
          </p:nvPr>
        </p:nvGraphicFramePr>
        <p:xfrm>
          <a:off x="7137285" y="3406129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0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0689870"/>
              </p:ext>
            </p:extLst>
          </p:nvPr>
        </p:nvGraphicFramePr>
        <p:xfrm>
          <a:off x="7092280" y="4169344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0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69366548"/>
              </p:ext>
            </p:extLst>
          </p:nvPr>
        </p:nvGraphicFramePr>
        <p:xfrm>
          <a:off x="7137285" y="4262078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10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57622474"/>
              </p:ext>
            </p:extLst>
          </p:nvPr>
        </p:nvGraphicFramePr>
        <p:xfrm>
          <a:off x="7092280" y="4518099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10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1113301"/>
              </p:ext>
            </p:extLst>
          </p:nvPr>
        </p:nvGraphicFramePr>
        <p:xfrm>
          <a:off x="7137285" y="4599403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pic>
        <p:nvPicPr>
          <p:cNvPr id="55" name="Picture 2056" descr="Icon Magnifying Glass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44" y="499034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20515013"/>
              </p:ext>
            </p:extLst>
          </p:nvPr>
        </p:nvGraphicFramePr>
        <p:xfrm>
          <a:off x="7092280" y="4856425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5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22493146"/>
              </p:ext>
            </p:extLst>
          </p:nvPr>
        </p:nvGraphicFramePr>
        <p:xfrm>
          <a:off x="7137285" y="4949159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pSp>
        <p:nvGrpSpPr>
          <p:cNvPr id="64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6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1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2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3" name="Oval 281">
              <a:hlinkClick r:id="rId2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sp>
        <p:nvSpPr>
          <p:cNvPr id="40" name="CaixaDeTexto 39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41" name="Picture 2056" descr="Icon Magnifying Gla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317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3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6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7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Gustavo Melo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Round Same Side Corner Rectangle 42"/>
          <p:cNvSpPr/>
          <p:nvPr/>
        </p:nvSpPr>
        <p:spPr>
          <a:xfrm>
            <a:off x="431540" y="1492918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30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</a:t>
              </a: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Humberto Inojosa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5" name="Round Same Side Corner Rectangle 42"/>
          <p:cNvSpPr/>
          <p:nvPr/>
        </p:nvSpPr>
        <p:spPr>
          <a:xfrm>
            <a:off x="431540" y="3004773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/>
        </p:nvSpPr>
        <p:spPr>
          <a:xfrm>
            <a:off x="431540" y="3253926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Problemas </a:t>
            </a:r>
            <a:r>
              <a:rPr lang="pt-BR" sz="1050" dirty="0">
                <a:solidFill>
                  <a:schemeClr val="dk1"/>
                </a:solidFill>
              </a:rPr>
              <a:t>em atrasos das emissões de certificados digitais dos usuários do sistema para os treinamentos. </a:t>
            </a:r>
            <a:endParaRPr lang="pt-BR" sz="1050" dirty="0" smtClean="0">
              <a:solidFill>
                <a:schemeClr val="dk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7" name="Round Same Side Corner Rectangle 42"/>
          <p:cNvSpPr/>
          <p:nvPr/>
        </p:nvSpPr>
        <p:spPr>
          <a:xfrm>
            <a:off x="4608460" y="2122555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" name="Rectangle 6"/>
          <p:cNvSpPr/>
          <p:nvPr/>
        </p:nvSpPr>
        <p:spPr>
          <a:xfrm>
            <a:off x="4608460" y="2386147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9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214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65" descr="Icon- Checklis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28" descr="Icon Results Chart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2067" y="21623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Tabe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1337520"/>
              </p:ext>
            </p:extLst>
          </p:nvPr>
        </p:nvGraphicFramePr>
        <p:xfrm>
          <a:off x="418056" y="4762959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Paulista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Cabo de Santo Agostinho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Ago/12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Olinda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Out/12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75%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Jaboatão dos Guararapes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Nov/12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Camaragibe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Dez/12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Round Same Side Corner Rectangle 42"/>
          <p:cNvSpPr/>
          <p:nvPr/>
        </p:nvSpPr>
        <p:spPr>
          <a:xfrm>
            <a:off x="418056" y="4517254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5" name="Picture 2081" descr="Flag-re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3318" y="4550383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6"/>
          <p:cNvSpPr/>
          <p:nvPr/>
        </p:nvSpPr>
        <p:spPr>
          <a:xfrm>
            <a:off x="424620" y="1750786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encontra-se suspenso devido a problemas de desempenho na versão atual em desenvolvimento.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7" name="Round Same Side Corner Rectangle 42"/>
          <p:cNvSpPr/>
          <p:nvPr/>
        </p:nvSpPr>
        <p:spPr>
          <a:xfrm>
            <a:off x="4637544" y="1484784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8" name="Rectangle 6"/>
          <p:cNvSpPr/>
          <p:nvPr/>
        </p:nvSpPr>
        <p:spPr>
          <a:xfrm>
            <a:off x="4630624" y="1742071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rgbClr val="FF0000"/>
                </a:solidFill>
              </a:rPr>
              <a:t>Dezembro de 2012</a:t>
            </a:r>
            <a:endParaRPr lang="ro-RO" sz="1200" dirty="0">
              <a:solidFill>
                <a:srgbClr val="FF0000"/>
              </a:solidFill>
            </a:endParaRPr>
          </a:p>
        </p:txBody>
      </p:sp>
      <p:sp>
        <p:nvSpPr>
          <p:cNvPr id="49" name="Round Same Side Corner Rectangle 42"/>
          <p:cNvSpPr/>
          <p:nvPr/>
        </p:nvSpPr>
        <p:spPr>
          <a:xfrm>
            <a:off x="6753484" y="1492918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0" name="Rectangle 6"/>
          <p:cNvSpPr/>
          <p:nvPr/>
        </p:nvSpPr>
        <p:spPr>
          <a:xfrm>
            <a:off x="6746564" y="1750205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50%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360040"/>
          </a:xfrm>
        </p:spPr>
        <p:txBody>
          <a:bodyPr/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Projeto: Implantação Juizados Cíveis da </a:t>
            </a:r>
            <a:r>
              <a:rPr lang="pt-BR" sz="1600" dirty="0" smtClean="0">
                <a:solidFill>
                  <a:schemeClr val="bg1"/>
                </a:solidFill>
              </a:rPr>
              <a:t>RMR</a:t>
            </a:r>
            <a:endParaRPr lang="pt-BR" sz="1600" dirty="0"/>
          </a:p>
        </p:txBody>
      </p:sp>
      <p:sp>
        <p:nvSpPr>
          <p:cNvPr id="52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Expansão do </a:t>
            </a:r>
            <a:r>
              <a:rPr lang="pt-BR" sz="1050" dirty="0" err="1" smtClean="0">
                <a:solidFill>
                  <a:schemeClr val="dk1"/>
                </a:solidFill>
              </a:rPr>
              <a:t>PJe</a:t>
            </a:r>
            <a:r>
              <a:rPr lang="pt-BR" sz="1050" dirty="0" smtClean="0">
                <a:solidFill>
                  <a:schemeClr val="dk1"/>
                </a:solidFill>
              </a:rPr>
              <a:t> nos Juizados Especiais Cíveis da Região Metropolitana.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53" name="Gráfico 52"/>
          <p:cNvGraphicFramePr/>
          <p:nvPr>
            <p:extLst>
              <p:ext uri="{D42A27DB-BD31-4B8C-83A1-F6EECF244321}">
                <p14:modId xmlns:p14="http://schemas.microsoft.com/office/powerpoint/2010/main" xmlns="" val="2356612563"/>
              </p:ext>
            </p:extLst>
          </p:nvPr>
        </p:nvGraphicFramePr>
        <p:xfrm>
          <a:off x="4655026" y="2386147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3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6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7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Gustavo Melo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8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30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Dra. Mariana Vargas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5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Será </a:t>
            </a:r>
            <a:r>
              <a:rPr lang="pt-BR" sz="1050" dirty="0">
                <a:solidFill>
                  <a:schemeClr val="dk1"/>
                </a:solidFill>
              </a:rPr>
              <a:t>inicialmente implantado, em </a:t>
            </a:r>
            <a:r>
              <a:rPr lang="pt-BR" sz="1050" dirty="0" smtClean="0">
                <a:solidFill>
                  <a:schemeClr val="dk1"/>
                </a:solidFill>
              </a:rPr>
              <a:t>dezembro de </a:t>
            </a:r>
            <a:r>
              <a:rPr lang="pt-BR" sz="1050" dirty="0">
                <a:solidFill>
                  <a:schemeClr val="dk1"/>
                </a:solidFill>
              </a:rPr>
              <a:t>2012, a tramitação de processos contra </a:t>
            </a:r>
            <a:r>
              <a:rPr lang="pt-BR" sz="1050" dirty="0" smtClean="0">
                <a:solidFill>
                  <a:schemeClr val="dk1"/>
                </a:solidFill>
              </a:rPr>
              <a:t>juízes (1º Fase).</a:t>
            </a:r>
          </a:p>
        </p:txBody>
      </p:sp>
      <p:sp>
        <p:nvSpPr>
          <p:cNvPr id="37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9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Tabe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6022830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Elaboração de Fluxos – Procedimentos para juízes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Ago/12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Refinamento dos fluxos para automação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Set/12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Parametrização e Testes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Nov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Treinamentos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Jan/13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Implantação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Jan/13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5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está finalizado.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7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8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Dezembro de 2012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9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0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2" name="Título 2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360040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Processos Internos (Corregedoria)</a:t>
            </a:r>
            <a:endParaRPr lang="pt-BR" sz="1600" dirty="0"/>
          </a:p>
        </p:txBody>
      </p:sp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Implantação de processo eletrônico para os processos administrativos disciplinares contra juízes e servidores que tramitam no âmbito da Corregedoria.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 smtClean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Imagem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xmlns="" val="4147815070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Juizados Criminais</a:t>
            </a:r>
            <a:endParaRPr lang="pt-BR" sz="16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4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6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7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8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Gustavo Melo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3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4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5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Humberto Inojosa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6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00" dirty="0" smtClean="0">
                <a:solidFill>
                  <a:schemeClr val="dk1"/>
                </a:solidFill>
              </a:rPr>
              <a:t>Ainda </a:t>
            </a:r>
            <a:r>
              <a:rPr lang="pt-BR" sz="1000" dirty="0">
                <a:solidFill>
                  <a:schemeClr val="dk1"/>
                </a:solidFill>
              </a:rPr>
              <a:t>precisamos da versão com todo catálogo da legislação penal.</a:t>
            </a:r>
          </a:p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00" dirty="0" smtClean="0">
                <a:solidFill>
                  <a:schemeClr val="dk1"/>
                </a:solidFill>
              </a:rPr>
              <a:t>Projeto suspenso até que a versão 1.4 esteja em produção homologada para processos criminais.</a:t>
            </a:r>
            <a:endParaRPr lang="pt-BR" sz="1000" dirty="0">
              <a:solidFill>
                <a:schemeClr val="dk1"/>
              </a:solidFill>
            </a:endParaRPr>
          </a:p>
        </p:txBody>
      </p:sp>
      <p:sp>
        <p:nvSpPr>
          <p:cNvPr id="38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9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40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4" name="Tabela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6626560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Elaboração de Fluxos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Ago/12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90%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Nivelamento com outras entidades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Out/12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Parametrização e Testes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Jan/13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Treinamento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6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encontra-se suspenso devido instabilidade da versão dos juizados criminais.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rgbClr val="FF0000"/>
                </a:solidFill>
              </a:rPr>
              <a:t>Março de 2013</a:t>
            </a:r>
            <a:endParaRPr lang="ro-RO" sz="1200" dirty="0">
              <a:solidFill>
                <a:srgbClr val="FF0000"/>
              </a:solidFill>
            </a:endParaRPr>
          </a:p>
        </p:txBody>
      </p:sp>
      <p:sp>
        <p:nvSpPr>
          <p:cNvPr id="50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1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5</a:t>
            </a:r>
            <a:r>
              <a:rPr lang="pt-BR" sz="1200" dirty="0" smtClean="0">
                <a:solidFill>
                  <a:schemeClr val="tx1"/>
                </a:solidFill>
              </a:rPr>
              <a:t>0%</a:t>
            </a:r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5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5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Implantação do Processo Judicial Eletrônico nos juizados especiais criminais da capital.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 smtClean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7" name="Imagem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xmlns="" val="3945725630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3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6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7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Gustavo Melo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30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Humberto Inojosa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5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00" dirty="0" smtClean="0">
                <a:solidFill>
                  <a:schemeClr val="dk1"/>
                </a:solidFill>
              </a:rPr>
              <a:t>O </a:t>
            </a:r>
            <a:r>
              <a:rPr lang="pt-BR" sz="1000" dirty="0">
                <a:solidFill>
                  <a:schemeClr val="dk1"/>
                </a:solidFill>
              </a:rPr>
              <a:t>cronograma não vai ser cumprido e não temos como estimar novo cronograma até o lançamento da versão com integração do </a:t>
            </a:r>
            <a:r>
              <a:rPr lang="pt-BR" sz="1000" dirty="0" err="1">
                <a:solidFill>
                  <a:schemeClr val="dk1"/>
                </a:solidFill>
              </a:rPr>
              <a:t>PJe</a:t>
            </a:r>
            <a:r>
              <a:rPr lang="pt-BR" sz="1000" dirty="0">
                <a:solidFill>
                  <a:schemeClr val="dk1"/>
                </a:solidFill>
              </a:rPr>
              <a:t> entre o 1º e 2º graus.</a:t>
            </a:r>
          </a:p>
        </p:txBody>
      </p:sp>
      <p:sp>
        <p:nvSpPr>
          <p:cNvPr id="37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9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Tabe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8494432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Elaboração de Fluxos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Set/12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50%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Parametrização e Testes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Treinamento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Abr</a:t>
                      </a:r>
                      <a:r>
                        <a:rPr lang="pt-BR" sz="1100" dirty="0" smtClean="0"/>
                        <a:t>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5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encontra-se suspenso devido a instabilidade da versão do </a:t>
            </a:r>
            <a:r>
              <a:rPr lang="pt-BR" sz="1050" dirty="0" err="1" smtClean="0">
                <a:solidFill>
                  <a:schemeClr val="dk1"/>
                </a:solidFill>
              </a:rPr>
              <a:t>Pje</a:t>
            </a:r>
            <a:r>
              <a:rPr lang="pt-BR" sz="1050" dirty="0" smtClean="0">
                <a:solidFill>
                  <a:schemeClr val="dk1"/>
                </a:solidFill>
              </a:rPr>
              <a:t> para o segundo grau.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7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8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rgbClr val="FF0000"/>
                </a:solidFill>
              </a:rPr>
              <a:t>Abril de 2013</a:t>
            </a:r>
            <a:endParaRPr lang="ro-RO" sz="1200" dirty="0">
              <a:solidFill>
                <a:srgbClr val="FF0000"/>
              </a:solidFill>
            </a:endParaRPr>
          </a:p>
        </p:txBody>
      </p:sp>
      <p:sp>
        <p:nvSpPr>
          <p:cNvPr id="49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0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25%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1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Colégio Recursal</a:t>
            </a:r>
            <a:endParaRPr lang="pt-BR" sz="1600" dirty="0"/>
          </a:p>
        </p:txBody>
      </p:sp>
      <p:pic>
        <p:nvPicPr>
          <p:cNvPr id="5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5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Implantação do Processo Eletrônico Judicial no Colégio Recursal dos Juizados </a:t>
            </a:r>
            <a:r>
              <a:rPr lang="pt-BR" sz="1050" dirty="0" smtClean="0">
                <a:solidFill>
                  <a:schemeClr val="dk1"/>
                </a:solidFill>
              </a:rPr>
              <a:t>Especiais.</a:t>
            </a: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7" name="Imagem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xmlns="" val="3233199444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onut 13"/>
          <p:cNvSpPr/>
          <p:nvPr/>
        </p:nvSpPr>
        <p:spPr>
          <a:xfrm>
            <a:off x="1773931" y="672212"/>
            <a:ext cx="5596138" cy="5513576"/>
          </a:xfrm>
          <a:prstGeom prst="donut">
            <a:avLst>
              <a:gd name="adj" fmla="val 10731"/>
            </a:avLst>
          </a:prstGeom>
          <a:gradFill>
            <a:gsLst>
              <a:gs pos="0">
                <a:schemeClr val="accent2">
                  <a:lumMod val="50000"/>
                </a:schemeClr>
              </a:gs>
              <a:gs pos="80000">
                <a:schemeClr val="accent2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rgbClr val="004080"/>
              </a:solidFill>
            </a:endParaRPr>
          </a:p>
        </p:txBody>
      </p:sp>
      <p:sp>
        <p:nvSpPr>
          <p:cNvPr id="38" name="Donut 23"/>
          <p:cNvSpPr/>
          <p:nvPr/>
        </p:nvSpPr>
        <p:spPr>
          <a:xfrm>
            <a:off x="2335692" y="1227478"/>
            <a:ext cx="4464496" cy="4392488"/>
          </a:xfrm>
          <a:prstGeom prst="donut">
            <a:avLst>
              <a:gd name="adj" fmla="val 15074"/>
            </a:avLst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80000">
                <a:schemeClr val="tx1">
                  <a:lumMod val="50000"/>
                  <a:lumOff val="50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7" name="Block Arc 21"/>
          <p:cNvSpPr/>
          <p:nvPr/>
        </p:nvSpPr>
        <p:spPr>
          <a:xfrm rot="16200000">
            <a:off x="2986840" y="1844823"/>
            <a:ext cx="3168352" cy="3168352"/>
          </a:xfrm>
          <a:prstGeom prst="blockArc">
            <a:avLst>
              <a:gd name="adj1" fmla="val 21592707"/>
              <a:gd name="adj2" fmla="val 10766667"/>
              <a:gd name="adj3" fmla="val 19477"/>
            </a:avLst>
          </a:prstGeom>
          <a:gradFill>
            <a:gsLst>
              <a:gs pos="0">
                <a:schemeClr val="accent3">
                  <a:lumMod val="50000"/>
                </a:schemeClr>
              </a:gs>
              <a:gs pos="80000">
                <a:schemeClr val="accent3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5" name="Block Arc 20"/>
          <p:cNvSpPr/>
          <p:nvPr/>
        </p:nvSpPr>
        <p:spPr>
          <a:xfrm rot="16200000">
            <a:off x="2988000" y="1844999"/>
            <a:ext cx="3168352" cy="3168000"/>
          </a:xfrm>
          <a:prstGeom prst="blockArc">
            <a:avLst>
              <a:gd name="adj1" fmla="val 10772255"/>
              <a:gd name="adj2" fmla="val 31723"/>
              <a:gd name="adj3" fmla="val 19632"/>
            </a:avLst>
          </a:prstGeom>
          <a:gradFill>
            <a:gsLst>
              <a:gs pos="0">
                <a:schemeClr val="accent5">
                  <a:lumMod val="50000"/>
                </a:schemeClr>
              </a:gs>
              <a:gs pos="80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Portfólios DE PROJETOS De </a:t>
            </a:r>
            <a:r>
              <a:rPr lang="pt-BR" sz="1600" dirty="0" err="1" smtClean="0">
                <a:solidFill>
                  <a:schemeClr val="bg1"/>
                </a:solidFill>
              </a:rPr>
              <a:t>tic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43" name="Rectangle 10"/>
          <p:cNvSpPr/>
          <p:nvPr/>
        </p:nvSpPr>
        <p:spPr>
          <a:xfrm rot="5400000">
            <a:off x="2686407" y="1515510"/>
            <a:ext cx="3744416" cy="380014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>
                <a:gd name="adj" fmla="val 32623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PT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</a:t>
            </a:r>
            <a:r>
              <a:rPr lang="x-none" sz="1600" b="1" smtClean="0">
                <a:ln w="50800"/>
                <a:solidFill>
                  <a:schemeClr val="bg1">
                    <a:shade val="50000"/>
                  </a:schemeClr>
                </a:solidFill>
              </a:rPr>
              <a:t>GESTÃO </a:t>
            </a:r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DO </a:t>
            </a:r>
            <a:r>
              <a:rPr lang="x-none" sz="1600" b="1" dirty="0">
                <a:ln w="50800"/>
                <a:solidFill>
                  <a:schemeClr val="bg1">
                    <a:shade val="50000"/>
                  </a:schemeClr>
                </a:solidFill>
              </a:rPr>
              <a:t>CONHECIMENTO</a:t>
            </a:r>
          </a:p>
        </p:txBody>
      </p:sp>
      <p:sp>
        <p:nvSpPr>
          <p:cNvPr id="44" name="Rectangle 2"/>
          <p:cNvSpPr/>
          <p:nvPr/>
        </p:nvSpPr>
        <p:spPr>
          <a:xfrm rot="10800000">
            <a:off x="3314324" y="2251704"/>
            <a:ext cx="2488066" cy="225639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BR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</a:t>
            </a:r>
            <a:r>
              <a:rPr lang="x-none" sz="1600" b="1" smtClean="0">
                <a:ln w="50800"/>
                <a:solidFill>
                  <a:schemeClr val="bg1">
                    <a:shade val="50000"/>
                  </a:schemeClr>
                </a:solidFill>
              </a:rPr>
              <a:t>SISTEMAS </a:t>
            </a:r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JUDICIAIS</a:t>
            </a:r>
            <a:endParaRPr lang="x-none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5" name="Rectangle 18"/>
          <p:cNvSpPr/>
          <p:nvPr/>
        </p:nvSpPr>
        <p:spPr>
          <a:xfrm rot="19272792">
            <a:off x="3349237" y="2346418"/>
            <a:ext cx="2488066" cy="225639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BR" sz="1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                       </a:t>
            </a:r>
            <a:r>
              <a:rPr lang="x-none" sz="1600" b="1" smtClean="0">
                <a:ln w="50800"/>
                <a:solidFill>
                  <a:schemeClr val="bg1">
                    <a:shade val="50000"/>
                  </a:schemeClr>
                </a:solidFill>
              </a:rPr>
              <a:t>SISTEMAS</a:t>
            </a:r>
            <a:r>
              <a:rPr lang="x-none" sz="1400" b="1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ADMINISTRATIVOS</a:t>
            </a:r>
            <a:endParaRPr lang="x-none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7" name="Retângulo 46">
            <a:hlinkClick r:id="rId3" action="ppaction://hlinksldjump"/>
          </p:cNvPr>
          <p:cNvSpPr/>
          <p:nvPr/>
        </p:nvSpPr>
        <p:spPr>
          <a:xfrm>
            <a:off x="3203849" y="2414863"/>
            <a:ext cx="432048" cy="195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8" name="Rectangle 25"/>
          <p:cNvSpPr/>
          <p:nvPr/>
        </p:nvSpPr>
        <p:spPr>
          <a:xfrm rot="3437699">
            <a:off x="2106544" y="880909"/>
            <a:ext cx="4896544" cy="5030197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>
                <a:gd name="adj" fmla="val 143798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x-none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	</a:t>
            </a:r>
            <a:r>
              <a:rPr lang="x-none" sz="1400" b="1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</a:t>
            </a:r>
            <a:r>
              <a:rPr lang="x-none" sz="1400" b="1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x-none" sz="1400" b="1" smtClean="0">
                <a:ln w="50800"/>
                <a:solidFill>
                  <a:schemeClr val="bg1">
                    <a:shade val="50000"/>
                  </a:schemeClr>
                </a:solidFill>
              </a:rPr>
              <a:t>    </a:t>
            </a:r>
            <a:r>
              <a:rPr lang="pt-BR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</a:t>
            </a:r>
            <a:r>
              <a:rPr lang="x-none" sz="1400" b="1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pt-BR" sz="1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</a:t>
            </a:r>
            <a:r>
              <a:rPr lang="x-none" sz="1600" b="1" smtClean="0">
                <a:ln w="50800"/>
                <a:solidFill>
                  <a:schemeClr val="bg1">
                    <a:shade val="50000"/>
                  </a:schemeClr>
                </a:solidFill>
              </a:rPr>
              <a:t>GOVERNANÇA</a:t>
            </a:r>
            <a:endParaRPr lang="x-none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9" name="Retângulo 48">
            <a:hlinkClick r:id="rId4" action="ppaction://hlinksldjump"/>
          </p:cNvPr>
          <p:cNvSpPr/>
          <p:nvPr/>
        </p:nvSpPr>
        <p:spPr>
          <a:xfrm>
            <a:off x="5508104" y="2420888"/>
            <a:ext cx="432048" cy="195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0" name="Retângulo 49">
            <a:hlinkClick r:id="rId5" action="ppaction://hlinksldjump"/>
          </p:cNvPr>
          <p:cNvSpPr/>
          <p:nvPr/>
        </p:nvSpPr>
        <p:spPr>
          <a:xfrm rot="16200000">
            <a:off x="4437811" y="72338"/>
            <a:ext cx="360039" cy="195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2" name="Retângulo 51">
            <a:hlinkClick r:id="rId6" action="ppaction://hlinksldjump"/>
          </p:cNvPr>
          <p:cNvSpPr/>
          <p:nvPr/>
        </p:nvSpPr>
        <p:spPr>
          <a:xfrm rot="16200000">
            <a:off x="4426132" y="660772"/>
            <a:ext cx="360039" cy="1950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3" name="Retângulo 52">
            <a:hlinkClick r:id="rId6" action="ppaction://hlinksldjump"/>
          </p:cNvPr>
          <p:cNvSpPr/>
          <p:nvPr/>
        </p:nvSpPr>
        <p:spPr>
          <a:xfrm rot="14080453">
            <a:off x="3362920" y="1527880"/>
            <a:ext cx="36003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4" name="Retângulo 53">
            <a:hlinkClick r:id="rId6" action="ppaction://hlinksldjump"/>
          </p:cNvPr>
          <p:cNvSpPr/>
          <p:nvPr/>
        </p:nvSpPr>
        <p:spPr>
          <a:xfrm rot="18324503">
            <a:off x="5726160" y="1776404"/>
            <a:ext cx="36003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5" name="Retângulo 54">
            <a:hlinkClick r:id="rId4" action="ppaction://hlinksldjump"/>
          </p:cNvPr>
          <p:cNvSpPr/>
          <p:nvPr/>
        </p:nvSpPr>
        <p:spPr>
          <a:xfrm rot="18324503">
            <a:off x="5073869" y="2126831"/>
            <a:ext cx="36003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56" name="Retângulo 55">
            <a:hlinkClick r:id="rId4" action="ppaction://hlinksldjump"/>
          </p:cNvPr>
          <p:cNvSpPr/>
          <p:nvPr/>
        </p:nvSpPr>
        <p:spPr>
          <a:xfrm rot="14069824">
            <a:off x="5038201" y="4220063"/>
            <a:ext cx="360039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24" name="Oval 11"/>
          <p:cNvSpPr/>
          <p:nvPr/>
        </p:nvSpPr>
        <p:spPr>
          <a:xfrm rot="1510869">
            <a:off x="3597053" y="2454052"/>
            <a:ext cx="1944000" cy="1944000"/>
          </a:xfrm>
          <a:prstGeom prst="ellipse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80000">
                <a:schemeClr val="accent6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46" name="Rectangle 19"/>
          <p:cNvSpPr/>
          <p:nvPr/>
        </p:nvSpPr>
        <p:spPr>
          <a:xfrm rot="16200000">
            <a:off x="3923002" y="2802339"/>
            <a:ext cx="1296144" cy="129429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ESTR</a:t>
            </a:r>
            <a:r>
              <a:rPr lang="pt-BR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U</a:t>
            </a:r>
            <a:r>
              <a:rPr lang="x-none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TURA  DE  TIC</a:t>
            </a:r>
            <a:endParaRPr lang="x-none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1" name="Elipse 50">
            <a:hlinkClick r:id="rId7" action="ppaction://hlinksldjump"/>
          </p:cNvPr>
          <p:cNvSpPr/>
          <p:nvPr/>
        </p:nvSpPr>
        <p:spPr>
          <a:xfrm>
            <a:off x="3708080" y="2636912"/>
            <a:ext cx="1728192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714418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Audiência Digital</a:t>
            </a:r>
            <a:endParaRPr lang="pt-BR" sz="1600" dirty="0"/>
          </a:p>
        </p:txBody>
      </p:sp>
      <p:grpSp>
        <p:nvGrpSpPr>
          <p:cNvPr id="6" name="Grupo 5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30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Simone Antunes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6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44" name="Grupo 43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45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7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8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9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</a:t>
              </a: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Emiliano Zapata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62" name="Round Same Side Corner Rectangle 42"/>
          <p:cNvSpPr/>
          <p:nvPr/>
        </p:nvSpPr>
        <p:spPr>
          <a:xfrm>
            <a:off x="431540" y="2747799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3" name="Rectangle 6"/>
          <p:cNvSpPr/>
          <p:nvPr/>
        </p:nvSpPr>
        <p:spPr>
          <a:xfrm>
            <a:off x="431540" y="2996951"/>
            <a:ext cx="4110920" cy="1446631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5738" indent="-185738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Projeto </a:t>
            </a:r>
            <a:r>
              <a:rPr lang="pt-BR" sz="1050" dirty="0" err="1" smtClean="0">
                <a:solidFill>
                  <a:schemeClr val="dk1"/>
                </a:solidFill>
              </a:rPr>
              <a:t>replanejado</a:t>
            </a:r>
            <a:r>
              <a:rPr lang="pt-BR" sz="1050" dirty="0" smtClean="0">
                <a:solidFill>
                  <a:schemeClr val="dk1"/>
                </a:solidFill>
              </a:rPr>
              <a:t> em novembro.</a:t>
            </a:r>
          </a:p>
        </p:txBody>
      </p:sp>
      <p:sp>
        <p:nvSpPr>
          <p:cNvPr id="64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5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66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18" y="2780853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028" descr="Icon Results Chart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0" name="Tabela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303085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Planejamento do Projeto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Out/11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Especificação Técnica Inicial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Nov/11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Desenvolvimento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Fev</a:t>
                      </a:r>
                      <a:r>
                        <a:rPr lang="pt-BR" sz="1100" dirty="0" smtClean="0"/>
                        <a:t>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80%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Homologação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Implantação Piloto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Mar/13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2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73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Rectangle 6"/>
          <p:cNvSpPr/>
          <p:nvPr/>
        </p:nvSpPr>
        <p:spPr>
          <a:xfrm>
            <a:off x="424620" y="1749122"/>
            <a:ext cx="4110920" cy="88778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A fase de desenvolvimento deste projeto foi dividida em 4 entregas. O projeto encontra-se no desenvolvimento da terceira entrega com previsão para termino em janeiro/2013.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75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6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79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0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70%</a:t>
            </a:r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37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3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O objetivo principal deste projeto é definição e construção de um sistema informatizado para gravação de audiências, em áudio e vídeo, integrado ao sistema de processo eletrônico do CNJ – </a:t>
            </a:r>
            <a:r>
              <a:rPr lang="pt-BR" sz="1050" dirty="0" err="1">
                <a:solidFill>
                  <a:schemeClr val="dk1"/>
                </a:solidFill>
              </a:rPr>
              <a:t>PJe</a:t>
            </a:r>
            <a:r>
              <a:rPr lang="pt-BR" sz="1050" dirty="0">
                <a:solidFill>
                  <a:schemeClr val="dk1"/>
                </a:solidFill>
              </a:rPr>
              <a:t>.</a:t>
            </a:r>
          </a:p>
        </p:txBody>
      </p:sp>
      <p:pic>
        <p:nvPicPr>
          <p:cNvPr id="51" name="Imagem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xmlns="" val="2486871868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35135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Controle de Frequência de Cumpridor de Pena Alternativa  (VEPA)</a:t>
            </a:r>
            <a:endParaRPr lang="pt-BR" sz="1600" dirty="0"/>
          </a:p>
        </p:txBody>
      </p:sp>
      <p:grpSp>
        <p:nvGrpSpPr>
          <p:cNvPr id="6" name="Grupo 5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30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3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Leonardo Santana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6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44" name="Grupo 43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45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7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48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49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</a:t>
              </a: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Flávio Fontes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62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3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  O projeto “Sistema de Contagem Processual” priorizado pela corregedoria causou uma indisponibilidade da fábrica externa , atrasando o início do desenvolvimento e consequentemente atrasando a entrega final.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  Após o replanejamento uma nova data de término será informada.</a:t>
            </a:r>
            <a:endParaRPr lang="ro-RO" sz="1200" dirty="0">
              <a:solidFill>
                <a:schemeClr val="accent2"/>
              </a:solidFill>
            </a:endParaRPr>
          </a:p>
        </p:txBody>
      </p:sp>
      <p:sp>
        <p:nvSpPr>
          <p:cNvPr id="64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65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66" name="Picture 2070" descr="Icon Exclama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028" descr="Icon Results Chart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0" name="Tabela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5108925"/>
              </p:ext>
            </p:extLst>
          </p:nvPr>
        </p:nvGraphicFramePr>
        <p:xfrm>
          <a:off x="418056" y="4761296"/>
          <a:ext cx="8301324" cy="1598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Levantamento de requisitos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Out/12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Documentação </a:t>
                      </a: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do </a:t>
                      </a: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projeto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Out/12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90%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Desenvolvimento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Fev</a:t>
                      </a: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/13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Homologação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Fev</a:t>
                      </a: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/13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Treinamento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Mar/13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b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Implantação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Mar/13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2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73" name="Picture 2081" descr="Flag-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está no final da fase de documentação do sistema. Os três notebooks necessários para a implantação do sistema já foram solicitados e estão previstos para serem entregues em janeiro de 2013.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75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6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79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0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25%</a:t>
            </a:r>
            <a:endParaRPr lang="ro-RO" sz="1200" dirty="0">
              <a:solidFill>
                <a:schemeClr val="tx1"/>
              </a:solidFill>
            </a:endParaRPr>
          </a:p>
        </p:txBody>
      </p:sp>
      <p:pic>
        <p:nvPicPr>
          <p:cNvPr id="37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3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Implementar o controle de comparecimento de cumpridor de pena alternativa através de </a:t>
            </a:r>
            <a:r>
              <a:rPr lang="pt-BR" sz="1050" dirty="0" smtClean="0">
                <a:solidFill>
                  <a:schemeClr val="dk1"/>
                </a:solidFill>
              </a:rPr>
              <a:t>equipamento de identificação pessoal  </a:t>
            </a:r>
            <a:r>
              <a:rPr lang="pt-BR" sz="1050" dirty="0">
                <a:solidFill>
                  <a:schemeClr val="dk1"/>
                </a:solidFill>
              </a:rPr>
              <a:t>baseado em requisitos definidos pelo setor psicossocial da VEPA.</a:t>
            </a:r>
          </a:p>
        </p:txBody>
      </p:sp>
      <p:pic>
        <p:nvPicPr>
          <p:cNvPr id="51" name="Imagem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xmlns="" val="1095753854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2876708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Iveruska</a:t>
              </a: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 </a:t>
              </a:r>
              <a:r>
                <a:rPr lang="pt-PT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Jatobá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707279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Des. Mauro Alencar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219134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468287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Projeto vem sendo conduzido  sem um gerente de projetos. A diretora da DISIS assumiu a responsabilidade das tarefas de gerenciamento do projeto.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336916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600508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246510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76663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8800991"/>
              </p:ext>
            </p:extLst>
          </p:nvPr>
        </p:nvGraphicFramePr>
        <p:xfrm>
          <a:off x="418056" y="4977320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Versão inicial da funcionalidade no </a:t>
                      </a:r>
                      <a:r>
                        <a:rPr lang="pt-BR" sz="11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JudWin</a:t>
                      </a: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1º Grau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Mar/12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1ª etapa de melhorias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Set/12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2ª etapa de melhorias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/12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90%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3ª etapa de melhorias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Dez/12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90%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731615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76474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965147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/>
                </a:solidFill>
              </a:rPr>
              <a:t>Houve um replanejamento na 2ª etapa das melhorias alterando a data de entrega desta fase de novembro/2012 para dezembro/2012, mas sem alterar a data final do projeto.   </a:t>
            </a:r>
            <a:endParaRPr lang="ro-RO" sz="105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9914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95643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Dezembro de 2012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707279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964566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90%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Banco Nacional de Mandados de Prisão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18056" y="993543"/>
            <a:ext cx="8294404" cy="633593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Este projeto tem por objetivo dar cumprimento à Resolução nº 137, de 13 de julho de 2011, do Conselho Nacional de Justiça, que regulamenta o Banco de Dados de Mandados de Prisão, disponibilizando no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JudWin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1º Grau novas funcionalidades para a expedição dos mandados de prisão criminal e realizando o envio dos mesmos ao CNJ.</a:t>
            </a:r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58" y="1744374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xmlns="" val="3317305400"/>
              </p:ext>
            </p:extLst>
          </p:nvPr>
        </p:nvGraphicFramePr>
        <p:xfrm>
          <a:off x="4655026" y="2600508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Lucas Freire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João Alberto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Aguardando a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publicação da Instrução Normativa pelo 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TJPE, para início da operação.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3156562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Requisitos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Jul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Implementação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Set/12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Homologação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Out/12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Implantação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Out/12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just"/>
            <a:r>
              <a:rPr lang="pt-BR" sz="105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Sistema em produção.</a:t>
            </a:r>
            <a:endParaRPr lang="pt-BR" sz="105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Outubro 2012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Protocolo Integrado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18056" y="993543"/>
            <a:ext cx="8294404" cy="56158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Este projeto tem por objetivo facilitar o acesso à Justiça por parte dos advogados, no sentido de ajustar o Sistema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JudWin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1º Grau de forma que ele permita a entrada de petições não-iniciais e requerimentos de forma integrada a partir de qualquer comarca do Estado de Pernambuco.</a:t>
            </a:r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58" y="1657828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xmlns="" val="1484101617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39" name="Imagem 38" descr="accept (4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12000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Hadautho Roberto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Ruy Patu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Coordenação de Conciliação, Mediação e Arbitragem ficou responsável pelo treinamento e divulgação aos usuários.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4989031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Homologação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Set/12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Entrada em Produção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Out/12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Sistema em produção.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Outubro 2012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err="1">
                <a:solidFill>
                  <a:schemeClr val="bg1"/>
                </a:solidFill>
              </a:rPr>
              <a:t>Pré</a:t>
            </a:r>
            <a:r>
              <a:rPr lang="pt-BR" sz="1600" dirty="0">
                <a:solidFill>
                  <a:schemeClr val="bg1"/>
                </a:solidFill>
              </a:rPr>
              <a:t>-queixa (Mediação &amp; Arbitragem)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para registro de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pré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-queixas dos juizados.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xmlns="" val="2870176909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39" name="Imagem 38" descr="accept (4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12000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 definir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 definir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0416486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projeto encontra-se suspenso.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9</a:t>
            </a:r>
            <a:r>
              <a:rPr lang="pt-BR" sz="1200" dirty="0" smtClean="0">
                <a:solidFill>
                  <a:schemeClr val="tx1"/>
                </a:solidFill>
              </a:rPr>
              <a:t>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Execução Fiscal Eletrônica</a:t>
            </a:r>
            <a:endParaRPr lang="pt-BR" sz="1600" dirty="0"/>
          </a:p>
        </p:txBody>
      </p:sp>
      <p:sp>
        <p:nvSpPr>
          <p:cNvPr id="52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sistema desenvolvido pelo TJPE foi finalizado, porém as Procuradorias do Estado, de Jaboatão e Recife ainda não desenvolveram seus sistemas para integrarem-se ao do TJPE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/>
                </a:solidFill>
              </a:rPr>
              <a:t>Em outubro, por solicitação de Dr. João Alberto (Dir. do Fórum do Recife), houve repasse de documentação técnica para a EMPREL. O próximo lote de ajuizamentos da Procuradoria Municipal do Recife já deverá utilizar essa integração.</a:t>
            </a:r>
            <a:endParaRPr lang="pt-BR" sz="1050" dirty="0">
              <a:solidFill>
                <a:schemeClr val="tx1"/>
              </a:solidFill>
            </a:endParaRPr>
          </a:p>
        </p:txBody>
      </p:sp>
      <p:pic>
        <p:nvPicPr>
          <p:cNvPr id="51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Desenvolvimento de sistema que permita a integração fiscal com as Procuradorias Municipais e Estadual.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xmlns="" val="358930271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Jossenilson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</a:t>
              </a: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João Alberto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050" dirty="0">
                <a:solidFill>
                  <a:schemeClr val="tx1"/>
                </a:solidFill>
                <a:ea typeface="Times New Roman"/>
                <a:cs typeface="Calibri" pitchFamily="34" charset="0"/>
              </a:rPr>
              <a:t>Aquisição dos equipamentos/TVs que  demorará mais tempo que o desenvolvimento do software(em torno de 6 meses</a:t>
            </a:r>
            <a:r>
              <a:rPr lang="pt-BR" sz="1050" dirty="0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);</a:t>
            </a: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pt-BR" sz="1050" dirty="0">
              <a:solidFill>
                <a:schemeClr val="tx1"/>
              </a:solidFill>
              <a:ea typeface="Times New Roman"/>
              <a:cs typeface="Calibri" pitchFamily="34" charset="0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9392590"/>
              </p:ext>
            </p:extLst>
          </p:nvPr>
        </p:nvGraphicFramePr>
        <p:xfrm>
          <a:off x="418056" y="4782928"/>
          <a:ext cx="8301324" cy="1598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Levantamento de Requisitos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Out/12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Análise de</a:t>
                      </a:r>
                      <a:r>
                        <a:rPr lang="pt-BR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Projeto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Dez/12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Desenvolvimento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Mar/13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Homologação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Abr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Aquisição das</a:t>
                      </a:r>
                      <a:r>
                        <a:rPr lang="pt-BR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TVs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Abr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Instalação das TVs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Abr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/13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projeto está na fase de desenvolvimento do sistema. Seu escopo está sendo alterado para contemplar a proteção das </a:t>
            </a:r>
            <a:r>
              <a:rPr lang="pt-BR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TV’s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contra vandalismo.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Abril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20%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Painel de Chamadas de Audiências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projeto em questão visa informar o agendamento das audiências para a população, em painéis eletrônicos distribuídos na área do Fórum da Capital. 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58" y="154230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xmlns="" val="644152109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Hadautho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 Barros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Dra. Mariana Vargas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Disponibilidade do Gerente de Projeto.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9075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[2ª etapa] </a:t>
                      </a: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Requisitos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[2ª etapa] </a:t>
                      </a: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Implementação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[2ª etapa] </a:t>
                      </a: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Homologação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[2ª etapa] </a:t>
                      </a: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Implantação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projeto está suspenso aguardando disponibilidade do gerente de projeto para iniciar.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Essa 2ª etapa do 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projeto prevê uma integração com o </a:t>
            </a:r>
            <a:r>
              <a:rPr lang="pt-BR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JudWin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1º </a:t>
            </a: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Grau.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err="1" smtClean="0">
                <a:solidFill>
                  <a:schemeClr val="bg1"/>
                </a:solidFill>
              </a:rPr>
              <a:t>Vitaliciamento</a:t>
            </a:r>
            <a:r>
              <a:rPr lang="pt-BR" sz="1600" dirty="0" smtClean="0">
                <a:solidFill>
                  <a:schemeClr val="bg1"/>
                </a:solidFill>
              </a:rPr>
              <a:t> – 2ª Etapa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Este projeto tem por objetivo atender a uma solicitação do Núcleo de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Vitaliciamento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da Corregedoria Geral de Justiça, para que as avaliações dos Juízes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vitaliciandos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possam ser realizadas com mais eficiência pelos Juízes avaliadores. A aplicação permitirá o cadastro e a consulta das avaliações de Atividade Judicante e de Fatos Observados.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xmlns="" val="1993322900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Leonardo Santana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 definir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0683259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projeto ainda não foi iniciado, devido a pendência de formalização do convênio entre o TJPE e o TJSC, o qual irá ceder os códigos fonte do sistema.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gestão de pagamento de precatórios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Integração de sistema cedido através de convênio pelo TJ-SC que gerencia e efetiva o pagamento de precatórios com o sistema de gerenciamento processual </a:t>
            </a:r>
            <a:r>
              <a:rPr lang="pt-BR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Judwin</a:t>
            </a:r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1º Grau.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xmlns="" val="956416122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xmlns="" val="4061288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Hadautho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 Barros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Iveruska</a:t>
              </a: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Jatobá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Não há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1215322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Levantamento</a:t>
                      </a:r>
                      <a:r>
                        <a:rPr lang="pt-BR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Requisitos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Análise</a:t>
                      </a:r>
                      <a:r>
                        <a:rPr lang="pt-BR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 Projeto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Implementação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Teste e Homologação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Implantação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projeto está na fase de iniciação.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Consulta Processual 1º Grau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Desenvolvimento de solução para permitir que sistemas externos possam realizar consultas processuais “em massa”.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xmlns="" val="4167715203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42361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3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94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7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97" name="Oval 161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grpSp>
        <p:nvGrpSpPr>
          <p:cNvPr id="67" name="Group 159"/>
          <p:cNvGrpSpPr>
            <a:grpSpLocks noChangeAspect="1"/>
          </p:cNvGrpSpPr>
          <p:nvPr/>
        </p:nvGrpSpPr>
        <p:grpSpPr bwMode="auto">
          <a:xfrm>
            <a:off x="4950064" y="627122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8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9" name="Oval 161">
              <a:hlinkClick r:id="rId4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3</a:t>
              </a:r>
            </a:p>
          </p:txBody>
        </p:sp>
      </p:grpSp>
      <p:sp>
        <p:nvSpPr>
          <p:cNvPr id="70" name="Rounded Rectangle 5"/>
          <p:cNvSpPr/>
          <p:nvPr/>
        </p:nvSpPr>
        <p:spPr>
          <a:xfrm>
            <a:off x="401082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1" name="Group 18"/>
          <p:cNvGrpSpPr/>
          <p:nvPr/>
        </p:nvGrpSpPr>
        <p:grpSpPr>
          <a:xfrm>
            <a:off x="458930" y="1923825"/>
            <a:ext cx="2314753" cy="277000"/>
            <a:chOff x="452926" y="1955659"/>
            <a:chExt cx="2074514" cy="300915"/>
          </a:xfrm>
        </p:grpSpPr>
        <p:sp>
          <p:nvSpPr>
            <p:cNvPr id="72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TextBox 16"/>
            <p:cNvSpPr txBox="1"/>
            <p:nvPr/>
          </p:nvSpPr>
          <p:spPr>
            <a:xfrm>
              <a:off x="486975" y="1955659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Em Execução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09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6" name="Group 23"/>
          <p:cNvGrpSpPr/>
          <p:nvPr/>
        </p:nvGrpSpPr>
        <p:grpSpPr>
          <a:xfrm>
            <a:off x="458930" y="2230706"/>
            <a:ext cx="2314753" cy="277000"/>
            <a:chOff x="452926" y="2289035"/>
            <a:chExt cx="2074514" cy="300915"/>
          </a:xfrm>
        </p:grpSpPr>
        <p:sp>
          <p:nvSpPr>
            <p:cNvPr id="79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Não Iniciados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13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4" name="Group 25"/>
          <p:cNvGrpSpPr/>
          <p:nvPr/>
        </p:nvGrpSpPr>
        <p:grpSpPr>
          <a:xfrm>
            <a:off x="458930" y="2546355"/>
            <a:ext cx="2314753" cy="277000"/>
            <a:chOff x="452926" y="2289035"/>
            <a:chExt cx="2074514" cy="300915"/>
          </a:xfrm>
        </p:grpSpPr>
        <p:sp>
          <p:nvSpPr>
            <p:cNvPr id="85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Suspensos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05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9" name="Round Same Side Corner Rectangle 106"/>
          <p:cNvSpPr/>
          <p:nvPr/>
        </p:nvSpPr>
        <p:spPr>
          <a:xfrm>
            <a:off x="401082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Round Same Side Corner Rectangle 4"/>
          <p:cNvSpPr/>
          <p:nvPr/>
        </p:nvSpPr>
        <p:spPr>
          <a:xfrm rot="10800000">
            <a:off x="3059832" y="1890626"/>
            <a:ext cx="3024336" cy="1610379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18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" name="Round Same Side Corner Rectangle 106"/>
          <p:cNvSpPr/>
          <p:nvPr/>
        </p:nvSpPr>
        <p:spPr>
          <a:xfrm>
            <a:off x="3059831" y="1624196"/>
            <a:ext cx="3024337" cy="249911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Concluídos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5" name="Group 23"/>
          <p:cNvGrpSpPr/>
          <p:nvPr/>
        </p:nvGrpSpPr>
        <p:grpSpPr>
          <a:xfrm>
            <a:off x="474850" y="2860786"/>
            <a:ext cx="2314753" cy="277000"/>
            <a:chOff x="452926" y="2289035"/>
            <a:chExt cx="2074514" cy="300915"/>
          </a:xfrm>
        </p:grpSpPr>
        <p:sp>
          <p:nvSpPr>
            <p:cNvPr id="98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9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Concluídos Mês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9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01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0" name="Group 25"/>
          <p:cNvGrpSpPr/>
          <p:nvPr/>
        </p:nvGrpSpPr>
        <p:grpSpPr>
          <a:xfrm>
            <a:off x="474850" y="3176435"/>
            <a:ext cx="2314753" cy="277000"/>
            <a:chOff x="452926" y="2289035"/>
            <a:chExt cx="2074514" cy="300915"/>
          </a:xfrm>
        </p:grpSpPr>
        <p:sp>
          <p:nvSpPr>
            <p:cNvPr id="111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2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Propostas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4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5" name="Rounded Rectangle 5"/>
          <p:cNvSpPr/>
          <p:nvPr/>
        </p:nvSpPr>
        <p:spPr>
          <a:xfrm>
            <a:off x="6313325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6" name="Group 18"/>
          <p:cNvGrpSpPr/>
          <p:nvPr/>
        </p:nvGrpSpPr>
        <p:grpSpPr>
          <a:xfrm>
            <a:off x="6371175" y="1923823"/>
            <a:ext cx="2314754" cy="291937"/>
            <a:chOff x="452926" y="1955660"/>
            <a:chExt cx="2074514" cy="317142"/>
          </a:xfrm>
        </p:grpSpPr>
        <p:sp>
          <p:nvSpPr>
            <p:cNvPr id="117" name="Round Same Side Corner Rectangle 14"/>
            <p:cNvSpPr/>
            <p:nvPr/>
          </p:nvSpPr>
          <p:spPr>
            <a:xfrm rot="16200000" flipV="1">
              <a:off x="1974624" y="1678215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8" name="Round Same Side Corner Rectangle 15"/>
            <p:cNvSpPr/>
            <p:nvPr/>
          </p:nvSpPr>
          <p:spPr>
            <a:xfrm rot="16200000">
              <a:off x="937367" y="1496760"/>
              <a:ext cx="249829" cy="1218711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9" name="TextBox 16"/>
            <p:cNvSpPr txBox="1"/>
            <p:nvPr/>
          </p:nvSpPr>
          <p:spPr>
            <a:xfrm>
              <a:off x="501241" y="1971888"/>
              <a:ext cx="1262522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Atrasados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0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36%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1" name="Group 23"/>
          <p:cNvGrpSpPr/>
          <p:nvPr/>
        </p:nvGrpSpPr>
        <p:grpSpPr>
          <a:xfrm>
            <a:off x="6371175" y="2230705"/>
            <a:ext cx="2314755" cy="287506"/>
            <a:chOff x="452926" y="2289036"/>
            <a:chExt cx="2074514" cy="312328"/>
          </a:xfrm>
        </p:grpSpPr>
        <p:sp>
          <p:nvSpPr>
            <p:cNvPr id="122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3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4" name="TextBox 21"/>
            <p:cNvSpPr txBox="1"/>
            <p:nvPr/>
          </p:nvSpPr>
          <p:spPr>
            <a:xfrm>
              <a:off x="501240" y="2300450"/>
              <a:ext cx="1225831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No Prazo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5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43%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6" name="Group 25"/>
          <p:cNvGrpSpPr/>
          <p:nvPr/>
        </p:nvGrpSpPr>
        <p:grpSpPr>
          <a:xfrm>
            <a:off x="6371173" y="2546355"/>
            <a:ext cx="2314753" cy="277000"/>
            <a:chOff x="452926" y="2289035"/>
            <a:chExt cx="2074514" cy="300915"/>
          </a:xfrm>
        </p:grpSpPr>
        <p:sp>
          <p:nvSpPr>
            <p:cNvPr id="127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8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9" name="TextBox 28"/>
            <p:cNvSpPr txBox="1"/>
            <p:nvPr/>
          </p:nvSpPr>
          <p:spPr>
            <a:xfrm>
              <a:off x="486974" y="2289035"/>
              <a:ext cx="1276790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Monitorados PMO 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0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86%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1" name="Round Same Side Corner Rectangle 106"/>
          <p:cNvSpPr/>
          <p:nvPr/>
        </p:nvSpPr>
        <p:spPr>
          <a:xfrm>
            <a:off x="6313325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(%)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32" name="Group 23"/>
          <p:cNvGrpSpPr/>
          <p:nvPr/>
        </p:nvGrpSpPr>
        <p:grpSpPr>
          <a:xfrm>
            <a:off x="6387093" y="2860786"/>
            <a:ext cx="2314753" cy="277000"/>
            <a:chOff x="452926" y="2289035"/>
            <a:chExt cx="2074514" cy="300915"/>
          </a:xfrm>
        </p:grpSpPr>
        <p:sp>
          <p:nvSpPr>
            <p:cNvPr id="133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4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5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Rejeitados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6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7" name="Group 25"/>
          <p:cNvGrpSpPr/>
          <p:nvPr/>
        </p:nvGrpSpPr>
        <p:grpSpPr>
          <a:xfrm>
            <a:off x="6387093" y="3176435"/>
            <a:ext cx="2314753" cy="277000"/>
            <a:chOff x="452926" y="2289035"/>
            <a:chExt cx="2074514" cy="300915"/>
          </a:xfrm>
        </p:grpSpPr>
        <p:sp>
          <p:nvSpPr>
            <p:cNvPr id="138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9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0" name="TextBox 28"/>
            <p:cNvSpPr txBox="1"/>
            <p:nvPr/>
          </p:nvSpPr>
          <p:spPr>
            <a:xfrm>
              <a:off x="486975" y="2289035"/>
              <a:ext cx="1262523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Ocupação Recursos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1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2" name="Round Same Side Corner Rectangle 102"/>
          <p:cNvSpPr/>
          <p:nvPr/>
        </p:nvSpPr>
        <p:spPr>
          <a:xfrm>
            <a:off x="535319" y="5524206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2012</a:t>
            </a:r>
            <a:endParaRPr lang="ro-RO" sz="1200" b="1" dirty="0">
              <a:solidFill>
                <a:schemeClr val="tx1"/>
              </a:solidFill>
            </a:endParaRPr>
          </a:p>
        </p:txBody>
      </p:sp>
      <p:sp>
        <p:nvSpPr>
          <p:cNvPr id="144" name="Round Same Side Corner Rectangle 100"/>
          <p:cNvSpPr/>
          <p:nvPr/>
        </p:nvSpPr>
        <p:spPr>
          <a:xfrm>
            <a:off x="212392" y="3660525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5" name="Round Same Side Corner Rectangle 102"/>
          <p:cNvSpPr/>
          <p:nvPr/>
        </p:nvSpPr>
        <p:spPr>
          <a:xfrm>
            <a:off x="4945895" y="5526478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2012</a:t>
            </a:r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46" name="Chart 96"/>
          <p:cNvGraphicFramePr/>
          <p:nvPr>
            <p:extLst>
              <p:ext uri="{D42A27DB-BD31-4B8C-83A1-F6EECF244321}">
                <p14:modId xmlns:p14="http://schemas.microsoft.com/office/powerpoint/2010/main" xmlns="" val="764299718"/>
              </p:ext>
            </p:extLst>
          </p:nvPr>
        </p:nvGraphicFramePr>
        <p:xfrm>
          <a:off x="4626183" y="3889912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7" name="Round Same Side Corner Rectangle 100"/>
          <p:cNvSpPr/>
          <p:nvPr/>
        </p:nvSpPr>
        <p:spPr>
          <a:xfrm>
            <a:off x="4622968" y="3662797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4" name="Group 279"/>
          <p:cNvGrpSpPr>
            <a:grpSpLocks noChangeAspect="1"/>
          </p:cNvGrpSpPr>
          <p:nvPr/>
        </p:nvGrpSpPr>
        <p:grpSpPr bwMode="auto">
          <a:xfrm>
            <a:off x="3941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5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56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 smtClean="0">
                  <a:solidFill>
                    <a:schemeClr val="bg1"/>
                  </a:solidFill>
                </a:rPr>
                <a:t>R</a:t>
              </a:r>
              <a:endParaRPr lang="pt-BR" sz="105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57" name="Tabela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1354716"/>
              </p:ext>
            </p:extLst>
          </p:nvPr>
        </p:nvGraphicFramePr>
        <p:xfrm>
          <a:off x="3075341" y="1906118"/>
          <a:ext cx="2993275" cy="1428161"/>
        </p:xfrm>
        <a:graphic>
          <a:graphicData uri="http://schemas.openxmlformats.org/drawingml/2006/table">
            <a:tbl>
              <a:tblPr/>
              <a:tblGrid>
                <a:gridCol w="256971"/>
                <a:gridCol w="2088232"/>
                <a:gridCol w="648072"/>
              </a:tblGrid>
              <a:tr h="20402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01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PT" sz="11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Pje – Corregedoria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PT" sz="11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Dez/12</a:t>
                      </a:r>
                      <a:endParaRPr lang="pt-BR" sz="1100" kern="12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Vitaliciamento</a:t>
                      </a: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– 1ª. Etapa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Out/12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Protocolo Integrado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Out/12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04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Pré</a:t>
                      </a: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-queixa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Set/12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05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Sessão de Julgamento Eletrônica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Jun</a:t>
                      </a: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/11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06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07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7" name="Chart 96"/>
          <p:cNvGraphicFramePr/>
          <p:nvPr>
            <p:extLst>
              <p:ext uri="{D42A27DB-BD31-4B8C-83A1-F6EECF244321}">
                <p14:modId xmlns:p14="http://schemas.microsoft.com/office/powerpoint/2010/main" xmlns="" val="4131286989"/>
              </p:ext>
            </p:extLst>
          </p:nvPr>
        </p:nvGraphicFramePr>
        <p:xfrm>
          <a:off x="227620" y="3881674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61308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15697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Rafael Seabra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15697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Dr. Carlos Moraes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>
                <a:solidFill>
                  <a:schemeClr val="tx1"/>
                </a:solidFill>
                <a:ea typeface="Times New Roman"/>
                <a:cs typeface="Calibri" pitchFamily="34" charset="0"/>
              </a:rPr>
              <a:t>Prazo definido pela Resolução 334 foi informalmente prorrogado pelo gestor</a:t>
            </a:r>
            <a:r>
              <a:rPr lang="pt-BR" sz="1050" dirty="0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6518957"/>
              </p:ext>
            </p:extLst>
          </p:nvPr>
        </p:nvGraphicFramePr>
        <p:xfrm>
          <a:off x="418056" y="4782928"/>
          <a:ext cx="8301324" cy="1598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T1Ao00"/>
                        </a:rPr>
                        <a:t>Tabelas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Ago</a:t>
                      </a:r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/12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T1Ao00"/>
                        </a:rPr>
                        <a:t>Autuação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Ago</a:t>
                      </a:r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/12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T1Ao00"/>
                        </a:rPr>
                        <a:t>Alteração geral no aplicativo - Seleção de processos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Set/12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T1Ao00"/>
                        </a:rPr>
                        <a:t>Relatórios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/12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T1Ao00"/>
                        </a:rPr>
                        <a:t>Sessão de Julgamento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Out/12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T1Ao00"/>
                        </a:rPr>
                        <a:t>Documentação (Manuais)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/12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projeto está na fase final de implantação já iniciando a homologação do sistema.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Janeiro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70%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Processos Apensados (Extinção de Barramentos)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Eliminação da autuação de processos das seguintes classes TJPE: oposição, agravo regimental, arguição de inconstitucionalidade, uniformização de jurisprudência, embargos de declaração, embargos infringentes, exceções de impedimento e agravo.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xmlns="" val="2503983814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Rafael Seabra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Des. Paes Barreto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sistema foi desenvolvido conforme as especificações iniciais e implantado nos gabinetes dos desembargadores. Atualmente o sistema não está sendo utilizado para realização das sessões de julgamento.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6795811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+mn-lt"/>
                        </a:rPr>
                        <a:t>Desenvolvimento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Abr/10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100%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+mn-lt"/>
                        </a:rPr>
                        <a:t>Treinamento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Dez/10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100%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+mn-lt"/>
                        </a:rPr>
                        <a:t>Implantação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Jul/11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100%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sistema já foi desenvolvido e implantado, mas o projeto ainda não foi finalizado formalmente. 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Julho de 2011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Sessão de Julgamento Eletrônica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3"/>
            <a:ext cx="8265704" cy="56158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Acelerar o julgamento de processos na 2ª instância através de utilização do sistema Sessão de Julgamento Eletrônico capaz de fornecer meios para visualização de forma fácil e rápida de textos de relatórios, votos e acórdãos dos outros desembargadores durante as sessões de julgamento. 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58" y="1657852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xmlns="" val="3558525172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Rafael Seabra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Andréa Neves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050" dirty="0">
                <a:solidFill>
                  <a:schemeClr val="tx1"/>
                </a:solidFill>
                <a:ea typeface="Times New Roman"/>
                <a:cs typeface="Calibri" pitchFamily="34" charset="0"/>
              </a:rPr>
              <a:t>O progresso ainda é algo estimado porque não temos o planejamento do projeto concluído. A data prevista de implantação para ‘Maio/2013’ poderá sofrer ajustes.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2076374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Levantamento de requisito e especificação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>
                          <a:solidFill>
                            <a:schemeClr val="tx1"/>
                          </a:solidFill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/12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Análise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 Projeto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Dez/12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100%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Implementação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Homologação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Implantação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projeto passou por uma mudança no gerente de projeto e também no gestor do projeto. Estamos realizando um detalhamento o cronograma do projeto e a sua data final ainda é um estimativa. 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Maio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35%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 txBox="1">
            <a:spLocks/>
          </p:cNvSpPr>
          <p:nvPr/>
        </p:nvSpPr>
        <p:spPr bwMode="auto">
          <a:xfrm>
            <a:off x="0" y="-99392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</a:t>
            </a:r>
            <a:r>
              <a:rPr lang="pt-BR" sz="1600" dirty="0" smtClean="0">
                <a:solidFill>
                  <a:schemeClr val="bg1"/>
                </a:solidFill>
              </a:rPr>
              <a:t>controle de paradigmas recursais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Controlar os recursos relacionados a processos de repercussão geral STF/STJ, para agilizar o julgamento dos processos pendentes no momento em que a repercussão geral for decidida.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xmlns="" val="220816995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Rodrigo Medeiros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Solange Cinha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Não há.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3381543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Outubro 2012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100%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 txBox="1">
            <a:spLocks/>
          </p:cNvSpPr>
          <p:nvPr/>
        </p:nvSpPr>
        <p:spPr bwMode="auto">
          <a:xfrm>
            <a:off x="0" y="-99392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Avaliação de Competências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Sistema para efetuar a avaliação dos servidores do judiciário, com a finalidade de estabelecer a progressão funcional. </a:t>
            </a: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xmlns="" val="4237722326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41" name="Imagem 40" descr="accept (4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12000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Rodrigo Medeiros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João Batista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projeto está passando por um replanejamento.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1260164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Levantamento de requisito e especificação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Dez/12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100%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Análise</a:t>
                      </a:r>
                      <a:r>
                        <a:rPr lang="pt-BR" sz="11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 Projeto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A definir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10%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Implementação</a:t>
                      </a:r>
                      <a:endParaRPr lang="pt-B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A definir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+mn-lt"/>
                        </a:rPr>
                        <a:t>0%</a:t>
                      </a:r>
                      <a:endParaRPr lang="pt-BR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Homologação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Implantação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 definir</a:t>
                      </a:r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está na fase de Análise de Projeto. O cronograma do projeto está sendo detalhado para que uma data de término previsto seja informada.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 txBox="1">
            <a:spLocks/>
          </p:cNvSpPr>
          <p:nvPr/>
        </p:nvSpPr>
        <p:spPr bwMode="auto">
          <a:xfrm>
            <a:off x="0" y="-99392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Novo sistema de Diárias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O novo sistema de diárias visa dar mais agilidade e controle na liberação dos recursos aos servidores do TJPE.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 </a:t>
            </a:r>
            <a:endParaRPr lang="pt-BR" sz="1050" dirty="0">
              <a:solidFill>
                <a:schemeClr val="dk1"/>
              </a:solidFill>
            </a:endParaRP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xmlns="" val="2311936563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917637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Sócrates Gambarra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Dra. Mariana Vargas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Não há.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0098009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Especificação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Abr/12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Implementação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Mai/12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Testes e Homologação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Nov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90%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Implantação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Nov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está aguardando homologação por parte do usuário para sua finalização formal.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Novembro de 2012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95%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 txBox="1">
            <a:spLocks/>
          </p:cNvSpPr>
          <p:nvPr/>
        </p:nvSpPr>
        <p:spPr bwMode="auto">
          <a:xfrm>
            <a:off x="0" y="-99392"/>
            <a:ext cx="9144000" cy="5040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pt-BR" sz="2000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Mandatos e Alvarás Digitais</a:t>
            </a:r>
            <a:endParaRPr lang="pt-BR" sz="1600" dirty="0"/>
          </a:p>
        </p:txBody>
      </p:sp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Sistema que garanta aos mandados e alvarás expedidos pelo TJPE autenticidade e integridade às informações.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 </a:t>
            </a:r>
            <a:endParaRPr lang="pt-BR" sz="1050" dirty="0">
              <a:solidFill>
                <a:schemeClr val="dk1"/>
              </a:solidFill>
            </a:endParaRPr>
          </a:p>
          <a:p>
            <a:pPr algn="just"/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xmlns="" val="594509129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Sócrates Gambarra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Oscar Barros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Um novo cronograma será elaborado.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075367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Implantação do Sistema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Out/12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50%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BPM – Mapeamento e Redesenho de Processos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Nov/12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Digitalização e</a:t>
                      </a:r>
                      <a:r>
                        <a:rPr lang="pt-BR" sz="1100" baseline="0" dirty="0" smtClean="0"/>
                        <a:t> Indexação das Pastas Funcionais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Fev/13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Implantação dos Processos da SGP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Mai/13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está suspenso aguardando análise da alta gestão.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Digitalização das Pastas Funcionais</a:t>
            </a:r>
            <a:endParaRPr lang="pt-BR" sz="1600" dirty="0"/>
          </a:p>
        </p:txBody>
      </p:sp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xmlns="" val="2551221789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1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Implantação de uma metodologia de gestão de documentos digitais da Secretaria de Gestão de Pessoas e a digitalização do acervo de documentos existentes</a:t>
            </a:r>
            <a:r>
              <a:rPr lang="pt-BR" sz="1050" dirty="0" smtClean="0">
                <a:solidFill>
                  <a:schemeClr val="tx1"/>
                </a:solidFill>
              </a:rPr>
              <a:t>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Rafael D’Castro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Maria José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Devido a atrasos da etapa de implementação o tempo destinado a fase de testes foi reduzido para que o projeto seja entregue dentro do prazo inicial.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implantação do projeto fica condicionada a aprovação do gestor, agendada para janeiro/2013.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7902792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Análise e</a:t>
                      </a:r>
                      <a:r>
                        <a:rPr lang="pt-BR" sz="1100" baseline="0" dirty="0" smtClean="0"/>
                        <a:t> Projeto</a:t>
                      </a:r>
                      <a:endParaRPr lang="pt-B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Set/12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Implementação </a:t>
                      </a:r>
                      <a:r>
                        <a:rPr lang="pt-BR" sz="1100" baseline="0" dirty="0" smtClean="0"/>
                        <a:t>e Integração WS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Nov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Teste e Homologação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Dez/12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50%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está na fase de testes e homologação do sistema.  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Dezembro de 2012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95%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Arquivo Geral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xmlns="" val="1667801080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Desenvolvimento de sistema para o gerenciamento do Arquivo Geral.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Sócrates Gambarra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3824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n-ea"/>
                </a:rPr>
                <a:t>Zenaide Barbosa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5679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4832"/>
            <a:ext cx="4110920" cy="975296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/>
                </a:solidFill>
              </a:rPr>
              <a:t>Por conta de alteração no escopo do projeto, solicitado pelo cliente, o projeto sofreu um replanejamento, alterando sua data de entrega de janeiro para fevereiro de 2013.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3461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7053"/>
            <a:ext cx="4110920" cy="1843075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30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320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9960461"/>
              </p:ext>
            </p:extLst>
          </p:nvPr>
        </p:nvGraphicFramePr>
        <p:xfrm>
          <a:off x="418056" y="4538160"/>
          <a:ext cx="8301324" cy="18648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Arquitetura de Informação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Abr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Proposta Gráfica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Jul/12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Implementação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Jan/13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Treinamento 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A definir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Integração dos Sistemas Legados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smtClean="0"/>
                        <a:t>A definir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Migração de Dados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smtClean="0"/>
                        <a:t>A definir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Teste e Implantação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A definir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2890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3221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1692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está na fase de implementação.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5690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977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Fevereiro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3824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1111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60%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Portal de Internet</a:t>
            </a:r>
            <a:endParaRPr lang="pt-BR" sz="1600" dirty="0"/>
          </a:p>
        </p:txBody>
      </p:sp>
      <p:graphicFrame>
        <p:nvGraphicFramePr>
          <p:cNvPr id="52" name="Gráfico 51"/>
          <p:cNvGraphicFramePr/>
          <p:nvPr>
            <p:extLst>
              <p:ext uri="{D42A27DB-BD31-4B8C-83A1-F6EECF244321}">
                <p14:modId xmlns:p14="http://schemas.microsoft.com/office/powerpoint/2010/main" xmlns="" val="848179326"/>
              </p:ext>
            </p:extLst>
          </p:nvPr>
        </p:nvGraphicFramePr>
        <p:xfrm>
          <a:off x="4655026" y="2407053"/>
          <a:ext cx="4042218" cy="184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1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Este projeto tem o objetivo de substituir o atual portal do TJPE (www.tjpe.jus.br) por uma ferramenta mais moderna. Envolve renovação do layout gráfico e implantação de um sistema gerenciador de conteúdo.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58" y="1526071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Marcos Gondim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2740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Norma Lyra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3925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8840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Não há. 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5703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2063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6663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9678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3714374"/>
              </p:ext>
            </p:extLst>
          </p:nvPr>
        </p:nvGraphicFramePr>
        <p:xfrm>
          <a:off x="418056" y="4797442"/>
          <a:ext cx="8301324" cy="1598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Levantamento do Escopo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Mai/12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Especificação dos equipamentos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Set/12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Elaboração do Termo de Referência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Out/12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Licitação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A definir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Aquisição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A definir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Implantação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A definir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5173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8486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8526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está aguardando aquisição dos equipamentos.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1926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7655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Fevereiro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2740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8468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65%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Modernização da Rede da Capital (Wireless)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xmlns="" val="4069130375"/>
              </p:ext>
            </p:extLst>
          </p:nvPr>
        </p:nvGraphicFramePr>
        <p:xfrm>
          <a:off x="4655026" y="242063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50190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793732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79029"/>
            <a:ext cx="8265704" cy="51120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O objetivo deste projeto é a definição das especificações técnicas e de aquisição de uma estrutura de acesso à Internet por meio de redes sem fio (wireless) nos </a:t>
            </a:r>
            <a:r>
              <a:rPr lang="pt-BR" sz="1050" dirty="0" err="1">
                <a:solidFill>
                  <a:schemeClr val="dk1"/>
                </a:solidFill>
              </a:rPr>
              <a:t>prinicpais</a:t>
            </a:r>
            <a:r>
              <a:rPr lang="pt-BR" sz="1050" dirty="0">
                <a:solidFill>
                  <a:schemeClr val="dk1"/>
                </a:solidFill>
              </a:rPr>
              <a:t> prédios do poder Judiciário de Pernambuco - Palácio de Justiça, </a:t>
            </a:r>
            <a:r>
              <a:rPr lang="pt-BR" sz="1050" dirty="0" err="1">
                <a:solidFill>
                  <a:schemeClr val="dk1"/>
                </a:solidFill>
              </a:rPr>
              <a:t>Forum</a:t>
            </a:r>
            <a:r>
              <a:rPr lang="pt-BR" sz="1050" dirty="0">
                <a:solidFill>
                  <a:schemeClr val="dk1"/>
                </a:solidFill>
              </a:rPr>
              <a:t> Rodolpho Aureliano, Tomas de Aquino.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58" y="1555099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7359162"/>
              </p:ext>
            </p:extLst>
          </p:nvPr>
        </p:nvGraphicFramePr>
        <p:xfrm>
          <a:off x="611560" y="1772816"/>
          <a:ext cx="7992888" cy="185163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Processo</a:t>
                      </a:r>
                      <a:r>
                        <a:rPr lang="pt-BR" baseline="0" dirty="0" smtClean="0"/>
                        <a:t> Judicial Eletrônico (</a:t>
                      </a:r>
                      <a:r>
                        <a:rPr lang="pt-BR" baseline="0" dirty="0" err="1" smtClean="0"/>
                        <a:t>PJe</a:t>
                      </a:r>
                      <a:r>
                        <a:rPr lang="pt-BR" baseline="0" dirty="0" smtClean="0"/>
                        <a:t>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Implantação Juizados Cíveis da RMR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Susp</a:t>
                      </a:r>
                      <a:r>
                        <a:rPr lang="pt-BR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.</a:t>
                      </a:r>
                      <a:endParaRPr lang="pt-BR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Processos Internos (Corregedoria)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Concl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Juizados Criminais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Susp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Colégio Recursal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Susp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25%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3429161"/>
              </p:ext>
            </p:extLst>
          </p:nvPr>
        </p:nvGraphicFramePr>
        <p:xfrm>
          <a:off x="611560" y="3789040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Audiência Digital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Sistema de Gravação de Audiências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70%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11590546"/>
              </p:ext>
            </p:extLst>
          </p:nvPr>
        </p:nvGraphicFramePr>
        <p:xfrm>
          <a:off x="7092280" y="211716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53290208"/>
              </p:ext>
            </p:extLst>
          </p:nvPr>
        </p:nvGraphicFramePr>
        <p:xfrm>
          <a:off x="7137285" y="2209894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58093690"/>
              </p:ext>
            </p:extLst>
          </p:nvPr>
        </p:nvGraphicFramePr>
        <p:xfrm>
          <a:off x="7092280" y="2477200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29850470"/>
              </p:ext>
            </p:extLst>
          </p:nvPr>
        </p:nvGraphicFramePr>
        <p:xfrm>
          <a:off x="7137285" y="2569934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84228823"/>
              </p:ext>
            </p:extLst>
          </p:nvPr>
        </p:nvGraphicFramePr>
        <p:xfrm>
          <a:off x="7092280" y="2864543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02002860"/>
              </p:ext>
            </p:extLst>
          </p:nvPr>
        </p:nvGraphicFramePr>
        <p:xfrm>
          <a:off x="7137285" y="2957277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86290606"/>
              </p:ext>
            </p:extLst>
          </p:nvPr>
        </p:nvGraphicFramePr>
        <p:xfrm>
          <a:off x="7092280" y="3222025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79391107"/>
              </p:ext>
            </p:extLst>
          </p:nvPr>
        </p:nvGraphicFramePr>
        <p:xfrm>
          <a:off x="7137285" y="3314759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38424148"/>
              </p:ext>
            </p:extLst>
          </p:nvPr>
        </p:nvGraphicFramePr>
        <p:xfrm>
          <a:off x="7092280" y="4112728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5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3618993"/>
              </p:ext>
            </p:extLst>
          </p:nvPr>
        </p:nvGraphicFramePr>
        <p:xfrm>
          <a:off x="7137285" y="4205462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65" name="Picture 2056" descr="Icon Magnifying Glas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68" y="2237063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56" descr="Viewer fi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16440" y="1842298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56" descr="Viewer fi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16440" y="3837898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2056" descr="Icon Magnifying Glass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44" y="259966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2056" descr="Icon Magnifying Glass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44" y="295970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2056" descr="Icon Magnifying Glass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44" y="331974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2056" descr="Icon Magnifying Glass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44" y="4235189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9406641"/>
              </p:ext>
            </p:extLst>
          </p:nvPr>
        </p:nvGraphicFramePr>
        <p:xfrm>
          <a:off x="611560" y="4704570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VEPA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540" baseline="0" dirty="0" smtClean="0"/>
                        <a:t>Controle de Frequência de Cumpridor de Penal Alternativa</a:t>
                      </a:r>
                      <a:endParaRPr lang="pt-BR" sz="154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25%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9" name="Picture 2056" descr="Icon Magnifying Glass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36" y="515721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72180703"/>
              </p:ext>
            </p:extLst>
          </p:nvPr>
        </p:nvGraphicFramePr>
        <p:xfrm>
          <a:off x="7092280" y="503473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6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94030883"/>
              </p:ext>
            </p:extLst>
          </p:nvPr>
        </p:nvGraphicFramePr>
        <p:xfrm>
          <a:off x="7137285" y="512746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pSp>
        <p:nvGrpSpPr>
          <p:cNvPr id="71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2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3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4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5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6" name="Oval 161">
              <a:hlinkClick r:id="rId2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grpSp>
        <p:nvGrpSpPr>
          <p:cNvPr id="79" name="Group 159"/>
          <p:cNvGrpSpPr>
            <a:grpSpLocks noChangeAspect="1"/>
          </p:cNvGrpSpPr>
          <p:nvPr/>
        </p:nvGrpSpPr>
        <p:grpSpPr bwMode="auto">
          <a:xfrm>
            <a:off x="4950064" y="627122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0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1" name="Oval 161">
              <a:hlinkClick r:id="rId2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3</a:t>
              </a:r>
            </a:p>
          </p:txBody>
        </p:sp>
      </p:grpSp>
      <p:grpSp>
        <p:nvGrpSpPr>
          <p:cNvPr id="84" name="Group 279"/>
          <p:cNvGrpSpPr>
            <a:grpSpLocks noChangeAspect="1"/>
          </p:cNvGrpSpPr>
          <p:nvPr/>
        </p:nvGrpSpPr>
        <p:grpSpPr bwMode="auto">
          <a:xfrm>
            <a:off x="3941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5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6" name="Oval 281">
              <a:hlinkClick r:id="rId24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sp>
        <p:nvSpPr>
          <p:cNvPr id="64" name="CaixaDeTexto 63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67" name="Picture 2056" descr="Icon Magnifying Glas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Jossenilson </a:t>
              </a: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Bezerra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Norma Lyra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Ainda não foi definido o local para instalação do data center secundário. </a:t>
            </a:r>
            <a:endParaRPr lang="pt-B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6161293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Projeto em fase inicial de requisitos. Ainda será elaborado o cronograma.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ainda está na fase de definição do seu escopo.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de 2014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1%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Redundância de Instalações Físicas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xmlns="" val="1630414982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Criar estrutura física que possa comportar um datacenter secundário para redundância dos sistemas do TJPE.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Carlos Rocha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Roberto Arteiro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>
                <a:solidFill>
                  <a:schemeClr val="tx1"/>
                </a:solidFill>
              </a:rPr>
              <a:t>Projeto teve o Gerente do Projeto trocado, devido a incompatibilidades das atividades do Gerente anterior com as atividades funcionais</a:t>
            </a:r>
            <a:r>
              <a:rPr lang="pt-BR" sz="1050" dirty="0" smtClean="0">
                <a:solidFill>
                  <a:schemeClr val="tx1"/>
                </a:solidFill>
              </a:rPr>
              <a:t>.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O projeto foi </a:t>
            </a:r>
            <a:r>
              <a:rPr lang="pt-BR" sz="1050" dirty="0" err="1" smtClean="0">
                <a:solidFill>
                  <a:schemeClr val="tx1"/>
                </a:solidFill>
              </a:rPr>
              <a:t>replanejado</a:t>
            </a:r>
            <a:r>
              <a:rPr lang="pt-BR" sz="1050" dirty="0" smtClean="0">
                <a:solidFill>
                  <a:schemeClr val="tx1"/>
                </a:solidFill>
              </a:rPr>
              <a:t> de março para julho de 2013.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3695940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Iniciação e Formalização do Projeto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Out/12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Planejamento do Projeto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70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Implantação do Catálogo de Serviços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Dez/12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Implantação dos Processos de Incidentes e de Requisições de Serviços 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Dez/12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Implantação dos Processos de Configuração e de Mudança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Mar/13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O projeto está na fase de customização da ferramenta. 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Julho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2</a:t>
            </a:r>
            <a:r>
              <a:rPr lang="pt-BR" sz="1200" dirty="0" smtClean="0">
                <a:solidFill>
                  <a:schemeClr val="tx1"/>
                </a:solidFill>
              </a:rPr>
              <a:t>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Implantação do Service Manager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xmlns="" val="1557354703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Customização e implantação da ferramenta </a:t>
            </a:r>
            <a:r>
              <a:rPr lang="pt-BR" sz="1050" i="1" dirty="0">
                <a:solidFill>
                  <a:schemeClr val="tx1"/>
                </a:solidFill>
              </a:rPr>
              <a:t>Service Manager</a:t>
            </a:r>
            <a:r>
              <a:rPr lang="pt-BR" sz="1050" dirty="0">
                <a:solidFill>
                  <a:schemeClr val="tx1"/>
                </a:solidFill>
              </a:rPr>
              <a:t>, que tem o objetivo de armazenar e gerenciar todos os registros de incidentes e solicitações de serviços de TIC, registrados por meio da Central de Serviços de TIC.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9436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Márcio Carneiro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7792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Juliana Neiva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2911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5402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Não há.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4089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6725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3185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4486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8313049"/>
              </p:ext>
            </p:extLst>
          </p:nvPr>
        </p:nvGraphicFramePr>
        <p:xfrm>
          <a:off x="418056" y="50493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Iniciação e Formalização do Projeto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Out/12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Planejamento do Projeto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45720" indent="0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Configuração, instalação e customização da ferramenta em ambiente de laboratório.</a:t>
                      </a:r>
                      <a:endParaRPr lang="pt-BR" sz="1100" spc="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45720" indent="0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Instalação da ferramenta cliente nas estações de trabalho em ambiente de produção</a:t>
                      </a:r>
                      <a:endParaRPr lang="pt-BR" sz="1100" spc="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Dez/12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45720" indent="0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pt-BR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Habilitação do Módulo de acesso remoto às estações de trabalho</a:t>
                      </a:r>
                      <a:endParaRPr lang="pt-BR" sz="1100" spc="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Mar/13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8036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8367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20371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O projeto está dentro do cronograma.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7711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20284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Julho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7792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20365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20%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Implantação do </a:t>
            </a:r>
            <a:r>
              <a:rPr lang="pt-BR" sz="1600" dirty="0" err="1">
                <a:solidFill>
                  <a:schemeClr val="bg1"/>
                </a:solidFill>
              </a:rPr>
              <a:t>Configuration</a:t>
            </a:r>
            <a:r>
              <a:rPr lang="pt-BR" sz="1600" dirty="0">
                <a:solidFill>
                  <a:schemeClr val="bg1"/>
                </a:solidFill>
              </a:rPr>
              <a:t> Manager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xmlns="" val="4213567828"/>
              </p:ext>
            </p:extLst>
          </p:nvPr>
        </p:nvGraphicFramePr>
        <p:xfrm>
          <a:off x="4655026" y="26725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720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Customização e implantação da ferramenta </a:t>
            </a:r>
            <a:r>
              <a:rPr lang="pt-BR" sz="1050" dirty="0" err="1">
                <a:solidFill>
                  <a:schemeClr val="tx1"/>
                </a:solidFill>
              </a:rPr>
              <a:t>Configuration</a:t>
            </a:r>
            <a:r>
              <a:rPr lang="pt-BR" sz="1050" dirty="0">
                <a:solidFill>
                  <a:schemeClr val="tx1"/>
                </a:solidFill>
              </a:rPr>
              <a:t> Manager, que tem por objetivo automatizar o processo de distribuição de software e sistemas operacionais, hoje é executado de forma manual pelos técnicos de campo. Além disso, tem o objetivo de gerar e gerenciar o inventário completo dos ativos de TIC (estações de trabalho, impressoras, computadores, etc.) no âmbito da infraestrutura de TIC do TJPE.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58" y="1816382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Werner Rodrigues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800919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Maurício </a:t>
              </a:r>
              <a:r>
                <a:rPr lang="pt-PT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Brainer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312774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561927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Não há.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430556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694148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340150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470303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0351546"/>
              </p:ext>
            </p:extLst>
          </p:nvPr>
        </p:nvGraphicFramePr>
        <p:xfrm>
          <a:off x="418056" y="5070960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Iniciação e Formalização do Projeto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Out/12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Planejamento do Projeto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50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Implementação do laboratório de </a:t>
                      </a:r>
                      <a:r>
                        <a:rPr lang="pt-BR" sz="11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desenv</a:t>
                      </a: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., testes </a:t>
                      </a: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 homologação – Fórum Rodolfo Aureliano.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80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Implementação do SCOM 2012 no ambiente de Produção - Fórum Rodolfo Aureliano.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Dez/12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Finalização do Projeto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Mar/13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825255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85838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2058787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pt-BR" sz="1050" dirty="0">
                <a:solidFill>
                  <a:schemeClr val="tx1"/>
                </a:solidFill>
              </a:rPr>
              <a:t>O projeto encontra-se na fase de customização e com um pequeno atraso no cronograma, sem prejudicar a data final da entrega.</a:t>
            </a: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79278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205007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800919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2058206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20%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Implantação do </a:t>
            </a:r>
            <a:r>
              <a:rPr lang="pt-BR" sz="1600" dirty="0" err="1">
                <a:solidFill>
                  <a:schemeClr val="bg1"/>
                </a:solidFill>
              </a:rPr>
              <a:t>Operation</a:t>
            </a:r>
            <a:r>
              <a:rPr lang="pt-BR" sz="1600" dirty="0">
                <a:solidFill>
                  <a:schemeClr val="bg1"/>
                </a:solidFill>
              </a:rPr>
              <a:t> Manager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xmlns="" val="1357519124"/>
              </p:ext>
            </p:extLst>
          </p:nvPr>
        </p:nvGraphicFramePr>
        <p:xfrm>
          <a:off x="4655026" y="2694148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720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Este projeto tem como propósito a implantação da ferramenta Microsoft </a:t>
            </a:r>
            <a:r>
              <a:rPr lang="pt-BR" sz="1050" dirty="0" err="1">
                <a:solidFill>
                  <a:schemeClr val="tx1"/>
                </a:solidFill>
              </a:rPr>
              <a:t>Operations</a:t>
            </a:r>
            <a:r>
              <a:rPr lang="pt-BR" sz="1050" dirty="0">
                <a:solidFill>
                  <a:schemeClr val="tx1"/>
                </a:solidFill>
              </a:rPr>
              <a:t> Manager, componente este da plataforma Microsoft System Center, que atenderá a necessidade existente de um maior e mais preciso gerenciamento e monitoramento do ambiente de TIC da SETIC, possibilitando assim, por meio de uma visão unificada, o diagnóstico e prevenção de falhas que ocasionam inatividade, viabilizando a alta disponibilidade dos aplicativos e serviços essenciais ao Tribunal de Justiça do Estado de Pernambuco.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58" y="1830334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662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Viviane Freire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7792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Roberto Arteiro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2911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5402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fontAlgn="ctr">
              <a:buFont typeface="Arial" pitchFamily="34" charset="0"/>
              <a:buChar char="•"/>
            </a:pPr>
            <a:r>
              <a:rPr lang="pt-BR" sz="1050" dirty="0">
                <a:solidFill>
                  <a:schemeClr val="tx1"/>
                </a:solidFill>
              </a:rPr>
              <a:t>Enquanto o TJPE  não adquire a licença para o Sharepoint, será utilizada a </a:t>
            </a:r>
            <a:r>
              <a:rPr lang="pt-BR" sz="1050" dirty="0" smtClean="0">
                <a:solidFill>
                  <a:schemeClr val="tx1"/>
                </a:solidFill>
              </a:rPr>
              <a:t>versão VLSC </a:t>
            </a:r>
            <a:r>
              <a:rPr lang="pt-BR" sz="1050" dirty="0">
                <a:solidFill>
                  <a:schemeClr val="tx1"/>
                </a:solidFill>
              </a:rPr>
              <a:t>do contrato do TJPE, que tem duração de 90 dias.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4089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6725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3185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4486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128779"/>
              </p:ext>
            </p:extLst>
          </p:nvPr>
        </p:nvGraphicFramePr>
        <p:xfrm>
          <a:off x="418056" y="50493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Iniciação e Formalização do Projeto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Out/12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Planejamento do Projeto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Planejamento e arquitetura do EPM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50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Criação do ambiente de Homologação do EPM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Dez/12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20%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Implantação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Mar/13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8036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8367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20371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O projeto está na fase de customização da ferramenta. Temos um pequeno atraso, mas que não está impactando na data final do projeto.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7711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20284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7792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20365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30%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Implantação do EPM-Microsoft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xmlns="" val="1467601686"/>
              </p:ext>
            </p:extLst>
          </p:nvPr>
        </p:nvGraphicFramePr>
        <p:xfrm>
          <a:off x="4655026" y="26725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720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Implantar a solução Microsoft Enterprise Project Management (EPM) 2010, plataforma de Gerenciamento de Portfólio do Projeto, para automatizar os principais processos de gerenciamento de projetos da Secretaria de Tecnologia da Informação (</a:t>
            </a:r>
            <a:r>
              <a:rPr lang="pt-BR" sz="1050" dirty="0" err="1">
                <a:solidFill>
                  <a:schemeClr val="tx1"/>
                </a:solidFill>
              </a:rPr>
              <a:t>Setic</a:t>
            </a:r>
            <a:r>
              <a:rPr lang="pt-BR" sz="1050" dirty="0">
                <a:solidFill>
                  <a:schemeClr val="tx1"/>
                </a:solidFill>
              </a:rPr>
              <a:t>) do TJPE, permitindo a governança de todo o ciclo de vida dos projetos, desde as decisões estratégicas até o controle operacional.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58" y="1801844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3307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Luciana Muniz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79380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Roberto Arteiro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30565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55480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Não há.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42343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68703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33303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46318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0330184"/>
              </p:ext>
            </p:extLst>
          </p:nvPr>
        </p:nvGraphicFramePr>
        <p:xfrm>
          <a:off x="418056" y="506384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Iniciação e Formalização do Projeto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Out/12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Planejamento do Projeto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Divulgação do Treinamento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Não Definido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Disponibilização do ambiente de treinamento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Não Definido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Encerramento do Projeto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Não Definido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81813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85126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205166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050" dirty="0">
                <a:solidFill>
                  <a:schemeClr val="tx1"/>
                </a:solidFill>
              </a:rPr>
              <a:t>O projeto está dentro do cronograma.</a:t>
            </a: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78566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204295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79380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205108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20%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Uso Doméstico do Office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xmlns="" val="1647534841"/>
              </p:ext>
            </p:extLst>
          </p:nvPr>
        </p:nvGraphicFramePr>
        <p:xfrm>
          <a:off x="4655026" y="268703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1"/>
            <a:ext cx="8265704" cy="777611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Este Projeto faz parte do Programa Microsoft, criado a partir da formalização do contrato de Enterprise </a:t>
            </a:r>
            <a:r>
              <a:rPr lang="pt-BR" sz="1050" dirty="0" err="1">
                <a:solidFill>
                  <a:schemeClr val="tx1"/>
                </a:solidFill>
              </a:rPr>
              <a:t>Agreement</a:t>
            </a:r>
            <a:r>
              <a:rPr lang="pt-BR" sz="1050" dirty="0">
                <a:solidFill>
                  <a:schemeClr val="tx1"/>
                </a:solidFill>
              </a:rPr>
              <a:t> (EA), celebrado entre o TJPE e a Empresa Microsoft, cujo objetivo se concentra nas seguintes ações: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• Oferecer treinamento à distância do Office 2010 para 8050 colaboradores do Tribunal de Justiça de Pernambuco (TJPE);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• Disponibilizar 8050 licenças de uso do Office 2010 para instalação nos computadores pessoais destes colaboradores.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58" y="1815820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4620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Manoel Heleno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Dra. Mariana Vargas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1050" dirty="0" smtClean="0">
                <a:solidFill>
                  <a:schemeClr val="tx1"/>
                </a:solidFill>
                <a:ea typeface="Times New Roman"/>
                <a:cs typeface="Calibri" pitchFamily="34" charset="0"/>
              </a:rPr>
              <a:t>O desempenho das consultas ainda não está bom, uma mudança no banco de dados está sendo realizada para minimizar o problema.</a:t>
            </a:r>
            <a:endParaRPr lang="pt-BR" sz="1050" dirty="0">
              <a:solidFill>
                <a:schemeClr val="tx1"/>
              </a:solidFill>
              <a:ea typeface="Times New Roman"/>
              <a:cs typeface="Calibri" pitchFamily="34" charset="0"/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2181138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Levantamento de 5 Indicadores que irão compor a 1ª Etapa do BI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Set/12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Entrega 1ª Parte contendo os 5 indicadores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Nov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80%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Treinamento dos usuários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Dez/12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Levantamento de novos Indicadores que irão compor a 2ª Etapa do BI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Dez/12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está na fase de finalização da </a:t>
            </a:r>
            <a:r>
              <a:rPr lang="pt-BR" sz="1050" dirty="0">
                <a:solidFill>
                  <a:srgbClr val="000000"/>
                </a:solidFill>
                <a:ea typeface="Calibri"/>
                <a:cs typeface="Calibri"/>
              </a:rPr>
              <a:t>1ª Parte contendo os 5 </a:t>
            </a:r>
            <a:r>
              <a:rPr lang="pt-BR" sz="1050" dirty="0" smtClean="0">
                <a:solidFill>
                  <a:srgbClr val="000000"/>
                </a:solidFill>
                <a:ea typeface="Calibri"/>
                <a:cs typeface="Calibri"/>
              </a:rPr>
              <a:t>indicadores.</a:t>
            </a:r>
            <a:r>
              <a:rPr lang="pt-BR" sz="1050" dirty="0" smtClean="0">
                <a:solidFill>
                  <a:schemeClr val="dk1"/>
                </a:solidFill>
              </a:rPr>
              <a:t> 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Dezembro de 2012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60%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Painel de Indicadores 1º Grau (BI)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xmlns="" val="2084622927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7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tx1"/>
                </a:solidFill>
              </a:rPr>
              <a:t>Este projeto tem o objetivo de coletar dados do 1º Grau para gerar informações gerenciais para as inspeções da Corregedoria.</a:t>
            </a:r>
            <a:endParaRPr lang="pt-BR" sz="1050" dirty="0">
              <a:solidFill>
                <a:schemeClr val="dk1"/>
              </a:solidFill>
            </a:endParaRP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9" name="Imagem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58" y="1526071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definir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Paulo Emílio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O gestor solicitou mudanças no projeto, ocasionando o replanejamento do projeto com a definição de um novo cronograma.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3506659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Painel de Indicadores 2º Grau (BI)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xmlns="" val="3014723389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Este projeto tem o objetivo dedados do 2º Grau para gerar informações gerenciais para responder as Metas do CNJ.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58" y="1526071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Arthur Cesar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Maria José (</a:t>
              </a:r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DEA</a:t>
              </a: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)</a:t>
              </a: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>
                <a:solidFill>
                  <a:schemeClr val="dk1"/>
                </a:solidFill>
              </a:rPr>
              <a:t>O cronograma do projeto está </a:t>
            </a:r>
            <a:r>
              <a:rPr lang="pt-BR" sz="1050" dirty="0" smtClean="0">
                <a:solidFill>
                  <a:schemeClr val="dk1"/>
                </a:solidFill>
              </a:rPr>
              <a:t>com um grande atraso</a:t>
            </a:r>
            <a:r>
              <a:rPr lang="pt-BR" sz="1050" dirty="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033688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Validação do escopo</a:t>
                      </a:r>
                      <a:r>
                        <a:rPr lang="pt-BR" sz="1100" baseline="0" dirty="0" smtClean="0"/>
                        <a:t> do projeto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Set/12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Planejamento</a:t>
                      </a:r>
                      <a:r>
                        <a:rPr lang="pt-BR" sz="1100" baseline="0" dirty="0" smtClean="0"/>
                        <a:t> do cronograma do projeto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Set/12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Entrega da 1ª</a:t>
                      </a:r>
                      <a:r>
                        <a:rPr lang="pt-BR" sz="1100" baseline="0" dirty="0" smtClean="0"/>
                        <a:t> fase do projeto (obras em execução)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Nov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75%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Entrega da 2ª</a:t>
                      </a:r>
                      <a:r>
                        <a:rPr lang="pt-BR" sz="1100" baseline="0" dirty="0" smtClean="0"/>
                        <a:t> fase do projeto (obras em licitação)</a:t>
                      </a:r>
                      <a:endParaRPr lang="pt-BR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Mai/13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está na fase de customização e mesmo com o grande atraso no cronograma existe a expectativa de que o mesmo será entregue no prazo estabelecido.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Dezembro de 2012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75%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Acompanhamento de Obras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xmlns="" val="2898137922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O objetivo deste projeto é a construção de um sistema para acompanhamento das obras de engenharia do Tribunal de Justiça de Pernambuco, estejam elas em processo licitatório ou execução.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58" y="1526071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Carlos Rocha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491255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Des. Mauro Alencar</a:t>
              </a: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03110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5226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Alinhamento da Consultoria Jurídica com a Patrícia Peck Pinheiro.</a:t>
            </a: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20892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384484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30486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60639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6977613"/>
              </p:ext>
            </p:extLst>
          </p:nvPr>
        </p:nvGraphicFramePr>
        <p:xfrm>
          <a:off x="418056" y="4761296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Proposta inicial das Diretrizes da PSI elaborada pelo NSI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Mai/12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Diretrizes da PSI Revisadas e Aprovadas pela SETIC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Jun/12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Diretrizes da PSI Revisadas/Aprovadas pelo CGTIC 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Set/12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Diretrizes da PSI Aprovadas pelo T.Pleno e Publicada no </a:t>
                      </a:r>
                      <a:r>
                        <a:rPr lang="pt-BR" sz="1100" dirty="0" err="1" smtClean="0"/>
                        <a:t>DJe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Out/12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Política Divulgada e Conscientização inicial realizada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Dez/12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10%</a:t>
                      </a:r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15591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4872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49123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está aguardando o cronograma do empresa contratada.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48312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4040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Dezembro de 2012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491255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48542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65%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Política de Segurança da Informação (Diretrizes)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xmlns="" val="2918050019"/>
              </p:ext>
            </p:extLst>
          </p:nvPr>
        </p:nvGraphicFramePr>
        <p:xfrm>
          <a:off x="4655026" y="2384484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Este projeto tem como objetivos: Definir a Política de Segurança da Informação do Poder Judiciário de Pernambuco e atividades de divulgação e conscientização da PSI para os Servidores, Magistrados e Colaboradores do TJPE.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58" y="1511557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9827569"/>
              </p:ext>
            </p:extLst>
          </p:nvPr>
        </p:nvGraphicFramePr>
        <p:xfrm>
          <a:off x="611560" y="1772816"/>
          <a:ext cx="7992888" cy="333294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1º Grau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Banco Nacional de Mandados de Prisão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Dez/12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Protocolo Integrado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Concl.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100%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Pré-queixa</a:t>
                      </a:r>
                      <a:r>
                        <a:rPr lang="pt-BR" sz="1600" baseline="0" dirty="0" smtClean="0"/>
                        <a:t> (Mediação &amp; Arbitragem)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Concl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100%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Execução Fiscal Eletrônica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Susp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95%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Painel de Chamadas de Audiências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Abr</a:t>
                      </a:r>
                      <a:r>
                        <a:rPr lang="pt-BR" sz="1600" dirty="0" smtClean="0"/>
                        <a:t>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Vitaliciamento</a:t>
                      </a:r>
                      <a:r>
                        <a:rPr lang="pt-BR" sz="1600" dirty="0" smtClean="0"/>
                        <a:t> - 2ª</a:t>
                      </a:r>
                      <a:r>
                        <a:rPr lang="pt-BR" sz="1600" baseline="0" dirty="0" smtClean="0"/>
                        <a:t> Etapa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Susp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Gestão de Pagamento de Precatórios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Consulta Processual 1º</a:t>
                      </a:r>
                      <a:r>
                        <a:rPr lang="pt-BR" sz="1600" baseline="0" dirty="0" smtClean="0"/>
                        <a:t> Grau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15%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8" name="Picture 2056" descr="Icon Magnifying Glas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68" y="220486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44" y="2579061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44" y="295323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2056" descr="Icon Magnifying Glass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44" y="3322267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01489935"/>
              </p:ext>
            </p:extLst>
          </p:nvPr>
        </p:nvGraphicFramePr>
        <p:xfrm>
          <a:off x="7092280" y="211968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09671938"/>
              </p:ext>
            </p:extLst>
          </p:nvPr>
        </p:nvGraphicFramePr>
        <p:xfrm>
          <a:off x="7146440" y="2204864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25470431"/>
              </p:ext>
            </p:extLst>
          </p:nvPr>
        </p:nvGraphicFramePr>
        <p:xfrm>
          <a:off x="7092280" y="246974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88564056"/>
              </p:ext>
            </p:extLst>
          </p:nvPr>
        </p:nvGraphicFramePr>
        <p:xfrm>
          <a:off x="7137285" y="256248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9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628860"/>
              </p:ext>
            </p:extLst>
          </p:nvPr>
        </p:nvGraphicFramePr>
        <p:xfrm>
          <a:off x="7092280" y="285293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9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38178869"/>
              </p:ext>
            </p:extLst>
          </p:nvPr>
        </p:nvGraphicFramePr>
        <p:xfrm>
          <a:off x="7137285" y="294567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9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87541420"/>
              </p:ext>
            </p:extLst>
          </p:nvPr>
        </p:nvGraphicFramePr>
        <p:xfrm>
          <a:off x="7092280" y="3215534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9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38448654"/>
              </p:ext>
            </p:extLst>
          </p:nvPr>
        </p:nvGraphicFramePr>
        <p:xfrm>
          <a:off x="7137285" y="3308268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105" name="Picture 56" descr="Viewer fil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16440" y="184482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29998709"/>
              </p:ext>
            </p:extLst>
          </p:nvPr>
        </p:nvGraphicFramePr>
        <p:xfrm>
          <a:off x="7092280" y="357301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5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44788571"/>
              </p:ext>
            </p:extLst>
          </p:nvPr>
        </p:nvGraphicFramePr>
        <p:xfrm>
          <a:off x="7137285" y="366575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pic>
        <p:nvPicPr>
          <p:cNvPr id="60" name="Picture 2056" descr="Icon Magnifying Glass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71703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5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1400393"/>
              </p:ext>
            </p:extLst>
          </p:nvPr>
        </p:nvGraphicFramePr>
        <p:xfrm>
          <a:off x="7092280" y="393305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6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38608564"/>
              </p:ext>
            </p:extLst>
          </p:nvPr>
        </p:nvGraphicFramePr>
        <p:xfrm>
          <a:off x="7146440" y="4024233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pic>
        <p:nvPicPr>
          <p:cNvPr id="64" name="Picture 2056" descr="Icon Magnifying Glass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68" y="4075743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Oval 280">
              <a:hlinkClick r:id="rId2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9" name="Oval 281">
              <a:hlinkClick r:id="rId2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81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3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5" name="Oval 161"/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6" name="Group 159"/>
          <p:cNvGrpSpPr>
            <a:grpSpLocks noChangeAspect="1"/>
          </p:cNvGrpSpPr>
          <p:nvPr/>
        </p:nvGrpSpPr>
        <p:grpSpPr bwMode="auto">
          <a:xfrm>
            <a:off x="4950064" y="627122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7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88" name="Oval 161">
              <a:hlinkClick r:id="rId2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3</a:t>
              </a:r>
            </a:p>
          </p:txBody>
        </p:sp>
      </p:grpSp>
      <p:grpSp>
        <p:nvGrpSpPr>
          <p:cNvPr id="90" name="Group 279"/>
          <p:cNvGrpSpPr>
            <a:grpSpLocks noChangeAspect="1"/>
          </p:cNvGrpSpPr>
          <p:nvPr/>
        </p:nvGrpSpPr>
        <p:grpSpPr bwMode="auto">
          <a:xfrm>
            <a:off x="3941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9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00" name="Oval 281">
              <a:hlinkClick r:id="rId24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sp>
        <p:nvSpPr>
          <p:cNvPr id="38" name="CaixaDeTexto 37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39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24113660"/>
              </p:ext>
            </p:extLst>
          </p:nvPr>
        </p:nvGraphicFramePr>
        <p:xfrm>
          <a:off x="7092280" y="4685577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graphicFrame>
        <p:nvGraphicFramePr>
          <p:cNvPr id="3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36414752"/>
              </p:ext>
            </p:extLst>
          </p:nvPr>
        </p:nvGraphicFramePr>
        <p:xfrm>
          <a:off x="7146440" y="4776754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pic>
        <p:nvPicPr>
          <p:cNvPr id="40" name="Picture 2056" descr="Icon Magnifying Glass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68" y="479715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19004011"/>
              </p:ext>
            </p:extLst>
          </p:nvPr>
        </p:nvGraphicFramePr>
        <p:xfrm>
          <a:off x="7092280" y="431465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graphicFrame>
        <p:nvGraphicFramePr>
          <p:cNvPr id="4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67947006"/>
              </p:ext>
            </p:extLst>
          </p:nvPr>
        </p:nvGraphicFramePr>
        <p:xfrm>
          <a:off x="7146440" y="4405828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pic>
        <p:nvPicPr>
          <p:cNvPr id="43" name="Picture 2056" descr="Icon Magnifying Glass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68" y="44371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6904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Carlos Rocha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512887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Des. Mauro Alencar</a:t>
              </a: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024742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27389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tx1"/>
                </a:solidFill>
              </a:rPr>
              <a:t>Houve alteração no prazo final do projeto de fevereiro de 2013 para março de 2013.</a:t>
            </a:r>
            <a:endParaRPr lang="pt-BR" sz="105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142524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406116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052118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182271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8298004"/>
              </p:ext>
            </p:extLst>
          </p:nvPr>
        </p:nvGraphicFramePr>
        <p:xfrm>
          <a:off x="418056" y="4782928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Planejamento concluído</a:t>
                      </a:r>
                      <a:endParaRPr lang="pt-B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Ago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 smtClean="0">
                          <a:effectLst/>
                        </a:rPr>
                        <a:t>Materiais elaborados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Out/12</a:t>
                      </a:r>
                      <a:endParaRPr lang="pt-B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50%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 smtClean="0">
                          <a:effectLst/>
                        </a:rPr>
                        <a:t>Campanha iniciada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Nov</a:t>
                      </a:r>
                      <a:r>
                        <a:rPr lang="pt-BR" sz="1100" dirty="0" smtClean="0"/>
                        <a:t>/12</a:t>
                      </a:r>
                      <a:endParaRPr lang="pt-B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 smtClean="0">
                          <a:effectLst/>
                        </a:rPr>
                        <a:t>Palestras realizadas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err="1" smtClean="0"/>
                        <a:t>Fev</a:t>
                      </a:r>
                      <a:r>
                        <a:rPr lang="pt-BR" sz="1100" dirty="0" smtClean="0"/>
                        <a:t>/13</a:t>
                      </a:r>
                      <a:endParaRPr lang="pt-B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0%</a:t>
                      </a:r>
                      <a:endParaRPr lang="pt-BR" sz="1100" dirty="0"/>
                    </a:p>
                  </a:txBody>
                  <a:tcPr anchor="ctr"/>
                </a:tc>
              </a:tr>
              <a:tr h="266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 smtClean="0">
                          <a:effectLst/>
                        </a:rPr>
                        <a:t>Campanha encerrada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Fev</a:t>
                      </a: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/13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0%</a:t>
                      </a:r>
                      <a:endParaRPr lang="pt-BR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537223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57035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770755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está aguardando assinatura do contrato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504753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762040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Março de 2013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51288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77017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45%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Campanha de Divulgação e Conscientização da PSI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xmlns="" val="895038129"/>
              </p:ext>
            </p:extLst>
          </p:nvPr>
        </p:nvGraphicFramePr>
        <p:xfrm>
          <a:off x="4655026" y="2406116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4"/>
            <a:ext cx="8265704" cy="419232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Este projeto tem como objetivos: Divulgar a Política de Segurança da Informação do Poder Judiciário de Pernambuco para os Servidores, Magistrados e Colaboradores do TJPE.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58" y="1540585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9030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4608460" y="404664"/>
            <a:ext cx="4104000" cy="276999"/>
            <a:chOff x="4572000" y="1180069"/>
            <a:chExt cx="4140463" cy="276999"/>
          </a:xfrm>
        </p:grpSpPr>
        <p:sp>
          <p:nvSpPr>
            <p:cNvPr id="21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4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Gerente do Projeto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Diego Madeira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 Same Side Corner Rectangle 42"/>
          <p:cNvSpPr/>
          <p:nvPr/>
        </p:nvSpPr>
        <p:spPr>
          <a:xfrm>
            <a:off x="431540" y="1635271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Status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31540" y="404664"/>
            <a:ext cx="4104000" cy="276999"/>
            <a:chOff x="4572000" y="1180069"/>
            <a:chExt cx="4140463" cy="276999"/>
          </a:xfrm>
        </p:grpSpPr>
        <p:sp>
          <p:nvSpPr>
            <p:cNvPr id="29" name="Round Same Side Corner Rectangle 42"/>
            <p:cNvSpPr/>
            <p:nvPr/>
          </p:nvSpPr>
          <p:spPr>
            <a:xfrm>
              <a:off x="4602660" y="1214643"/>
              <a:ext cx="1512168" cy="225743"/>
            </a:xfrm>
            <a:prstGeom prst="round2SameRect">
              <a:avLst>
                <a:gd name="adj1" fmla="val 33545"/>
                <a:gd name="adj2" fmla="val 0"/>
              </a:avLst>
            </a:prstGeom>
            <a:solidFill>
              <a:schemeClr val="bg1">
                <a:lumMod val="65000"/>
                <a:alpha val="1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Gestor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Negócio</a:t>
              </a:r>
              <a:endParaRPr lang="ro-RO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ound Same Side Corner Rectangle 9"/>
            <p:cNvSpPr/>
            <p:nvPr/>
          </p:nvSpPr>
          <p:spPr>
            <a:xfrm rot="16200000" flipV="1">
              <a:off x="7361202" y="89124"/>
              <a:ext cx="243637" cy="2458884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1" name="Round Same Side Corner Rectangle 8"/>
            <p:cNvSpPr/>
            <p:nvPr/>
          </p:nvSpPr>
          <p:spPr>
            <a:xfrm rot="16200000">
              <a:off x="5290971" y="477779"/>
              <a:ext cx="243637" cy="1681580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4618980" y="1180069"/>
              <a:ext cx="1614886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latin typeface="+mj-lt"/>
                  <a:ea typeface="+mn-ea"/>
                </a:rPr>
                <a:t>Gestor do Negócio</a:t>
              </a:r>
              <a:endParaRPr lang="en-US" sz="1400" b="1" dirty="0">
                <a:latin typeface="+mj-lt"/>
                <a:ea typeface="+mn-ea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6273292" y="1180069"/>
              <a:ext cx="2320578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BR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Alessandra Bárbara</a:t>
              </a: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34" name="Round Same Side Corner Rectangle 42"/>
          <p:cNvSpPr/>
          <p:nvPr/>
        </p:nvSpPr>
        <p:spPr>
          <a:xfrm>
            <a:off x="431540" y="3147126"/>
            <a:ext cx="411092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Pontos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Atenção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431540" y="339627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Não há.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36" name="Round Same Side Corner Rectangle 42"/>
          <p:cNvSpPr/>
          <p:nvPr/>
        </p:nvSpPr>
        <p:spPr>
          <a:xfrm>
            <a:off x="4608460" y="2264908"/>
            <a:ext cx="4104000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Progressão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Rectangle 6"/>
          <p:cNvSpPr/>
          <p:nvPr/>
        </p:nvSpPr>
        <p:spPr>
          <a:xfrm>
            <a:off x="4608460" y="2528500"/>
            <a:ext cx="4110920" cy="2059099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200" dirty="0">
              <a:solidFill>
                <a:schemeClr val="accent2"/>
              </a:solidFill>
            </a:endParaRPr>
          </a:p>
        </p:txBody>
      </p:sp>
      <p:pic>
        <p:nvPicPr>
          <p:cNvPr id="38" name="Picture 2070" descr="Icon Exclama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18" y="3174502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28" descr="Icon Results Char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67" y="2304655"/>
            <a:ext cx="216000" cy="1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Tabe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4161012"/>
              </p:ext>
            </p:extLst>
          </p:nvPr>
        </p:nvGraphicFramePr>
        <p:xfrm>
          <a:off x="418056" y="4905312"/>
          <a:ext cx="8301324" cy="1332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172919"/>
                <a:gridCol w="1295742"/>
                <a:gridCol w="832663"/>
              </a:tblGrid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Fase</a:t>
                      </a:r>
                      <a:r>
                        <a:rPr lang="pt-BR" sz="1100" baseline="0" dirty="0" smtClean="0"/>
                        <a:t> 1 – Inventariar 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Out/12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80%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Fase 2 – Analisar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Nov/12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60%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Fase 3 – Avaliar 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A definir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15%</a:t>
                      </a:r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  <a:tr h="26640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Round Same Side Corner Rectangle 42"/>
          <p:cNvSpPr/>
          <p:nvPr/>
        </p:nvSpPr>
        <p:spPr>
          <a:xfrm>
            <a:off x="418056" y="4659607"/>
            <a:ext cx="830132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Principais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Fases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4" name="Picture 2081" descr="Flag-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18" y="469273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6"/>
          <p:cNvSpPr/>
          <p:nvPr/>
        </p:nvSpPr>
        <p:spPr>
          <a:xfrm>
            <a:off x="424620" y="1893139"/>
            <a:ext cx="4110920" cy="119132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 smtClean="0">
                <a:solidFill>
                  <a:schemeClr val="dk1"/>
                </a:solidFill>
              </a:rPr>
              <a:t>O projeto está passando por um replanejamento do seu escopo. Um novo cronograma será apresentado.</a:t>
            </a:r>
            <a:endParaRPr lang="pt-BR" sz="1050" dirty="0">
              <a:solidFill>
                <a:schemeClr val="dk1"/>
              </a:solidFill>
            </a:endParaRPr>
          </a:p>
        </p:txBody>
      </p:sp>
      <p:sp>
        <p:nvSpPr>
          <p:cNvPr id="46" name="Round Same Side Corner Rectangle 42"/>
          <p:cNvSpPr/>
          <p:nvPr/>
        </p:nvSpPr>
        <p:spPr>
          <a:xfrm>
            <a:off x="4637544" y="1627137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Data de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Conclusão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Rectangle 6"/>
          <p:cNvSpPr/>
          <p:nvPr/>
        </p:nvSpPr>
        <p:spPr>
          <a:xfrm>
            <a:off x="4630624" y="1884424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A definir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48" name="Round Same Side Corner Rectangle 42"/>
          <p:cNvSpPr/>
          <p:nvPr/>
        </p:nvSpPr>
        <p:spPr>
          <a:xfrm>
            <a:off x="6753484" y="1635271"/>
            <a:ext cx="1950680" cy="266002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Progresso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Atual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6746564" y="1892558"/>
            <a:ext cx="1950680" cy="285007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60%</a:t>
            </a:r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50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</a:rPr>
              <a:t>Projeto: Gestão de Riscos</a:t>
            </a:r>
            <a:endParaRPr lang="pt-BR" sz="1600" dirty="0"/>
          </a:p>
        </p:txBody>
      </p:sp>
      <p:graphicFrame>
        <p:nvGraphicFramePr>
          <p:cNvPr id="51" name="Gráfico 50"/>
          <p:cNvGraphicFramePr/>
          <p:nvPr>
            <p:extLst>
              <p:ext uri="{D42A27DB-BD31-4B8C-83A1-F6EECF244321}">
                <p14:modId xmlns:p14="http://schemas.microsoft.com/office/powerpoint/2010/main" xmlns="" val="3942771040"/>
              </p:ext>
            </p:extLst>
          </p:nvPr>
        </p:nvGraphicFramePr>
        <p:xfrm>
          <a:off x="4655026" y="2528500"/>
          <a:ext cx="4042218" cy="205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09329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ound Same Side Corner Rectangle 42"/>
          <p:cNvSpPr/>
          <p:nvPr/>
        </p:nvSpPr>
        <p:spPr>
          <a:xfrm>
            <a:off x="438460" y="764704"/>
            <a:ext cx="8265704" cy="24915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75000"/>
              <a:alpha val="15000"/>
            </a:schemeClr>
          </a:solidFill>
          <a:ln w="31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do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Projeto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54" name="Picture 2065" descr="Icon- Checklist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615" y="808246"/>
            <a:ext cx="179219" cy="1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6"/>
          <p:cNvSpPr/>
          <p:nvPr/>
        </p:nvSpPr>
        <p:spPr>
          <a:xfrm>
            <a:off x="431540" y="993542"/>
            <a:ext cx="8265704" cy="576000"/>
          </a:xfrm>
          <a:prstGeom prst="rect">
            <a:avLst/>
          </a:prstGeom>
          <a:solidFill>
            <a:schemeClr val="bg1">
              <a:lumMod val="65000"/>
              <a:alpha val="5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chemeClr val="dk1"/>
                </a:solidFill>
              </a:rPr>
              <a:t>Identificar e quantificar os níveis de riscos, considerando as possíveis ameaças e vulnerabilidades, seus impactos para as atividades do TJPE e a probabilidade de sua ocorrência, devendo ainda recomendar ações de segurança que compreendam controles, políticas e procedimentos para tratamento e mitigação destes riscos.</a:t>
            </a:r>
          </a:p>
          <a:p>
            <a:pPr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050" dirty="0">
              <a:solidFill>
                <a:schemeClr val="dk1"/>
              </a:solidFill>
            </a:endParaRP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58" y="1657828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42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47" name="Oval 16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26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Table 4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26647475"/>
              </p:ext>
            </p:extLst>
          </p:nvPr>
        </p:nvGraphicFramePr>
        <p:xfrm>
          <a:off x="395535" y="1813962"/>
          <a:ext cx="8352929" cy="370327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1"/>
                <a:gridCol w="677264"/>
                <a:gridCol w="1505032"/>
                <a:gridCol w="903021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BNMP 2º Grau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3,31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Presidência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Custas Judiciais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3,31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Presidência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Conhecer Virtual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3,23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Presidência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Mai/12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Consulta Processual CCMA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3,23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CCMA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Fev/11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Consulta</a:t>
                      </a:r>
                      <a:r>
                        <a:rPr lang="pt-BR" sz="1600" baseline="0" dirty="0" smtClean="0"/>
                        <a:t> Processual Móvel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3,00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Jul/12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Consulta Processual Unificada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2,92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Jul/12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 de Leilão Eletrônico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2,92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Fórum Recife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 smtClean="0"/>
                        <a:t>Ago</a:t>
                      </a:r>
                      <a:r>
                        <a:rPr lang="pt-BR" sz="1600" dirty="0" smtClean="0"/>
                        <a:t>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Acompanham. de Medidas Sócio Educativas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2,92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Vara Infância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Jan/11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5362" y="3020978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5362" y="3392448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056" descr="Icon Magnifying Glass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86918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56" descr="Icon Magnifying Glas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1320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056" descr="Icon Magnifying Glass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71" y="378904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056" descr="Icon Magnifying Glass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7687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056" descr="Icon Magnifying Glass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369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056" descr="Icon Magnifying Glas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50912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37" name="Oval 28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3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45" name="Oval 161"/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22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le 4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10064363"/>
              </p:ext>
            </p:extLst>
          </p:nvPr>
        </p:nvGraphicFramePr>
        <p:xfrm>
          <a:off x="395536" y="1813962"/>
          <a:ext cx="8352927" cy="2592289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0"/>
                <a:gridCol w="677264"/>
                <a:gridCol w="1505032"/>
                <a:gridCol w="903020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09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Cemando 2º Grau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2,77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Cemando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Nov/10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Integração do </a:t>
                      </a:r>
                      <a:r>
                        <a:rPr lang="pt-BR" sz="1600" dirty="0" err="1" smtClean="0"/>
                        <a:t>Judwin</a:t>
                      </a:r>
                      <a:r>
                        <a:rPr lang="pt-BR" sz="1600" baseline="0" dirty="0" smtClean="0"/>
                        <a:t> 1º Grau com o CNACL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2,46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CICA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Ago/11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Controle de Acolhimento e Adoção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2,38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CEJA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Out/12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 de Gestão da SEJU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2,23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SEJU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Gerenciador</a:t>
                      </a:r>
                      <a:r>
                        <a:rPr lang="pt-BR" sz="1600" baseline="0" dirty="0" smtClean="0"/>
                        <a:t> de Contas de Depósito Judicial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2,15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DG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Jul/11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99695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7687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56" descr="Icon Magnifying Glass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369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56" descr="Icon Magnifying Glas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35699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056" descr="Icon Magnifying Glass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1703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11" name="Picture 2056" descr="Icon Magnifying 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4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50707973"/>
              </p:ext>
            </p:extLst>
          </p:nvPr>
        </p:nvGraphicFramePr>
        <p:xfrm>
          <a:off x="395536" y="1813962"/>
          <a:ext cx="8352927" cy="370327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0"/>
                <a:gridCol w="677264"/>
                <a:gridCol w="1505032"/>
                <a:gridCol w="903020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Substituição do SISPE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2,31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Jul/11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Aquisição de Sistema</a:t>
                      </a:r>
                      <a:r>
                        <a:rPr lang="pt-BR" sz="1600" baseline="0" dirty="0" smtClean="0"/>
                        <a:t> para o Centro de Saúde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2,31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SGP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Jan/11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</a:t>
                      </a:r>
                      <a:r>
                        <a:rPr lang="pt-BR" sz="1600" baseline="0" dirty="0" smtClean="0"/>
                        <a:t> Integrado de Gestão Pública (GRP)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2,31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DG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Jan/09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Controle do Serviço de Taxi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2,23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GCSG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Controle da Transparência Passiva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Ouvidoria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Set/12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Novo Sistema de Ouvidoria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2,08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Ouvidoria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Out/12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 de Frequência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2,04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DG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Banco de Talentos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1,96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SGP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Fev/11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 para o Centro de Justiça</a:t>
                      </a:r>
                      <a:r>
                        <a:rPr lang="pt-BR" sz="1600" baseline="0" dirty="0" smtClean="0"/>
                        <a:t> Terapêutico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1,92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SGP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Jan/11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056" descr="Icon Magnifying Glas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5362" y="224759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35701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71705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056" descr="Icon Magnifying Glass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5362" y="26369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56" descr="Icon Magnifying Glas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99695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56" descr="Icon Magnifying Glass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7707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056" descr="Icon Magnifying Glass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50912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056" descr="Icon Magnifying Glass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869160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23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5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27" name="Oval 161">
              <a:hlinkClick r:id="rId11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11" name="Picture 2056" descr="Icon Magnifying 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4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74005278"/>
              </p:ext>
            </p:extLst>
          </p:nvPr>
        </p:nvGraphicFramePr>
        <p:xfrm>
          <a:off x="395536" y="1813962"/>
          <a:ext cx="8352927" cy="370327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0"/>
                <a:gridCol w="677264"/>
                <a:gridCol w="1505032"/>
                <a:gridCol w="903020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Informações ao Cidadão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3,31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CPSIC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Mai/12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Jurisprudência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2,69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DIDOC/Pres.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Página da COPLAN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2,69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/2012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Expansão Malote Digital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2,62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DG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Novo Themis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2,62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Jul/11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Jurisprudência do CEJ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2,15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CEJ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Publicações</a:t>
                      </a: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resenhas</a:t>
                      </a: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2,00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SGP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Ago</a:t>
                      </a: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Picture 2056" descr="Icon Magnifying Glas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99697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50914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11" name="Picture 2056" descr="Icon Magnifying 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4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45134967"/>
              </p:ext>
            </p:extLst>
          </p:nvPr>
        </p:nvGraphicFramePr>
        <p:xfrm>
          <a:off x="395536" y="1813962"/>
          <a:ext cx="8352927" cy="370327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0"/>
                <a:gridCol w="677264"/>
                <a:gridCol w="1505032"/>
                <a:gridCol w="903020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0" dirty="0" smtClean="0"/>
                        <a:t>Rede de Dados Interior</a:t>
                      </a:r>
                      <a:endParaRPr lang="pt-BR" sz="1600" b="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2,08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DG/COPLAN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14" name="Picture 2056" descr="Icon Magnifying 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4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71495713"/>
              </p:ext>
            </p:extLst>
          </p:nvPr>
        </p:nvGraphicFramePr>
        <p:xfrm>
          <a:off x="395536" y="1813962"/>
          <a:ext cx="8352927" cy="370327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0"/>
                <a:gridCol w="677264"/>
                <a:gridCol w="1505032"/>
                <a:gridCol w="903020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Gestão de Vulnerabilidades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2,69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Jul/11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do PETIC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2,38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Fev/12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Elaboração do PDTIC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2,38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Jul/11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Gestão de Identidades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2,38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Jul/12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Ferramenta de CRM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2,00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SETIC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Jul/12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11" name="Picture 2056" descr="Icon Magnifying 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4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50707973"/>
              </p:ext>
            </p:extLst>
          </p:nvPr>
        </p:nvGraphicFramePr>
        <p:xfrm>
          <a:off x="395536" y="1813962"/>
          <a:ext cx="8352927" cy="370327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526761"/>
                <a:gridCol w="4740850"/>
                <a:gridCol w="677264"/>
                <a:gridCol w="1505032"/>
                <a:gridCol w="903020"/>
              </a:tblGrid>
              <a:tr h="370327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600" b="1" dirty="0" smtClean="0"/>
                        <a:t>#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None/>
                      </a:pPr>
                      <a:r>
                        <a:rPr lang="pt-BR" sz="1600" dirty="0" smtClean="0"/>
                        <a:t>Nome da Demanda</a:t>
                      </a:r>
                      <a:endParaRPr lang="pt-BR" sz="1600" b="1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ITR</a:t>
                      </a:r>
                      <a:endParaRPr lang="pt-BR" sz="15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Demandante</a:t>
                      </a:r>
                      <a:endParaRPr lang="pt-BR" sz="14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Controle Pós Graduação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1,77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SGP - DDH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Nov/12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Serviços e obras</a:t>
                      </a:r>
                      <a:r>
                        <a:rPr lang="pt-BR" sz="1600" baseline="0" dirty="0" smtClean="0"/>
                        <a:t> de engenharia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1,46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DG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Ago/12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Folha</a:t>
                      </a:r>
                      <a:r>
                        <a:rPr lang="pt-BR" sz="1600" baseline="0" dirty="0" smtClean="0"/>
                        <a:t> de Pagamento dos Estagiários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1,46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SGP</a:t>
                      </a:r>
                      <a:r>
                        <a:rPr lang="pt-BR" sz="1600" baseline="0" dirty="0" smtClean="0"/>
                        <a:t> – DGP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Mar/12</a:t>
                      </a: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/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" name="Picture 2056" descr="Icon Magnifying Glas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5362" y="224759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99695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5362" y="2636912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3" name="Oval 281">
              <a:hlinkClick r:id="rId6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14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6" name="Oval 161"/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544885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err="1" smtClean="0">
                <a:solidFill>
                  <a:schemeClr val="bg1"/>
                </a:solidFill>
              </a:rPr>
              <a:t>Bnmp</a:t>
            </a:r>
            <a:r>
              <a:rPr sz="1600" smtClean="0">
                <a:solidFill>
                  <a:schemeClr val="bg1"/>
                </a:solidFill>
              </a:rPr>
              <a:t> 2º grau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endParaRPr lang="pt-BR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3,31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Implantação do controle de expedição de mandados de prisão no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2º Grau, com armazenamento e envio das informações para o CNJ atendendo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à resolução 137/2011 daquele conselho.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386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2458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08500"/>
            <a:ext cx="8424862" cy="1728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0850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Resolução 137/2011 do CNJ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6714983"/>
              </p:ext>
            </p:extLst>
          </p:nvPr>
        </p:nvGraphicFramePr>
        <p:xfrm>
          <a:off x="611560" y="1772816"/>
          <a:ext cx="7992888" cy="185163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2º Grau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baseline="0" dirty="0" smtClean="0"/>
                        <a:t>Processos Apensados (Extinção de Barramentos)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Jan/13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70%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Sessão de Julgamento Eletrônico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err="1" smtClean="0"/>
                        <a:t>Concl</a:t>
                      </a:r>
                      <a:r>
                        <a:rPr lang="pt-PT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100%</a:t>
                      </a:r>
                      <a:endParaRPr lang="pt-BR" sz="1600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Controle</a:t>
                      </a:r>
                      <a:r>
                        <a:rPr lang="pt-BR" sz="1600" baseline="0" dirty="0" smtClean="0"/>
                        <a:t> de Paradigmas Recursais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Mai/13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dirty="0" smtClean="0"/>
                        <a:t>35%</a:t>
                      </a:r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Gestão da Execução Penal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0%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6" name="Picture 2056" descr="Icon Magnifying Glas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44" y="221000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44" y="257004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2056" descr="Icon Magnifying Glas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44" y="295323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9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4678834"/>
              </p:ext>
            </p:extLst>
          </p:nvPr>
        </p:nvGraphicFramePr>
        <p:xfrm>
          <a:off x="7092280" y="209653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0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17235200"/>
              </p:ext>
            </p:extLst>
          </p:nvPr>
        </p:nvGraphicFramePr>
        <p:xfrm>
          <a:off x="7137285" y="218927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1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66309645"/>
              </p:ext>
            </p:extLst>
          </p:nvPr>
        </p:nvGraphicFramePr>
        <p:xfrm>
          <a:off x="7092280" y="2456576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2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0688812"/>
              </p:ext>
            </p:extLst>
          </p:nvPr>
        </p:nvGraphicFramePr>
        <p:xfrm>
          <a:off x="7137285" y="2549310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03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56057843"/>
              </p:ext>
            </p:extLst>
          </p:nvPr>
        </p:nvGraphicFramePr>
        <p:xfrm>
          <a:off x="7092280" y="2830749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04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59797222"/>
              </p:ext>
            </p:extLst>
          </p:nvPr>
        </p:nvGraphicFramePr>
        <p:xfrm>
          <a:off x="7137285" y="2923483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106" name="Picture 56" descr="Viewer fil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16416" y="1844824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50" name="Oval 281">
              <a:hlinkClick r:id="rId1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52" name="Group 159"/>
          <p:cNvGrpSpPr>
            <a:grpSpLocks noChangeAspect="1"/>
          </p:cNvGrpSpPr>
          <p:nvPr/>
        </p:nvGrpSpPr>
        <p:grpSpPr bwMode="auto">
          <a:xfrm>
            <a:off x="4617016" y="627539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3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60" name="Oval 161">
              <a:hlinkClick r:id="rId14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2</a:t>
              </a:r>
            </a:p>
          </p:txBody>
        </p:sp>
      </p:grpSp>
      <p:grpSp>
        <p:nvGrpSpPr>
          <p:cNvPr id="61" name="Group 159"/>
          <p:cNvGrpSpPr>
            <a:grpSpLocks noChangeAspect="1"/>
          </p:cNvGrpSpPr>
          <p:nvPr/>
        </p:nvGrpSpPr>
        <p:grpSpPr bwMode="auto">
          <a:xfrm>
            <a:off x="4950064" y="6271220"/>
            <a:ext cx="198000" cy="198000"/>
            <a:chOff x="3335" y="1428"/>
            <a:chExt cx="182" cy="16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Oval 160"/>
            <p:cNvSpPr>
              <a:spLocks noChangeArrowheads="1"/>
            </p:cNvSpPr>
            <p:nvPr/>
          </p:nvSpPr>
          <p:spPr bwMode="gray">
            <a:xfrm>
              <a:off x="3355" y="1441"/>
              <a:ext cx="142" cy="142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3" name="Oval 161"/>
            <p:cNvSpPr>
              <a:spLocks noChangeArrowheads="1"/>
            </p:cNvSpPr>
            <p:nvPr/>
          </p:nvSpPr>
          <p:spPr bwMode="gray">
            <a:xfrm>
              <a:off x="3335" y="1428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75" name="Group 279"/>
          <p:cNvGrpSpPr>
            <a:grpSpLocks noChangeAspect="1"/>
          </p:cNvGrpSpPr>
          <p:nvPr/>
        </p:nvGrpSpPr>
        <p:grpSpPr bwMode="auto">
          <a:xfrm>
            <a:off x="3941952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6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77" name="Oval 281">
              <a:hlinkClick r:id="rId15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sp>
        <p:nvSpPr>
          <p:cNvPr id="29" name="CaixaDeTexto 28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30" name="Picture 2056" descr="Icon Magnifying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14377106"/>
              </p:ext>
            </p:extLst>
          </p:nvPr>
        </p:nvGraphicFramePr>
        <p:xfrm>
          <a:off x="7092280" y="3211381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24082649"/>
              </p:ext>
            </p:extLst>
          </p:nvPr>
        </p:nvGraphicFramePr>
        <p:xfrm>
          <a:off x="7137285" y="330411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  <p:extLst>
      <p:ext uri="{BB962C8B-B14F-4D97-AF65-F5344CB8AC3E}">
        <p14:creationId xmlns:p14="http://schemas.microsoft.com/office/powerpoint/2010/main" xmlns="" val="389487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CUSTAS JUDICIAIS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Gabinete da Presidência – Marta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Agra</a:t>
                      </a:r>
                      <a:endParaRPr lang="pt-BR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Setembro/2012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3,31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tem por objetivo o desenvolvimento de ferramenta para controle das custas judiciais, com a possibilidade da impressão dos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darjs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recebimento da confirmação do recebimento dos bancos conveniados e a consolidação das receitas.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410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2458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08500"/>
            <a:ext cx="8424862" cy="1728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0850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Determinado em reunião dos Corregedores</a:t>
                      </a:r>
                      <a:r>
                        <a:rPr lang="pt-BR" sz="1600" b="0" baseline="0" dirty="0" smtClean="0"/>
                        <a:t> de Justiça.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CONHECER VIRTUAL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Desembargador Luiz Carlos Figueiredo</a:t>
                      </a:r>
                      <a:endParaRPr lang="pt-BR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Maio/2012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3,23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5270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em questão tem por objetivo utilizar a videoconferência para facilitar o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primeiro contato entre um pretendente a uma adoção nacional ou internacional e uma criança residente em comarca do estado, resultando na propositura de ação de adoção.</a:t>
                      </a:r>
                      <a:endParaRPr lang="pt-BR" sz="1800" b="1" dirty="0" smtClean="0"/>
                    </a:p>
                    <a:p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34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2458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08500"/>
            <a:ext cx="8424862" cy="1728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0850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Esse projeto contribui para a celeridade processual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Consulta Processual CCMA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Edson Dias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Fevereiro/2011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3,23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Desenvolvimento de ferramenta de consulta dos procedimentos cadastrados nas Centrais e Câmaras de Conciliação, Mediação e Arbitragem, no site de Internet do Tribunal de Justiça de Pernambuco.</a:t>
                      </a:r>
                      <a:endParaRPr lang="pt-BR" sz="1800" b="1" dirty="0" smtClean="0"/>
                    </a:p>
                    <a:p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58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2458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08500"/>
            <a:ext cx="8424862" cy="1728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0850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Acesso a informação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baseline="0" dirty="0" smtClean="0"/>
                        <a:t>Simples por se tratar de uma funcionalidade existente mas não disponível pela internet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Consulta Processual Móvel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Norma Lyra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3,00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5270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800" b="0" dirty="0" smtClean="0"/>
                        <a:t>Corrigir o aplicativo de pesquisa processual do primeiro grau</a:t>
                      </a:r>
                      <a:r>
                        <a:rPr lang="pt-BR" sz="1800" b="0" baseline="0" dirty="0" smtClean="0"/>
                        <a:t> </a:t>
                      </a:r>
                      <a:r>
                        <a:rPr lang="pt-BR" sz="1800" b="0" dirty="0" smtClean="0"/>
                        <a:t>para plataforma </a:t>
                      </a:r>
                      <a:r>
                        <a:rPr lang="pt-BR" sz="1800" b="0" dirty="0" err="1" smtClean="0"/>
                        <a:t>android</a:t>
                      </a:r>
                      <a:r>
                        <a:rPr lang="pt-BR" sz="1800" b="0" dirty="0" smtClean="0"/>
                        <a:t>,</a:t>
                      </a:r>
                      <a:r>
                        <a:rPr lang="pt-BR" sz="1800" b="0" baseline="0" dirty="0" smtClean="0"/>
                        <a:t> e desenvolver outros aplicativos de forma similar viabilizando a pesquisa para juizados e segundo grau, além de disponibilizar para a plataforma de dispositivos móveis do IOS.</a:t>
                      </a:r>
                      <a:endParaRPr lang="pt-BR" sz="1800" b="0" dirty="0" smtClean="0"/>
                    </a:p>
                    <a:p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48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2458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08500"/>
            <a:ext cx="8424862" cy="1728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0850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Acesso a informação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Complexidade: Tecnologia de baixo domínio pela SETIC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Consulta Processual Unificada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Norma Lyra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2,92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800" b="0" dirty="0" smtClean="0"/>
                        <a:t>Criar uma uniformidade de consultas dos processos no TJPE. Unificando as consultas de juizados, 1º e 2º Graus em uma única consulta.</a:t>
                      </a:r>
                    </a:p>
                    <a:p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6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2458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08500"/>
            <a:ext cx="8424862" cy="1728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0850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600" b="0" dirty="0" smtClean="0"/>
                        <a:t>Acesso a informação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SISTEMA DE LEILÃO ELETRÔNICO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Diretoria do Foro – Dr. João Alberto</a:t>
                      </a:r>
                      <a:endParaRPr lang="pt-BR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2,92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5270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tem por objetivo o desenvolvimento de ferramenta para gerenciamento dos participantes dos leilões eletrônicos realizados pelo PJPE, com o cadastramento e habilitação daqueles junto aos sites dos leiloeiros, além de manter o histórico das arrematações.</a:t>
                      </a:r>
                    </a:p>
                    <a:p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530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24588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08500"/>
            <a:ext cx="8424862" cy="17287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0850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Acesso a informação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357563"/>
            <a:ext cx="1081087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744913"/>
            <a:ext cx="1081087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357563"/>
            <a:ext cx="1081088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744913"/>
            <a:ext cx="1081088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357563"/>
            <a:ext cx="1079500" cy="358775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744913"/>
            <a:ext cx="1079500" cy="6207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18001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Acompanhamento de Medidas Sócio Educativas 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Dr.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Élio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Bráz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Janeiro/2011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2,92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400" b="0" dirty="0" smtClean="0"/>
                        <a:t>Alteração no sistema </a:t>
                      </a:r>
                      <a:r>
                        <a:rPr lang="pt-BR" sz="1400" b="0" dirty="0" err="1" smtClean="0"/>
                        <a:t>Judwin</a:t>
                      </a:r>
                      <a:r>
                        <a:rPr lang="pt-BR" sz="1400" b="0" dirty="0" smtClean="0"/>
                        <a:t> do 1º Grau, implementando na ferramenta de acompanhamento processual a possibilidade de: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t-BR" sz="1400" b="0" dirty="0" smtClean="0"/>
                        <a:t>Lançamento dos movimentos realizadas pelos diversos núcleos existentes na 2ª Vara da Infância e Juventude.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t-BR" sz="1400" b="0" dirty="0" smtClean="0"/>
                        <a:t>Relatórios para atender as necessidades de extração de informações dos núcleos citados.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t-BR" sz="1400" b="0" dirty="0" smtClean="0"/>
                        <a:t>Controle de menores que estão em unidades de acolhimento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554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5958929"/>
            <a:ext cx="225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580979"/>
            <a:ext cx="8424862" cy="1584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552404"/>
          <a:ext cx="8424936" cy="16129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42505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847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428454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3817391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428454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3817391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428454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3817391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428454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3817391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428454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3817391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428454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3817391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428454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3817391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2232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err="1" smtClean="0">
                <a:solidFill>
                  <a:schemeClr val="bg1"/>
                </a:solidFill>
              </a:rPr>
              <a:t>Cemando</a:t>
            </a:r>
            <a:r>
              <a:rPr sz="1600" smtClean="0">
                <a:solidFill>
                  <a:schemeClr val="bg1"/>
                </a:solidFill>
              </a:rPr>
              <a:t> 2º Grau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Lúcia Aquino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Novembro/2010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2,77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223224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728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964">
                <a:tc>
                  <a:txBody>
                    <a:bodyPr/>
                    <a:lstStyle/>
                    <a:p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Alteração do sistema </a:t>
                      </a:r>
                      <a:r>
                        <a:rPr lang="pt-BR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2º Grau com implementação da funcionalidade de tratamento de expedientes similar ao sistema do 1º grau:</a:t>
                      </a:r>
                    </a:p>
                    <a:p>
                      <a:endParaRPr lang="pt-BR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Cadastro de modelos de expedientes e certidões parametrizados para utilização futura;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Distribuição de mandados para oficiais de justiça, sendo desejável que os responsáveis pelo setor possam, a partir da indicação da área de cumprimento, distribuir um mandado para oficial de justiça pelo sistema.</a:t>
                      </a:r>
                      <a:endParaRPr lang="pt-BR" sz="1400" b="1" dirty="0" smtClean="0"/>
                    </a:p>
                    <a:p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3578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46813"/>
            <a:ext cx="225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868863"/>
            <a:ext cx="8424862" cy="1368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840288"/>
          <a:ext cx="8424936" cy="1431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27080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2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2232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Integração do </a:t>
            </a:r>
            <a:r>
              <a:rPr sz="1600" err="1" smtClean="0">
                <a:solidFill>
                  <a:schemeClr val="bg1"/>
                </a:solidFill>
              </a:rPr>
              <a:t>Judwin</a:t>
            </a:r>
            <a:r>
              <a:rPr sz="1600" smtClean="0">
                <a:solidFill>
                  <a:schemeClr val="bg1"/>
                </a:solidFill>
              </a:rPr>
              <a:t> 1º Grau com o CNACL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Teresa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Silgueiro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Agosto/2011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2,46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223224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728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964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Desenvolvimento de </a:t>
                      </a:r>
                      <a:r>
                        <a:rPr lang="pt-BR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serviços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 o envio de informações do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do 1º Grau para o CNACL 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(Cadastro Nacional de Adolescente em Conflito com a Lei)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1800" b="1" dirty="0" smtClean="0"/>
                    </a:p>
                    <a:p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602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46813"/>
            <a:ext cx="225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868863"/>
            <a:ext cx="8424862" cy="1368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840288"/>
          <a:ext cx="8424936" cy="1431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27080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2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2232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CONSULTA PROCESSUAL DO ADVOGADO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endParaRPr lang="pt-BR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2,42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223224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728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964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Desenvolvimento de serviço na web para que os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escritórios de advocacia possam buscar via aplicações próprias, informações dos processos de seus interesses. Tal serviço deverá funcionar para os sistemas </a:t>
                      </a:r>
                      <a:r>
                        <a:rPr lang="pt-BR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1º Grau, </a:t>
                      </a:r>
                      <a:r>
                        <a:rPr lang="pt-BR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Judwin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2º Grau e </a:t>
                      </a:r>
                      <a:r>
                        <a:rPr lang="pt-BR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Pje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 paralelo deverá também ser corrigida a navegação da consulta processual no site do PJPE.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698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46813"/>
            <a:ext cx="225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868863"/>
            <a:ext cx="8424862" cy="1368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840288"/>
          <a:ext cx="8424936" cy="1431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27080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2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4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5"/>
          <p:cNvSpPr/>
          <p:nvPr/>
        </p:nvSpPr>
        <p:spPr>
          <a:xfrm>
            <a:off x="401082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0" name="Group 18"/>
          <p:cNvGrpSpPr/>
          <p:nvPr/>
        </p:nvGrpSpPr>
        <p:grpSpPr>
          <a:xfrm>
            <a:off x="458930" y="1923825"/>
            <a:ext cx="2314753" cy="277000"/>
            <a:chOff x="452926" y="1955659"/>
            <a:chExt cx="2074514" cy="300915"/>
          </a:xfrm>
        </p:grpSpPr>
        <p:sp>
          <p:nvSpPr>
            <p:cNvPr id="49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TextBox 16"/>
            <p:cNvSpPr txBox="1"/>
            <p:nvPr/>
          </p:nvSpPr>
          <p:spPr>
            <a:xfrm>
              <a:off x="486975" y="1955659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Em Execução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01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3" name="Group 23"/>
          <p:cNvGrpSpPr/>
          <p:nvPr/>
        </p:nvGrpSpPr>
        <p:grpSpPr>
          <a:xfrm>
            <a:off x="458930" y="2230706"/>
            <a:ext cx="2314753" cy="277000"/>
            <a:chOff x="452926" y="2289035"/>
            <a:chExt cx="2074514" cy="300915"/>
          </a:xfrm>
        </p:grpSpPr>
        <p:sp>
          <p:nvSpPr>
            <p:cNvPr id="54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Não Iniciados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09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8" name="Group 25"/>
          <p:cNvGrpSpPr/>
          <p:nvPr/>
        </p:nvGrpSpPr>
        <p:grpSpPr>
          <a:xfrm>
            <a:off x="458930" y="2546355"/>
            <a:ext cx="2314753" cy="277000"/>
            <a:chOff x="452926" y="2289035"/>
            <a:chExt cx="2074514" cy="300915"/>
          </a:xfrm>
        </p:grpSpPr>
        <p:sp>
          <p:nvSpPr>
            <p:cNvPr id="59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Suspensos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3" name="Round Same Side Corner Rectangle 106"/>
          <p:cNvSpPr/>
          <p:nvPr/>
        </p:nvSpPr>
        <p:spPr>
          <a:xfrm>
            <a:off x="401082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7" name="Group 23"/>
          <p:cNvGrpSpPr/>
          <p:nvPr/>
        </p:nvGrpSpPr>
        <p:grpSpPr>
          <a:xfrm>
            <a:off x="474850" y="2860786"/>
            <a:ext cx="2314753" cy="277000"/>
            <a:chOff x="452926" y="2289035"/>
            <a:chExt cx="2074514" cy="300915"/>
          </a:xfrm>
        </p:grpSpPr>
        <p:sp>
          <p:nvSpPr>
            <p:cNvPr id="68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9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0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Concluídos Mês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2" name="Group 25"/>
          <p:cNvGrpSpPr/>
          <p:nvPr/>
        </p:nvGrpSpPr>
        <p:grpSpPr>
          <a:xfrm>
            <a:off x="474850" y="3176435"/>
            <a:ext cx="2314753" cy="277000"/>
            <a:chOff x="452926" y="2289035"/>
            <a:chExt cx="2074514" cy="300915"/>
          </a:xfrm>
        </p:grpSpPr>
        <p:sp>
          <p:nvSpPr>
            <p:cNvPr id="73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Propostas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7" name="Rounded Rectangle 5"/>
          <p:cNvSpPr/>
          <p:nvPr/>
        </p:nvSpPr>
        <p:spPr>
          <a:xfrm>
            <a:off x="6313325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8" name="Group 18"/>
          <p:cNvGrpSpPr/>
          <p:nvPr/>
        </p:nvGrpSpPr>
        <p:grpSpPr>
          <a:xfrm>
            <a:off x="6371175" y="1923824"/>
            <a:ext cx="2314754" cy="291938"/>
            <a:chOff x="452926" y="1955660"/>
            <a:chExt cx="2074514" cy="317143"/>
          </a:xfrm>
        </p:grpSpPr>
        <p:sp>
          <p:nvSpPr>
            <p:cNvPr id="79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TextBox 16"/>
            <p:cNvSpPr txBox="1"/>
            <p:nvPr/>
          </p:nvSpPr>
          <p:spPr>
            <a:xfrm>
              <a:off x="501241" y="1971889"/>
              <a:ext cx="1262522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Atrasados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3" name="Group 23"/>
          <p:cNvGrpSpPr/>
          <p:nvPr/>
        </p:nvGrpSpPr>
        <p:grpSpPr>
          <a:xfrm>
            <a:off x="6371175" y="2230705"/>
            <a:ext cx="2314755" cy="287506"/>
            <a:chOff x="452926" y="2289036"/>
            <a:chExt cx="2074514" cy="312328"/>
          </a:xfrm>
        </p:grpSpPr>
        <p:sp>
          <p:nvSpPr>
            <p:cNvPr id="84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5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TextBox 21"/>
            <p:cNvSpPr txBox="1"/>
            <p:nvPr/>
          </p:nvSpPr>
          <p:spPr>
            <a:xfrm>
              <a:off x="501240" y="2300450"/>
              <a:ext cx="1225831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No Prazo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8" name="Group 25"/>
          <p:cNvGrpSpPr/>
          <p:nvPr/>
        </p:nvGrpSpPr>
        <p:grpSpPr>
          <a:xfrm>
            <a:off x="6371173" y="2546355"/>
            <a:ext cx="2314753" cy="277000"/>
            <a:chOff x="452926" y="2289035"/>
            <a:chExt cx="2074514" cy="300915"/>
          </a:xfrm>
        </p:grpSpPr>
        <p:sp>
          <p:nvSpPr>
            <p:cNvPr id="89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0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1" name="TextBox 28"/>
            <p:cNvSpPr txBox="1"/>
            <p:nvPr/>
          </p:nvSpPr>
          <p:spPr>
            <a:xfrm>
              <a:off x="486974" y="2289035"/>
              <a:ext cx="1276790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Monitorados PMO 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2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100%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3" name="Round Same Side Corner Rectangle 106"/>
          <p:cNvSpPr/>
          <p:nvPr/>
        </p:nvSpPr>
        <p:spPr>
          <a:xfrm>
            <a:off x="6313325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(%)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4" name="Group 23"/>
          <p:cNvGrpSpPr/>
          <p:nvPr/>
        </p:nvGrpSpPr>
        <p:grpSpPr>
          <a:xfrm>
            <a:off x="6387093" y="2860786"/>
            <a:ext cx="2314753" cy="277000"/>
            <a:chOff x="452926" y="2289035"/>
            <a:chExt cx="2074514" cy="300915"/>
          </a:xfrm>
        </p:grpSpPr>
        <p:sp>
          <p:nvSpPr>
            <p:cNvPr id="95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7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Rejeitados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8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99" name="Group 25"/>
          <p:cNvGrpSpPr/>
          <p:nvPr/>
        </p:nvGrpSpPr>
        <p:grpSpPr>
          <a:xfrm>
            <a:off x="6387093" y="3176435"/>
            <a:ext cx="2314753" cy="277000"/>
            <a:chOff x="452926" y="2289035"/>
            <a:chExt cx="2074514" cy="300915"/>
          </a:xfrm>
        </p:grpSpPr>
        <p:sp>
          <p:nvSpPr>
            <p:cNvPr id="100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2" name="TextBox 28"/>
            <p:cNvSpPr txBox="1"/>
            <p:nvPr/>
          </p:nvSpPr>
          <p:spPr>
            <a:xfrm>
              <a:off x="486975" y="2289035"/>
              <a:ext cx="1262523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Ocupação Recursos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4" name="Round Same Side Corner Rectangle 102"/>
          <p:cNvSpPr/>
          <p:nvPr/>
        </p:nvSpPr>
        <p:spPr>
          <a:xfrm>
            <a:off x="535319" y="5522657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2012</a:t>
            </a:r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05" name="Chart 96"/>
          <p:cNvGraphicFramePr/>
          <p:nvPr>
            <p:extLst>
              <p:ext uri="{D42A27DB-BD31-4B8C-83A1-F6EECF244321}">
                <p14:modId xmlns:p14="http://schemas.microsoft.com/office/powerpoint/2010/main" xmlns="" val="471543895"/>
              </p:ext>
            </p:extLst>
          </p:nvPr>
        </p:nvGraphicFramePr>
        <p:xfrm>
          <a:off x="215607" y="3886091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6" name="Round Same Side Corner Rectangle 100"/>
          <p:cNvSpPr/>
          <p:nvPr/>
        </p:nvSpPr>
        <p:spPr>
          <a:xfrm>
            <a:off x="212392" y="3658976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2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3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14" name="Oval 281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115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6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17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 smtClean="0">
                  <a:solidFill>
                    <a:schemeClr val="bg1"/>
                  </a:solidFill>
                </a:rPr>
                <a:t>R</a:t>
              </a:r>
              <a:endParaRPr lang="pt-BR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8" name="Round Same Side Corner Rectangle 4"/>
          <p:cNvSpPr/>
          <p:nvPr/>
        </p:nvSpPr>
        <p:spPr>
          <a:xfrm rot="10800000">
            <a:off x="3059832" y="1890626"/>
            <a:ext cx="3024336" cy="1610379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18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9" name="Round Same Side Corner Rectangle 106"/>
          <p:cNvSpPr/>
          <p:nvPr/>
        </p:nvSpPr>
        <p:spPr>
          <a:xfrm>
            <a:off x="3059831" y="1624196"/>
            <a:ext cx="3024337" cy="249911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Concluídos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0" name="Tabela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849101"/>
              </p:ext>
            </p:extLst>
          </p:nvPr>
        </p:nvGraphicFramePr>
        <p:xfrm>
          <a:off x="3075341" y="1906118"/>
          <a:ext cx="2993275" cy="1428161"/>
        </p:xfrm>
        <a:graphic>
          <a:graphicData uri="http://schemas.openxmlformats.org/drawingml/2006/table">
            <a:tbl>
              <a:tblPr/>
              <a:tblGrid>
                <a:gridCol w="256971"/>
                <a:gridCol w="2088232"/>
                <a:gridCol w="648072"/>
              </a:tblGrid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01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Avaliação</a:t>
                      </a:r>
                      <a:r>
                        <a:rPr lang="pt-BR" sz="1100" baseline="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de Competências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Set/12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04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05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06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07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1" name="Round Same Side Corner Rectangle 102"/>
          <p:cNvSpPr/>
          <p:nvPr/>
        </p:nvSpPr>
        <p:spPr>
          <a:xfrm>
            <a:off x="4945895" y="5526478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2012</a:t>
            </a:r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22" name="Chart 96"/>
          <p:cNvGraphicFramePr/>
          <p:nvPr>
            <p:extLst>
              <p:ext uri="{D42A27DB-BD31-4B8C-83A1-F6EECF244321}">
                <p14:modId xmlns:p14="http://schemas.microsoft.com/office/powerpoint/2010/main" xmlns="" val="2844257552"/>
              </p:ext>
            </p:extLst>
          </p:nvPr>
        </p:nvGraphicFramePr>
        <p:xfrm>
          <a:off x="4626183" y="3889912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3" name="Round Same Side Corner Rectangle 100"/>
          <p:cNvSpPr/>
          <p:nvPr/>
        </p:nvSpPr>
        <p:spPr>
          <a:xfrm>
            <a:off x="4622968" y="3662797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68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2232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Controle de acolhimento e adoção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CEJA - Elizeth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Gayão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Senna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Outubro/2012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2,38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223224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728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964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Criação de um sistema para controle e acompanhamento das crianças acolhidas e adotadas no estado de Pernambuco devendo constar : 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Integração com a base de dados do CNA e CNCA (Cadastro Nacional de Acolhidos e Cadastro nacional de Crianças Adotadas)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Cadastro de todas as crianças acolhidas e adotadas em todas as Comarcas do Estado de Pernambuco</a:t>
                      </a:r>
                    </a:p>
                    <a:p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674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46813"/>
            <a:ext cx="225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868863"/>
            <a:ext cx="8424862" cy="1368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840288"/>
          <a:ext cx="8424936" cy="1431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27080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2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2232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SISTEMA DE GESTÃO DA SEJU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2,23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223224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728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964">
                <a:tc>
                  <a:txBody>
                    <a:bodyPr/>
                    <a:lstStyle/>
                    <a:p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Desenvolvimento de ferramenta para controle mais efetivo da SEJU em relação aos eventos dos magistrados</a:t>
                      </a:r>
                      <a:r>
                        <a:rPr lang="pt-BR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que impactem sua atuação jurisdicional.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5626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46813"/>
            <a:ext cx="225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868863"/>
            <a:ext cx="8424862" cy="1368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840288"/>
          <a:ext cx="8424936" cy="1431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27080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2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3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288" y="1412875"/>
            <a:ext cx="8424862" cy="2232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504826"/>
          </a:xfrm>
        </p:spPr>
        <p:txBody>
          <a:bodyPr/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600" smtClean="0">
                <a:solidFill>
                  <a:schemeClr val="bg1"/>
                </a:solidFill>
              </a:rPr>
              <a:t>Gerenciador de Contas de Depósito Judicial</a:t>
            </a:r>
            <a:endParaRPr sz="160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/>
        </p:nvGraphicFramePr>
        <p:xfrm>
          <a:off x="395288" y="549275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err="1" smtClean="0"/>
                        <a:t>Leovegildo</a:t>
                      </a:r>
                      <a:r>
                        <a:rPr lang="pt-BR" b="0" baseline="0" dirty="0" smtClean="0"/>
                        <a:t> Mota</a:t>
                      </a:r>
                      <a:endParaRPr lang="pt-BR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Julho/2011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2,15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/>
        </p:nvGraphicFramePr>
        <p:xfrm>
          <a:off x="395288" y="1412875"/>
          <a:ext cx="8424936" cy="223224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728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Sistema que utilizará dezenas de serviços do BB para permitir um controle pelo juiz das movimentações bancárias nas contas que recebem depósitos judiciais.</a:t>
                      </a:r>
                      <a:endParaRPr lang="pt-BR" sz="1800" b="1" dirty="0" smtClean="0"/>
                    </a:p>
                    <a:p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650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0150" y="6246813"/>
            <a:ext cx="2254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288" y="4868863"/>
            <a:ext cx="8424862" cy="1368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/>
        </p:nvGraphicFramePr>
        <p:xfrm>
          <a:off x="395288" y="4840288"/>
          <a:ext cx="8424936" cy="1431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270803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2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288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Complexidade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288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250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Prazo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619250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213" y="3716338"/>
            <a:ext cx="1081087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Relevância Estratégica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843213" y="4105275"/>
            <a:ext cx="1081087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175" y="3716338"/>
            <a:ext cx="1081088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Retorno sobre Investimento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067175" y="4105275"/>
            <a:ext cx="1081088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5</a:t>
            </a:r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725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Determinação Legal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292725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1</a:t>
            </a:r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688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Impacto na Organização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16688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2</a:t>
            </a:r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650" y="3716338"/>
            <a:ext cx="1079500" cy="360362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900" b="1" dirty="0"/>
              <a:t>Situação de Implementação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740650" y="4105275"/>
            <a:ext cx="1079500" cy="6191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PÁGINA DA COPLAN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COPLAN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Paulo Emílio 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2,69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pPr algn="just"/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Página de intranet para a COPLAN, com vistas à publicação interna de documentos relativos às áreas de: Gestão de Projetos e Gestão de Processos de Negócio do TJPE. </a:t>
                      </a:r>
                    </a:p>
                    <a:p>
                      <a:pPr algn="just"/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referida página deverá disponibilizar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á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 para a publicação de notícias e repositório de arquivos/documentos, preferencialmente administrável pelos próprios usuários da COPLAN.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Eficácia essencial para o alcance das diretrizes propostas pela Lei n° 12.527/11 (Lei de Acesso a Informações).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8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Substituição do SISPE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Norma Lyra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Julho/2011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2,31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0324194"/>
              </p:ext>
            </p:extLst>
          </p:nvPr>
        </p:nvGraphicFramePr>
        <p:xfrm>
          <a:off x="395536" y="1412776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Desenvolver/Adquirir um  em substituição ao atual sistema SISPE.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8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Aquisição de Sistema para o Centro de Saúde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err="1" smtClean="0"/>
                        <a:t>Tarciana</a:t>
                      </a:r>
                      <a:r>
                        <a:rPr lang="pt-BR" b="0" dirty="0" smtClean="0"/>
                        <a:t> </a:t>
                      </a:r>
                      <a:r>
                        <a:rPr lang="pt-BR" b="0" dirty="0" err="1" smtClean="0"/>
                        <a:t>Chalegre</a:t>
                      </a:r>
                      <a:endParaRPr lang="pt-BR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Janeiro/2011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2,31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0324194"/>
              </p:ext>
            </p:extLst>
          </p:nvPr>
        </p:nvGraphicFramePr>
        <p:xfrm>
          <a:off x="395536" y="1412776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atendimento dessa solicitação irá permitir o agendamento de consultas pelos próprios usuários, através da internet, informatizando todo o processo, controle e o gerenciamento dos atendimentos realizados pelos profissionais do centro de saúde do TJPE, através da possibilidade de geração de relatórios gerenciais e estatísticos pelos gestores do Centro de Saúde acabando com a necessidade de controles manuais.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implantação do sistema possibilitará grande impacto na organização pois beneficiará diretamente servidores e seus dependentes.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8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SISTEMA INTEGRADO DE GESTÃO PÚBLICA (GRP)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Diretoria Geral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smtClean="0"/>
                        <a:t>Janeiro/2009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2,31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0324194"/>
              </p:ext>
            </p:extLst>
          </p:nvPr>
        </p:nvGraphicFramePr>
        <p:xfrm>
          <a:off x="395536" y="1412776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Trata-se de um sistema integrado de gestão pública.</a:t>
                      </a:r>
                      <a:r>
                        <a:rPr lang="pt-BR" sz="1600" b="0" baseline="0" dirty="0" smtClean="0"/>
                        <a:t> Composto por diversos processos de negócio da área meio do tribunal de justiça em uma única plataforma.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Sistema grande e de alta complexidade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Automatização</a:t>
                      </a:r>
                      <a:r>
                        <a:rPr lang="pt-BR" sz="1600" b="0" baseline="0" dirty="0" smtClean="0"/>
                        <a:t> dos processos de negócio da área meio da organização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CONTROLE DO SERVIÇO DE TÁXI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DIRIEST - Augusta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Tiné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Setembro/2012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2,23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se refere à necessidade de desenvolvimento de uma ferramenta para controle da distribuição e utilização do </a:t>
                      </a:r>
                      <a:r>
                        <a:rPr lang="pt-BR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Cred-Viagem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documento comprobatório da utilização do serviço de taxi (SERV-TAXI), contratada por este Poder.</a:t>
                      </a:r>
                    </a:p>
                    <a:p>
                      <a:endParaRPr lang="pt-BR" sz="14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Referida demanda é item exclusivo no Relatório de Auditoria nº 06/2012, realizado pela Controladoria Interna deste Tribunal.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b="0" dirty="0" smtClean="0"/>
                        <a:t>O sistema não só ajudará no fluxo interno dos trabalhos,</a:t>
                      </a:r>
                      <a:r>
                        <a:rPr lang="pt-BR" sz="1600" b="0" baseline="0" dirty="0" smtClean="0"/>
                        <a:t> bem como evitar gastos desnecessários com táxi.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Controle da transparência passiva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Ouvidoria - Flávio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Japiassu</a:t>
                      </a:r>
                      <a:endParaRPr lang="pt-B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Novembro/2012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sistema de controle da transparência passiva, objeto da demanda, deverá gerenciar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cadastro do usuário solicitante, módulo de aprovação da solicitação, módulos de encaminhamento, consulta e acompanhamento da solicitação aprovada. Caberá, também, ao sistema o controle dos prazos legais, inclusive os prudenciais.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solicitação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está regulamentada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inciso XXXIII, do caput do art. 5º, no inciso II do § 3º do art. 37 e no § 2º dos art. 216 da Constituição Federal.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NOVO SISTEMA DE OUVIDORIA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Ouvidoria - Flávio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Japiassu</a:t>
                      </a:r>
                      <a:endParaRPr lang="pt-B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Novembro/2012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2,08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unidade demandante solicita a criação de um novo sistema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(web)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 Ouvidoria, permitindo todo o gerenciamento e controle das solicitações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realizadas.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 novo sistema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da Ouvidoria permitirá retorno significativo para a organização e a sociedade, pois possibilitará o registro e acompanhamento de solicitações diretamente pelos usuários.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3380922"/>
              </p:ext>
            </p:extLst>
          </p:nvPr>
        </p:nvGraphicFramePr>
        <p:xfrm>
          <a:off x="611560" y="1772816"/>
          <a:ext cx="7992888" cy="74065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544616"/>
                <a:gridCol w="864096"/>
                <a:gridCol w="1584176"/>
              </a:tblGrid>
              <a:tr h="370327">
                <a:tc>
                  <a:txBody>
                    <a:bodyPr/>
                    <a:lstStyle/>
                    <a:p>
                      <a:pPr marL="285750" indent="-285750">
                        <a:buFont typeface="Lucida Grande"/>
                        <a:buChar char="▶"/>
                      </a:pPr>
                      <a:r>
                        <a:rPr lang="pt-BR" dirty="0" smtClean="0"/>
                        <a:t>Modernização</a:t>
                      </a:r>
                      <a:r>
                        <a:rPr lang="pt-BR" baseline="0" dirty="0" smtClean="0"/>
                        <a:t> dos Processos Administrativos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32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Sistema</a:t>
                      </a:r>
                      <a:r>
                        <a:rPr lang="pt-BR" sz="1600" baseline="0" dirty="0" smtClean="0"/>
                        <a:t> de Diárias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N/D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5%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" name="Picture 56" descr="Viewer 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40" y="1835826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48141976"/>
              </p:ext>
            </p:extLst>
          </p:nvPr>
        </p:nvGraphicFramePr>
        <p:xfrm>
          <a:off x="7062063" y="2081332"/>
          <a:ext cx="1395155" cy="48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" name="Picture 2056" descr="Icon Magnifying Glas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9418" y="2204864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" name="Object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553553"/>
              </p:ext>
            </p:extLst>
          </p:nvPr>
        </p:nvGraphicFramePr>
        <p:xfrm>
          <a:off x="7096972" y="2176885"/>
          <a:ext cx="1278000" cy="29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9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 b="1">
                <a:solidFill>
                  <a:schemeClr val="bg1"/>
                </a:solidFill>
              </a:endParaRPr>
            </a:p>
          </p:txBody>
        </p:sp>
        <p:sp>
          <p:nvSpPr>
            <p:cNvPr id="49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0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52" name="Oval 281">
              <a:hlinkClick r:id="rId7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 smtClean="0"/>
                <a:t>R</a:t>
              </a:r>
              <a:endParaRPr lang="pt-BR" sz="1050" dirty="0"/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467544" y="623731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Informações</a:t>
            </a:r>
            <a:endParaRPr lang="pt-BR" dirty="0"/>
          </a:p>
        </p:txBody>
      </p:sp>
      <p:pic>
        <p:nvPicPr>
          <p:cNvPr id="17" name="Picture 2056" descr="Icon Magnifying Gla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794" y="6237336"/>
            <a:ext cx="26475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6904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800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Sistema de Frequência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0" dirty="0" err="1" smtClean="0"/>
                        <a:t>Leovegildo</a:t>
                      </a:r>
                      <a:r>
                        <a:rPr lang="pt-BR" b="0" dirty="0" smtClean="0"/>
                        <a:t> Mota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Março/2011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2,04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0324194"/>
              </p:ext>
            </p:extLst>
          </p:nvPr>
        </p:nvGraphicFramePr>
        <p:xfrm>
          <a:off x="395536" y="1412776"/>
          <a:ext cx="8424936" cy="1800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89669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Diretoria Geral do TJPE solicitou a SGP e a SETIC uma funcionalidade WEB para permitir o registro dos dias de ausência de servidores, a fim de evitar o pagamento indevido de salários aos e às pessoas que não estão mais a serviço do TJ e não tiveram o registro da sua situação atualizada pelos gestores de cada área.</a:t>
                      </a:r>
                      <a:endParaRPr lang="pt-BR" sz="1400" b="0" dirty="0" smtClean="0"/>
                    </a:p>
                    <a:p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solicitação possibilitará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atualização do corpo funcional do TJPE e inibirá pagamentos indevidos de dias trabalhados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356992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744490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Publicação de resenhas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Diretoria de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Gestão Funcional 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Solange Cunha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Agosto/2012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2,00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refere-se à necessidade de desenvolvimento de uma ferramenta para publicação das resenhas da DGF-SGP. Entre os atos citados estão: férias, licença prêmio e licença médica, entre outros, que são digitados um a um em formulário padrão, para posterior envio ao DJE para publicação.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Esse atendimento possibilitará significativa melhoria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no fluxo de trabalho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BANCO DE TALENTOS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Suzana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Azoubel</a:t>
                      </a: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Fevereiro/2011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1,96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0324194"/>
              </p:ext>
            </p:extLst>
          </p:nvPr>
        </p:nvGraphicFramePr>
        <p:xfrm>
          <a:off x="395536" y="1412776"/>
          <a:ext cx="8424936" cy="19202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gerência de seleção e acolhimento da SGP solicita o desenvolvimento de ferramenta para extração dos dados inseridos pelo sistema de cadastramento de nomeados e pelo último censo realizado, referente a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conhecimentos, projetos, talentos e habilidades que deverão ser migradas para o sistema Universal. Essa funcionalidade deverá possuir filtros que permitam ao usuário escolher diversos tipos de perfis de conhecimentos dos concursados. 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solicitação irá permitir a identificação prévia dos perfis dos servidores, possibilitando, quando possível, a sua mais adequada lotação.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SISTEMA PARA O CENTRO DE JUSTIÇA TERAPÊUTICO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endParaRPr lang="pt-BR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1,92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endParaRPr lang="pt-BR" sz="14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CONTROLE PÓS-GRADUAÇÃO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Diretoria de Desenvolvimento Humano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Luís Eduardo</a:t>
                      </a:r>
                      <a:endParaRPr lang="pt-BR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Novembro/2012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1,77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refere-se a criação de sistema web para melhorar o gerenciamento e controle de inscrições e contratos nos cursos de pós-graduação oferecidos pelo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Tribunal de Justiça de Pernambuco aos funcionários efetivos através das empresas cadastradas na SGP.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Possibilitar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inscrições diretamente pelos servidores e o cadastramento de empresas interessadas através da internet.</a:t>
                      </a:r>
                      <a:endParaRPr lang="pt-BR" sz="1600" b="0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SERVIÇOS E OBRAS DE ENGENHARIA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Diretoria Geral - </a:t>
                      </a:r>
                      <a:r>
                        <a:rPr lang="pt-BR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Leovegildo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Mota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Agosto/2012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1,46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demanda refere-se à necessidade de desenvolvimento de ferramenta web para acompanhamento dos serviços (reformas e manutenções) e obras (construções) de engenharia e arquitetura, com abrangência que compreende desde a solicitação inicial até a efetiva execução e entrega do objeto solicitado.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Demanda</a:t>
                      </a: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possibilitará o acompanhamento on-line da execução de cada obra ou serviço</a:t>
                      </a:r>
                      <a:r>
                        <a:rPr lang="pt-BR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395536" y="1412776"/>
            <a:ext cx="8424936" cy="1944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504056"/>
          </a:xfrm>
        </p:spPr>
        <p:txBody>
          <a:bodyPr/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FOLHA DE PAGAMENTO DOS ESTAGIÁRIOS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8030431"/>
              </p:ext>
            </p:extLst>
          </p:nvPr>
        </p:nvGraphicFramePr>
        <p:xfrm>
          <a:off x="395536" y="548680"/>
          <a:ext cx="842493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494524"/>
                <a:gridCol w="1978028"/>
                <a:gridCol w="952384"/>
              </a:tblGrid>
              <a:tr h="36004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Demandante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Data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ITR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SGP - Gerência de estágio - Consuelo</a:t>
                      </a:r>
                      <a:endParaRPr lang="pt-B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Março /2012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Lucida Grande"/>
                        <a:buNone/>
                      </a:pPr>
                      <a:r>
                        <a:rPr lang="pt-BR" b="0" dirty="0" smtClean="0"/>
                        <a:t>1,46</a:t>
                      </a:r>
                      <a:endParaRPr lang="pt-BR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7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0324194"/>
              </p:ext>
            </p:extLst>
          </p:nvPr>
        </p:nvGraphicFramePr>
        <p:xfrm>
          <a:off x="395536" y="1412776"/>
          <a:ext cx="8424936" cy="182842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3753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b="1" dirty="0" smtClean="0"/>
                        <a:t>Resumo Executivo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663">
                <a:tc>
                  <a:txBody>
                    <a:bodyPr/>
                    <a:lstStyle/>
                    <a:p>
                      <a:pPr algn="just"/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gerência de estágio da SGP solicita que a sua folha de pagamento seja realizada diretamente no sistema Universal RH. 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2" descr="Arrow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820472" y="6224736"/>
            <a:ext cx="225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95536" y="4509120"/>
            <a:ext cx="8424936" cy="17281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5443643"/>
              </p:ext>
            </p:extLst>
          </p:nvPr>
        </p:nvGraphicFramePr>
        <p:xfrm>
          <a:off x="395536" y="4509120"/>
          <a:ext cx="8424936" cy="171561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24936"/>
              </a:tblGrid>
              <a:tr h="31550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Lucida Grande"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Notas Técnicas</a:t>
                      </a:r>
                      <a:r>
                        <a:rPr lang="pt-BR" sz="1400" b="1" baseline="0" dirty="0" smtClean="0"/>
                        <a:t> Explicativas</a:t>
                      </a:r>
                      <a:endParaRPr lang="pt-BR" sz="1800" b="1" dirty="0" smtClean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1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pt-B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Arredondar Retângulo no Mesmo Canto Lateral 1"/>
          <p:cNvSpPr/>
          <p:nvPr/>
        </p:nvSpPr>
        <p:spPr>
          <a:xfrm>
            <a:off x="39553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Complexidade</a:t>
            </a:r>
            <a:endParaRPr lang="pt-BR" sz="900" b="1" dirty="0"/>
          </a:p>
        </p:txBody>
      </p:sp>
      <p:sp>
        <p:nvSpPr>
          <p:cNvPr id="3" name="Retângulo 2"/>
          <p:cNvSpPr/>
          <p:nvPr/>
        </p:nvSpPr>
        <p:spPr>
          <a:xfrm>
            <a:off x="39553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161967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Prazo</a:t>
            </a:r>
            <a:endParaRPr lang="pt-BR" sz="900" b="1" dirty="0"/>
          </a:p>
        </p:txBody>
      </p:sp>
      <p:sp>
        <p:nvSpPr>
          <p:cNvPr id="17" name="Retângulo 16"/>
          <p:cNvSpPr/>
          <p:nvPr/>
        </p:nvSpPr>
        <p:spPr>
          <a:xfrm>
            <a:off x="161967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8" name="Arredondar Retângulo no Mesmo Canto Lateral 17"/>
          <p:cNvSpPr/>
          <p:nvPr/>
        </p:nvSpPr>
        <p:spPr>
          <a:xfrm>
            <a:off x="2843808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Relevância Estratégica</a:t>
            </a:r>
            <a:endParaRPr lang="pt-BR" sz="900" b="1" dirty="0"/>
          </a:p>
        </p:txBody>
      </p:sp>
      <p:sp>
        <p:nvSpPr>
          <p:cNvPr id="19" name="Retângulo 18"/>
          <p:cNvSpPr/>
          <p:nvPr/>
        </p:nvSpPr>
        <p:spPr>
          <a:xfrm>
            <a:off x="2843808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0" name="Arredondar Retângulo no Mesmo Canto Lateral 19"/>
          <p:cNvSpPr/>
          <p:nvPr/>
        </p:nvSpPr>
        <p:spPr>
          <a:xfrm>
            <a:off x="4067944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Retorno sobre Investimento</a:t>
            </a:r>
            <a:endParaRPr lang="pt-BR" sz="900" b="1" dirty="0"/>
          </a:p>
        </p:txBody>
      </p:sp>
      <p:sp>
        <p:nvSpPr>
          <p:cNvPr id="21" name="Retângulo 20"/>
          <p:cNvSpPr/>
          <p:nvPr/>
        </p:nvSpPr>
        <p:spPr>
          <a:xfrm>
            <a:off x="4067944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23" name="Arredondar Retângulo no Mesmo Canto Lateral 22"/>
          <p:cNvSpPr/>
          <p:nvPr/>
        </p:nvSpPr>
        <p:spPr>
          <a:xfrm>
            <a:off x="5292080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Determinação Legal</a:t>
            </a:r>
            <a:endParaRPr lang="pt-BR" sz="900" b="1" dirty="0"/>
          </a:p>
        </p:txBody>
      </p:sp>
      <p:sp>
        <p:nvSpPr>
          <p:cNvPr id="24" name="Retângulo 23"/>
          <p:cNvSpPr/>
          <p:nvPr/>
        </p:nvSpPr>
        <p:spPr>
          <a:xfrm>
            <a:off x="5292080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5" name="Arredondar Retângulo no Mesmo Canto Lateral 24"/>
          <p:cNvSpPr/>
          <p:nvPr/>
        </p:nvSpPr>
        <p:spPr>
          <a:xfrm>
            <a:off x="6516216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Impacto na Organização</a:t>
            </a:r>
            <a:endParaRPr lang="pt-BR" sz="900" b="1" dirty="0"/>
          </a:p>
        </p:txBody>
      </p:sp>
      <p:sp>
        <p:nvSpPr>
          <p:cNvPr id="26" name="Retângulo 25"/>
          <p:cNvSpPr/>
          <p:nvPr/>
        </p:nvSpPr>
        <p:spPr>
          <a:xfrm>
            <a:off x="6516216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29" name="Arredondar Retângulo no Mesmo Canto Lateral 28"/>
          <p:cNvSpPr/>
          <p:nvPr/>
        </p:nvSpPr>
        <p:spPr>
          <a:xfrm>
            <a:off x="7740352" y="3429000"/>
            <a:ext cx="1080120" cy="360040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Situação de Implementação</a:t>
            </a:r>
            <a:endParaRPr lang="pt-BR" sz="900" b="1" dirty="0"/>
          </a:p>
        </p:txBody>
      </p:sp>
      <p:sp>
        <p:nvSpPr>
          <p:cNvPr id="30" name="Retângulo 29"/>
          <p:cNvSpPr/>
          <p:nvPr/>
        </p:nvSpPr>
        <p:spPr>
          <a:xfrm>
            <a:off x="7740352" y="3816498"/>
            <a:ext cx="1080120" cy="6206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448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"/>
          <p:cNvSpPr/>
          <p:nvPr/>
        </p:nvSpPr>
        <p:spPr>
          <a:xfrm>
            <a:off x="401082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8" name="Group 18"/>
          <p:cNvGrpSpPr/>
          <p:nvPr/>
        </p:nvGrpSpPr>
        <p:grpSpPr>
          <a:xfrm>
            <a:off x="458930" y="1923825"/>
            <a:ext cx="2314753" cy="277000"/>
            <a:chOff x="452926" y="1955659"/>
            <a:chExt cx="2074514" cy="300915"/>
          </a:xfrm>
        </p:grpSpPr>
        <p:sp>
          <p:nvSpPr>
            <p:cNvPr id="69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TextBox 16"/>
            <p:cNvSpPr txBox="1"/>
            <p:nvPr/>
          </p:nvSpPr>
          <p:spPr>
            <a:xfrm>
              <a:off x="486975" y="1955659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Em Execução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04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9" name="Group 23"/>
          <p:cNvGrpSpPr/>
          <p:nvPr/>
        </p:nvGrpSpPr>
        <p:grpSpPr>
          <a:xfrm>
            <a:off x="458930" y="2230706"/>
            <a:ext cx="2314753" cy="277000"/>
            <a:chOff x="452926" y="2289035"/>
            <a:chExt cx="2074514" cy="300915"/>
          </a:xfrm>
        </p:grpSpPr>
        <p:sp>
          <p:nvSpPr>
            <p:cNvPr id="80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Não Iniciados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08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4" name="Group 25"/>
          <p:cNvGrpSpPr/>
          <p:nvPr/>
        </p:nvGrpSpPr>
        <p:grpSpPr>
          <a:xfrm>
            <a:off x="458930" y="2546355"/>
            <a:ext cx="2314753" cy="277000"/>
            <a:chOff x="452926" y="2289035"/>
            <a:chExt cx="2074514" cy="300915"/>
          </a:xfrm>
        </p:grpSpPr>
        <p:sp>
          <p:nvSpPr>
            <p:cNvPr id="85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Suspensos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01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9" name="Round Same Side Corner Rectangle 106"/>
          <p:cNvSpPr/>
          <p:nvPr/>
        </p:nvSpPr>
        <p:spPr>
          <a:xfrm>
            <a:off x="401082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3" name="Group 23"/>
          <p:cNvGrpSpPr/>
          <p:nvPr/>
        </p:nvGrpSpPr>
        <p:grpSpPr>
          <a:xfrm>
            <a:off x="474850" y="2860786"/>
            <a:ext cx="2314753" cy="277000"/>
            <a:chOff x="452926" y="2289035"/>
            <a:chExt cx="2074514" cy="300915"/>
          </a:xfrm>
        </p:grpSpPr>
        <p:sp>
          <p:nvSpPr>
            <p:cNvPr id="94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Concluídos Mês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7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98" name="Group 25"/>
          <p:cNvGrpSpPr/>
          <p:nvPr/>
        </p:nvGrpSpPr>
        <p:grpSpPr>
          <a:xfrm>
            <a:off x="474850" y="3176435"/>
            <a:ext cx="2314753" cy="277000"/>
            <a:chOff x="452926" y="2289035"/>
            <a:chExt cx="2074514" cy="300915"/>
          </a:xfrm>
        </p:grpSpPr>
        <p:sp>
          <p:nvSpPr>
            <p:cNvPr id="99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" name="TextBox 28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Propostas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2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00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3" name="Rounded Rectangle 5"/>
          <p:cNvSpPr/>
          <p:nvPr/>
        </p:nvSpPr>
        <p:spPr>
          <a:xfrm>
            <a:off x="6313325" y="1874011"/>
            <a:ext cx="2432174" cy="1626997"/>
          </a:xfrm>
          <a:prstGeom prst="roundRect">
            <a:avLst>
              <a:gd name="adj" fmla="val 5432"/>
            </a:avLst>
          </a:prstGeom>
          <a:solidFill>
            <a:schemeClr val="tx1">
              <a:alpha val="50000"/>
            </a:schemeClr>
          </a:solidFill>
          <a:ln w="3175">
            <a:solidFill>
              <a:schemeClr val="bg1">
                <a:alpha val="2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o-RO" sz="1400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4" name="Group 18"/>
          <p:cNvGrpSpPr/>
          <p:nvPr/>
        </p:nvGrpSpPr>
        <p:grpSpPr>
          <a:xfrm>
            <a:off x="6371175" y="1923824"/>
            <a:ext cx="2314754" cy="291938"/>
            <a:chOff x="452926" y="1955660"/>
            <a:chExt cx="2074514" cy="317143"/>
          </a:xfrm>
        </p:grpSpPr>
        <p:sp>
          <p:nvSpPr>
            <p:cNvPr id="105" name="Round Same Side Corner Rectangle 14"/>
            <p:cNvSpPr/>
            <p:nvPr/>
          </p:nvSpPr>
          <p:spPr>
            <a:xfrm rot="16200000" flipV="1">
              <a:off x="1974624" y="1678214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6" name="Round Same Side Corner Rectangle 15"/>
            <p:cNvSpPr/>
            <p:nvPr/>
          </p:nvSpPr>
          <p:spPr>
            <a:xfrm rot="16200000">
              <a:off x="937367" y="1496759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7" name="TextBox 16"/>
            <p:cNvSpPr txBox="1"/>
            <p:nvPr/>
          </p:nvSpPr>
          <p:spPr>
            <a:xfrm>
              <a:off x="501241" y="1971889"/>
              <a:ext cx="1262522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Atrasados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8" name="TextBox 17"/>
            <p:cNvSpPr txBox="1"/>
            <p:nvPr/>
          </p:nvSpPr>
          <p:spPr>
            <a:xfrm>
              <a:off x="1685925" y="1955660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75%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9" name="Group 23"/>
          <p:cNvGrpSpPr/>
          <p:nvPr/>
        </p:nvGrpSpPr>
        <p:grpSpPr>
          <a:xfrm>
            <a:off x="6371175" y="2230705"/>
            <a:ext cx="2314755" cy="287506"/>
            <a:chOff x="452926" y="2289036"/>
            <a:chExt cx="2074514" cy="312328"/>
          </a:xfrm>
        </p:grpSpPr>
        <p:sp>
          <p:nvSpPr>
            <p:cNvPr id="110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1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2" name="TextBox 21"/>
            <p:cNvSpPr txBox="1"/>
            <p:nvPr/>
          </p:nvSpPr>
          <p:spPr>
            <a:xfrm>
              <a:off x="501240" y="2300450"/>
              <a:ext cx="1225831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No Prazo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25%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4" name="Group 25"/>
          <p:cNvGrpSpPr/>
          <p:nvPr/>
        </p:nvGrpSpPr>
        <p:grpSpPr>
          <a:xfrm>
            <a:off x="6371173" y="2546355"/>
            <a:ext cx="2314753" cy="277000"/>
            <a:chOff x="452926" y="2289035"/>
            <a:chExt cx="2074514" cy="300915"/>
          </a:xfrm>
        </p:grpSpPr>
        <p:sp>
          <p:nvSpPr>
            <p:cNvPr id="115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6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7" name="TextBox 28"/>
            <p:cNvSpPr txBox="1"/>
            <p:nvPr/>
          </p:nvSpPr>
          <p:spPr>
            <a:xfrm>
              <a:off x="486974" y="2289035"/>
              <a:ext cx="1276790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Monitorados PMO 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8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pt-PT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80%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19" name="Round Same Side Corner Rectangle 106"/>
          <p:cNvSpPr/>
          <p:nvPr/>
        </p:nvSpPr>
        <p:spPr>
          <a:xfrm>
            <a:off x="6313325" y="1602772"/>
            <a:ext cx="2432174" cy="271335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Indicadores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(%)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0" name="Group 23"/>
          <p:cNvGrpSpPr/>
          <p:nvPr/>
        </p:nvGrpSpPr>
        <p:grpSpPr>
          <a:xfrm>
            <a:off x="6387093" y="2860786"/>
            <a:ext cx="2314753" cy="277000"/>
            <a:chOff x="452926" y="2289035"/>
            <a:chExt cx="2074514" cy="300915"/>
          </a:xfrm>
        </p:grpSpPr>
        <p:sp>
          <p:nvSpPr>
            <p:cNvPr id="121" name="Round Same Side Corner Rectangle 19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2" name="Round Same Side Corner Rectangle 20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3" name="TextBox 21"/>
            <p:cNvSpPr txBox="1"/>
            <p:nvPr/>
          </p:nvSpPr>
          <p:spPr>
            <a:xfrm>
              <a:off x="486975" y="2289035"/>
              <a:ext cx="1170376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200" b="1" dirty="0" err="1" smtClean="0">
                  <a:latin typeface="Calibri" pitchFamily="34" charset="0"/>
                  <a:cs typeface="Calibri" pitchFamily="34" charset="0"/>
                </a:rPr>
                <a:t>Rejeitados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4" name="TextBox 22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5" name="Group 25"/>
          <p:cNvGrpSpPr/>
          <p:nvPr/>
        </p:nvGrpSpPr>
        <p:grpSpPr>
          <a:xfrm>
            <a:off x="6387093" y="3176435"/>
            <a:ext cx="2314753" cy="277000"/>
            <a:chOff x="452926" y="2289035"/>
            <a:chExt cx="2074514" cy="300915"/>
          </a:xfrm>
        </p:grpSpPr>
        <p:sp>
          <p:nvSpPr>
            <p:cNvPr id="126" name="Round Same Side Corner Rectangle 26"/>
            <p:cNvSpPr/>
            <p:nvPr/>
          </p:nvSpPr>
          <p:spPr>
            <a:xfrm rot="16200000" flipV="1">
              <a:off x="1974624" y="2011589"/>
              <a:ext cx="249829" cy="85580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7" name="Round Same Side Corner Rectangle 27"/>
            <p:cNvSpPr/>
            <p:nvPr/>
          </p:nvSpPr>
          <p:spPr>
            <a:xfrm rot="16200000">
              <a:off x="937367" y="1830134"/>
              <a:ext cx="249829" cy="1218712"/>
            </a:xfrm>
            <a:prstGeom prst="round2SameRect">
              <a:avLst/>
            </a:prstGeom>
            <a:gradFill flip="none" rotWithShape="1">
              <a:lin ang="0" scaled="1"/>
              <a:tileRect/>
            </a:gradFill>
            <a:ln w="31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o-RO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8" name="TextBox 28"/>
            <p:cNvSpPr txBox="1"/>
            <p:nvPr/>
          </p:nvSpPr>
          <p:spPr>
            <a:xfrm>
              <a:off x="486975" y="2289035"/>
              <a:ext cx="1262523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pt-PT" sz="1200" b="1" dirty="0" smtClean="0">
                  <a:latin typeface="Calibri" pitchFamily="34" charset="0"/>
                  <a:cs typeface="Calibri" pitchFamily="34" charset="0"/>
                </a:rPr>
                <a:t>Ocupação Recursos</a:t>
              </a:r>
              <a:endParaRPr lang="en-US" sz="1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9" name="TextBox 29"/>
            <p:cNvSpPr txBox="1"/>
            <p:nvPr/>
          </p:nvSpPr>
          <p:spPr>
            <a:xfrm>
              <a:off x="1685925" y="2289036"/>
              <a:ext cx="841515" cy="30091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N/D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0" name="Round Same Side Corner Rectangle 102"/>
          <p:cNvSpPr/>
          <p:nvPr/>
        </p:nvSpPr>
        <p:spPr>
          <a:xfrm>
            <a:off x="535319" y="5524206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2012</a:t>
            </a:r>
            <a:endParaRPr lang="ro-RO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31" name="Chart 96"/>
          <p:cNvGraphicFramePr/>
          <p:nvPr>
            <p:extLst>
              <p:ext uri="{D42A27DB-BD31-4B8C-83A1-F6EECF244321}">
                <p14:modId xmlns:p14="http://schemas.microsoft.com/office/powerpoint/2010/main" xmlns="" val="4037212650"/>
              </p:ext>
            </p:extLst>
          </p:nvPr>
        </p:nvGraphicFramePr>
        <p:xfrm>
          <a:off x="215607" y="3887640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2" name="Round Same Side Corner Rectangle 100"/>
          <p:cNvSpPr/>
          <p:nvPr/>
        </p:nvSpPr>
        <p:spPr>
          <a:xfrm>
            <a:off x="212392" y="3660525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Projetos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3" name="Round Same Side Corner Rectangle 102"/>
          <p:cNvSpPr/>
          <p:nvPr/>
        </p:nvSpPr>
        <p:spPr>
          <a:xfrm>
            <a:off x="4945895" y="5526478"/>
            <a:ext cx="3983999" cy="53779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2012</a:t>
            </a:r>
            <a:endParaRPr lang="ro-RO" sz="1200" b="1" dirty="0">
              <a:solidFill>
                <a:schemeClr val="tx1"/>
              </a:solidFill>
            </a:endParaRPr>
          </a:p>
        </p:txBody>
      </p:sp>
      <p:sp>
        <p:nvSpPr>
          <p:cNvPr id="135" name="Round Same Side Corner Rectangle 100"/>
          <p:cNvSpPr/>
          <p:nvPr/>
        </p:nvSpPr>
        <p:spPr>
          <a:xfrm>
            <a:off x="4622968" y="3662797"/>
            <a:ext cx="4306926" cy="225743"/>
          </a:xfrm>
          <a:prstGeom prst="round2SameRect">
            <a:avLst>
              <a:gd name="adj1" fmla="val 33545"/>
              <a:gd name="adj2" fmla="val 0"/>
            </a:avLst>
          </a:prstGeom>
          <a:solidFill>
            <a:schemeClr val="bg1">
              <a:lumMod val="65000"/>
              <a:alpha val="1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Evolução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Indicadores</a:t>
            </a:r>
            <a:endParaRPr lang="ro-RO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8" name="Group 279"/>
          <p:cNvGrpSpPr>
            <a:grpSpLocks noChangeAspect="1"/>
          </p:cNvGrpSpPr>
          <p:nvPr/>
        </p:nvGrpSpPr>
        <p:grpSpPr bwMode="auto">
          <a:xfrm>
            <a:off x="4625984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9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40" name="Oval 281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dirty="0"/>
                <a:t>1</a:t>
              </a:r>
            </a:p>
          </p:txBody>
        </p:sp>
      </p:grpSp>
      <p:grpSp>
        <p:nvGrpSpPr>
          <p:cNvPr id="141" name="Group 279"/>
          <p:cNvGrpSpPr>
            <a:grpSpLocks noChangeAspect="1"/>
          </p:cNvGrpSpPr>
          <p:nvPr/>
        </p:nvGrpSpPr>
        <p:grpSpPr bwMode="auto">
          <a:xfrm>
            <a:off x="4283968" y="6277948"/>
            <a:ext cx="198000" cy="198000"/>
            <a:chOff x="3507" y="1060"/>
            <a:chExt cx="182" cy="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2" name="Oval 280"/>
            <p:cNvSpPr>
              <a:spLocks noChangeArrowheads="1"/>
            </p:cNvSpPr>
            <p:nvPr/>
          </p:nvSpPr>
          <p:spPr bwMode="gray">
            <a:xfrm>
              <a:off x="3527" y="1073"/>
              <a:ext cx="142" cy="14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endParaRPr lang="pt-BR"/>
            </a:p>
          </p:txBody>
        </p:sp>
        <p:sp>
          <p:nvSpPr>
            <p:cNvPr id="143" name="Oval 281"/>
            <p:cNvSpPr>
              <a:spLocks noChangeArrowheads="1"/>
            </p:cNvSpPr>
            <p:nvPr/>
          </p:nvSpPr>
          <p:spPr bwMode="gray">
            <a:xfrm>
              <a:off x="3507" y="1060"/>
              <a:ext cx="182" cy="16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166553" tIns="83276" rIns="166553" bIns="83276" anchor="ctr" anchorCtr="1"/>
            <a:lstStyle/>
            <a:p>
              <a:pPr algn="ctr" defTabSz="977900" eaLnBrk="0" hangingPunct="0">
                <a:lnSpc>
                  <a:spcPct val="100000"/>
                </a:lnSpc>
                <a:spcBef>
                  <a:spcPct val="0"/>
                </a:spcBef>
              </a:pPr>
              <a:r>
                <a:rPr lang="pt-BR" sz="1050" b="1" dirty="0" smtClean="0">
                  <a:solidFill>
                    <a:schemeClr val="bg1"/>
                  </a:solidFill>
                </a:rPr>
                <a:t>R</a:t>
              </a:r>
              <a:endParaRPr lang="pt-BR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4" name="Round Same Side Corner Rectangle 4"/>
          <p:cNvSpPr/>
          <p:nvPr/>
        </p:nvSpPr>
        <p:spPr>
          <a:xfrm rot="10800000">
            <a:off x="3059832" y="1890626"/>
            <a:ext cx="3024336" cy="1610379"/>
          </a:xfrm>
          <a:prstGeom prst="round2SameRect">
            <a:avLst>
              <a:gd name="adj1" fmla="val 12899"/>
              <a:gd name="adj2" fmla="val 0"/>
            </a:avLst>
          </a:prstGeom>
          <a:solidFill>
            <a:schemeClr val="tx1">
              <a:alpha val="18000"/>
            </a:schemeClr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endParaRPr lang="ro-RO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5" name="Round Same Side Corner Rectangle 106"/>
          <p:cNvSpPr/>
          <p:nvPr/>
        </p:nvSpPr>
        <p:spPr>
          <a:xfrm>
            <a:off x="3059831" y="1624196"/>
            <a:ext cx="3024337" cy="249911"/>
          </a:xfrm>
          <a:prstGeom prst="round2SameRect">
            <a:avLst>
              <a:gd name="adj1" fmla="val 33545"/>
              <a:gd name="adj2" fmla="val 0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</a:gradFill>
          <a:ln w="3175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Projetos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Concluídos</a:t>
            </a: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46" name="Tabela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7876227"/>
              </p:ext>
            </p:extLst>
          </p:nvPr>
        </p:nvGraphicFramePr>
        <p:xfrm>
          <a:off x="3075341" y="1906118"/>
          <a:ext cx="2993275" cy="1428161"/>
        </p:xfrm>
        <a:graphic>
          <a:graphicData uri="http://schemas.openxmlformats.org/drawingml/2006/table">
            <a:tbl>
              <a:tblPr/>
              <a:tblGrid>
                <a:gridCol w="256971"/>
                <a:gridCol w="2088232"/>
                <a:gridCol w="648072"/>
              </a:tblGrid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01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JudEdital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Ago</a:t>
                      </a: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/12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02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03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04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05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06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07</a:t>
                      </a:r>
                      <a:endParaRPr lang="pt-BR" sz="11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100" dirty="0" smtClean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" name="Chart 96"/>
          <p:cNvGraphicFramePr/>
          <p:nvPr>
            <p:extLst>
              <p:ext uri="{D42A27DB-BD31-4B8C-83A1-F6EECF244321}">
                <p14:modId xmlns:p14="http://schemas.microsoft.com/office/powerpoint/2010/main" xmlns="" val="2044105643"/>
              </p:ext>
            </p:extLst>
          </p:nvPr>
        </p:nvGraphicFramePr>
        <p:xfrm>
          <a:off x="4626183" y="3889912"/>
          <a:ext cx="4301799" cy="192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2953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11621</TotalTime>
  <Words>8848</Words>
  <Application>Microsoft Office PowerPoint</Application>
  <PresentationFormat>Apresentação na tela (4:3)</PresentationFormat>
  <Paragraphs>2421</Paragraphs>
  <Slides>86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86</vt:i4>
      </vt:variant>
    </vt:vector>
  </HeadingPairs>
  <TitlesOfParts>
    <vt:vector size="87" baseType="lpstr">
      <vt:lpstr>Diseño predeterminado</vt:lpstr>
      <vt:lpstr>Portfólio de projetos de tic</vt:lpstr>
      <vt:lpstr>Portfólios DE PROJETOS De tic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Projeto: Implantação Juizados Cíveis da RMR</vt:lpstr>
      <vt:lpstr>Projeto: Processos Internos (Corregedoria)</vt:lpstr>
      <vt:lpstr>Projeto: Juizados Criminais</vt:lpstr>
      <vt:lpstr>Projeto: Colégio Recursal</vt:lpstr>
      <vt:lpstr>Projeto: Audiência Digital</vt:lpstr>
      <vt:lpstr>Projeto: Controle de Frequência de Cumpridor de Pena Alternativa  (VEPA)</vt:lpstr>
      <vt:lpstr>Projeto: Banco Nacional de Mandados de Prisão</vt:lpstr>
      <vt:lpstr>Projeto: Protocolo Integrado</vt:lpstr>
      <vt:lpstr>Projeto: Pré-queixa (Mediação &amp; Arbitragem)</vt:lpstr>
      <vt:lpstr>Projeto: Execução Fiscal Eletrônica</vt:lpstr>
      <vt:lpstr>Projeto: Painel de Chamadas de Audiências</vt:lpstr>
      <vt:lpstr>Projeto: Vitaliciamento – 2ª Etapa</vt:lpstr>
      <vt:lpstr>Projeto: gestão de pagamento de precatórios</vt:lpstr>
      <vt:lpstr>Projeto: Consulta Processual 1º Grau</vt:lpstr>
      <vt:lpstr>Projeto: Processos Apensados (Extinção de Barramentos)</vt:lpstr>
      <vt:lpstr>Projeto: Sessão de Julgamento Eletrônica</vt:lpstr>
      <vt:lpstr>Slide 32</vt:lpstr>
      <vt:lpstr>Slide 33</vt:lpstr>
      <vt:lpstr>Slide 34</vt:lpstr>
      <vt:lpstr>Slide 35</vt:lpstr>
      <vt:lpstr>Projeto: Digitalização das Pastas Funcionais</vt:lpstr>
      <vt:lpstr>Projeto: Arquivo Geral</vt:lpstr>
      <vt:lpstr>Projeto: Portal de Internet</vt:lpstr>
      <vt:lpstr>Projeto: Modernização da Rede da Capital (Wireless)</vt:lpstr>
      <vt:lpstr>Projeto: Redundância de Instalações Físicas</vt:lpstr>
      <vt:lpstr>Projeto: Implantação do Service Manager</vt:lpstr>
      <vt:lpstr>Projeto: Implantação do Configuration Manager</vt:lpstr>
      <vt:lpstr>Projeto: Implantação do Operation Manager</vt:lpstr>
      <vt:lpstr>Projeto: Implantação do EPM-Microsoft</vt:lpstr>
      <vt:lpstr>Projeto: Uso Doméstico do Office</vt:lpstr>
      <vt:lpstr>Projeto: Painel de Indicadores 1º Grau (BI)</vt:lpstr>
      <vt:lpstr>Projeto: Painel de Indicadores 2º Grau (BI)</vt:lpstr>
      <vt:lpstr>Projeto: Acompanhamento de Obras</vt:lpstr>
      <vt:lpstr>Projeto: Política de Segurança da Informação (Diretrizes)</vt:lpstr>
      <vt:lpstr>Projeto: Campanha de Divulgação e Conscientização da PSI</vt:lpstr>
      <vt:lpstr>Projeto: Gestão de Riscos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Bnmp 2º grau</vt:lpstr>
      <vt:lpstr>CUSTAS JUDICIAIS</vt:lpstr>
      <vt:lpstr>CONHECER VIRTUAL</vt:lpstr>
      <vt:lpstr>Consulta Processual CCMA</vt:lpstr>
      <vt:lpstr>Consulta Processual Móvel</vt:lpstr>
      <vt:lpstr>Consulta Processual Unificada</vt:lpstr>
      <vt:lpstr>SISTEMA DE LEILÃO ELETRÔNICO</vt:lpstr>
      <vt:lpstr>Acompanhamento de Medidas Sócio Educativas </vt:lpstr>
      <vt:lpstr>Cemando 2º Grau</vt:lpstr>
      <vt:lpstr>Integração do Judwin 1º Grau com o CNACL</vt:lpstr>
      <vt:lpstr>CONSULTA PROCESSUAL DO ADVOGADO</vt:lpstr>
      <vt:lpstr>Controle de acolhimento e adoção</vt:lpstr>
      <vt:lpstr>SISTEMA DE GESTÃO DA SEJU</vt:lpstr>
      <vt:lpstr>Gerenciador de Contas de Depósito Judicial</vt:lpstr>
      <vt:lpstr>PÁGINA DA COPLAN</vt:lpstr>
      <vt:lpstr>Substituição do SISPE</vt:lpstr>
      <vt:lpstr>Aquisição de Sistema para o Centro de Saúde</vt:lpstr>
      <vt:lpstr>SISTEMA INTEGRADO DE GESTÃO PÚBLICA (GRP)</vt:lpstr>
      <vt:lpstr>CONTROLE DO SERVIÇO DE TÁXI</vt:lpstr>
      <vt:lpstr>Controle da transparência passiva</vt:lpstr>
      <vt:lpstr>NOVO SISTEMA DE OUVIDORIA</vt:lpstr>
      <vt:lpstr>Sistema de Frequência</vt:lpstr>
      <vt:lpstr>Publicação de resenhas</vt:lpstr>
      <vt:lpstr>BANCO DE TALENTOS</vt:lpstr>
      <vt:lpstr>SISTEMA PARA O CENTRO DE JUSTIÇA TERAPÊUTICO</vt:lpstr>
      <vt:lpstr>CONTROLE PÓS-GRADUAÇÃO</vt:lpstr>
      <vt:lpstr>SERVIÇOS E OBRAS DE ENGENHARIA</vt:lpstr>
      <vt:lpstr>FOLHA DE PAGAMENTO DOS ESTAGIÁRIOS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Rhyan</cp:lastModifiedBy>
  <cp:revision>1158</cp:revision>
  <cp:lastPrinted>2012-10-17T10:38:27Z</cp:lastPrinted>
  <dcterms:created xsi:type="dcterms:W3CDTF">2010-05-23T14:28:12Z</dcterms:created>
  <dcterms:modified xsi:type="dcterms:W3CDTF">2012-12-19T02:37:18Z</dcterms:modified>
</cp:coreProperties>
</file>