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theme/themeOverride1.xml" ContentType="application/vnd.openxmlformats-officedocument.themeOverride+xml"/>
  <Override PartName="/ppt/charts/chart28.xml" ContentType="application/vnd.openxmlformats-officedocument.drawingml.chart+xml"/>
  <Override PartName="/ppt/theme/themeOverride2.xml" ContentType="application/vnd.openxmlformats-officedocument.themeOverride+xml"/>
  <Override PartName="/ppt/charts/chart29.xml" ContentType="application/vnd.openxmlformats-officedocument.drawingml.chart+xml"/>
  <Override PartName="/ppt/theme/themeOverride3.xml" ContentType="application/vnd.openxmlformats-officedocument.themeOverride+xml"/>
  <Override PartName="/ppt/charts/chart30.xml" ContentType="application/vnd.openxmlformats-officedocument.drawingml.chart+xml"/>
  <Override PartName="/ppt/theme/themeOverride4.xml" ContentType="application/vnd.openxmlformats-officedocument.themeOverride+xml"/>
  <Override PartName="/ppt/charts/chart31.xml" ContentType="application/vnd.openxmlformats-officedocument.drawingml.chart+xml"/>
  <Override PartName="/ppt/theme/themeOverride5.xml" ContentType="application/vnd.openxmlformats-officedocument.themeOverride+xml"/>
  <Override PartName="/ppt/charts/chart32.xml" ContentType="application/vnd.openxmlformats-officedocument.drawingml.chart+xml"/>
  <Override PartName="/ppt/theme/themeOverride6.xml" ContentType="application/vnd.openxmlformats-officedocument.themeOverride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charts/chart43.xml" ContentType="application/vnd.openxmlformats-officedocument.drawingml.chart+xml"/>
  <Override PartName="/ppt/charts/chart44.xml" ContentType="application/vnd.openxmlformats-officedocument.drawingml.chart+xml"/>
  <Override PartName="/ppt/charts/chart45.xml" ContentType="application/vnd.openxmlformats-officedocument.drawingml.chart+xml"/>
  <Override PartName="/ppt/charts/chart46.xml" ContentType="application/vnd.openxmlformats-officedocument.drawingml.chart+xml"/>
  <Override PartName="/ppt/charts/chart47.xml" ContentType="application/vnd.openxmlformats-officedocument.drawingml.chart+xml"/>
  <Override PartName="/ppt/charts/chart48.xml" ContentType="application/vnd.openxmlformats-officedocument.drawingml.chart+xml"/>
  <Override PartName="/ppt/charts/chart49.xml" ContentType="application/vnd.openxmlformats-officedocument.drawingml.chart+xml"/>
  <Override PartName="/ppt/charts/chart50.xml" ContentType="application/vnd.openxmlformats-officedocument.drawingml.chart+xml"/>
  <Override PartName="/ppt/charts/chart51.xml" ContentType="application/vnd.openxmlformats-officedocument.drawingml.chart+xml"/>
  <Override PartName="/ppt/charts/chart52.xml" ContentType="application/vnd.openxmlformats-officedocument.drawingml.chart+xml"/>
  <Override PartName="/ppt/charts/chart53.xml" ContentType="application/vnd.openxmlformats-officedocument.drawingml.chart+xml"/>
  <Override PartName="/ppt/charts/chart54.xml" ContentType="application/vnd.openxmlformats-officedocument.drawingml.chart+xml"/>
  <Override PartName="/ppt/charts/chart55.xml" ContentType="application/vnd.openxmlformats-officedocument.drawingml.chart+xml"/>
  <Override PartName="/ppt/charts/chart56.xml" ContentType="application/vnd.openxmlformats-officedocument.drawingml.chart+xml"/>
  <Override PartName="/ppt/charts/chart57.xml" ContentType="application/vnd.openxmlformats-officedocument.drawingml.chart+xml"/>
  <Override PartName="/ppt/charts/chart58.xml" ContentType="application/vnd.openxmlformats-officedocument.drawingml.chart+xml"/>
  <Override PartName="/ppt/charts/chart59.xml" ContentType="application/vnd.openxmlformats-officedocument.drawingml.chart+xml"/>
  <Override PartName="/ppt/charts/chart60.xml" ContentType="application/vnd.openxmlformats-officedocument.drawingml.chart+xml"/>
  <Override PartName="/ppt/charts/chart61.xml" ContentType="application/vnd.openxmlformats-officedocument.drawingml.chart+xml"/>
  <Override PartName="/ppt/charts/chart62.xml" ContentType="application/vnd.openxmlformats-officedocument.drawingml.chart+xml"/>
  <Override PartName="/ppt/charts/chart63.xml" ContentType="application/vnd.openxmlformats-officedocument.drawingml.chart+xml"/>
  <Override PartName="/ppt/charts/chart64.xml" ContentType="application/vnd.openxmlformats-officedocument.drawingml.chart+xml"/>
  <Override PartName="/ppt/charts/chart65.xml" ContentType="application/vnd.openxmlformats-officedocument.drawingml.chart+xml"/>
  <Override PartName="/ppt/charts/chart66.xml" ContentType="application/vnd.openxmlformats-officedocument.drawingml.chart+xml"/>
  <Override PartName="/ppt/charts/chart67.xml" ContentType="application/vnd.openxmlformats-officedocument.drawingml.chart+xml"/>
  <Override PartName="/ppt/charts/chart68.xml" ContentType="application/vnd.openxmlformats-officedocument.drawingml.chart+xml"/>
  <Override PartName="/ppt/charts/chart69.xml" ContentType="application/vnd.openxmlformats-officedocument.drawingml.chart+xml"/>
  <Override PartName="/ppt/charts/chart70.xml" ContentType="application/vnd.openxmlformats-officedocument.drawingml.chart+xml"/>
  <Override PartName="/ppt/charts/chart71.xml" ContentType="application/vnd.openxmlformats-officedocument.drawingml.chart+xml"/>
  <Override PartName="/ppt/charts/chart72.xml" ContentType="application/vnd.openxmlformats-officedocument.drawingml.chart+xml"/>
  <Override PartName="/ppt/charts/chart73.xml" ContentType="application/vnd.openxmlformats-officedocument.drawingml.chart+xml"/>
  <Override PartName="/ppt/charts/chart74.xml" ContentType="application/vnd.openxmlformats-officedocument.drawingml.chart+xml"/>
  <Override PartName="/ppt/charts/chart75.xml" ContentType="application/vnd.openxmlformats-officedocument.drawingml.chart+xml"/>
  <Override PartName="/ppt/charts/chart76.xml" ContentType="application/vnd.openxmlformats-officedocument.drawingml.chart+xml"/>
  <Override PartName="/ppt/charts/chart77.xml" ContentType="application/vnd.openxmlformats-officedocument.drawingml.chart+xml"/>
  <Override PartName="/ppt/charts/chart78.xml" ContentType="application/vnd.openxmlformats-officedocument.drawingml.chart+xml"/>
  <Override PartName="/ppt/charts/chart79.xml" ContentType="application/vnd.openxmlformats-officedocument.drawingml.chart+xml"/>
  <Override PartName="/ppt/charts/chart80.xml" ContentType="application/vnd.openxmlformats-officedocument.drawingml.chart+xml"/>
  <Override PartName="/ppt/charts/chart81.xml" ContentType="application/vnd.openxmlformats-officedocument.drawingml.chart+xml"/>
  <Override PartName="/ppt/charts/chart82.xml" ContentType="application/vnd.openxmlformats-officedocument.drawingml.chart+xml"/>
  <Override PartName="/ppt/charts/chart83.xml" ContentType="application/vnd.openxmlformats-officedocument.drawingml.chart+xml"/>
  <Override PartName="/ppt/charts/chart84.xml" ContentType="application/vnd.openxmlformats-officedocument.drawingml.chart+xml"/>
  <Override PartName="/ppt/notesSlides/notesSlide2.xml" ContentType="application/vnd.openxmlformats-officedocument.presentationml.notesSlide+xml"/>
  <Override PartName="/ppt/charts/chart85.xml" ContentType="application/vnd.openxmlformats-officedocument.drawingml.chart+xml"/>
  <Override PartName="/ppt/notesSlides/notesSlide3.xml" ContentType="application/vnd.openxmlformats-officedocument.presentationml.notesSlide+xml"/>
  <Override PartName="/ppt/charts/chart86.xml" ContentType="application/vnd.openxmlformats-officedocument.drawingml.chart+xml"/>
  <Override PartName="/ppt/charts/chart87.xml" ContentType="application/vnd.openxmlformats-officedocument.drawingml.chart+xml"/>
  <Override PartName="/ppt/charts/chart88.xml" ContentType="application/vnd.openxmlformats-officedocument.drawingml.chart+xml"/>
  <Override PartName="/ppt/charts/chart89.xml" ContentType="application/vnd.openxmlformats-officedocument.drawingml.chart+xml"/>
  <Override PartName="/ppt/charts/chart90.xml" ContentType="application/vnd.openxmlformats-officedocument.drawingml.chart+xml"/>
  <Override PartName="/ppt/charts/chart91.xml" ContentType="application/vnd.openxmlformats-officedocument.drawingml.chart+xml"/>
  <Override PartName="/ppt/charts/chart92.xml" ContentType="application/vnd.openxmlformats-officedocument.drawingml.chart+xml"/>
  <Override PartName="/ppt/charts/chart93.xml" ContentType="application/vnd.openxmlformats-officedocument.drawingml.chart+xml"/>
  <Override PartName="/ppt/charts/chart94.xml" ContentType="application/vnd.openxmlformats-officedocument.drawingml.chart+xml"/>
  <Override PartName="/ppt/charts/chart95.xml" ContentType="application/vnd.openxmlformats-officedocument.drawingml.chart+xml"/>
  <Override PartName="/ppt/charts/chart96.xml" ContentType="application/vnd.openxmlformats-officedocument.drawingml.chart+xml"/>
  <Override PartName="/ppt/charts/chart97.xml" ContentType="application/vnd.openxmlformats-officedocument.drawingml.chart+xml"/>
  <Override PartName="/ppt/charts/chart98.xml" ContentType="application/vnd.openxmlformats-officedocument.drawingml.chart+xml"/>
  <Override PartName="/ppt/charts/chart99.xml" ContentType="application/vnd.openxmlformats-officedocument.drawingml.chart+xml"/>
  <Override PartName="/ppt/charts/chart100.xml" ContentType="application/vnd.openxmlformats-officedocument.drawingml.chart+xml"/>
  <Override PartName="/ppt/charts/chart101.xml" ContentType="application/vnd.openxmlformats-officedocument.drawingml.chart+xml"/>
  <Override PartName="/ppt/charts/chart102.xml" ContentType="application/vnd.openxmlformats-officedocument.drawingml.chart+xml"/>
  <Override PartName="/ppt/charts/chart103.xml" ContentType="application/vnd.openxmlformats-officedocument.drawingml.chart+xml"/>
  <Override PartName="/ppt/charts/chart104.xml" ContentType="application/vnd.openxmlformats-officedocument.drawingml.chart+xml"/>
  <Override PartName="/ppt/charts/chart105.xml" ContentType="application/vnd.openxmlformats-officedocument.drawingml.chart+xml"/>
  <Override PartName="/ppt/charts/chart106.xml" ContentType="application/vnd.openxmlformats-officedocument.drawingml.chart+xml"/>
  <Override PartName="/ppt/charts/chart107.xml" ContentType="application/vnd.openxmlformats-officedocument.drawingml.chart+xml"/>
  <Override PartName="/ppt/charts/chart108.xml" ContentType="application/vnd.openxmlformats-officedocument.drawingml.chart+xml"/>
  <Override PartName="/ppt/charts/chart109.xml" ContentType="application/vnd.openxmlformats-officedocument.drawingml.chart+xml"/>
  <Override PartName="/ppt/charts/chart110.xml" ContentType="application/vnd.openxmlformats-officedocument.drawingml.chart+xml"/>
  <Override PartName="/ppt/charts/chart111.xml" ContentType="application/vnd.openxmlformats-officedocument.drawingml.chart+xml"/>
  <Override PartName="/ppt/charts/chart112.xml" ContentType="application/vnd.openxmlformats-officedocument.drawingml.chart+xml"/>
  <Override PartName="/ppt/charts/chart113.xml" ContentType="application/vnd.openxmlformats-officedocument.drawingml.chart+xml"/>
  <Override PartName="/ppt/charts/chart11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0"/>
  </p:notesMasterIdLst>
  <p:sldIdLst>
    <p:sldId id="256" r:id="rId2"/>
    <p:sldId id="288" r:id="rId3"/>
    <p:sldId id="393" r:id="rId4"/>
    <p:sldId id="343" r:id="rId5"/>
    <p:sldId id="344" r:id="rId6"/>
    <p:sldId id="377" r:id="rId7"/>
    <p:sldId id="397" r:id="rId8"/>
    <p:sldId id="345" r:id="rId9"/>
    <p:sldId id="396" r:id="rId10"/>
    <p:sldId id="346" r:id="rId11"/>
    <p:sldId id="395" r:id="rId12"/>
    <p:sldId id="387" r:id="rId13"/>
    <p:sldId id="347" r:id="rId14"/>
    <p:sldId id="394" r:id="rId15"/>
    <p:sldId id="348" r:id="rId16"/>
    <p:sldId id="349" r:id="rId17"/>
    <p:sldId id="350" r:id="rId18"/>
    <p:sldId id="351" r:id="rId19"/>
    <p:sldId id="352" r:id="rId20"/>
    <p:sldId id="385" r:id="rId21"/>
    <p:sldId id="398" r:id="rId22"/>
    <p:sldId id="355" r:id="rId23"/>
    <p:sldId id="356" r:id="rId24"/>
    <p:sldId id="357" r:id="rId25"/>
    <p:sldId id="358" r:id="rId26"/>
    <p:sldId id="359" r:id="rId27"/>
    <p:sldId id="363" r:id="rId28"/>
    <p:sldId id="360" r:id="rId29"/>
    <p:sldId id="361" r:id="rId30"/>
    <p:sldId id="362" r:id="rId31"/>
    <p:sldId id="364" r:id="rId32"/>
    <p:sldId id="386" r:id="rId33"/>
    <p:sldId id="365" r:id="rId34"/>
    <p:sldId id="366" r:id="rId35"/>
    <p:sldId id="367" r:id="rId36"/>
    <p:sldId id="368" r:id="rId37"/>
    <p:sldId id="369" r:id="rId38"/>
    <p:sldId id="370" r:id="rId39"/>
    <p:sldId id="388" r:id="rId40"/>
    <p:sldId id="371" r:id="rId41"/>
    <p:sldId id="389" r:id="rId42"/>
    <p:sldId id="390" r:id="rId43"/>
    <p:sldId id="391" r:id="rId44"/>
    <p:sldId id="372" r:id="rId45"/>
    <p:sldId id="373" r:id="rId46"/>
    <p:sldId id="374" r:id="rId47"/>
    <p:sldId id="375" r:id="rId48"/>
    <p:sldId id="392" r:id="rId49"/>
    <p:sldId id="376" r:id="rId50"/>
    <p:sldId id="277" r:id="rId51"/>
    <p:sldId id="292" r:id="rId52"/>
    <p:sldId id="283" r:id="rId53"/>
    <p:sldId id="284" r:id="rId54"/>
    <p:sldId id="285" r:id="rId55"/>
    <p:sldId id="286" r:id="rId56"/>
    <p:sldId id="295" r:id="rId57"/>
    <p:sldId id="296" r:id="rId58"/>
    <p:sldId id="299" r:id="rId59"/>
    <p:sldId id="301" r:id="rId60"/>
    <p:sldId id="321" r:id="rId61"/>
    <p:sldId id="323" r:id="rId62"/>
    <p:sldId id="324" r:id="rId63"/>
    <p:sldId id="325" r:id="rId64"/>
    <p:sldId id="326" r:id="rId65"/>
    <p:sldId id="327" r:id="rId66"/>
    <p:sldId id="328" r:id="rId67"/>
    <p:sldId id="333" r:id="rId68"/>
    <p:sldId id="335" r:id="rId69"/>
    <p:sldId id="336" r:id="rId70"/>
    <p:sldId id="338" r:id="rId71"/>
    <p:sldId id="322" r:id="rId72"/>
    <p:sldId id="305" r:id="rId73"/>
    <p:sldId id="306" r:id="rId74"/>
    <p:sldId id="307" r:id="rId75"/>
    <p:sldId id="308" r:id="rId76"/>
    <p:sldId id="309" r:id="rId77"/>
    <p:sldId id="315" r:id="rId78"/>
    <p:sldId id="314" r:id="rId79"/>
  </p:sldIdLst>
  <p:sldSz cx="9144000" cy="6858000" type="screen4x3"/>
  <p:notesSz cx="6807200" cy="9906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40"/>
    <a:srgbClr val="660066"/>
    <a:srgbClr val="996600"/>
    <a:srgbClr val="000080"/>
    <a:srgbClr val="FF9900"/>
    <a:srgbClr val="004080"/>
    <a:srgbClr val="C0C0C0"/>
    <a:srgbClr val="336699"/>
    <a:srgbClr val="FC755A"/>
    <a:srgbClr val="4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Estilo com Tema 1 - Ênfas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06799F8-075E-4A3A-A7F6-7FBC6576F1A4}" styleName="Estilo com Tema 2 - Ênfase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Estilo com Tema 2 - Ênfase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27102A9-8310-4765-A935-A1911B00CA55}" styleName="Estilo Claro 1 - Ênfase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75DCB02-9BB8-47FD-8907-85C794F793BA}" styleName="Estilo com Tema 1 - Ênfase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Ênfas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D083AE6-46FA-4A59-8FB0-9F97EB10719F}" styleName="Estilo Claro 3 - Ênfase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E171933-4619-4E11-9A3F-F7608DF75F80}" styleName="Estilo Médio 1 - Ênfas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4B1156A-380E-4F78-BDF5-A606A8083BF9}" styleName="Estilo Médio 4 - Ênfas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D03447BB-5D67-496B-8E87-E561075AD55C}" styleName="Estilo Escuro 1 - Ênfase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Estilo Escuro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Estilo Escuro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9012ECD-51FC-41F1-AA8D-1B2483CD663E}" styleName="Estilo Claro 2 - Ênfas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147" autoAdjust="0"/>
    <p:restoredTop sz="94652" autoAdjust="0"/>
  </p:normalViewPr>
  <p:slideViewPr>
    <p:cSldViewPr>
      <p:cViewPr varScale="1">
        <p:scale>
          <a:sx n="105" d="100"/>
          <a:sy n="105" d="100"/>
        </p:scale>
        <p:origin x="-1312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notesMaster" Target="notesMasters/notesMaster1.xml"/><Relationship Id="rId81" Type="http://schemas.openxmlformats.org/officeDocument/2006/relationships/printerSettings" Target="printerSettings/printerSettings1.bin"/><Relationship Id="rId82" Type="http://schemas.openxmlformats.org/officeDocument/2006/relationships/presProps" Target="presProps.xml"/><Relationship Id="rId83" Type="http://schemas.openxmlformats.org/officeDocument/2006/relationships/viewProps" Target="viewProps.xml"/><Relationship Id="rId84" Type="http://schemas.openxmlformats.org/officeDocument/2006/relationships/theme" Target="theme/theme1.xml"/><Relationship Id="rId85" Type="http://schemas.openxmlformats.org/officeDocument/2006/relationships/tableStyles" Target="tableStyles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0.xlsx"/></Relationships>
</file>

<file path=ppt/charts/_rels/chart10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00.xlsx"/></Relationships>
</file>

<file path=ppt/charts/_rels/chart10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01.xlsx"/></Relationships>
</file>

<file path=ppt/charts/_rels/chart10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02.xlsx"/></Relationships>
</file>

<file path=ppt/charts/_rels/chart10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03.xlsx"/></Relationships>
</file>

<file path=ppt/charts/_rels/chart10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04.xlsx"/></Relationships>
</file>

<file path=ppt/charts/_rels/chart10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05.xlsx"/></Relationships>
</file>

<file path=ppt/charts/_rels/chart10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06.xlsx"/></Relationships>
</file>

<file path=ppt/charts/_rels/chart10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07.xlsx"/></Relationships>
</file>

<file path=ppt/charts/_rels/chart10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08.xlsx"/></Relationships>
</file>

<file path=ppt/charts/_rels/chart10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0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1.xlsx"/></Relationships>
</file>

<file path=ppt/charts/_rels/chart1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10.xlsx"/></Relationships>
</file>

<file path=ppt/charts/_rels/chart1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11.xlsx"/></Relationships>
</file>

<file path=ppt/charts/_rels/chart1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12.xlsx"/></Relationships>
</file>

<file path=ppt/charts/_rels/chart1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13.xlsx"/></Relationships>
</file>

<file path=ppt/charts/_rels/chart1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14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package" Target="../embeddings/Microsoft_Excel_Sheet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package" Target="../embeddings/Microsoft_Excel_Sheet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package" Target="../embeddings/Microsoft_Excel_Sheet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4.xml"/><Relationship Id="rId2" Type="http://schemas.openxmlformats.org/officeDocument/2006/relationships/package" Target="../embeddings/Microsoft_Excel_Sheet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5.xml"/><Relationship Id="rId2" Type="http://schemas.openxmlformats.org/officeDocument/2006/relationships/package" Target="../embeddings/Microsoft_Excel_Sheet31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6.xml"/><Relationship Id="rId2" Type="http://schemas.openxmlformats.org/officeDocument/2006/relationships/package" Target="../embeddings/Microsoft_Excel_Sheet32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3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4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5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6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7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8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9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4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40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41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42.xlsx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43.xlsx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44.xlsx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45.xlsx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46.xlsx"/></Relationships>
</file>

<file path=ppt/charts/_rels/chart4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47.xlsx"/></Relationships>
</file>

<file path=ppt/charts/_rels/chart4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48.xlsx"/></Relationships>
</file>

<file path=ppt/charts/_rels/chart4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49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5.xlsx"/></Relationships>
</file>

<file path=ppt/charts/_rels/chart5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50.xlsx"/></Relationships>
</file>

<file path=ppt/charts/_rels/chart5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51.xlsx"/></Relationships>
</file>

<file path=ppt/charts/_rels/chart5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52.xlsx"/></Relationships>
</file>

<file path=ppt/charts/_rels/chart5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53.xlsx"/></Relationships>
</file>

<file path=ppt/charts/_rels/chart5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54.xlsx"/></Relationships>
</file>

<file path=ppt/charts/_rels/chart5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55.xlsx"/></Relationships>
</file>

<file path=ppt/charts/_rels/chart5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56.xlsx"/></Relationships>
</file>

<file path=ppt/charts/_rels/chart5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57.xlsx"/></Relationships>
</file>

<file path=ppt/charts/_rels/chart5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58.xlsx"/></Relationships>
</file>

<file path=ppt/charts/_rels/chart5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59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6.xlsx"/></Relationships>
</file>

<file path=ppt/charts/_rels/chart6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60.xlsx"/></Relationships>
</file>

<file path=ppt/charts/_rels/chart6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61.xlsx"/></Relationships>
</file>

<file path=ppt/charts/_rels/chart6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62.xlsx"/></Relationships>
</file>

<file path=ppt/charts/_rels/chart6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63.xlsx"/></Relationships>
</file>

<file path=ppt/charts/_rels/chart6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64.xlsx"/></Relationships>
</file>

<file path=ppt/charts/_rels/chart6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65.xlsx"/></Relationships>
</file>

<file path=ppt/charts/_rels/chart6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66.xlsx"/></Relationships>
</file>

<file path=ppt/charts/_rels/chart6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67.xlsx"/></Relationships>
</file>

<file path=ppt/charts/_rels/chart6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68.xlsx"/></Relationships>
</file>

<file path=ppt/charts/_rels/chart6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69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7.xlsx"/></Relationships>
</file>

<file path=ppt/charts/_rels/chart7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70.xlsx"/></Relationships>
</file>

<file path=ppt/charts/_rels/chart7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71.xlsx"/></Relationships>
</file>

<file path=ppt/charts/_rels/chart7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72.xlsx"/></Relationships>
</file>

<file path=ppt/charts/_rels/chart7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73.xlsx"/></Relationships>
</file>

<file path=ppt/charts/_rels/chart7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74.xlsx"/></Relationships>
</file>

<file path=ppt/charts/_rels/chart7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75.xlsx"/></Relationships>
</file>

<file path=ppt/charts/_rels/chart7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76.xlsx"/></Relationships>
</file>

<file path=ppt/charts/_rels/chart7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77.xlsx"/></Relationships>
</file>

<file path=ppt/charts/_rels/chart7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78.xlsx"/></Relationships>
</file>

<file path=ppt/charts/_rels/chart7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79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8.xlsx"/></Relationships>
</file>

<file path=ppt/charts/_rels/chart8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80.xlsx"/></Relationships>
</file>

<file path=ppt/charts/_rels/chart8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81.xlsx"/></Relationships>
</file>

<file path=ppt/charts/_rels/chart8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82.xlsx"/></Relationships>
</file>

<file path=ppt/charts/_rels/chart8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83.xlsx"/></Relationships>
</file>

<file path=ppt/charts/_rels/chart8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84.xlsx"/></Relationships>
</file>

<file path=ppt/charts/_rels/chart8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85.xlsx"/></Relationships>
</file>

<file path=ppt/charts/_rels/chart8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86.xlsx"/></Relationships>
</file>

<file path=ppt/charts/_rels/chart8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87.xlsx"/></Relationships>
</file>

<file path=ppt/charts/_rels/chart8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88.xlsx"/></Relationships>
</file>

<file path=ppt/charts/_rels/chart8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89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9.xlsx"/></Relationships>
</file>

<file path=ppt/charts/_rels/chart9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90.xlsx"/></Relationships>
</file>

<file path=ppt/charts/_rels/chart9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91.xlsx"/></Relationships>
</file>

<file path=ppt/charts/_rels/chart9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92.xlsx"/></Relationships>
</file>

<file path=ppt/charts/_rels/chart9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93.xlsx"/></Relationships>
</file>

<file path=ppt/charts/_rels/chart9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94.xlsx"/></Relationships>
</file>

<file path=ppt/charts/_rels/chart9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95.xlsx"/></Relationships>
</file>

<file path=ppt/charts/_rels/chart9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96.xlsx"/></Relationships>
</file>

<file path=ppt/charts/_rels/chart9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97.xlsx"/></Relationships>
</file>

<file path=ppt/charts/_rels/chart9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98.xlsx"/></Relationships>
</file>

<file path=ppt/charts/_rels/chart9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9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440907053665217"/>
          <c:y val="0.101666172881308"/>
          <c:w val="0.939273542082959"/>
          <c:h val="0.7187900847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Atrasados</c:v>
                </c:pt>
              </c:strCache>
            </c:strRef>
          </c:tx>
          <c:spPr>
            <a:ln w="15875">
              <a:solidFill>
                <a:schemeClr val="tx2"/>
              </a:solidFill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75000"/>
                </a:schemeClr>
              </a:solidFill>
              <a:ln w="6350">
                <a:solidFill>
                  <a:schemeClr val="bg1"/>
                </a:solidFill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8" formatCode="0%">
                  <c:v>0.27</c:v>
                </c:pt>
                <c:pt idx="9" formatCode="0%">
                  <c:v>0.5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 Prazo</c:v>
                </c:pt>
              </c:strCache>
            </c:strRef>
          </c:tx>
          <c:spPr>
            <a:ln w="15875">
              <a:solidFill>
                <a:schemeClr val="tx1">
                  <a:lumMod val="50000"/>
                  <a:lumOff val="50000"/>
                </a:schemeClr>
              </a:solidFill>
            </a:ln>
          </c:spPr>
          <c:marker>
            <c:symbol val="circle"/>
            <c:size val="5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bg1"/>
                </a:solidFill>
              </a:ln>
            </c:spPr>
          </c:marker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8" formatCode="0%">
                  <c:v>0.6</c:v>
                </c:pt>
                <c:pt idx="9" formatCode="0%">
                  <c:v>0.35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960513304"/>
        <c:axId val="-1960518200"/>
      </c:lineChart>
      <c:catAx>
        <c:axId val="-196051330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n-US"/>
          </a:p>
        </c:txPr>
        <c:crossAx val="-1960518200"/>
        <c:crosses val="autoZero"/>
        <c:auto val="1"/>
        <c:lblAlgn val="ctr"/>
        <c:lblOffset val="100"/>
        <c:noMultiLvlLbl val="0"/>
      </c:catAx>
      <c:valAx>
        <c:axId val="-1960518200"/>
        <c:scaling>
          <c:orientation val="minMax"/>
          <c:max val="1.0"/>
          <c:min val="0.0"/>
        </c:scaling>
        <c:delete val="0"/>
        <c:axPos val="l"/>
        <c:majorGridlines>
          <c:spPr>
            <a:ln w="6350">
              <a:solidFill>
                <a:schemeClr val="bg1">
                  <a:lumMod val="75000"/>
                </a:schemeClr>
              </a:solidFill>
            </a:ln>
          </c:spPr>
        </c:majorGridlines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lang="pt-BR" sz="10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n-US"/>
          </a:p>
        </c:txPr>
        <c:crossAx val="-1960513304"/>
        <c:crosses val="autoZero"/>
        <c:crossBetween val="between"/>
        <c:majorUnit val="0.2"/>
      </c:valAx>
    </c:plotArea>
    <c:legend>
      <c:legendPos val="t"/>
      <c:layout>
        <c:manualLayout>
          <c:xMode val="edge"/>
          <c:yMode val="edge"/>
          <c:x val="0.413730860042508"/>
          <c:y val="0.00057270289285056"/>
          <c:w val="0.586269139957492"/>
          <c:h val="0.119241103764107"/>
        </c:manualLayout>
      </c:layout>
      <c:overlay val="0"/>
      <c:txPr>
        <a:bodyPr/>
        <a:lstStyle/>
        <a:p>
          <a:pPr>
            <a:defRPr sz="1000"/>
          </a:pPr>
          <a:endParaRPr lang="en-US"/>
        </a:p>
      </c:txPr>
    </c:legend>
    <c:plotVisOnly val="1"/>
    <c:dispBlanksAs val="gap"/>
    <c:showDLblsOverMax val="0"/>
  </c:chart>
  <c:spPr>
    <a:solidFill>
      <a:schemeClr val="bg1">
        <a:lumMod val="50000"/>
        <a:alpha val="10000"/>
      </a:schemeClr>
    </a:solidFill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132631445853835"/>
          <c:y val="0.0114942528735632"/>
          <c:w val="0.650736514257997"/>
          <c:h val="1.0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rgbClr val="FF0000"/>
            </a:solidFill>
            <a:ln w="6416">
              <a:noFill/>
              <a:prstDash val="solid"/>
            </a:ln>
          </c:spPr>
          <c:invertIfNegative val="0"/>
          <c:dPt>
            <c:idx val="0"/>
            <c:invertIfNegative val="0"/>
            <c:bubble3D val="0"/>
          </c:dPt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Sheet1!$A$1</c:f>
              <c:numCache>
                <c:formatCode>0</c:formatCode>
                <c:ptCount val="1"/>
                <c:pt idx="0">
                  <c:v>25.0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-1960588376"/>
        <c:axId val="-1960591400"/>
      </c:barChart>
      <c:catAx>
        <c:axId val="-196058837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-196059140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1960591400"/>
        <c:scaling>
          <c:orientation val="minMax"/>
          <c:max val="120.0"/>
          <c:min val="0.0"/>
        </c:scaling>
        <c:delete val="1"/>
        <c:axPos val="t"/>
        <c:numFmt formatCode="General" sourceLinked="1"/>
        <c:majorTickMark val="out"/>
        <c:minorTickMark val="none"/>
        <c:tickLblPos val="none"/>
        <c:crossAx val="-1960588376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0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Progressão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Ago/12</c:v>
                </c:pt>
                <c:pt idx="1">
                  <c:v>Set/12</c:v>
                </c:pt>
                <c:pt idx="2">
                  <c:v>Out/12</c:v>
                </c:pt>
                <c:pt idx="3">
                  <c:v>Nov/12</c:v>
                </c:pt>
              </c:strCache>
            </c:strRef>
          </c:cat>
          <c:val>
            <c:numRef>
              <c:f>Plan1!$B$2:$B$5</c:f>
              <c:numCache>
                <c:formatCode>0%</c:formatCode>
                <c:ptCount val="4"/>
                <c:pt idx="1">
                  <c:v>0.1</c:v>
                </c:pt>
                <c:pt idx="2">
                  <c:v>0.6</c:v>
                </c:pt>
                <c:pt idx="3">
                  <c:v>0.7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86640104"/>
        <c:axId val="-2086644648"/>
      </c:barChart>
      <c:catAx>
        <c:axId val="-2086640104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en-US"/>
          </a:p>
        </c:txPr>
        <c:crossAx val="-2086644648"/>
        <c:crosses val="autoZero"/>
        <c:auto val="1"/>
        <c:lblAlgn val="ctr"/>
        <c:lblOffset val="100"/>
        <c:noMultiLvlLbl val="0"/>
      </c:catAx>
      <c:valAx>
        <c:axId val="-2086644648"/>
        <c:scaling>
          <c:orientation val="minMax"/>
          <c:max val="1.0"/>
          <c:min val="0.0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en-US"/>
          </a:p>
        </c:txPr>
        <c:crossAx val="-2086640104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Progressão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  <c:spPr>
              <a:solidFill>
                <a:srgbClr val="FF0000"/>
              </a:solidFill>
            </c:spPr>
          </c:dPt>
          <c:dLbls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Ago/12</c:v>
                </c:pt>
                <c:pt idx="1">
                  <c:v>Set/12</c:v>
                </c:pt>
                <c:pt idx="2">
                  <c:v>Out/12</c:v>
                </c:pt>
                <c:pt idx="3">
                  <c:v>Nov/12</c:v>
                </c:pt>
              </c:strCache>
            </c:strRef>
          </c:cat>
          <c:val>
            <c:numRef>
              <c:f>Plan1!$B$2:$B$5</c:f>
              <c:numCache>
                <c:formatCode>0%</c:formatCode>
                <c:ptCount val="4"/>
                <c:pt idx="0">
                  <c:v>0.5</c:v>
                </c:pt>
                <c:pt idx="1">
                  <c:v>0.5</c:v>
                </c:pt>
                <c:pt idx="2">
                  <c:v>0.6</c:v>
                </c:pt>
                <c:pt idx="3">
                  <c:v>0.7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45460808"/>
        <c:axId val="-2045467464"/>
      </c:barChart>
      <c:catAx>
        <c:axId val="-2045460808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en-US"/>
          </a:p>
        </c:txPr>
        <c:crossAx val="-2045467464"/>
        <c:crosses val="autoZero"/>
        <c:auto val="1"/>
        <c:lblAlgn val="ctr"/>
        <c:lblOffset val="100"/>
        <c:noMultiLvlLbl val="0"/>
      </c:catAx>
      <c:valAx>
        <c:axId val="-2045467464"/>
        <c:scaling>
          <c:orientation val="minMax"/>
          <c:max val="1.0"/>
          <c:min val="0.0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en-US"/>
          </a:p>
        </c:txPr>
        <c:crossAx val="-2045460808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Progressão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Ago/12</c:v>
                </c:pt>
                <c:pt idx="1">
                  <c:v>Set/12</c:v>
                </c:pt>
                <c:pt idx="2">
                  <c:v>Out/12</c:v>
                </c:pt>
                <c:pt idx="3">
                  <c:v>Nov/12</c:v>
                </c:pt>
              </c:strCache>
            </c:strRef>
          </c:cat>
          <c:val>
            <c:numRef>
              <c:f>Plan1!$B$2:$B$5</c:f>
              <c:numCache>
                <c:formatCode>0%</c:formatCode>
                <c:ptCount val="4"/>
                <c:pt idx="0">
                  <c:v>0.5</c:v>
                </c:pt>
                <c:pt idx="1">
                  <c:v>0.5</c:v>
                </c:pt>
                <c:pt idx="2">
                  <c:v>0.6</c:v>
                </c:pt>
                <c:pt idx="3">
                  <c:v>0.65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32864504"/>
        <c:axId val="-1963727304"/>
      </c:barChart>
      <c:catAx>
        <c:axId val="-2032864504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en-US"/>
          </a:p>
        </c:txPr>
        <c:crossAx val="-1963727304"/>
        <c:crosses val="autoZero"/>
        <c:auto val="1"/>
        <c:lblAlgn val="ctr"/>
        <c:lblOffset val="100"/>
        <c:noMultiLvlLbl val="0"/>
      </c:catAx>
      <c:valAx>
        <c:axId val="-1963727304"/>
        <c:scaling>
          <c:orientation val="minMax"/>
          <c:max val="1.0"/>
          <c:min val="0.0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en-US"/>
          </a:p>
        </c:txPr>
        <c:crossAx val="-2032864504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Progressão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  <c:spPr>
              <a:solidFill>
                <a:srgbClr val="FF0000"/>
              </a:solidFill>
            </c:spPr>
          </c:dPt>
          <c:dLbls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Ago/12</c:v>
                </c:pt>
                <c:pt idx="1">
                  <c:v>Set/12</c:v>
                </c:pt>
                <c:pt idx="2">
                  <c:v>Out/12</c:v>
                </c:pt>
                <c:pt idx="3">
                  <c:v>Nov/12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2" formatCode="0%">
                  <c:v>0.05</c:v>
                </c:pt>
                <c:pt idx="3" formatCode="0%">
                  <c:v>0.05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77281272"/>
        <c:axId val="-2077335032"/>
      </c:barChart>
      <c:catAx>
        <c:axId val="-2077281272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en-US"/>
          </a:p>
        </c:txPr>
        <c:crossAx val="-2077335032"/>
        <c:crosses val="autoZero"/>
        <c:auto val="1"/>
        <c:lblAlgn val="ctr"/>
        <c:lblOffset val="100"/>
        <c:noMultiLvlLbl val="0"/>
      </c:catAx>
      <c:valAx>
        <c:axId val="-2077335032"/>
        <c:scaling>
          <c:orientation val="minMax"/>
          <c:max val="1.0"/>
          <c:min val="0.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en-US"/>
          </a:p>
        </c:txPr>
        <c:crossAx val="-2077281272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Progressão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Ago/12</c:v>
                </c:pt>
                <c:pt idx="1">
                  <c:v>Set/12</c:v>
                </c:pt>
                <c:pt idx="2">
                  <c:v>Out/12</c:v>
                </c:pt>
                <c:pt idx="3">
                  <c:v>Nov/12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2" formatCode="0%">
                  <c:v>0.1</c:v>
                </c:pt>
                <c:pt idx="3" formatCode="0%">
                  <c:v>0.15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26875672"/>
        <c:axId val="2126880120"/>
      </c:barChart>
      <c:catAx>
        <c:axId val="2126875672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en-US"/>
          </a:p>
        </c:txPr>
        <c:crossAx val="2126880120"/>
        <c:crosses val="autoZero"/>
        <c:auto val="1"/>
        <c:lblAlgn val="ctr"/>
        <c:lblOffset val="100"/>
        <c:noMultiLvlLbl val="0"/>
      </c:catAx>
      <c:valAx>
        <c:axId val="2126880120"/>
        <c:scaling>
          <c:orientation val="minMax"/>
          <c:max val="1.0"/>
          <c:min val="0.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en-US"/>
          </a:p>
        </c:txPr>
        <c:crossAx val="2126875672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Progressão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  <c:spPr>
              <a:solidFill>
                <a:srgbClr val="FF0000"/>
              </a:solidFill>
            </c:spPr>
          </c:dPt>
          <c:dLbls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Ago/12</c:v>
                </c:pt>
                <c:pt idx="1">
                  <c:v>Set/12</c:v>
                </c:pt>
                <c:pt idx="2">
                  <c:v>Out/12</c:v>
                </c:pt>
                <c:pt idx="3">
                  <c:v>Nov/12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2" formatCode="0%">
                  <c:v>0.1</c:v>
                </c:pt>
                <c:pt idx="3" formatCode="0%">
                  <c:v>0.15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26799096"/>
        <c:axId val="2126845752"/>
      </c:barChart>
      <c:catAx>
        <c:axId val="2126799096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en-US"/>
          </a:p>
        </c:txPr>
        <c:crossAx val="2126845752"/>
        <c:crosses val="autoZero"/>
        <c:auto val="1"/>
        <c:lblAlgn val="ctr"/>
        <c:lblOffset val="100"/>
        <c:noMultiLvlLbl val="0"/>
      </c:catAx>
      <c:valAx>
        <c:axId val="2126845752"/>
        <c:scaling>
          <c:orientation val="minMax"/>
          <c:max val="1.0"/>
          <c:min val="0.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en-US"/>
          </a:p>
        </c:txPr>
        <c:crossAx val="2126799096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Progressão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Ago/12</c:v>
                </c:pt>
                <c:pt idx="1">
                  <c:v>Set/12</c:v>
                </c:pt>
                <c:pt idx="2">
                  <c:v>Out/12</c:v>
                </c:pt>
                <c:pt idx="3">
                  <c:v>Nov/12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2" formatCode="0%">
                  <c:v>0.1</c:v>
                </c:pt>
                <c:pt idx="3" formatCode="0%">
                  <c:v>0.15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17934424"/>
        <c:axId val="-2017945144"/>
      </c:barChart>
      <c:catAx>
        <c:axId val="-2017934424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en-US"/>
          </a:p>
        </c:txPr>
        <c:crossAx val="-2017945144"/>
        <c:crosses val="autoZero"/>
        <c:auto val="1"/>
        <c:lblAlgn val="ctr"/>
        <c:lblOffset val="100"/>
        <c:noMultiLvlLbl val="0"/>
      </c:catAx>
      <c:valAx>
        <c:axId val="-2017945144"/>
        <c:scaling>
          <c:orientation val="minMax"/>
          <c:max val="1.0"/>
          <c:min val="0.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en-US"/>
          </a:p>
        </c:txPr>
        <c:crossAx val="-2017934424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Progressão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Ago/12</c:v>
                </c:pt>
                <c:pt idx="1">
                  <c:v>Set/12</c:v>
                </c:pt>
                <c:pt idx="2">
                  <c:v>Out/12</c:v>
                </c:pt>
                <c:pt idx="3">
                  <c:v>Nov/12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2" formatCode="0%">
                  <c:v>0.1</c:v>
                </c:pt>
                <c:pt idx="3" formatCode="0%">
                  <c:v>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19597896"/>
        <c:axId val="-2032786824"/>
      </c:barChart>
      <c:catAx>
        <c:axId val="-2019597896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en-US"/>
          </a:p>
        </c:txPr>
        <c:crossAx val="-2032786824"/>
        <c:crosses val="autoZero"/>
        <c:auto val="1"/>
        <c:lblAlgn val="ctr"/>
        <c:lblOffset val="100"/>
        <c:noMultiLvlLbl val="0"/>
      </c:catAx>
      <c:valAx>
        <c:axId val="-2032786824"/>
        <c:scaling>
          <c:orientation val="minMax"/>
          <c:max val="1.0"/>
          <c:min val="0.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en-US"/>
          </a:p>
        </c:txPr>
        <c:crossAx val="-2019597896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Progressão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Ago/12</c:v>
                </c:pt>
                <c:pt idx="1">
                  <c:v>Set/12</c:v>
                </c:pt>
                <c:pt idx="2">
                  <c:v>Out/12</c:v>
                </c:pt>
                <c:pt idx="3">
                  <c:v>Nov/12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2" formatCode="0%">
                  <c:v>0.1</c:v>
                </c:pt>
                <c:pt idx="3" formatCode="0%">
                  <c:v>0.15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77276968"/>
        <c:axId val="-2077273896"/>
      </c:barChart>
      <c:catAx>
        <c:axId val="-2077276968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en-US"/>
          </a:p>
        </c:txPr>
        <c:crossAx val="-2077273896"/>
        <c:crosses val="autoZero"/>
        <c:auto val="1"/>
        <c:lblAlgn val="ctr"/>
        <c:lblOffset val="100"/>
        <c:noMultiLvlLbl val="0"/>
      </c:catAx>
      <c:valAx>
        <c:axId val="-2077273896"/>
        <c:scaling>
          <c:orientation val="minMax"/>
          <c:max val="1.0"/>
          <c:min val="0.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en-US"/>
          </a:p>
        </c:txPr>
        <c:crossAx val="-2077276968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Progressão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Ago/12</c:v>
                </c:pt>
                <c:pt idx="1">
                  <c:v>Set/12</c:v>
                </c:pt>
                <c:pt idx="2">
                  <c:v>Out/12</c:v>
                </c:pt>
                <c:pt idx="3">
                  <c:v>Nov/12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2" formatCode="0%">
                  <c:v>0.15</c:v>
                </c:pt>
                <c:pt idx="3" formatCode="0%">
                  <c:v>0.55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11936792"/>
        <c:axId val="-2112061624"/>
      </c:barChart>
      <c:catAx>
        <c:axId val="-2111936792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en-US"/>
          </a:p>
        </c:txPr>
        <c:crossAx val="-2112061624"/>
        <c:crosses val="autoZero"/>
        <c:auto val="1"/>
        <c:lblAlgn val="ctr"/>
        <c:lblOffset val="100"/>
        <c:noMultiLvlLbl val="0"/>
      </c:catAx>
      <c:valAx>
        <c:axId val="-2112061624"/>
        <c:scaling>
          <c:orientation val="minMax"/>
          <c:max val="1.0"/>
          <c:min val="0.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en-US"/>
          </a:p>
        </c:txPr>
        <c:crossAx val="-2111936792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132631445853835"/>
          <c:y val="0.0114942528735632"/>
          <c:w val="0.66836089876529"/>
          <c:h val="1.0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'Sheet1'!$B$1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'Sheet1'!$C$1</c:f>
              <c:strCache>
                <c:ptCount val="1"/>
              </c:strCache>
            </c:strRef>
          </c:tx>
          <c:spPr>
            <a:solidFill>
              <a:srgbClr val="002060"/>
            </a:solidFill>
            <a:ln w="6416">
              <a:noFill/>
              <a:prstDash val="solid"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'Sheet1'!$A$1</c:f>
              <c:numCache>
                <c:formatCode>0</c:formatCode>
                <c:ptCount val="1"/>
                <c:pt idx="0">
                  <c:v>100.0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-1966729240"/>
        <c:axId val="-1966726200"/>
      </c:barChart>
      <c:catAx>
        <c:axId val="-1966729240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-196672620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1966726200"/>
        <c:scaling>
          <c:orientation val="minMax"/>
          <c:max val="120.0"/>
          <c:min val="0.0"/>
        </c:scaling>
        <c:delete val="1"/>
        <c:axPos val="t"/>
        <c:numFmt formatCode="General" sourceLinked="1"/>
        <c:majorTickMark val="out"/>
        <c:minorTickMark val="none"/>
        <c:tickLblPos val="none"/>
        <c:crossAx val="-1966729240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Progressão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Plan1!$A$2:$A$4</c:f>
              <c:strCache>
                <c:ptCount val="3"/>
                <c:pt idx="0">
                  <c:v>Ago/12</c:v>
                </c:pt>
                <c:pt idx="1">
                  <c:v>Set/12</c:v>
                </c:pt>
                <c:pt idx="2">
                  <c:v>Out/12</c:v>
                </c:pt>
              </c:strCache>
            </c:strRef>
          </c:cat>
          <c:val>
            <c:numRef>
              <c:f>Plan1!$B$2:$B$4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74030760"/>
        <c:axId val="-2073826984"/>
      </c:barChart>
      <c:catAx>
        <c:axId val="-2074030760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en-US"/>
          </a:p>
        </c:txPr>
        <c:crossAx val="-2073826984"/>
        <c:crosses val="autoZero"/>
        <c:auto val="1"/>
        <c:lblAlgn val="ctr"/>
        <c:lblOffset val="100"/>
        <c:noMultiLvlLbl val="0"/>
      </c:catAx>
      <c:valAx>
        <c:axId val="-2073826984"/>
        <c:scaling>
          <c:orientation val="minMax"/>
          <c:max val="1.0"/>
          <c:min val="0.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en-US"/>
          </a:p>
        </c:txPr>
        <c:crossAx val="-2074030760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Progressão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  <c:spPr>
              <a:solidFill>
                <a:srgbClr val="FFFF00"/>
              </a:solidFill>
            </c:spPr>
          </c:dPt>
          <c:dLbls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Ago/12</c:v>
                </c:pt>
                <c:pt idx="1">
                  <c:v>Set/12</c:v>
                </c:pt>
                <c:pt idx="2">
                  <c:v>Out/12</c:v>
                </c:pt>
                <c:pt idx="3">
                  <c:v>Nov/12</c:v>
                </c:pt>
              </c:strCache>
            </c:strRef>
          </c:cat>
          <c:val>
            <c:numRef>
              <c:f>Plan1!$B$2:$B$5</c:f>
              <c:numCache>
                <c:formatCode>0%</c:formatCode>
                <c:ptCount val="4"/>
                <c:pt idx="0">
                  <c:v>0.05</c:v>
                </c:pt>
                <c:pt idx="1">
                  <c:v>0.1</c:v>
                </c:pt>
                <c:pt idx="2">
                  <c:v>0.15</c:v>
                </c:pt>
                <c:pt idx="3">
                  <c:v>0.25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73151800"/>
        <c:axId val="-2073240648"/>
      </c:barChart>
      <c:catAx>
        <c:axId val="-2073151800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en-US"/>
          </a:p>
        </c:txPr>
        <c:crossAx val="-2073240648"/>
        <c:crosses val="autoZero"/>
        <c:auto val="1"/>
        <c:lblAlgn val="ctr"/>
        <c:lblOffset val="100"/>
        <c:noMultiLvlLbl val="0"/>
      </c:catAx>
      <c:valAx>
        <c:axId val="-2073240648"/>
        <c:scaling>
          <c:orientation val="minMax"/>
          <c:max val="1.0"/>
          <c:min val="0.0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en-US"/>
          </a:p>
        </c:txPr>
        <c:crossAx val="-2073151800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Progressão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  <c:spPr>
              <a:solidFill>
                <a:srgbClr val="FF0000"/>
              </a:solidFill>
            </c:spPr>
          </c:dPt>
          <c:dLbls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Ago/12</c:v>
                </c:pt>
                <c:pt idx="1">
                  <c:v>Set/12</c:v>
                </c:pt>
                <c:pt idx="2">
                  <c:v>Out/12</c:v>
                </c:pt>
                <c:pt idx="3">
                  <c:v>Nov/12</c:v>
                </c:pt>
              </c:strCache>
            </c:strRef>
          </c:cat>
          <c:val>
            <c:numRef>
              <c:f>Plan1!$B$2:$B$5</c:f>
              <c:numCache>
                <c:formatCode>0%</c:formatCode>
                <c:ptCount val="4"/>
                <c:pt idx="0">
                  <c:v>0.75</c:v>
                </c:pt>
                <c:pt idx="1">
                  <c:v>0.55</c:v>
                </c:pt>
                <c:pt idx="2">
                  <c:v>0.6</c:v>
                </c:pt>
                <c:pt idx="3">
                  <c:v>0.65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27042552"/>
        <c:axId val="-2045065912"/>
      </c:barChart>
      <c:catAx>
        <c:axId val="2127042552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en-US"/>
          </a:p>
        </c:txPr>
        <c:crossAx val="-2045065912"/>
        <c:crosses val="autoZero"/>
        <c:auto val="1"/>
        <c:lblAlgn val="ctr"/>
        <c:lblOffset val="100"/>
        <c:noMultiLvlLbl val="0"/>
      </c:catAx>
      <c:valAx>
        <c:axId val="-2045065912"/>
        <c:scaling>
          <c:orientation val="minMax"/>
          <c:max val="1.0"/>
          <c:min val="0.0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en-US"/>
          </a:p>
        </c:txPr>
        <c:crossAx val="2127042552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Progressão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  <c:spPr>
              <a:solidFill>
                <a:srgbClr val="FF0000"/>
              </a:solidFill>
            </c:spPr>
          </c:dPt>
          <c:dLbls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Ago/12</c:v>
                </c:pt>
                <c:pt idx="1">
                  <c:v>Set/12</c:v>
                </c:pt>
                <c:pt idx="2">
                  <c:v>Out/12</c:v>
                </c:pt>
                <c:pt idx="3">
                  <c:v>Nov/12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2" formatCode="0%">
                  <c:v>0.5</c:v>
                </c:pt>
                <c:pt idx="3" formatCode="0%">
                  <c:v>0.55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90878120"/>
        <c:axId val="-2090883192"/>
      </c:barChart>
      <c:catAx>
        <c:axId val="-2090878120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en-US"/>
          </a:p>
        </c:txPr>
        <c:crossAx val="-2090883192"/>
        <c:crosses val="autoZero"/>
        <c:auto val="1"/>
        <c:lblAlgn val="ctr"/>
        <c:lblOffset val="100"/>
        <c:noMultiLvlLbl val="0"/>
      </c:catAx>
      <c:valAx>
        <c:axId val="-2090883192"/>
        <c:scaling>
          <c:orientation val="minMax"/>
          <c:max val="1.0"/>
          <c:min val="0.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en-US"/>
          </a:p>
        </c:txPr>
        <c:crossAx val="-2090878120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Progressão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  <c:spPr>
              <a:solidFill>
                <a:srgbClr val="FF0000"/>
              </a:solidFill>
            </c:spPr>
          </c:dPt>
          <c:dLbls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Ago/12</c:v>
                </c:pt>
                <c:pt idx="1">
                  <c:v>Set/12</c:v>
                </c:pt>
                <c:pt idx="2">
                  <c:v>Out/12</c:v>
                </c:pt>
                <c:pt idx="3">
                  <c:v>Nov/12</c:v>
                </c:pt>
              </c:strCache>
            </c:strRef>
          </c:cat>
          <c:val>
            <c:numRef>
              <c:f>Plan1!$B$2:$B$5</c:f>
              <c:numCache>
                <c:formatCode>0%</c:formatCode>
                <c:ptCount val="4"/>
                <c:pt idx="0">
                  <c:v>0.7</c:v>
                </c:pt>
                <c:pt idx="1">
                  <c:v>0.7</c:v>
                </c:pt>
                <c:pt idx="2">
                  <c:v>0.6</c:v>
                </c:pt>
                <c:pt idx="3">
                  <c:v>0.6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45328328"/>
        <c:axId val="2126973160"/>
      </c:barChart>
      <c:catAx>
        <c:axId val="-2045328328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en-US"/>
          </a:p>
        </c:txPr>
        <c:crossAx val="2126973160"/>
        <c:crosses val="autoZero"/>
        <c:auto val="1"/>
        <c:lblAlgn val="ctr"/>
        <c:lblOffset val="100"/>
        <c:noMultiLvlLbl val="0"/>
      </c:catAx>
      <c:valAx>
        <c:axId val="2126973160"/>
        <c:scaling>
          <c:orientation val="minMax"/>
          <c:max val="1.0"/>
          <c:min val="0.0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en-US"/>
          </a:p>
        </c:txPr>
        <c:crossAx val="-2045328328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132631445853835"/>
          <c:y val="0.0114942528735632"/>
          <c:w val="0.650736514257997"/>
          <c:h val="1.0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</c:formatCode>
                <c:ptCount val="1"/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rgbClr val="FF0000"/>
            </a:solidFill>
            <a:ln w="6416">
              <a:noFill/>
              <a:prstDash val="solid"/>
            </a:ln>
          </c:spPr>
          <c:invertIfNegative val="0"/>
          <c:dPt>
            <c:idx val="0"/>
            <c:invertIfNegative val="0"/>
            <c:bubble3D val="0"/>
          </c:dPt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Sheet1!$A$1</c:f>
              <c:numCache>
                <c:formatCode>0</c:formatCode>
                <c:ptCount val="1"/>
                <c:pt idx="0">
                  <c:v>65.0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-1966698392"/>
        <c:axId val="-1966695352"/>
      </c:barChart>
      <c:catAx>
        <c:axId val="-1966698392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-196669535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1966695352"/>
        <c:scaling>
          <c:orientation val="minMax"/>
          <c:max val="120.0"/>
          <c:min val="0.0"/>
        </c:scaling>
        <c:delete val="1"/>
        <c:axPos val="t"/>
        <c:numFmt formatCode="0" sourceLinked="1"/>
        <c:majorTickMark val="out"/>
        <c:minorTickMark val="none"/>
        <c:tickLblPos val="none"/>
        <c:crossAx val="-1966698392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132631445853835"/>
          <c:y val="0.0114942528735632"/>
          <c:w val="0.66836089876529"/>
          <c:h val="1.0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'Sheet1'!$B$1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'Sheet1'!$C$1</c:f>
              <c:strCache>
                <c:ptCount val="1"/>
              </c:strCache>
            </c:strRef>
          </c:tx>
          <c:spPr>
            <a:solidFill>
              <a:srgbClr val="002060"/>
            </a:solidFill>
            <a:ln w="6416">
              <a:noFill/>
              <a:prstDash val="solid"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'Sheet1'!$A$1</c:f>
              <c:numCache>
                <c:formatCode>0</c:formatCode>
                <c:ptCount val="1"/>
                <c:pt idx="0">
                  <c:v>100.0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-2039184600"/>
        <c:axId val="-2039305688"/>
      </c:barChart>
      <c:catAx>
        <c:axId val="-2039184600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-203930568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2039305688"/>
        <c:scaling>
          <c:orientation val="minMax"/>
          <c:max val="120.0"/>
          <c:min val="0.0"/>
        </c:scaling>
        <c:delete val="1"/>
        <c:axPos val="t"/>
        <c:numFmt formatCode="General" sourceLinked="1"/>
        <c:majorTickMark val="out"/>
        <c:minorTickMark val="none"/>
        <c:tickLblPos val="none"/>
        <c:crossAx val="-2039184600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132631445853835"/>
          <c:y val="0.0114942528735632"/>
          <c:w val="0.650736514257997"/>
          <c:h val="1.0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</c:formatCode>
                <c:ptCount val="1"/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rgbClr val="00B050"/>
            </a:solidFill>
            <a:ln w="6416">
              <a:noFill/>
              <a:prstDash val="solid"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Sheet1!$A$1</c:f>
              <c:numCache>
                <c:formatCode>0</c:formatCode>
                <c:ptCount val="1"/>
                <c:pt idx="0">
                  <c:v>15.0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-2039249640"/>
        <c:axId val="-2038835128"/>
      </c:barChart>
      <c:catAx>
        <c:axId val="-2039249640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-203883512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2038835128"/>
        <c:scaling>
          <c:orientation val="minMax"/>
          <c:max val="120.0"/>
          <c:min val="0.0"/>
        </c:scaling>
        <c:delete val="1"/>
        <c:axPos val="t"/>
        <c:numFmt formatCode="0" sourceLinked="1"/>
        <c:majorTickMark val="out"/>
        <c:minorTickMark val="none"/>
        <c:tickLblPos val="none"/>
        <c:crossAx val="-2039249640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132631445853835"/>
          <c:y val="0.0114942528735632"/>
          <c:w val="0.66836089876529"/>
          <c:h val="1.0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'Sheet1'!$B$1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'Sheet1'!$C$1</c:f>
              <c:strCache>
                <c:ptCount val="1"/>
              </c:strCache>
            </c:strRef>
          </c:tx>
          <c:spPr>
            <a:solidFill>
              <a:srgbClr val="002060"/>
            </a:solidFill>
            <a:ln w="6416">
              <a:noFill/>
              <a:prstDash val="solid"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'Sheet1'!$A$1</c:f>
              <c:numCache>
                <c:formatCode>0</c:formatCode>
                <c:ptCount val="1"/>
                <c:pt idx="0">
                  <c:v>100.0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-2038724184"/>
        <c:axId val="-2039333496"/>
      </c:barChart>
      <c:catAx>
        <c:axId val="-2038724184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-203933349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2039333496"/>
        <c:scaling>
          <c:orientation val="minMax"/>
          <c:max val="120.0"/>
          <c:min val="0.0"/>
        </c:scaling>
        <c:delete val="1"/>
        <c:axPos val="t"/>
        <c:numFmt formatCode="General" sourceLinked="1"/>
        <c:majorTickMark val="out"/>
        <c:minorTickMark val="none"/>
        <c:tickLblPos val="none"/>
        <c:crossAx val="-2038724184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132631445853835"/>
          <c:y val="0.0114942528735632"/>
          <c:w val="0.650736514257997"/>
          <c:h val="1.0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</c:formatCode>
                <c:ptCount val="1"/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rgbClr val="00B050"/>
            </a:solidFill>
            <a:ln w="6416">
              <a:noFill/>
              <a:prstDash val="solid"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Sheet1!$A$1</c:f>
              <c:numCache>
                <c:formatCode>0</c:formatCode>
                <c:ptCount val="1"/>
                <c:pt idx="0">
                  <c:v>75.0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-2039339000"/>
        <c:axId val="-2039275016"/>
      </c:barChart>
      <c:catAx>
        <c:axId val="-2039339000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-203927501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2039275016"/>
        <c:scaling>
          <c:orientation val="minMax"/>
          <c:max val="120.0"/>
          <c:min val="0.0"/>
        </c:scaling>
        <c:delete val="1"/>
        <c:axPos val="t"/>
        <c:numFmt formatCode="0" sourceLinked="1"/>
        <c:majorTickMark val="out"/>
        <c:minorTickMark val="none"/>
        <c:tickLblPos val="none"/>
        <c:crossAx val="-2039339000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132631445853835"/>
          <c:y val="0.0114942528735632"/>
          <c:w val="0.66836089876529"/>
          <c:h val="1.0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'Sheet1'!$B$1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'Sheet1'!$C$1</c:f>
              <c:strCache>
                <c:ptCount val="1"/>
              </c:strCache>
            </c:strRef>
          </c:tx>
          <c:spPr>
            <a:solidFill>
              <a:srgbClr val="002060"/>
            </a:solidFill>
            <a:ln w="6416">
              <a:noFill/>
              <a:prstDash val="solid"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'Sheet1'!$A$1</c:f>
              <c:numCache>
                <c:formatCode>0</c:formatCode>
                <c:ptCount val="1"/>
                <c:pt idx="0">
                  <c:v>100.0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-2038507160"/>
        <c:axId val="2079050072"/>
      </c:barChart>
      <c:catAx>
        <c:axId val="-2038507160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207905007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079050072"/>
        <c:scaling>
          <c:orientation val="minMax"/>
          <c:max val="120.0"/>
          <c:min val="0.0"/>
        </c:scaling>
        <c:delete val="1"/>
        <c:axPos val="t"/>
        <c:numFmt formatCode="General" sourceLinked="1"/>
        <c:majorTickMark val="out"/>
        <c:minorTickMark val="none"/>
        <c:tickLblPos val="none"/>
        <c:crossAx val="-2038507160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132631445853835"/>
          <c:y val="0.0114942528735632"/>
          <c:w val="0.650736514257997"/>
          <c:h val="1.0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</c:formatCode>
                <c:ptCount val="1"/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rgbClr val="00B050"/>
            </a:solidFill>
            <a:ln w="6416">
              <a:noFill/>
              <a:prstDash val="solid"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Sheet1!$A$1</c:f>
              <c:numCache>
                <c:formatCode>0</c:formatCode>
                <c:ptCount val="1"/>
                <c:pt idx="0">
                  <c:v>100.0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-2038905176"/>
        <c:axId val="-2038903928"/>
      </c:barChart>
      <c:catAx>
        <c:axId val="-203890517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-203890392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2038903928"/>
        <c:scaling>
          <c:orientation val="minMax"/>
          <c:max val="120.0"/>
          <c:min val="0.0"/>
        </c:scaling>
        <c:delete val="1"/>
        <c:axPos val="t"/>
        <c:numFmt formatCode="0" sourceLinked="1"/>
        <c:majorTickMark val="out"/>
        <c:minorTickMark val="none"/>
        <c:tickLblPos val="none"/>
        <c:crossAx val="-2038905176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132631445853835"/>
          <c:y val="0.0114942528735632"/>
          <c:w val="0.66836089876529"/>
          <c:h val="1.0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'Sheet1'!$B$1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'Sheet1'!$C$1</c:f>
              <c:strCache>
                <c:ptCount val="1"/>
              </c:strCache>
            </c:strRef>
          </c:tx>
          <c:spPr>
            <a:solidFill>
              <a:srgbClr val="002060"/>
            </a:solidFill>
            <a:ln w="6416">
              <a:noFill/>
              <a:prstDash val="solid"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'Sheet1'!$A$1</c:f>
              <c:numCache>
                <c:formatCode>0</c:formatCode>
                <c:ptCount val="1"/>
                <c:pt idx="0">
                  <c:v>100.0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-2038545832"/>
        <c:axId val="-2039088248"/>
      </c:barChart>
      <c:catAx>
        <c:axId val="-2038545832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-203908824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2039088248"/>
        <c:scaling>
          <c:orientation val="minMax"/>
          <c:max val="120.0"/>
          <c:min val="0.0"/>
        </c:scaling>
        <c:delete val="1"/>
        <c:axPos val="t"/>
        <c:numFmt formatCode="General" sourceLinked="1"/>
        <c:majorTickMark val="out"/>
        <c:minorTickMark val="none"/>
        <c:tickLblPos val="none"/>
        <c:crossAx val="-2038545832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440907053665217"/>
          <c:y val="0.101666172881308"/>
          <c:w val="0.939273542082959"/>
          <c:h val="0.7187900847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Atrasados</c:v>
                </c:pt>
              </c:strCache>
            </c:strRef>
          </c:tx>
          <c:spPr>
            <a:ln w="15875">
              <a:solidFill>
                <a:schemeClr val="tx2"/>
              </a:solidFill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75000"/>
                </a:schemeClr>
              </a:solidFill>
              <a:ln w="6350">
                <a:solidFill>
                  <a:schemeClr val="bg1"/>
                </a:solidFill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8" formatCode="0">
                  <c:v>12.0</c:v>
                </c:pt>
                <c:pt idx="9" formatCode="0">
                  <c:v>11.0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 Prazo</c:v>
                </c:pt>
              </c:strCache>
            </c:strRef>
          </c:tx>
          <c:spPr>
            <a:ln w="15875">
              <a:solidFill>
                <a:schemeClr val="tx1">
                  <a:lumMod val="50000"/>
                  <a:lumOff val="50000"/>
                </a:schemeClr>
              </a:solidFill>
            </a:ln>
          </c:spPr>
          <c:marker>
            <c:symbol val="circle"/>
            <c:size val="5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bg1"/>
                </a:solidFill>
              </a:ln>
            </c:spPr>
          </c:marker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8" formatCode="0">
                  <c:v>14.0</c:v>
                </c:pt>
                <c:pt idx="9" formatCode="0">
                  <c:v>17.0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25485336"/>
        <c:axId val="-1955992040"/>
      </c:lineChart>
      <c:catAx>
        <c:axId val="212548533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n-US"/>
          </a:p>
        </c:txPr>
        <c:crossAx val="-1955992040"/>
        <c:crosses val="autoZero"/>
        <c:auto val="1"/>
        <c:lblAlgn val="ctr"/>
        <c:lblOffset val="100"/>
        <c:noMultiLvlLbl val="0"/>
      </c:catAx>
      <c:valAx>
        <c:axId val="-1955992040"/>
        <c:scaling>
          <c:orientation val="minMax"/>
        </c:scaling>
        <c:delete val="0"/>
        <c:axPos val="l"/>
        <c:majorGridlines>
          <c:spPr>
            <a:ln w="6350">
              <a:solidFill>
                <a:schemeClr val="bg1">
                  <a:lumMod val="75000"/>
                </a:schemeClr>
              </a:solidFill>
            </a:ln>
          </c:spPr>
        </c:majorGridlines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lang="pt-BR" sz="10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n-US"/>
          </a:p>
        </c:txPr>
        <c:crossAx val="212548533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413730860042508"/>
          <c:y val="0.00057270289285056"/>
          <c:w val="0.586269139957492"/>
          <c:h val="0.119241103764107"/>
        </c:manualLayout>
      </c:layout>
      <c:overlay val="0"/>
      <c:txPr>
        <a:bodyPr/>
        <a:lstStyle/>
        <a:p>
          <a:pPr>
            <a:defRPr sz="1000"/>
          </a:pPr>
          <a:endParaRPr lang="en-US"/>
        </a:p>
      </c:txPr>
    </c:legend>
    <c:plotVisOnly val="1"/>
    <c:dispBlanksAs val="gap"/>
    <c:showDLblsOverMax val="0"/>
  </c:chart>
  <c:spPr>
    <a:solidFill>
      <a:schemeClr val="bg1">
        <a:lumMod val="50000"/>
        <a:alpha val="10000"/>
      </a:schemeClr>
    </a:solidFill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132631445853835"/>
          <c:y val="0.0114942528735632"/>
          <c:w val="0.650736514257997"/>
          <c:h val="1.0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</c:formatCode>
                <c:ptCount val="1"/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rgbClr val="00B050"/>
            </a:solidFill>
            <a:ln w="6416">
              <a:noFill/>
              <a:prstDash val="solid"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Sheet1!$A$1</c:f>
              <c:numCache>
                <c:formatCode>0</c:formatCode>
                <c:ptCount val="1"/>
                <c:pt idx="0">
                  <c:v>100.0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-2039077672"/>
        <c:axId val="-2039074632"/>
      </c:barChart>
      <c:catAx>
        <c:axId val="-2039077672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-203907463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2039074632"/>
        <c:scaling>
          <c:orientation val="minMax"/>
          <c:max val="120.0"/>
          <c:min val="0.0"/>
        </c:scaling>
        <c:delete val="1"/>
        <c:axPos val="t"/>
        <c:numFmt formatCode="0" sourceLinked="1"/>
        <c:majorTickMark val="out"/>
        <c:minorTickMark val="none"/>
        <c:tickLblPos val="none"/>
        <c:crossAx val="-2039077672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132631445853835"/>
          <c:y val="0.0114942528735632"/>
          <c:w val="0.66836089876529"/>
          <c:h val="1.0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'Sheet1'!$B$1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'Sheet1'!$C$1</c:f>
              <c:strCache>
                <c:ptCount val="1"/>
              </c:strCache>
            </c:strRef>
          </c:tx>
          <c:spPr>
            <a:solidFill>
              <a:srgbClr val="002060"/>
            </a:solidFill>
            <a:ln w="6416">
              <a:noFill/>
              <a:prstDash val="solid"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'Sheet1'!$A$1</c:f>
              <c:numCache>
                <c:formatCode>0</c:formatCode>
                <c:ptCount val="1"/>
                <c:pt idx="0">
                  <c:v>100.0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-2039046888"/>
        <c:axId val="-2039116312"/>
      </c:barChart>
      <c:catAx>
        <c:axId val="-2039046888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-203911631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2039116312"/>
        <c:scaling>
          <c:orientation val="minMax"/>
          <c:max val="120.0"/>
          <c:min val="0.0"/>
        </c:scaling>
        <c:delete val="1"/>
        <c:axPos val="t"/>
        <c:numFmt formatCode="General" sourceLinked="1"/>
        <c:majorTickMark val="out"/>
        <c:minorTickMark val="none"/>
        <c:tickLblPos val="none"/>
        <c:crossAx val="-2039046888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132631445853835"/>
          <c:y val="0.0114942528735632"/>
          <c:w val="0.650736514257997"/>
          <c:h val="1.0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rgbClr val="00B050"/>
            </a:solidFill>
            <a:ln w="6416">
              <a:noFill/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 w="6416">
                <a:noFill/>
                <a:prstDash val="solid"/>
              </a:ln>
            </c:spPr>
          </c:dPt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Sheet1!$A$1</c:f>
              <c:numCache>
                <c:formatCode>0</c:formatCode>
                <c:ptCount val="1"/>
                <c:pt idx="0">
                  <c:v>95.0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-2039399080"/>
        <c:axId val="-2039396216"/>
      </c:barChart>
      <c:catAx>
        <c:axId val="-2039399080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-203939621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2039396216"/>
        <c:scaling>
          <c:orientation val="minMax"/>
          <c:max val="120.0"/>
          <c:min val="0.0"/>
        </c:scaling>
        <c:delete val="1"/>
        <c:axPos val="t"/>
        <c:numFmt formatCode="General" sourceLinked="1"/>
        <c:majorTickMark val="out"/>
        <c:minorTickMark val="none"/>
        <c:tickLblPos val="none"/>
        <c:crossAx val="-2039399080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132631445853835"/>
          <c:y val="0.0114942528735632"/>
          <c:w val="0.66836089876529"/>
          <c:h val="1.0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'Sheet1'!$B$1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'Sheet1'!$C$1</c:f>
              <c:strCache>
                <c:ptCount val="1"/>
              </c:strCache>
            </c:strRef>
          </c:tx>
          <c:spPr>
            <a:solidFill>
              <a:srgbClr val="002060"/>
            </a:solidFill>
            <a:ln w="6416">
              <a:noFill/>
              <a:prstDash val="solid"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'Sheet1'!$A$1</c:f>
              <c:numCache>
                <c:formatCode>0</c:formatCode>
                <c:ptCount val="1"/>
                <c:pt idx="0">
                  <c:v>100.0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-2038927320"/>
        <c:axId val="-2117733480"/>
      </c:barChart>
      <c:catAx>
        <c:axId val="-2038927320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-211773348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2117733480"/>
        <c:scaling>
          <c:orientation val="minMax"/>
          <c:max val="120.0"/>
          <c:min val="0.0"/>
        </c:scaling>
        <c:delete val="1"/>
        <c:axPos val="t"/>
        <c:numFmt formatCode="General" sourceLinked="1"/>
        <c:majorTickMark val="out"/>
        <c:minorTickMark val="none"/>
        <c:tickLblPos val="none"/>
        <c:crossAx val="-2038927320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132631445853835"/>
          <c:y val="0.0114942528735632"/>
          <c:w val="0.650736514257997"/>
          <c:h val="1.0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</c:formatCode>
                <c:ptCount val="1"/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rgbClr val="00B050"/>
            </a:solidFill>
            <a:ln w="6416">
              <a:noFill/>
              <a:prstDash val="solid"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Sheet1!$A$1</c:f>
              <c:numCache>
                <c:formatCode>0</c:formatCode>
                <c:ptCount val="1"/>
                <c:pt idx="0">
                  <c:v>20.0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-2116311720"/>
        <c:axId val="2090096600"/>
      </c:barChart>
      <c:catAx>
        <c:axId val="-2116311720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209009660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090096600"/>
        <c:scaling>
          <c:orientation val="minMax"/>
          <c:max val="120.0"/>
          <c:min val="0.0"/>
        </c:scaling>
        <c:delete val="1"/>
        <c:axPos val="t"/>
        <c:numFmt formatCode="0" sourceLinked="1"/>
        <c:majorTickMark val="out"/>
        <c:minorTickMark val="none"/>
        <c:tickLblPos val="none"/>
        <c:crossAx val="-2116311720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132631445853835"/>
          <c:y val="0.0114942528735632"/>
          <c:w val="0.66836089876529"/>
          <c:h val="1.0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'Sheet1'!$B$1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'Sheet1'!$C$1</c:f>
              <c:strCache>
                <c:ptCount val="1"/>
              </c:strCache>
            </c:strRef>
          </c:tx>
          <c:spPr>
            <a:solidFill>
              <a:srgbClr val="002060"/>
            </a:solidFill>
            <a:ln w="6416">
              <a:noFill/>
              <a:prstDash val="solid"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'Sheet1'!$A$1</c:f>
              <c:numCache>
                <c:formatCode>0</c:formatCode>
                <c:ptCount val="1"/>
                <c:pt idx="0">
                  <c:v>100.0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-2132262136"/>
        <c:axId val="-2115766904"/>
      </c:barChart>
      <c:catAx>
        <c:axId val="-213226213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-211576690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2115766904"/>
        <c:scaling>
          <c:orientation val="minMax"/>
          <c:max val="120.0"/>
          <c:min val="0.0"/>
        </c:scaling>
        <c:delete val="1"/>
        <c:axPos val="t"/>
        <c:numFmt formatCode="General" sourceLinked="1"/>
        <c:majorTickMark val="out"/>
        <c:minorTickMark val="none"/>
        <c:tickLblPos val="none"/>
        <c:crossAx val="-2132262136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132631445853835"/>
          <c:y val="0.0114942528735632"/>
          <c:w val="0.650736514257997"/>
          <c:h val="1.0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</c:formatCode>
                <c:ptCount val="1"/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rgbClr val="00B050"/>
            </a:solidFill>
            <a:ln w="6416">
              <a:noFill/>
              <a:prstDash val="solid"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Sheet1!$A$1</c:f>
              <c:numCache>
                <c:formatCode>0</c:formatCode>
                <c:ptCount val="1"/>
                <c:pt idx="0">
                  <c:v>70.0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2090603128"/>
        <c:axId val="2125510120"/>
      </c:barChart>
      <c:catAx>
        <c:axId val="2090603128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212551012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125510120"/>
        <c:scaling>
          <c:orientation val="minMax"/>
          <c:max val="120.0"/>
          <c:min val="0.0"/>
        </c:scaling>
        <c:delete val="1"/>
        <c:axPos val="t"/>
        <c:numFmt formatCode="0" sourceLinked="1"/>
        <c:majorTickMark val="out"/>
        <c:minorTickMark val="none"/>
        <c:tickLblPos val="none"/>
        <c:crossAx val="2090603128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0132631445853835"/>
          <c:y val="0.0114942528735632"/>
          <c:w val="0.66836089876529"/>
          <c:h val="1.0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'Sheet1'!$B$1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'Sheet1'!$C$1</c:f>
              <c:strCache>
                <c:ptCount val="1"/>
              </c:strCache>
            </c:strRef>
          </c:tx>
          <c:spPr>
            <a:solidFill>
              <a:srgbClr val="002060"/>
            </a:solidFill>
            <a:ln w="6416">
              <a:noFill/>
              <a:prstDash val="solid"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'Sheet1'!$A$1</c:f>
              <c:numCache>
                <c:formatCode>0</c:formatCode>
                <c:ptCount val="1"/>
                <c:pt idx="0">
                  <c:v>100.0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-1956038296"/>
        <c:axId val="-1956035256"/>
      </c:barChart>
      <c:catAx>
        <c:axId val="-195603829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-195603525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1956035256"/>
        <c:scaling>
          <c:orientation val="minMax"/>
          <c:max val="120.0"/>
          <c:min val="0.0"/>
        </c:scaling>
        <c:delete val="1"/>
        <c:axPos val="t"/>
        <c:numFmt formatCode="General" sourceLinked="1"/>
        <c:majorTickMark val="out"/>
        <c:minorTickMark val="none"/>
        <c:tickLblPos val="none"/>
        <c:crossAx val="-1956038296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0132631445853835"/>
          <c:y val="0.0114942528735632"/>
          <c:w val="0.650736514257997"/>
          <c:h val="1.0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</c:formatCode>
                <c:ptCount val="1"/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rgbClr val="FF0000"/>
            </a:solidFill>
            <a:ln w="6416">
              <a:noFill/>
              <a:prstDash val="solid"/>
            </a:ln>
          </c:spPr>
          <c:invertIfNegative val="0"/>
          <c:dPt>
            <c:idx val="0"/>
            <c:invertIfNegative val="0"/>
            <c:bubble3D val="0"/>
          </c:dPt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Sheet1!$A$1</c:f>
              <c:numCache>
                <c:formatCode>0</c:formatCode>
                <c:ptCount val="1"/>
                <c:pt idx="0">
                  <c:v>40.0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-2115776520"/>
        <c:axId val="2090099384"/>
      </c:barChart>
      <c:catAx>
        <c:axId val="-2115776520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209009938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090099384"/>
        <c:scaling>
          <c:orientation val="minMax"/>
          <c:max val="120.0"/>
          <c:min val="0.0"/>
        </c:scaling>
        <c:delete val="1"/>
        <c:axPos val="t"/>
        <c:numFmt formatCode="0" sourceLinked="1"/>
        <c:majorTickMark val="out"/>
        <c:minorTickMark val="none"/>
        <c:tickLblPos val="none"/>
        <c:crossAx val="-2115776520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0132631445853835"/>
          <c:y val="0.0114942528735632"/>
          <c:w val="0.66836089876529"/>
          <c:h val="1.0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'Sheet1'!$B$1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'Sheet1'!$C$1</c:f>
              <c:strCache>
                <c:ptCount val="1"/>
              </c:strCache>
            </c:strRef>
          </c:tx>
          <c:spPr>
            <a:solidFill>
              <a:srgbClr val="002060"/>
            </a:solidFill>
            <a:ln w="6416">
              <a:noFill/>
              <a:prstDash val="solid"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'Sheet1'!$A$1</c:f>
              <c:numCache>
                <c:formatCode>0</c:formatCode>
                <c:ptCount val="1"/>
                <c:pt idx="0">
                  <c:v>100.0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-1956523096"/>
        <c:axId val="-1956520056"/>
      </c:barChart>
      <c:catAx>
        <c:axId val="-195652309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-195652005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1956520056"/>
        <c:scaling>
          <c:orientation val="minMax"/>
          <c:max val="120.0"/>
          <c:min val="0.0"/>
        </c:scaling>
        <c:delete val="1"/>
        <c:axPos val="t"/>
        <c:numFmt formatCode="General" sourceLinked="1"/>
        <c:majorTickMark val="out"/>
        <c:minorTickMark val="none"/>
        <c:tickLblPos val="none"/>
        <c:crossAx val="-1956523096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132631445853835"/>
          <c:y val="0.0114942528735632"/>
          <c:w val="0.66836089876529"/>
          <c:h val="1.0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'Sheet1'!$B$1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'Sheet1'!$C$1</c:f>
              <c:strCache>
                <c:ptCount val="1"/>
              </c:strCache>
            </c:strRef>
          </c:tx>
          <c:spPr>
            <a:solidFill>
              <a:srgbClr val="002060"/>
            </a:solidFill>
            <a:ln w="6416">
              <a:noFill/>
              <a:prstDash val="solid"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'Sheet1'!$A$1</c:f>
              <c:numCache>
                <c:formatCode>0</c:formatCode>
                <c:ptCount val="1"/>
                <c:pt idx="0">
                  <c:v>100.0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-1955641912"/>
        <c:axId val="-1955638872"/>
      </c:barChart>
      <c:catAx>
        <c:axId val="-1955641912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-195563887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1955638872"/>
        <c:scaling>
          <c:orientation val="minMax"/>
          <c:max val="120.0"/>
          <c:min val="0.0"/>
        </c:scaling>
        <c:delete val="1"/>
        <c:axPos val="t"/>
        <c:numFmt formatCode="General" sourceLinked="1"/>
        <c:majorTickMark val="out"/>
        <c:minorTickMark val="none"/>
        <c:tickLblPos val="none"/>
        <c:crossAx val="-1955641912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0132631445853835"/>
          <c:y val="0.0114942528735632"/>
          <c:w val="0.650736514257997"/>
          <c:h val="1.0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rgbClr val="00B050"/>
            </a:solidFill>
            <a:ln w="6416">
              <a:noFill/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 w="6416">
                <a:noFill/>
                <a:prstDash val="solid"/>
              </a:ln>
            </c:spPr>
          </c:dPt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Sheet1!$A$1</c:f>
              <c:numCache>
                <c:formatCode>0</c:formatCode>
                <c:ptCount val="1"/>
                <c:pt idx="0">
                  <c:v>100.0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-2118529384"/>
        <c:axId val="-1955821672"/>
      </c:barChart>
      <c:catAx>
        <c:axId val="-2118529384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-195582167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1955821672"/>
        <c:scaling>
          <c:orientation val="minMax"/>
          <c:max val="120.0"/>
          <c:min val="0.0"/>
        </c:scaling>
        <c:delete val="1"/>
        <c:axPos val="t"/>
        <c:numFmt formatCode="General" sourceLinked="1"/>
        <c:majorTickMark val="out"/>
        <c:minorTickMark val="none"/>
        <c:tickLblPos val="none"/>
        <c:crossAx val="-2118529384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0132631445853835"/>
          <c:y val="0.0114942528735632"/>
          <c:w val="0.66836089876529"/>
          <c:h val="1.0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'Sheet1'!$B$1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'Sheet1'!$C$1</c:f>
              <c:strCache>
                <c:ptCount val="1"/>
              </c:strCache>
            </c:strRef>
          </c:tx>
          <c:spPr>
            <a:solidFill>
              <a:srgbClr val="002060"/>
            </a:solidFill>
            <a:ln w="6416">
              <a:noFill/>
              <a:prstDash val="solid"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'Sheet1'!$A$1</c:f>
              <c:numCache>
                <c:formatCode>0</c:formatCode>
                <c:ptCount val="1"/>
                <c:pt idx="0">
                  <c:v>100.0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-2118360312"/>
        <c:axId val="-2115144488"/>
      </c:barChart>
      <c:catAx>
        <c:axId val="-2118360312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-211514448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2115144488"/>
        <c:scaling>
          <c:orientation val="minMax"/>
          <c:max val="120.0"/>
          <c:min val="0.0"/>
        </c:scaling>
        <c:delete val="1"/>
        <c:axPos val="t"/>
        <c:numFmt formatCode="General" sourceLinked="1"/>
        <c:majorTickMark val="out"/>
        <c:minorTickMark val="none"/>
        <c:tickLblPos val="none"/>
        <c:crossAx val="-2118360312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0132631445853835"/>
          <c:y val="0.0114942528735632"/>
          <c:w val="0.650736514257997"/>
          <c:h val="1.0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</c:formatCode>
                <c:ptCount val="1"/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rgbClr val="00B050"/>
            </a:solidFill>
            <a:ln w="6416">
              <a:noFill/>
              <a:prstDash val="solid"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Sheet1!$A$1</c:f>
              <c:numCache>
                <c:formatCode>0</c:formatCode>
                <c:ptCount val="1"/>
                <c:pt idx="0">
                  <c:v>30.0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-1956315432"/>
        <c:axId val="-1956360104"/>
      </c:barChart>
      <c:catAx>
        <c:axId val="-1956315432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-195636010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1956360104"/>
        <c:scaling>
          <c:orientation val="minMax"/>
          <c:max val="120.0"/>
          <c:min val="0.0"/>
        </c:scaling>
        <c:delete val="1"/>
        <c:axPos val="t"/>
        <c:numFmt formatCode="0" sourceLinked="1"/>
        <c:majorTickMark val="out"/>
        <c:minorTickMark val="none"/>
        <c:tickLblPos val="none"/>
        <c:crossAx val="-1956315432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440907053665217"/>
          <c:y val="0.101666172881308"/>
          <c:w val="0.939273542082959"/>
          <c:h val="0.7187900847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Em Execução</c:v>
                </c:pt>
              </c:strCache>
            </c:strRef>
          </c:tx>
          <c:spPr>
            <a:ln w="15875">
              <a:solidFill>
                <a:schemeClr val="tx2"/>
              </a:solidFill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75000"/>
                </a:schemeClr>
              </a:solidFill>
              <a:ln w="6350">
                <a:solidFill>
                  <a:schemeClr val="bg1"/>
                </a:solidFill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8">
                  <c:v>1.0</c:v>
                </c:pt>
                <c:pt idx="9">
                  <c:v>1.0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Não Iniciados</c:v>
                </c:pt>
              </c:strCache>
            </c:strRef>
          </c:tx>
          <c:spPr>
            <a:ln w="15875">
              <a:solidFill>
                <a:schemeClr val="tx1">
                  <a:lumMod val="50000"/>
                  <a:lumOff val="50000"/>
                </a:schemeClr>
              </a:solidFill>
            </a:ln>
          </c:spPr>
          <c:marker>
            <c:symbol val="circle"/>
            <c:size val="5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bg1"/>
                </a:solidFill>
              </a:ln>
            </c:spPr>
          </c:marker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8">
                  <c:v>8.0</c:v>
                </c:pt>
                <c:pt idx="9">
                  <c:v>9.0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956271464"/>
        <c:axId val="-1956266456"/>
      </c:lineChart>
      <c:catAx>
        <c:axId val="-195627146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n-US"/>
          </a:p>
        </c:txPr>
        <c:crossAx val="-1956266456"/>
        <c:crosses val="autoZero"/>
        <c:auto val="1"/>
        <c:lblAlgn val="ctr"/>
        <c:lblOffset val="100"/>
        <c:noMultiLvlLbl val="0"/>
      </c:catAx>
      <c:valAx>
        <c:axId val="-1956266456"/>
        <c:scaling>
          <c:orientation val="minMax"/>
        </c:scaling>
        <c:delete val="0"/>
        <c:axPos val="l"/>
        <c:majorGridlines>
          <c:spPr>
            <a:ln w="6350">
              <a:solidFill>
                <a:schemeClr val="bg1">
                  <a:lumMod val="75000"/>
                </a:schemeClr>
              </a:solidFill>
            </a:ln>
          </c:spPr>
        </c:majorGridlines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n-US"/>
          </a:p>
        </c:txPr>
        <c:crossAx val="-195627146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434396632664613"/>
          <c:y val="0.00057270289285056"/>
          <c:w val="0.565603367335387"/>
          <c:h val="0.119241103764107"/>
        </c:manualLayout>
      </c:layout>
      <c:overlay val="0"/>
      <c:txPr>
        <a:bodyPr/>
        <a:lstStyle/>
        <a:p>
          <a:pPr>
            <a:defRPr sz="1000"/>
          </a:pPr>
          <a:endParaRPr lang="en-US"/>
        </a:p>
      </c:txPr>
    </c:legend>
    <c:plotVisOnly val="1"/>
    <c:dispBlanksAs val="gap"/>
    <c:showDLblsOverMax val="0"/>
  </c:chart>
  <c:spPr>
    <a:solidFill>
      <a:schemeClr val="bg1">
        <a:lumMod val="50000"/>
        <a:alpha val="10000"/>
      </a:schemeClr>
    </a:solidFill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440907053665217"/>
          <c:y val="0.101666172881308"/>
          <c:w val="0.939273542082959"/>
          <c:h val="0.7187900847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Atrasados</c:v>
                </c:pt>
              </c:strCache>
            </c:strRef>
          </c:tx>
          <c:spPr>
            <a:ln w="15875">
              <a:solidFill>
                <a:schemeClr val="tx2"/>
              </a:solidFill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75000"/>
                </a:schemeClr>
              </a:solidFill>
              <a:ln w="6350">
                <a:solidFill>
                  <a:schemeClr val="bg1"/>
                </a:solidFill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8">
                  <c:v>0.0</c:v>
                </c:pt>
                <c:pt idx="9">
                  <c:v>0.0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 Prazo</c:v>
                </c:pt>
              </c:strCache>
            </c:strRef>
          </c:tx>
          <c:spPr>
            <a:ln w="15875">
              <a:solidFill>
                <a:schemeClr val="tx1">
                  <a:lumMod val="50000"/>
                  <a:lumOff val="50000"/>
                </a:schemeClr>
              </a:solidFill>
            </a:ln>
          </c:spPr>
          <c:marker>
            <c:symbol val="circle"/>
            <c:size val="5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bg1"/>
                </a:solidFill>
              </a:ln>
            </c:spPr>
          </c:marker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8">
                  <c:v>1.0</c:v>
                </c:pt>
                <c:pt idx="9">
                  <c:v>1.0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956258200"/>
        <c:axId val="-1956253192"/>
      </c:lineChart>
      <c:catAx>
        <c:axId val="-195625820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n-US"/>
          </a:p>
        </c:txPr>
        <c:crossAx val="-1956253192"/>
        <c:crosses val="autoZero"/>
        <c:auto val="1"/>
        <c:lblAlgn val="ctr"/>
        <c:lblOffset val="100"/>
        <c:noMultiLvlLbl val="0"/>
      </c:catAx>
      <c:valAx>
        <c:axId val="-1956253192"/>
        <c:scaling>
          <c:orientation val="minMax"/>
        </c:scaling>
        <c:delete val="0"/>
        <c:axPos val="l"/>
        <c:majorGridlines>
          <c:spPr>
            <a:ln w="6350">
              <a:solidFill>
                <a:schemeClr val="bg1">
                  <a:lumMod val="75000"/>
                </a:schemeClr>
              </a:solidFill>
            </a:ln>
          </c:spPr>
        </c:majorGridlines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lang="pt-BR" sz="10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n-US"/>
          </a:p>
        </c:txPr>
        <c:crossAx val="-195625820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413730860042508"/>
          <c:y val="0.00057270289285056"/>
          <c:w val="0.586269139957492"/>
          <c:h val="0.119241103764107"/>
        </c:manualLayout>
      </c:layout>
      <c:overlay val="0"/>
      <c:txPr>
        <a:bodyPr/>
        <a:lstStyle/>
        <a:p>
          <a:pPr>
            <a:defRPr sz="1000"/>
          </a:pPr>
          <a:endParaRPr lang="en-US"/>
        </a:p>
      </c:txPr>
    </c:legend>
    <c:plotVisOnly val="1"/>
    <c:dispBlanksAs val="gap"/>
    <c:showDLblsOverMax val="0"/>
  </c:chart>
  <c:spPr>
    <a:solidFill>
      <a:schemeClr val="bg1">
        <a:lumMod val="50000"/>
        <a:alpha val="10000"/>
      </a:schemeClr>
    </a:solidFill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132631445853835"/>
          <c:y val="0.0114942528735632"/>
          <c:w val="0.66836089876529"/>
          <c:h val="1.0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'Sheet1'!$B$1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'Sheet1'!$C$1</c:f>
              <c:strCache>
                <c:ptCount val="1"/>
              </c:strCache>
            </c:strRef>
          </c:tx>
          <c:spPr>
            <a:solidFill>
              <a:srgbClr val="002060"/>
            </a:solidFill>
            <a:ln w="6416">
              <a:noFill/>
              <a:prstDash val="solid"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'Sheet1'!$A$1</c:f>
              <c:numCache>
                <c:formatCode>0</c:formatCode>
                <c:ptCount val="1"/>
                <c:pt idx="0">
                  <c:v>100.0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-1956624984"/>
        <c:axId val="2090560280"/>
      </c:barChart>
      <c:catAx>
        <c:axId val="-1956624984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209056028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090560280"/>
        <c:scaling>
          <c:orientation val="minMax"/>
          <c:max val="120.0"/>
          <c:min val="0.0"/>
        </c:scaling>
        <c:delete val="1"/>
        <c:axPos val="t"/>
        <c:numFmt formatCode="General" sourceLinked="1"/>
        <c:majorTickMark val="out"/>
        <c:minorTickMark val="none"/>
        <c:tickLblPos val="none"/>
        <c:crossAx val="-1956624984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132631445853835"/>
          <c:y val="0.0114942528735632"/>
          <c:w val="0.650736514257997"/>
          <c:h val="1.0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</c:formatCode>
                <c:ptCount val="1"/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rgbClr val="FFFF00"/>
            </a:solidFill>
            <a:ln w="6416">
              <a:noFill/>
              <a:prstDash val="solid"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Sheet1!$A$1</c:f>
              <c:numCache>
                <c:formatCode>0</c:formatCode>
                <c:ptCount val="1"/>
                <c:pt idx="0">
                  <c:v>10.0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-1956427240"/>
        <c:axId val="-1956424200"/>
      </c:barChart>
      <c:catAx>
        <c:axId val="-1956427240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-195642420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1956424200"/>
        <c:scaling>
          <c:orientation val="minMax"/>
          <c:max val="120.0"/>
          <c:min val="0.0"/>
        </c:scaling>
        <c:delete val="1"/>
        <c:axPos val="t"/>
        <c:numFmt formatCode="0" sourceLinked="1"/>
        <c:majorTickMark val="out"/>
        <c:minorTickMark val="none"/>
        <c:tickLblPos val="none"/>
        <c:crossAx val="-1956427240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440907053665217"/>
          <c:y val="0.101666172881308"/>
          <c:w val="0.939273542082959"/>
          <c:h val="0.7187900847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Em Execução</c:v>
                </c:pt>
              </c:strCache>
            </c:strRef>
          </c:tx>
          <c:spPr>
            <a:ln w="15875">
              <a:solidFill>
                <a:schemeClr val="tx2"/>
              </a:solidFill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75000"/>
                </a:schemeClr>
              </a:solidFill>
              <a:ln w="6350">
                <a:solidFill>
                  <a:schemeClr val="bg1"/>
                </a:solidFill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8">
                  <c:v>4.0</c:v>
                </c:pt>
                <c:pt idx="9">
                  <c:v>4.0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Não Iniciados</c:v>
                </c:pt>
              </c:strCache>
            </c:strRef>
          </c:tx>
          <c:spPr>
            <a:ln w="15875">
              <a:solidFill>
                <a:schemeClr val="tx1">
                  <a:lumMod val="50000"/>
                  <a:lumOff val="50000"/>
                </a:schemeClr>
              </a:solidFill>
            </a:ln>
          </c:spPr>
          <c:marker>
            <c:symbol val="circle"/>
            <c:size val="5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bg1"/>
                </a:solidFill>
              </a:ln>
            </c:spPr>
          </c:marker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8">
                  <c:v>4.0</c:v>
                </c:pt>
                <c:pt idx="9">
                  <c:v>8.0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956551512"/>
        <c:axId val="-1956607784"/>
      </c:lineChart>
      <c:catAx>
        <c:axId val="-195655151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n-US"/>
          </a:p>
        </c:txPr>
        <c:crossAx val="-1956607784"/>
        <c:crosses val="autoZero"/>
        <c:auto val="1"/>
        <c:lblAlgn val="ctr"/>
        <c:lblOffset val="100"/>
        <c:noMultiLvlLbl val="0"/>
      </c:catAx>
      <c:valAx>
        <c:axId val="-1956607784"/>
        <c:scaling>
          <c:orientation val="minMax"/>
        </c:scaling>
        <c:delete val="0"/>
        <c:axPos val="l"/>
        <c:majorGridlines>
          <c:spPr>
            <a:ln w="6350">
              <a:solidFill>
                <a:schemeClr val="bg1">
                  <a:lumMod val="75000"/>
                </a:schemeClr>
              </a:solidFill>
            </a:ln>
          </c:spPr>
        </c:majorGridlines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n-US"/>
          </a:p>
        </c:txPr>
        <c:crossAx val="-195655151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434396632664613"/>
          <c:y val="0.00057270289285056"/>
          <c:w val="0.565603367335387"/>
          <c:h val="0.119241103764107"/>
        </c:manualLayout>
      </c:layout>
      <c:overlay val="0"/>
      <c:txPr>
        <a:bodyPr/>
        <a:lstStyle/>
        <a:p>
          <a:pPr>
            <a:defRPr sz="1000"/>
          </a:pPr>
          <a:endParaRPr lang="en-US"/>
        </a:p>
      </c:txPr>
    </c:legend>
    <c:plotVisOnly val="1"/>
    <c:dispBlanksAs val="gap"/>
    <c:showDLblsOverMax val="0"/>
  </c:chart>
  <c:spPr>
    <a:solidFill>
      <a:schemeClr val="bg1">
        <a:lumMod val="50000"/>
        <a:alpha val="10000"/>
      </a:schemeClr>
    </a:solidFill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440907053665217"/>
          <c:y val="0.101666172881308"/>
          <c:w val="0.939273542082959"/>
          <c:h val="0.7187900847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Atrasados</c:v>
                </c:pt>
              </c:strCache>
            </c:strRef>
          </c:tx>
          <c:spPr>
            <a:ln w="15875">
              <a:solidFill>
                <a:schemeClr val="tx2"/>
              </a:solidFill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75000"/>
                </a:schemeClr>
              </a:solidFill>
              <a:ln w="6350">
                <a:solidFill>
                  <a:schemeClr val="bg1"/>
                </a:solidFill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8" formatCode="0%">
                  <c:v>0.5</c:v>
                </c:pt>
                <c:pt idx="9" formatCode="0%">
                  <c:v>0.6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 Prazo</c:v>
                </c:pt>
              </c:strCache>
            </c:strRef>
          </c:tx>
          <c:spPr>
            <a:ln w="15875">
              <a:solidFill>
                <a:schemeClr val="tx1">
                  <a:lumMod val="50000"/>
                  <a:lumOff val="50000"/>
                </a:schemeClr>
              </a:solidFill>
            </a:ln>
          </c:spPr>
          <c:marker>
            <c:symbol val="circle"/>
            <c:size val="5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bg1"/>
                </a:solidFill>
              </a:ln>
            </c:spPr>
          </c:marker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8" formatCode="0%">
                  <c:v>0.5</c:v>
                </c:pt>
                <c:pt idx="9" formatCode="0%">
                  <c:v>0.4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08162600"/>
        <c:axId val="-2107696552"/>
      </c:lineChart>
      <c:catAx>
        <c:axId val="-210816260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n-US"/>
          </a:p>
        </c:txPr>
        <c:crossAx val="-2107696552"/>
        <c:crosses val="autoZero"/>
        <c:auto val="1"/>
        <c:lblAlgn val="ctr"/>
        <c:lblOffset val="100"/>
        <c:noMultiLvlLbl val="0"/>
      </c:catAx>
      <c:valAx>
        <c:axId val="-2107696552"/>
        <c:scaling>
          <c:orientation val="minMax"/>
        </c:scaling>
        <c:delete val="0"/>
        <c:axPos val="l"/>
        <c:majorGridlines>
          <c:spPr>
            <a:ln w="6350">
              <a:solidFill>
                <a:schemeClr val="bg1">
                  <a:lumMod val="75000"/>
                </a:schemeClr>
              </a:solidFill>
            </a:ln>
          </c:spPr>
        </c:majorGridlines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lang="pt-BR" sz="10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n-US"/>
          </a:p>
        </c:txPr>
        <c:crossAx val="-210816260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413730860042508"/>
          <c:y val="0.00057270289285056"/>
          <c:w val="0.586269139957492"/>
          <c:h val="0.119241103764107"/>
        </c:manualLayout>
      </c:layout>
      <c:overlay val="0"/>
      <c:txPr>
        <a:bodyPr/>
        <a:lstStyle/>
        <a:p>
          <a:pPr>
            <a:defRPr sz="1000"/>
          </a:pPr>
          <a:endParaRPr lang="en-US"/>
        </a:p>
      </c:txPr>
    </c:legend>
    <c:plotVisOnly val="1"/>
    <c:dispBlanksAs val="gap"/>
    <c:showDLblsOverMax val="0"/>
  </c:chart>
  <c:spPr>
    <a:solidFill>
      <a:schemeClr val="bg1">
        <a:lumMod val="50000"/>
        <a:alpha val="10000"/>
      </a:schemeClr>
    </a:solidFill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132631445853835"/>
          <c:y val="0.0114942528735632"/>
          <c:w val="0.66836089876529"/>
          <c:h val="1.0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'Sheet1'!$B$1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'Sheet1'!$C$1</c:f>
              <c:strCache>
                <c:ptCount val="1"/>
              </c:strCache>
            </c:strRef>
          </c:tx>
          <c:spPr>
            <a:solidFill>
              <a:srgbClr val="002060"/>
            </a:solidFill>
            <a:ln w="6416">
              <a:noFill/>
              <a:prstDash val="solid"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'Sheet1'!$A$1</c:f>
              <c:numCache>
                <c:formatCode>0</c:formatCode>
                <c:ptCount val="1"/>
                <c:pt idx="0">
                  <c:v>100.0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-1960656120"/>
        <c:axId val="-1960659176"/>
      </c:barChart>
      <c:catAx>
        <c:axId val="-1960656120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-196065917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1960659176"/>
        <c:scaling>
          <c:orientation val="minMax"/>
          <c:max val="120.0"/>
          <c:min val="0.0"/>
        </c:scaling>
        <c:delete val="1"/>
        <c:axPos val="t"/>
        <c:numFmt formatCode="General" sourceLinked="1"/>
        <c:majorTickMark val="out"/>
        <c:minorTickMark val="none"/>
        <c:tickLblPos val="none"/>
        <c:crossAx val="-1960656120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132631445853835"/>
          <c:y val="0.0114942528735632"/>
          <c:w val="0.650736514257997"/>
          <c:h val="1.0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</c:formatCode>
                <c:ptCount val="1"/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rgbClr val="FF0000"/>
            </a:solidFill>
            <a:ln w="6416">
              <a:noFill/>
              <a:prstDash val="solid"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Sheet1!$A$1</c:f>
              <c:numCache>
                <c:formatCode>0</c:formatCode>
                <c:ptCount val="1"/>
                <c:pt idx="0">
                  <c:v>50.0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-1955612760"/>
        <c:axId val="-2115052248"/>
      </c:barChart>
      <c:catAx>
        <c:axId val="-1955612760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-211505224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2115052248"/>
        <c:scaling>
          <c:orientation val="minMax"/>
          <c:max val="120.0"/>
          <c:min val="0.0"/>
        </c:scaling>
        <c:delete val="1"/>
        <c:axPos val="t"/>
        <c:numFmt formatCode="0" sourceLinked="1"/>
        <c:majorTickMark val="out"/>
        <c:minorTickMark val="none"/>
        <c:tickLblPos val="none"/>
        <c:crossAx val="-1955612760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132631445853835"/>
          <c:y val="0.0114942528735632"/>
          <c:w val="0.650736514257997"/>
          <c:h val="1.0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rgbClr val="00B050"/>
            </a:solidFill>
            <a:ln w="6416">
              <a:noFill/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 w="6416">
                <a:noFill/>
                <a:prstDash val="solid"/>
              </a:ln>
            </c:spPr>
          </c:dPt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Sheet1!$A$1</c:f>
              <c:numCache>
                <c:formatCode>0</c:formatCode>
                <c:ptCount val="1"/>
                <c:pt idx="0">
                  <c:v>95.0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-2108641048"/>
        <c:axId val="-1955802488"/>
      </c:barChart>
      <c:catAx>
        <c:axId val="-2108641048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-195580248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1955802488"/>
        <c:scaling>
          <c:orientation val="minMax"/>
          <c:max val="120.0"/>
          <c:min val="0.0"/>
        </c:scaling>
        <c:delete val="1"/>
        <c:axPos val="t"/>
        <c:numFmt formatCode="General" sourceLinked="1"/>
        <c:majorTickMark val="out"/>
        <c:minorTickMark val="none"/>
        <c:tickLblPos val="none"/>
        <c:crossAx val="-2108641048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132631445853835"/>
          <c:y val="0.0114942528735632"/>
          <c:w val="0.66836089876529"/>
          <c:h val="1.0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'Sheet1'!$B$1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'Sheet1'!$C$1</c:f>
              <c:strCache>
                <c:ptCount val="1"/>
              </c:strCache>
            </c:strRef>
          </c:tx>
          <c:spPr>
            <a:solidFill>
              <a:srgbClr val="002060"/>
            </a:solidFill>
            <a:ln w="6416">
              <a:noFill/>
              <a:prstDash val="solid"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'Sheet1'!$A$1</c:f>
              <c:numCache>
                <c:formatCode>0</c:formatCode>
                <c:ptCount val="1"/>
                <c:pt idx="0">
                  <c:v>100.0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-1956402200"/>
        <c:axId val="-2107731656"/>
      </c:barChart>
      <c:catAx>
        <c:axId val="-1956402200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-210773165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2107731656"/>
        <c:scaling>
          <c:orientation val="minMax"/>
          <c:max val="120.0"/>
          <c:min val="0.0"/>
        </c:scaling>
        <c:delete val="1"/>
        <c:axPos val="t"/>
        <c:numFmt formatCode="General" sourceLinked="1"/>
        <c:majorTickMark val="out"/>
        <c:minorTickMark val="none"/>
        <c:tickLblPos val="none"/>
        <c:crossAx val="-1956402200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132631445853835"/>
          <c:y val="0.0114942528735632"/>
          <c:w val="0.650736514257997"/>
          <c:h val="1.0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rgbClr val="FF0000"/>
            </a:solidFill>
            <a:ln w="6416">
              <a:noFill/>
              <a:prstDash val="solid"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Sheet1!$A$1</c:f>
              <c:numCache>
                <c:formatCode>0</c:formatCode>
                <c:ptCount val="1"/>
                <c:pt idx="0">
                  <c:v>15.0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-1966659640"/>
        <c:axId val="-1966656600"/>
      </c:barChart>
      <c:catAx>
        <c:axId val="-1966659640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-196665660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1966656600"/>
        <c:scaling>
          <c:orientation val="minMax"/>
          <c:max val="120.0"/>
          <c:min val="0.0"/>
        </c:scaling>
        <c:delete val="1"/>
        <c:axPos val="t"/>
        <c:numFmt formatCode="General" sourceLinked="1"/>
        <c:majorTickMark val="out"/>
        <c:minorTickMark val="none"/>
        <c:tickLblPos val="none"/>
        <c:crossAx val="-1966659640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132631445853835"/>
          <c:y val="0.0114942528735632"/>
          <c:w val="0.66836089876529"/>
          <c:h val="1.0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'Sheet1'!$B$1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'Sheet1'!$C$1</c:f>
              <c:strCache>
                <c:ptCount val="1"/>
              </c:strCache>
            </c:strRef>
          </c:tx>
          <c:spPr>
            <a:solidFill>
              <a:srgbClr val="002060"/>
            </a:solidFill>
            <a:ln w="6416">
              <a:noFill/>
              <a:prstDash val="solid"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'Sheet1'!$A$1</c:f>
              <c:numCache>
                <c:formatCode>0</c:formatCode>
                <c:ptCount val="1"/>
                <c:pt idx="0">
                  <c:v>100.0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-1966651464"/>
        <c:axId val="-1966649912"/>
      </c:barChart>
      <c:catAx>
        <c:axId val="-1966651464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-196664991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1966649912"/>
        <c:scaling>
          <c:orientation val="minMax"/>
          <c:max val="120.0"/>
          <c:min val="0.0"/>
        </c:scaling>
        <c:delete val="1"/>
        <c:axPos val="t"/>
        <c:numFmt formatCode="General" sourceLinked="1"/>
        <c:majorTickMark val="out"/>
        <c:minorTickMark val="none"/>
        <c:tickLblPos val="none"/>
        <c:crossAx val="-1966651464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132631445853835"/>
          <c:y val="0.0114942528735632"/>
          <c:w val="0.650736514257997"/>
          <c:h val="1.0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</c:formatCode>
                <c:ptCount val="1"/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rgbClr val="00B050"/>
            </a:solidFill>
            <a:ln w="6416">
              <a:noFill/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 w="6416">
                <a:noFill/>
                <a:prstDash val="solid"/>
              </a:ln>
            </c:spPr>
          </c:dPt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Sheet1!$A$1</c:f>
              <c:numCache>
                <c:formatCode>0</c:formatCode>
                <c:ptCount val="1"/>
                <c:pt idx="0">
                  <c:v>70.0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-1966786904"/>
        <c:axId val="-1966783864"/>
      </c:barChart>
      <c:catAx>
        <c:axId val="-1966786904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-196678386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1966783864"/>
        <c:scaling>
          <c:orientation val="minMax"/>
          <c:max val="120.0"/>
          <c:min val="0.0"/>
        </c:scaling>
        <c:delete val="1"/>
        <c:axPos val="t"/>
        <c:numFmt formatCode="0" sourceLinked="1"/>
        <c:majorTickMark val="out"/>
        <c:minorTickMark val="none"/>
        <c:tickLblPos val="none"/>
        <c:crossAx val="-1966786904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132631445853835"/>
          <c:y val="0.0114942528735632"/>
          <c:w val="0.66836089876529"/>
          <c:h val="1.0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'Sheet1'!$B$1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'Sheet1'!$C$1</c:f>
              <c:strCache>
                <c:ptCount val="1"/>
              </c:strCache>
            </c:strRef>
          </c:tx>
          <c:spPr>
            <a:solidFill>
              <a:srgbClr val="002060"/>
            </a:solidFill>
            <a:ln w="6416">
              <a:noFill/>
              <a:prstDash val="solid"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'Sheet1'!$A$1</c:f>
              <c:numCache>
                <c:formatCode>0</c:formatCode>
                <c:ptCount val="1"/>
                <c:pt idx="0">
                  <c:v>100.0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-2039258504"/>
        <c:axId val="-2039255464"/>
      </c:barChart>
      <c:catAx>
        <c:axId val="-2039258504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-203925546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2039255464"/>
        <c:scaling>
          <c:orientation val="minMax"/>
          <c:max val="120.0"/>
          <c:min val="0.0"/>
        </c:scaling>
        <c:delete val="1"/>
        <c:axPos val="t"/>
        <c:numFmt formatCode="General" sourceLinked="1"/>
        <c:majorTickMark val="out"/>
        <c:minorTickMark val="none"/>
        <c:tickLblPos val="none"/>
        <c:crossAx val="-2039258504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132631445853835"/>
          <c:y val="0.0114942528735632"/>
          <c:w val="0.650736514257997"/>
          <c:h val="1.0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</c:formatCode>
                <c:ptCount val="1"/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rgbClr val="00B050"/>
            </a:solidFill>
            <a:ln w="6416">
              <a:noFill/>
              <a:prstDash val="solid"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Sheet1!$A$1</c:f>
              <c:numCache>
                <c:formatCode>0</c:formatCode>
                <c:ptCount val="1"/>
                <c:pt idx="0">
                  <c:v>70.0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-1960674232"/>
        <c:axId val="-1960671192"/>
      </c:barChart>
      <c:catAx>
        <c:axId val="-1960674232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-196067119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1960671192"/>
        <c:scaling>
          <c:orientation val="minMax"/>
          <c:max val="120.0"/>
          <c:min val="0.0"/>
        </c:scaling>
        <c:delete val="1"/>
        <c:axPos val="t"/>
        <c:numFmt formatCode="0" sourceLinked="1"/>
        <c:majorTickMark val="out"/>
        <c:minorTickMark val="none"/>
        <c:tickLblPos val="none"/>
        <c:crossAx val="-1960674232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132631445853835"/>
          <c:y val="0.0114942528735632"/>
          <c:w val="0.66836089876529"/>
          <c:h val="1.0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'Sheet1'!$B$1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'Sheet1'!$C$1</c:f>
              <c:strCache>
                <c:ptCount val="1"/>
              </c:strCache>
            </c:strRef>
          </c:tx>
          <c:spPr>
            <a:solidFill>
              <a:srgbClr val="002060"/>
            </a:solidFill>
            <a:ln w="6416">
              <a:noFill/>
              <a:prstDash val="solid"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'Sheet1'!$A$1</c:f>
              <c:numCache>
                <c:formatCode>0</c:formatCode>
                <c:ptCount val="1"/>
                <c:pt idx="0">
                  <c:v>100.0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-1960717464"/>
        <c:axId val="-1960720296"/>
      </c:barChart>
      <c:catAx>
        <c:axId val="-1960717464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-196072029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1960720296"/>
        <c:scaling>
          <c:orientation val="minMax"/>
          <c:max val="120.0"/>
          <c:min val="0.0"/>
        </c:scaling>
        <c:delete val="1"/>
        <c:axPos val="t"/>
        <c:numFmt formatCode="General" sourceLinked="1"/>
        <c:majorTickMark val="out"/>
        <c:minorTickMark val="none"/>
        <c:tickLblPos val="none"/>
        <c:crossAx val="-1960717464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132631445853835"/>
          <c:y val="0.0114942528735632"/>
          <c:w val="0.650736514257997"/>
          <c:h val="1.0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</c:formatCode>
                <c:ptCount val="1"/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rgbClr val="00B050"/>
            </a:solidFill>
            <a:ln w="6416">
              <a:noFill/>
              <a:prstDash val="solid"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Sheet1!$A$1</c:f>
              <c:numCache>
                <c:formatCode>0</c:formatCode>
                <c:ptCount val="1"/>
                <c:pt idx="0">
                  <c:v>50.0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-2039120072"/>
        <c:axId val="-2039125688"/>
      </c:barChart>
      <c:catAx>
        <c:axId val="-2039120072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-203912568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2039125688"/>
        <c:scaling>
          <c:orientation val="minMax"/>
          <c:max val="120.0"/>
          <c:min val="0.0"/>
        </c:scaling>
        <c:delete val="1"/>
        <c:axPos val="t"/>
        <c:numFmt formatCode="0" sourceLinked="1"/>
        <c:majorTickMark val="out"/>
        <c:minorTickMark val="none"/>
        <c:tickLblPos val="none"/>
        <c:crossAx val="-2039120072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440907053665217"/>
          <c:y val="0.101666172881308"/>
          <c:w val="0.939273542082959"/>
          <c:h val="0.7187900847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Em Execução</c:v>
                </c:pt>
              </c:strCache>
            </c:strRef>
          </c:tx>
          <c:spPr>
            <a:ln w="15875">
              <a:solidFill>
                <a:schemeClr val="tx2"/>
              </a:solidFill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75000"/>
                </a:schemeClr>
              </a:solidFill>
              <a:ln w="6350">
                <a:solidFill>
                  <a:schemeClr val="bg1"/>
                </a:solidFill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8">
                  <c:v>8.0</c:v>
                </c:pt>
                <c:pt idx="9">
                  <c:v>8.0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Não Iniciados</c:v>
                </c:pt>
              </c:strCache>
            </c:strRef>
          </c:tx>
          <c:spPr>
            <a:ln w="15875">
              <a:solidFill>
                <a:schemeClr val="tx1">
                  <a:lumMod val="50000"/>
                  <a:lumOff val="50000"/>
                </a:schemeClr>
              </a:solidFill>
            </a:ln>
          </c:spPr>
          <c:marker>
            <c:symbol val="circle"/>
            <c:size val="5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bg1"/>
                </a:solidFill>
              </a:ln>
            </c:spPr>
          </c:marker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8">
                  <c:v>2.0</c:v>
                </c:pt>
                <c:pt idx="9">
                  <c:v>2.0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33217848"/>
        <c:axId val="-2133332536"/>
      </c:lineChart>
      <c:catAx>
        <c:axId val="-213321784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n-US"/>
          </a:p>
        </c:txPr>
        <c:crossAx val="-2133332536"/>
        <c:crosses val="autoZero"/>
        <c:auto val="1"/>
        <c:lblAlgn val="ctr"/>
        <c:lblOffset val="100"/>
        <c:noMultiLvlLbl val="0"/>
      </c:catAx>
      <c:valAx>
        <c:axId val="-2133332536"/>
        <c:scaling>
          <c:orientation val="minMax"/>
        </c:scaling>
        <c:delete val="0"/>
        <c:axPos val="l"/>
        <c:majorGridlines>
          <c:spPr>
            <a:ln w="6350">
              <a:solidFill>
                <a:schemeClr val="bg1">
                  <a:lumMod val="75000"/>
                </a:schemeClr>
              </a:solidFill>
            </a:ln>
          </c:spPr>
        </c:majorGridlines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n-US"/>
          </a:p>
        </c:txPr>
        <c:crossAx val="-213321784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434396632664613"/>
          <c:y val="0.00057270289285056"/>
          <c:w val="0.565603367335387"/>
          <c:h val="0.119241103764107"/>
        </c:manualLayout>
      </c:layout>
      <c:overlay val="0"/>
      <c:txPr>
        <a:bodyPr/>
        <a:lstStyle/>
        <a:p>
          <a:pPr>
            <a:defRPr sz="1000"/>
          </a:pPr>
          <a:endParaRPr lang="en-US"/>
        </a:p>
      </c:txPr>
    </c:legend>
    <c:plotVisOnly val="1"/>
    <c:dispBlanksAs val="gap"/>
    <c:showDLblsOverMax val="0"/>
  </c:chart>
  <c:spPr>
    <a:solidFill>
      <a:schemeClr val="bg1">
        <a:lumMod val="50000"/>
        <a:alpha val="10000"/>
      </a:schemeClr>
    </a:solidFill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132631445853835"/>
          <c:y val="0.0114942528735632"/>
          <c:w val="0.66836089876529"/>
          <c:h val="1.0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'Sheet1'!$B$1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'Sheet1'!$C$1</c:f>
              <c:strCache>
                <c:ptCount val="1"/>
              </c:strCache>
            </c:strRef>
          </c:tx>
          <c:spPr>
            <a:solidFill>
              <a:srgbClr val="002060"/>
            </a:solidFill>
            <a:ln w="6416">
              <a:noFill/>
              <a:prstDash val="solid"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'Sheet1'!$A$1</c:f>
              <c:numCache>
                <c:formatCode>0</c:formatCode>
                <c:ptCount val="1"/>
                <c:pt idx="0">
                  <c:v>100.0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-1966914232"/>
        <c:axId val="-1966911192"/>
      </c:barChart>
      <c:catAx>
        <c:axId val="-1966914232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-196691119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1966911192"/>
        <c:scaling>
          <c:orientation val="minMax"/>
          <c:max val="120.0"/>
          <c:min val="0.0"/>
        </c:scaling>
        <c:delete val="1"/>
        <c:axPos val="t"/>
        <c:numFmt formatCode="General" sourceLinked="1"/>
        <c:majorTickMark val="out"/>
        <c:minorTickMark val="none"/>
        <c:tickLblPos val="none"/>
        <c:crossAx val="-1966914232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440907053665217"/>
          <c:y val="0.101666172881308"/>
          <c:w val="0.939273542082959"/>
          <c:h val="0.7187900847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Atrasados</c:v>
                </c:pt>
              </c:strCache>
            </c:strRef>
          </c:tx>
          <c:spPr>
            <a:ln w="15875">
              <a:solidFill>
                <a:schemeClr val="tx2"/>
              </a:solidFill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75000"/>
                </a:schemeClr>
              </a:solidFill>
              <a:ln w="6350">
                <a:solidFill>
                  <a:schemeClr val="bg1"/>
                </a:solidFill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8" formatCode="0%">
                  <c:v>0.25</c:v>
                </c:pt>
                <c:pt idx="9" formatCode="0%">
                  <c:v>0.25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 Prazo</c:v>
                </c:pt>
              </c:strCache>
            </c:strRef>
          </c:tx>
          <c:spPr>
            <a:ln w="15875">
              <a:solidFill>
                <a:schemeClr val="tx1">
                  <a:lumMod val="50000"/>
                  <a:lumOff val="50000"/>
                </a:schemeClr>
              </a:solidFill>
            </a:ln>
          </c:spPr>
          <c:marker>
            <c:symbol val="circle"/>
            <c:size val="5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bg1"/>
                </a:solidFill>
              </a:ln>
            </c:spPr>
          </c:marker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8" formatCode="0%">
                  <c:v>0.75</c:v>
                </c:pt>
                <c:pt idx="9" formatCode="0%">
                  <c:v>0.75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32870296"/>
        <c:axId val="-2132882840"/>
      </c:lineChart>
      <c:catAx>
        <c:axId val="-213287029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n-US"/>
          </a:p>
        </c:txPr>
        <c:crossAx val="-2132882840"/>
        <c:crosses val="autoZero"/>
        <c:auto val="1"/>
        <c:lblAlgn val="ctr"/>
        <c:lblOffset val="100"/>
        <c:noMultiLvlLbl val="0"/>
      </c:catAx>
      <c:valAx>
        <c:axId val="-2132882840"/>
        <c:scaling>
          <c:orientation val="minMax"/>
        </c:scaling>
        <c:delete val="0"/>
        <c:axPos val="l"/>
        <c:majorGridlines>
          <c:spPr>
            <a:ln w="6350">
              <a:solidFill>
                <a:schemeClr val="bg1">
                  <a:lumMod val="75000"/>
                </a:schemeClr>
              </a:solidFill>
            </a:ln>
          </c:spPr>
        </c:majorGridlines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lang="pt-BR" sz="10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n-US"/>
          </a:p>
        </c:txPr>
        <c:crossAx val="-213287029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413730860042508"/>
          <c:y val="0.00057270289285056"/>
          <c:w val="0.586269139957492"/>
          <c:h val="0.119241103764107"/>
        </c:manualLayout>
      </c:layout>
      <c:overlay val="0"/>
      <c:txPr>
        <a:bodyPr/>
        <a:lstStyle/>
        <a:p>
          <a:pPr>
            <a:defRPr sz="1000"/>
          </a:pPr>
          <a:endParaRPr lang="en-US"/>
        </a:p>
      </c:txPr>
    </c:legend>
    <c:plotVisOnly val="1"/>
    <c:dispBlanksAs val="gap"/>
    <c:showDLblsOverMax val="0"/>
  </c:chart>
  <c:spPr>
    <a:solidFill>
      <a:schemeClr val="bg1">
        <a:lumMod val="50000"/>
        <a:alpha val="10000"/>
      </a:schemeClr>
    </a:solidFill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132631445853835"/>
          <c:y val="0.0114942528735632"/>
          <c:w val="0.66836089876529"/>
          <c:h val="1.0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'Sheet1'!$B$1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'Sheet1'!$C$1</c:f>
              <c:strCache>
                <c:ptCount val="1"/>
              </c:strCache>
            </c:strRef>
          </c:tx>
          <c:spPr>
            <a:solidFill>
              <a:srgbClr val="002060"/>
            </a:solidFill>
            <a:ln w="6416">
              <a:noFill/>
              <a:prstDash val="solid"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'Sheet1'!$A$1</c:f>
              <c:numCache>
                <c:formatCode>0</c:formatCode>
                <c:ptCount val="1"/>
                <c:pt idx="0">
                  <c:v>100.0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-1960690808"/>
        <c:axId val="-1960692552"/>
      </c:barChart>
      <c:catAx>
        <c:axId val="-1960690808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-196069255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1960692552"/>
        <c:scaling>
          <c:orientation val="minMax"/>
          <c:max val="120.0"/>
          <c:min val="0.0"/>
        </c:scaling>
        <c:delete val="1"/>
        <c:axPos val="t"/>
        <c:numFmt formatCode="General" sourceLinked="1"/>
        <c:majorTickMark val="out"/>
        <c:minorTickMark val="none"/>
        <c:tickLblPos val="none"/>
        <c:crossAx val="-1960690808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132631445853835"/>
          <c:y val="0.0114942528735632"/>
          <c:w val="0.650736514257997"/>
          <c:h val="1.0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</c:formatCode>
                <c:ptCount val="1"/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rgbClr val="FFFF00"/>
            </a:solidFill>
            <a:ln w="6416">
              <a:noFill/>
              <a:prstDash val="solid"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Sheet1!$A$1</c:f>
              <c:numCache>
                <c:formatCode>0</c:formatCode>
                <c:ptCount val="1"/>
                <c:pt idx="0">
                  <c:v>65.0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-1960757608"/>
        <c:axId val="-1960760664"/>
      </c:barChart>
      <c:catAx>
        <c:axId val="-1960757608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-196076066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1960760664"/>
        <c:scaling>
          <c:orientation val="minMax"/>
          <c:max val="120.0"/>
          <c:min val="0.0"/>
        </c:scaling>
        <c:delete val="1"/>
        <c:axPos val="t"/>
        <c:numFmt formatCode="0" sourceLinked="1"/>
        <c:majorTickMark val="out"/>
        <c:minorTickMark val="none"/>
        <c:tickLblPos val="none"/>
        <c:crossAx val="-1960757608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132631445853835"/>
          <c:y val="0.0114942528735632"/>
          <c:w val="0.66836089876529"/>
          <c:h val="1.0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'Sheet1'!$B$1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'Sheet1'!$C$1</c:f>
              <c:strCache>
                <c:ptCount val="1"/>
              </c:strCache>
            </c:strRef>
          </c:tx>
          <c:spPr>
            <a:solidFill>
              <a:srgbClr val="002060"/>
            </a:solidFill>
            <a:ln w="6416">
              <a:noFill/>
              <a:prstDash val="solid"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'Sheet1'!$A$1</c:f>
              <c:numCache>
                <c:formatCode>0</c:formatCode>
                <c:ptCount val="1"/>
                <c:pt idx="0">
                  <c:v>100.0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-1960788616"/>
        <c:axId val="-1960791448"/>
      </c:barChart>
      <c:catAx>
        <c:axId val="-196078861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-196079144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1960791448"/>
        <c:scaling>
          <c:orientation val="minMax"/>
          <c:max val="120.0"/>
          <c:min val="0.0"/>
        </c:scaling>
        <c:delete val="1"/>
        <c:axPos val="t"/>
        <c:numFmt formatCode="General" sourceLinked="1"/>
        <c:majorTickMark val="out"/>
        <c:minorTickMark val="none"/>
        <c:tickLblPos val="none"/>
        <c:crossAx val="-1960788616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132631445853835"/>
          <c:y val="0.0114942528735632"/>
          <c:w val="0.650736514257997"/>
          <c:h val="1.0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</c:formatCode>
                <c:ptCount val="1"/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rgbClr val="FF0000"/>
            </a:solidFill>
            <a:ln w="6416">
              <a:noFill/>
              <a:prstDash val="solid"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Sheet1!$A$1</c:f>
              <c:numCache>
                <c:formatCode>0</c:formatCode>
                <c:ptCount val="1"/>
                <c:pt idx="0">
                  <c:v>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-2107682136"/>
        <c:axId val="-2107693800"/>
      </c:barChart>
      <c:catAx>
        <c:axId val="-210768213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-210769380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2107693800"/>
        <c:scaling>
          <c:orientation val="minMax"/>
          <c:max val="120.0"/>
          <c:min val="0.0"/>
        </c:scaling>
        <c:delete val="1"/>
        <c:axPos val="t"/>
        <c:numFmt formatCode="0" sourceLinked="1"/>
        <c:majorTickMark val="out"/>
        <c:minorTickMark val="none"/>
        <c:tickLblPos val="none"/>
        <c:crossAx val="-2107682136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132631445853835"/>
          <c:y val="0.0114942528735632"/>
          <c:w val="0.66836089876529"/>
          <c:h val="1.0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'Sheet1'!$B$1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'Sheet1'!$C$1</c:f>
              <c:strCache>
                <c:ptCount val="1"/>
              </c:strCache>
            </c:strRef>
          </c:tx>
          <c:spPr>
            <a:solidFill>
              <a:srgbClr val="002060"/>
            </a:solidFill>
            <a:ln w="6416">
              <a:noFill/>
              <a:prstDash val="solid"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'Sheet1'!$A$1</c:f>
              <c:numCache>
                <c:formatCode>0</c:formatCode>
                <c:ptCount val="1"/>
                <c:pt idx="0">
                  <c:v>100.0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-2107742264"/>
        <c:axId val="-2107747592"/>
      </c:barChart>
      <c:catAx>
        <c:axId val="-2107742264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-210774759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2107747592"/>
        <c:scaling>
          <c:orientation val="minMax"/>
          <c:max val="120.0"/>
          <c:min val="0.0"/>
        </c:scaling>
        <c:delete val="1"/>
        <c:axPos val="t"/>
        <c:numFmt formatCode="General" sourceLinked="1"/>
        <c:majorTickMark val="out"/>
        <c:minorTickMark val="none"/>
        <c:tickLblPos val="none"/>
        <c:crossAx val="-2107742264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132631445853835"/>
          <c:y val="0.0114942528735632"/>
          <c:w val="0.650736514257997"/>
          <c:h val="1.0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</c:formatCode>
                <c:ptCount val="1"/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rgbClr val="00B050"/>
            </a:solidFill>
            <a:ln w="6416">
              <a:noFill/>
              <a:prstDash val="solid"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Sheet1!$A$1</c:f>
              <c:numCache>
                <c:formatCode>0</c:formatCode>
                <c:ptCount val="1"/>
                <c:pt idx="0">
                  <c:v>40.0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-2107780792"/>
        <c:axId val="-2107784088"/>
      </c:barChart>
      <c:catAx>
        <c:axId val="-2107780792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-210778408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2107784088"/>
        <c:scaling>
          <c:orientation val="minMax"/>
          <c:max val="120.0"/>
          <c:min val="0.0"/>
        </c:scaling>
        <c:delete val="1"/>
        <c:axPos val="t"/>
        <c:numFmt formatCode="0" sourceLinked="1"/>
        <c:majorTickMark val="out"/>
        <c:minorTickMark val="none"/>
        <c:tickLblPos val="none"/>
        <c:crossAx val="-2107780792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132631445853835"/>
          <c:y val="0.0114942528735632"/>
          <c:w val="0.66836089876529"/>
          <c:h val="1.0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'Sheet1'!$B$1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'Sheet1'!$C$1</c:f>
              <c:strCache>
                <c:ptCount val="1"/>
              </c:strCache>
            </c:strRef>
          </c:tx>
          <c:spPr>
            <a:solidFill>
              <a:srgbClr val="002060"/>
            </a:solidFill>
            <a:ln w="6416">
              <a:noFill/>
              <a:prstDash val="solid"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'Sheet1'!$A$1</c:f>
              <c:numCache>
                <c:formatCode>0</c:formatCode>
                <c:ptCount val="1"/>
                <c:pt idx="0">
                  <c:v>100.0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-2107889048"/>
        <c:axId val="-2107891848"/>
      </c:barChart>
      <c:catAx>
        <c:axId val="-2107889048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-210789184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2107891848"/>
        <c:scaling>
          <c:orientation val="minMax"/>
          <c:max val="120.0"/>
          <c:min val="0.0"/>
        </c:scaling>
        <c:delete val="1"/>
        <c:axPos val="t"/>
        <c:numFmt formatCode="General" sourceLinked="1"/>
        <c:majorTickMark val="out"/>
        <c:minorTickMark val="none"/>
        <c:tickLblPos val="none"/>
        <c:crossAx val="-2107889048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132631445853835"/>
          <c:y val="0.0114942528735632"/>
          <c:w val="0.650736514257997"/>
          <c:h val="1.0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</c:formatCode>
                <c:ptCount val="1"/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rgbClr val="00B050"/>
            </a:solidFill>
            <a:ln w="6416">
              <a:noFill/>
              <a:prstDash val="solid"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Sheet1!$A$1</c:f>
              <c:numCache>
                <c:formatCode>0</c:formatCode>
                <c:ptCount val="1"/>
                <c:pt idx="0">
                  <c:v>15.0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-2107922536"/>
        <c:axId val="-2107932664"/>
      </c:barChart>
      <c:catAx>
        <c:axId val="-210792253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-210793266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2107932664"/>
        <c:scaling>
          <c:orientation val="minMax"/>
          <c:max val="120.0"/>
          <c:min val="0.0"/>
        </c:scaling>
        <c:delete val="1"/>
        <c:axPos val="t"/>
        <c:numFmt formatCode="0" sourceLinked="1"/>
        <c:majorTickMark val="out"/>
        <c:minorTickMark val="none"/>
        <c:tickLblPos val="none"/>
        <c:crossAx val="-2107922536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132631445853835"/>
          <c:y val="0.0114942528735632"/>
          <c:w val="0.66836089876529"/>
          <c:h val="1.0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'Sheet1'!$B$1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'Sheet1'!$C$1</c:f>
              <c:strCache>
                <c:ptCount val="1"/>
              </c:strCache>
            </c:strRef>
          </c:tx>
          <c:spPr>
            <a:solidFill>
              <a:srgbClr val="002060"/>
            </a:solidFill>
            <a:ln w="6416">
              <a:noFill/>
              <a:prstDash val="solid"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'Sheet1'!$A$1</c:f>
              <c:numCache>
                <c:formatCode>0</c:formatCode>
                <c:ptCount val="1"/>
                <c:pt idx="0">
                  <c:v>100.0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-2107971288"/>
        <c:axId val="-2107973368"/>
      </c:barChart>
      <c:catAx>
        <c:axId val="-2107971288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-210797336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2107973368"/>
        <c:scaling>
          <c:orientation val="minMax"/>
          <c:max val="120.0"/>
          <c:min val="0.0"/>
        </c:scaling>
        <c:delete val="1"/>
        <c:axPos val="t"/>
        <c:numFmt formatCode="General" sourceLinked="1"/>
        <c:majorTickMark val="out"/>
        <c:minorTickMark val="none"/>
        <c:tickLblPos val="none"/>
        <c:crossAx val="-2107971288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132631445853835"/>
          <c:y val="0.0114942528735632"/>
          <c:w val="0.650736514257997"/>
          <c:h val="1.0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</c:formatCode>
                <c:ptCount val="1"/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rgbClr val="FF0000"/>
            </a:solidFill>
            <a:ln w="6416">
              <a:noFill/>
              <a:prstDash val="solid"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Sheet1!$A$1</c:f>
              <c:numCache>
                <c:formatCode>0</c:formatCode>
                <c:ptCount val="1"/>
                <c:pt idx="0">
                  <c:v>70.0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2091715528"/>
        <c:axId val="-1966470632"/>
      </c:barChart>
      <c:catAx>
        <c:axId val="2091715528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-196647063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1966470632"/>
        <c:scaling>
          <c:orientation val="minMax"/>
          <c:max val="120.0"/>
          <c:min val="0.0"/>
        </c:scaling>
        <c:delete val="1"/>
        <c:axPos val="t"/>
        <c:numFmt formatCode="0" sourceLinked="1"/>
        <c:majorTickMark val="out"/>
        <c:minorTickMark val="none"/>
        <c:tickLblPos val="none"/>
        <c:crossAx val="2091715528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132631445853835"/>
          <c:y val="0.0114942528735632"/>
          <c:w val="0.650736514257997"/>
          <c:h val="1.0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</c:formatCode>
                <c:ptCount val="1"/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rgbClr val="FF0000"/>
            </a:solidFill>
            <a:ln w="6416">
              <a:noFill/>
              <a:prstDash val="solid"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Sheet1!$A$1</c:f>
              <c:numCache>
                <c:formatCode>0</c:formatCode>
                <c:ptCount val="1"/>
                <c:pt idx="0">
                  <c:v>15.0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-2108011240"/>
        <c:axId val="-2108012232"/>
      </c:barChart>
      <c:catAx>
        <c:axId val="-2108011240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-210801223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2108012232"/>
        <c:scaling>
          <c:orientation val="minMax"/>
          <c:max val="120.0"/>
          <c:min val="0.0"/>
        </c:scaling>
        <c:delete val="1"/>
        <c:axPos val="t"/>
        <c:numFmt formatCode="0" sourceLinked="1"/>
        <c:majorTickMark val="out"/>
        <c:minorTickMark val="none"/>
        <c:tickLblPos val="none"/>
        <c:crossAx val="-2108011240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132631445853835"/>
          <c:y val="0.0114942528735632"/>
          <c:w val="0.66836089876529"/>
          <c:h val="1.0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'Sheet1'!$B$1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'Sheet1'!$C$1</c:f>
              <c:strCache>
                <c:ptCount val="1"/>
              </c:strCache>
            </c:strRef>
          </c:tx>
          <c:spPr>
            <a:solidFill>
              <a:srgbClr val="002060"/>
            </a:solidFill>
            <a:ln w="6416">
              <a:noFill/>
              <a:prstDash val="solid"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'Sheet1'!$A$1</c:f>
              <c:numCache>
                <c:formatCode>0</c:formatCode>
                <c:ptCount val="1"/>
                <c:pt idx="0">
                  <c:v>100.0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-1960801320"/>
        <c:axId val="-1960798280"/>
      </c:barChart>
      <c:catAx>
        <c:axId val="-1960801320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-196079828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1960798280"/>
        <c:scaling>
          <c:orientation val="minMax"/>
          <c:max val="120.0"/>
          <c:min val="0.0"/>
        </c:scaling>
        <c:delete val="1"/>
        <c:axPos val="t"/>
        <c:numFmt formatCode="General" sourceLinked="1"/>
        <c:majorTickMark val="out"/>
        <c:minorTickMark val="none"/>
        <c:tickLblPos val="none"/>
        <c:crossAx val="-1960801320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132631445853835"/>
          <c:y val="0.0114942528735632"/>
          <c:w val="0.650736514257997"/>
          <c:h val="1.0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</c:formatCode>
                <c:ptCount val="1"/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rgbClr val="00B050"/>
            </a:solidFill>
            <a:ln w="6416">
              <a:noFill/>
              <a:prstDash val="solid"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Sheet1!$A$1</c:f>
              <c:numCache>
                <c:formatCode>0</c:formatCode>
                <c:ptCount val="1"/>
                <c:pt idx="0">
                  <c:v>15.0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-2083205144"/>
        <c:axId val="-2082718584"/>
      </c:barChart>
      <c:catAx>
        <c:axId val="-2083205144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-208271858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2082718584"/>
        <c:scaling>
          <c:orientation val="minMax"/>
          <c:max val="120.0"/>
          <c:min val="0.0"/>
        </c:scaling>
        <c:delete val="1"/>
        <c:axPos val="t"/>
        <c:numFmt formatCode="0" sourceLinked="1"/>
        <c:majorTickMark val="out"/>
        <c:minorTickMark val="none"/>
        <c:tickLblPos val="none"/>
        <c:crossAx val="-2083205144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132631445853835"/>
          <c:y val="0.0114942528735632"/>
          <c:w val="0.66836089876529"/>
          <c:h val="1.0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'Sheet1'!$B$1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'Sheet1'!$C$1</c:f>
              <c:strCache>
                <c:ptCount val="1"/>
              </c:strCache>
            </c:strRef>
          </c:tx>
          <c:spPr>
            <a:solidFill>
              <a:srgbClr val="002060"/>
            </a:solidFill>
            <a:ln w="6416">
              <a:noFill/>
              <a:prstDash val="solid"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'Sheet1'!$A$1</c:f>
              <c:numCache>
                <c:formatCode>0</c:formatCode>
                <c:ptCount val="1"/>
                <c:pt idx="0">
                  <c:v>100.0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-2082934648"/>
        <c:axId val="-2083058968"/>
      </c:barChart>
      <c:catAx>
        <c:axId val="-2082934648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-208305896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2083058968"/>
        <c:scaling>
          <c:orientation val="minMax"/>
          <c:max val="120.0"/>
          <c:min val="0.0"/>
        </c:scaling>
        <c:delete val="1"/>
        <c:axPos val="t"/>
        <c:numFmt formatCode="General" sourceLinked="1"/>
        <c:majorTickMark val="out"/>
        <c:minorTickMark val="none"/>
        <c:tickLblPos val="none"/>
        <c:crossAx val="-2082934648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132631445853835"/>
          <c:y val="0.0114942528735632"/>
          <c:w val="0.650736514257997"/>
          <c:h val="1.0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</c:formatCode>
                <c:ptCount val="1"/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rgbClr val="00B050"/>
            </a:solidFill>
            <a:ln w="6416">
              <a:noFill/>
              <a:prstDash val="solid"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Sheet1!$A$1</c:f>
              <c:numCache>
                <c:formatCode>0</c:formatCode>
                <c:ptCount val="1"/>
                <c:pt idx="0">
                  <c:v>20.0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-2108043432"/>
        <c:axId val="-2108046568"/>
      </c:barChart>
      <c:catAx>
        <c:axId val="-2108043432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-210804656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2108046568"/>
        <c:scaling>
          <c:orientation val="minMax"/>
          <c:max val="120.0"/>
          <c:min val="0.0"/>
        </c:scaling>
        <c:delete val="1"/>
        <c:axPos val="t"/>
        <c:numFmt formatCode="0" sourceLinked="1"/>
        <c:majorTickMark val="out"/>
        <c:minorTickMark val="none"/>
        <c:tickLblPos val="none"/>
        <c:crossAx val="-2108043432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132631445853835"/>
          <c:y val="0.0114942528735632"/>
          <c:w val="0.66836089876529"/>
          <c:h val="1.0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'Sheet1'!$B$1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'Sheet1'!$C$1</c:f>
              <c:strCache>
                <c:ptCount val="1"/>
              </c:strCache>
            </c:strRef>
          </c:tx>
          <c:spPr>
            <a:solidFill>
              <a:srgbClr val="002060"/>
            </a:solidFill>
            <a:ln w="6416">
              <a:noFill/>
              <a:prstDash val="solid"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'Sheet1'!$A$1</c:f>
              <c:numCache>
                <c:formatCode>0</c:formatCode>
                <c:ptCount val="1"/>
                <c:pt idx="0">
                  <c:v>100.0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-2108082296"/>
        <c:axId val="-2108093848"/>
      </c:barChart>
      <c:catAx>
        <c:axId val="-210808229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-210809384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2108093848"/>
        <c:scaling>
          <c:orientation val="minMax"/>
          <c:max val="120.0"/>
          <c:min val="0.0"/>
        </c:scaling>
        <c:delete val="1"/>
        <c:axPos val="t"/>
        <c:numFmt formatCode="General" sourceLinked="1"/>
        <c:majorTickMark val="out"/>
        <c:minorTickMark val="none"/>
        <c:tickLblPos val="none"/>
        <c:crossAx val="-2108082296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132631445853835"/>
          <c:y val="0.0114942528735632"/>
          <c:w val="0.650736514257997"/>
          <c:h val="1.0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</c:formatCode>
                <c:ptCount val="1"/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rgbClr val="00B050"/>
            </a:solidFill>
            <a:ln w="6416">
              <a:noFill/>
              <a:prstDash val="solid"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Sheet1!$A$1</c:f>
              <c:numCache>
                <c:formatCode>0</c:formatCode>
                <c:ptCount val="1"/>
                <c:pt idx="0">
                  <c:v>15.0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-2108134360"/>
        <c:axId val="-2108138248"/>
      </c:barChart>
      <c:catAx>
        <c:axId val="-2108134360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-210813824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2108138248"/>
        <c:scaling>
          <c:orientation val="minMax"/>
          <c:max val="120.0"/>
          <c:min val="0.0"/>
        </c:scaling>
        <c:delete val="1"/>
        <c:axPos val="t"/>
        <c:numFmt formatCode="0" sourceLinked="1"/>
        <c:majorTickMark val="out"/>
        <c:minorTickMark val="none"/>
        <c:tickLblPos val="none"/>
        <c:crossAx val="-2108134360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6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440907053665217"/>
          <c:y val="0.101666172881308"/>
          <c:w val="0.939273542082959"/>
          <c:h val="0.7187900847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Em Execução</c:v>
                </c:pt>
              </c:strCache>
            </c:strRef>
          </c:tx>
          <c:spPr>
            <a:ln w="15875">
              <a:solidFill>
                <a:schemeClr val="tx2"/>
              </a:solidFill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75000"/>
                </a:schemeClr>
              </a:solidFill>
              <a:ln w="6350">
                <a:solidFill>
                  <a:schemeClr val="bg1"/>
                </a:solidFill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8">
                  <c:v>6.0</c:v>
                </c:pt>
                <c:pt idx="9">
                  <c:v>5.0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Não Iniciados</c:v>
                </c:pt>
              </c:strCache>
            </c:strRef>
          </c:tx>
          <c:spPr>
            <a:ln w="15875">
              <a:solidFill>
                <a:schemeClr val="tx1">
                  <a:lumMod val="50000"/>
                  <a:lumOff val="50000"/>
                </a:schemeClr>
              </a:solidFill>
            </a:ln>
          </c:spPr>
          <c:marker>
            <c:symbol val="circle"/>
            <c:size val="5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bg1"/>
                </a:solidFill>
              </a:ln>
            </c:spPr>
          </c:marker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8">
                  <c:v>6.0</c:v>
                </c:pt>
                <c:pt idx="9">
                  <c:v>5.0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39099080"/>
        <c:axId val="-2039083560"/>
      </c:lineChart>
      <c:catAx>
        <c:axId val="-203909908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n-US"/>
          </a:p>
        </c:txPr>
        <c:crossAx val="-2039083560"/>
        <c:crosses val="autoZero"/>
        <c:auto val="1"/>
        <c:lblAlgn val="ctr"/>
        <c:lblOffset val="100"/>
        <c:noMultiLvlLbl val="0"/>
      </c:catAx>
      <c:valAx>
        <c:axId val="-2039083560"/>
        <c:scaling>
          <c:orientation val="minMax"/>
        </c:scaling>
        <c:delete val="0"/>
        <c:axPos val="l"/>
        <c:majorGridlines>
          <c:spPr>
            <a:ln w="6350">
              <a:solidFill>
                <a:schemeClr val="bg1">
                  <a:lumMod val="75000"/>
                </a:schemeClr>
              </a:solidFill>
            </a:ln>
          </c:spPr>
        </c:majorGridlines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n-US"/>
          </a:p>
        </c:txPr>
        <c:crossAx val="-2039099080"/>
        <c:crosses val="autoZero"/>
        <c:crossBetween val="between"/>
        <c:majorUnit val="1.0"/>
      </c:valAx>
    </c:plotArea>
    <c:legend>
      <c:legendPos val="t"/>
      <c:layout>
        <c:manualLayout>
          <c:xMode val="edge"/>
          <c:yMode val="edge"/>
          <c:x val="0.434396632664613"/>
          <c:y val="0.00057270289285056"/>
          <c:w val="0.565603367335387"/>
          <c:h val="0.119241103764107"/>
        </c:manualLayout>
      </c:layout>
      <c:overlay val="0"/>
      <c:txPr>
        <a:bodyPr/>
        <a:lstStyle/>
        <a:p>
          <a:pPr>
            <a:defRPr sz="1000"/>
          </a:pPr>
          <a:endParaRPr lang="en-US"/>
        </a:p>
      </c:txPr>
    </c:legend>
    <c:plotVisOnly val="1"/>
    <c:dispBlanksAs val="gap"/>
    <c:showDLblsOverMax val="0"/>
  </c:chart>
  <c:spPr>
    <a:solidFill>
      <a:schemeClr val="bg1">
        <a:lumMod val="50000"/>
        <a:alpha val="10000"/>
      </a:schemeClr>
    </a:solidFill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440907053665217"/>
          <c:y val="0.101666172881308"/>
          <c:w val="0.939273542082959"/>
          <c:h val="0.7187900847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Atrasados</c:v>
                </c:pt>
              </c:strCache>
            </c:strRef>
          </c:tx>
          <c:spPr>
            <a:ln w="15875">
              <a:solidFill>
                <a:schemeClr val="tx2"/>
              </a:solidFill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75000"/>
                </a:schemeClr>
              </a:solidFill>
              <a:ln w="6350">
                <a:solidFill>
                  <a:schemeClr val="bg1"/>
                </a:solidFill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8" formatCode="0%">
                  <c:v>0.16</c:v>
                </c:pt>
                <c:pt idx="9" formatCode="0%">
                  <c:v>0.6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 Prazo</c:v>
                </c:pt>
              </c:strCache>
            </c:strRef>
          </c:tx>
          <c:spPr>
            <a:ln w="15875">
              <a:solidFill>
                <a:schemeClr val="tx1">
                  <a:lumMod val="50000"/>
                  <a:lumOff val="50000"/>
                </a:schemeClr>
              </a:solidFill>
            </a:ln>
          </c:spPr>
          <c:marker>
            <c:symbol val="circle"/>
            <c:size val="5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bg1"/>
                </a:solidFill>
              </a:ln>
            </c:spPr>
          </c:marker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8" formatCode="0%">
                  <c:v>0.66</c:v>
                </c:pt>
                <c:pt idx="9" formatCode="0%">
                  <c:v>0.4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33154520"/>
        <c:axId val="-2133161176"/>
      </c:lineChart>
      <c:catAx>
        <c:axId val="-213315452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n-US"/>
          </a:p>
        </c:txPr>
        <c:crossAx val="-2133161176"/>
        <c:crosses val="autoZero"/>
        <c:auto val="1"/>
        <c:lblAlgn val="ctr"/>
        <c:lblOffset val="100"/>
        <c:noMultiLvlLbl val="0"/>
      </c:catAx>
      <c:valAx>
        <c:axId val="-2133161176"/>
        <c:scaling>
          <c:orientation val="minMax"/>
        </c:scaling>
        <c:delete val="0"/>
        <c:axPos val="l"/>
        <c:majorGridlines>
          <c:spPr>
            <a:ln w="6350">
              <a:solidFill>
                <a:schemeClr val="bg1">
                  <a:lumMod val="75000"/>
                </a:schemeClr>
              </a:solidFill>
            </a:ln>
          </c:spPr>
        </c:majorGridlines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lang="pt-BR" sz="10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n-US"/>
          </a:p>
        </c:txPr>
        <c:crossAx val="-213315452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413730860042508"/>
          <c:y val="0.00057270289285056"/>
          <c:w val="0.586269139957492"/>
          <c:h val="0.119241103764107"/>
        </c:manualLayout>
      </c:layout>
      <c:overlay val="0"/>
      <c:txPr>
        <a:bodyPr/>
        <a:lstStyle/>
        <a:p>
          <a:pPr>
            <a:defRPr sz="1000"/>
          </a:pPr>
          <a:endParaRPr lang="en-US"/>
        </a:p>
      </c:txPr>
    </c:legend>
    <c:plotVisOnly val="1"/>
    <c:dispBlanksAs val="gap"/>
    <c:showDLblsOverMax val="0"/>
  </c:chart>
  <c:spPr>
    <a:solidFill>
      <a:schemeClr val="bg1">
        <a:lumMod val="50000"/>
        <a:alpha val="10000"/>
      </a:schemeClr>
    </a:solidFill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132631445853835"/>
          <c:y val="0.0114942528735632"/>
          <c:w val="0.66836089876529"/>
          <c:h val="1.0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'Sheet1'!$B$1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'Sheet1'!$C$1</c:f>
              <c:strCache>
                <c:ptCount val="1"/>
              </c:strCache>
            </c:strRef>
          </c:tx>
          <c:spPr>
            <a:solidFill>
              <a:srgbClr val="002060"/>
            </a:solidFill>
            <a:ln w="6416">
              <a:noFill/>
              <a:prstDash val="solid"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'Sheet1'!$A$1</c:f>
              <c:numCache>
                <c:formatCode>0</c:formatCode>
                <c:ptCount val="1"/>
                <c:pt idx="0">
                  <c:v>100.0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-2133405160"/>
        <c:axId val="-2133417976"/>
      </c:barChart>
      <c:catAx>
        <c:axId val="-2133405160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-213341797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2133417976"/>
        <c:scaling>
          <c:orientation val="minMax"/>
          <c:max val="120.0"/>
          <c:min val="0.0"/>
        </c:scaling>
        <c:delete val="1"/>
        <c:axPos val="t"/>
        <c:numFmt formatCode="General" sourceLinked="1"/>
        <c:majorTickMark val="out"/>
        <c:minorTickMark val="none"/>
        <c:tickLblPos val="none"/>
        <c:crossAx val="-2133405160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132631445853835"/>
          <c:y val="0.0114942528735632"/>
          <c:w val="0.66836089876529"/>
          <c:h val="1.0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'Sheet1'!$B$1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'Sheet1'!$C$1</c:f>
              <c:strCache>
                <c:ptCount val="1"/>
              </c:strCache>
            </c:strRef>
          </c:tx>
          <c:spPr>
            <a:solidFill>
              <a:srgbClr val="002060"/>
            </a:solidFill>
            <a:ln w="6416">
              <a:noFill/>
              <a:prstDash val="solid"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'Sheet1'!$A$1</c:f>
              <c:numCache>
                <c:formatCode>0</c:formatCode>
                <c:ptCount val="1"/>
                <c:pt idx="0">
                  <c:v>100.0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-1966442744"/>
        <c:axId val="-1966439704"/>
      </c:barChart>
      <c:catAx>
        <c:axId val="-1966442744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-196643970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1966439704"/>
        <c:scaling>
          <c:orientation val="minMax"/>
          <c:max val="120.0"/>
          <c:min val="0.0"/>
        </c:scaling>
        <c:delete val="1"/>
        <c:axPos val="t"/>
        <c:numFmt formatCode="General" sourceLinked="1"/>
        <c:majorTickMark val="out"/>
        <c:minorTickMark val="none"/>
        <c:tickLblPos val="none"/>
        <c:crossAx val="-1966442744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7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132631445853835"/>
          <c:y val="0.0114942528735632"/>
          <c:w val="0.650736514257997"/>
          <c:h val="1.0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</c:formatCode>
                <c:ptCount val="1"/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rgbClr val="00B050"/>
            </a:solidFill>
            <a:ln w="6416">
              <a:noFill/>
              <a:prstDash val="solid"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Sheet1!$A$1</c:f>
              <c:numCache>
                <c:formatCode>0</c:formatCode>
                <c:ptCount val="1"/>
                <c:pt idx="0">
                  <c:v>55.0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-2133455992"/>
        <c:axId val="-2133452952"/>
      </c:barChart>
      <c:catAx>
        <c:axId val="-2133455992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-213345295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2133452952"/>
        <c:scaling>
          <c:orientation val="minMax"/>
          <c:max val="120.0"/>
          <c:min val="0.0"/>
        </c:scaling>
        <c:delete val="1"/>
        <c:axPos val="t"/>
        <c:numFmt formatCode="0" sourceLinked="1"/>
        <c:majorTickMark val="out"/>
        <c:minorTickMark val="none"/>
        <c:tickLblPos val="none"/>
        <c:crossAx val="-2133455992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7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132631445853835"/>
          <c:y val="0.0114942528735632"/>
          <c:w val="0.66836089876529"/>
          <c:h val="1.0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'Sheet1'!$B$1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'Sheet1'!$C$1</c:f>
              <c:strCache>
                <c:ptCount val="1"/>
              </c:strCache>
            </c:strRef>
          </c:tx>
          <c:spPr>
            <a:solidFill>
              <a:srgbClr val="002060"/>
            </a:solidFill>
            <a:ln w="6416">
              <a:noFill/>
              <a:prstDash val="solid"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'Sheet1'!$A$1</c:f>
              <c:numCache>
                <c:formatCode>0</c:formatCode>
                <c:ptCount val="1"/>
                <c:pt idx="0">
                  <c:v>100.0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-2133479592"/>
        <c:axId val="-2133476552"/>
      </c:barChart>
      <c:catAx>
        <c:axId val="-2133479592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-213347655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2133476552"/>
        <c:scaling>
          <c:orientation val="minMax"/>
          <c:max val="120.0"/>
          <c:min val="0.0"/>
        </c:scaling>
        <c:delete val="1"/>
        <c:axPos val="t"/>
        <c:numFmt formatCode="General" sourceLinked="1"/>
        <c:majorTickMark val="out"/>
        <c:minorTickMark val="none"/>
        <c:tickLblPos val="none"/>
        <c:crossAx val="-2133479592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7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132631445853835"/>
          <c:y val="0.0114942528735632"/>
          <c:w val="0.650736514257997"/>
          <c:h val="1.0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-2133516136"/>
        <c:axId val="-2133513128"/>
      </c:barChart>
      <c:catAx>
        <c:axId val="-213351613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-213351312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2133513128"/>
        <c:scaling>
          <c:orientation val="minMax"/>
          <c:max val="120.0"/>
          <c:min val="0.0"/>
        </c:scaling>
        <c:delete val="1"/>
        <c:axPos val="t"/>
        <c:numFmt formatCode="General" sourceLinked="1"/>
        <c:majorTickMark val="out"/>
        <c:minorTickMark val="none"/>
        <c:tickLblPos val="none"/>
        <c:crossAx val="-2133516136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7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132631445853835"/>
          <c:y val="0.0114942528735632"/>
          <c:w val="0.66836089876529"/>
          <c:h val="1.0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'Sheet1'!$B$1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'Sheet1'!$C$1</c:f>
              <c:strCache>
                <c:ptCount val="1"/>
              </c:strCache>
            </c:strRef>
          </c:tx>
          <c:spPr>
            <a:solidFill>
              <a:srgbClr val="002060"/>
            </a:solidFill>
            <a:ln w="6416">
              <a:noFill/>
              <a:prstDash val="solid"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'Sheet1'!$A$1</c:f>
              <c:numCache>
                <c:formatCode>0</c:formatCode>
                <c:ptCount val="1"/>
                <c:pt idx="0">
                  <c:v>100.0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-2133742488"/>
        <c:axId val="-2133777944"/>
      </c:barChart>
      <c:catAx>
        <c:axId val="-2133742488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-213377794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2133777944"/>
        <c:scaling>
          <c:orientation val="minMax"/>
          <c:max val="120.0"/>
          <c:min val="0.0"/>
        </c:scaling>
        <c:delete val="1"/>
        <c:axPos val="t"/>
        <c:numFmt formatCode="General" sourceLinked="1"/>
        <c:majorTickMark val="out"/>
        <c:minorTickMark val="none"/>
        <c:tickLblPos val="none"/>
        <c:crossAx val="-2133742488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7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132631445853835"/>
          <c:y val="0.0114942528735632"/>
          <c:w val="0.650736514257997"/>
          <c:h val="1.0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</c:formatCode>
                <c:ptCount val="1"/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rgbClr val="FFFF00"/>
            </a:solidFill>
            <a:ln w="6416">
              <a:noFill/>
              <a:prstDash val="solid"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Sheet1!$A$1</c:f>
              <c:numCache>
                <c:formatCode>0</c:formatCode>
                <c:ptCount val="1"/>
                <c:pt idx="0">
                  <c:v>25.0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2129578632"/>
        <c:axId val="2129453576"/>
      </c:barChart>
      <c:catAx>
        <c:axId val="2129578632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212945357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129453576"/>
        <c:scaling>
          <c:orientation val="minMax"/>
          <c:max val="120.0"/>
          <c:min val="0.0"/>
        </c:scaling>
        <c:delete val="1"/>
        <c:axPos val="t"/>
        <c:numFmt formatCode="0" sourceLinked="1"/>
        <c:majorTickMark val="out"/>
        <c:minorTickMark val="none"/>
        <c:tickLblPos val="none"/>
        <c:crossAx val="2129578632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7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132631445853835"/>
          <c:y val="0.0114942528735632"/>
          <c:w val="0.66836089876529"/>
          <c:h val="1.0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'Sheet1'!$B$1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'Sheet1'!$C$1</c:f>
              <c:strCache>
                <c:ptCount val="1"/>
              </c:strCache>
            </c:strRef>
          </c:tx>
          <c:spPr>
            <a:solidFill>
              <a:srgbClr val="002060"/>
            </a:solidFill>
            <a:ln w="6416">
              <a:noFill/>
              <a:prstDash val="solid"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'Sheet1'!$A$1</c:f>
              <c:numCache>
                <c:formatCode>0</c:formatCode>
                <c:ptCount val="1"/>
                <c:pt idx="0">
                  <c:v>100.0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-1966866152"/>
        <c:axId val="-1966863112"/>
      </c:barChart>
      <c:catAx>
        <c:axId val="-1966866152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-196686311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1966863112"/>
        <c:scaling>
          <c:orientation val="minMax"/>
          <c:max val="120.0"/>
          <c:min val="0.0"/>
        </c:scaling>
        <c:delete val="1"/>
        <c:axPos val="t"/>
        <c:numFmt formatCode="General" sourceLinked="1"/>
        <c:majorTickMark val="out"/>
        <c:minorTickMark val="none"/>
        <c:tickLblPos val="none"/>
        <c:crossAx val="-1966866152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7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132631445853835"/>
          <c:y val="0.0114942528735632"/>
          <c:w val="0.650736514257997"/>
          <c:h val="1.0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</c:formatCode>
                <c:ptCount val="1"/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rgbClr val="FF0000"/>
            </a:solidFill>
            <a:ln w="6416">
              <a:noFill/>
              <a:prstDash val="solid"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Sheet1!$A$1</c:f>
              <c:numCache>
                <c:formatCode>0</c:formatCode>
                <c:ptCount val="1"/>
                <c:pt idx="0">
                  <c:v>60.0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-1966429160"/>
        <c:axId val="-1966426120"/>
      </c:barChart>
      <c:catAx>
        <c:axId val="-1966429160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-196642612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1966426120"/>
        <c:scaling>
          <c:orientation val="minMax"/>
          <c:max val="120.0"/>
          <c:min val="0.0"/>
        </c:scaling>
        <c:delete val="1"/>
        <c:axPos val="t"/>
        <c:numFmt formatCode="0" sourceLinked="1"/>
        <c:majorTickMark val="out"/>
        <c:minorTickMark val="none"/>
        <c:tickLblPos val="none"/>
        <c:crossAx val="-1966429160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7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132631445853835"/>
          <c:y val="0.0114942528735632"/>
          <c:w val="0.66836089876529"/>
          <c:h val="1.0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'Sheet1'!$B$1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'Sheet1'!$C$1</c:f>
              <c:strCache>
                <c:ptCount val="1"/>
              </c:strCache>
            </c:strRef>
          </c:tx>
          <c:spPr>
            <a:solidFill>
              <a:srgbClr val="002060"/>
            </a:solidFill>
            <a:ln w="6416">
              <a:noFill/>
              <a:prstDash val="solid"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'Sheet1'!$A$1</c:f>
              <c:numCache>
                <c:formatCode>0</c:formatCode>
                <c:ptCount val="1"/>
                <c:pt idx="0">
                  <c:v>100.0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2129563416"/>
        <c:axId val="2129380744"/>
      </c:barChart>
      <c:catAx>
        <c:axId val="212956341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212938074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129380744"/>
        <c:scaling>
          <c:orientation val="minMax"/>
          <c:max val="120.0"/>
          <c:min val="0.0"/>
        </c:scaling>
        <c:delete val="1"/>
        <c:axPos val="t"/>
        <c:numFmt formatCode="General" sourceLinked="1"/>
        <c:majorTickMark val="out"/>
        <c:minorTickMark val="none"/>
        <c:tickLblPos val="none"/>
        <c:crossAx val="2129563416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7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132631445853835"/>
          <c:y val="0.0114942528735632"/>
          <c:w val="0.650736514257997"/>
          <c:h val="1.0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</c:formatCode>
                <c:ptCount val="1"/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rgbClr val="FF0000"/>
            </a:solidFill>
            <a:ln w="6416">
              <a:noFill/>
              <a:prstDash val="solid"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Sheet1!$A$1</c:f>
              <c:numCache>
                <c:formatCode>0</c:formatCode>
                <c:ptCount val="1"/>
                <c:pt idx="0">
                  <c:v>60.0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2129296472"/>
        <c:axId val="2129591656"/>
      </c:barChart>
      <c:catAx>
        <c:axId val="2129296472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212959165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129591656"/>
        <c:scaling>
          <c:orientation val="minMax"/>
          <c:max val="120.0"/>
          <c:min val="0.0"/>
        </c:scaling>
        <c:delete val="1"/>
        <c:axPos val="t"/>
        <c:numFmt formatCode="0" sourceLinked="1"/>
        <c:majorTickMark val="out"/>
        <c:minorTickMark val="none"/>
        <c:tickLblPos val="none"/>
        <c:crossAx val="2129296472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7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132631445853835"/>
          <c:y val="0.0114942528735632"/>
          <c:w val="0.66836089876529"/>
          <c:h val="1.0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'Sheet1'!$B$1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'Sheet1'!$C$1</c:f>
              <c:strCache>
                <c:ptCount val="1"/>
              </c:strCache>
            </c:strRef>
          </c:tx>
          <c:spPr>
            <a:solidFill>
              <a:srgbClr val="002060"/>
            </a:solidFill>
            <a:ln w="6416">
              <a:noFill/>
              <a:prstDash val="solid"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'Sheet1'!$A$1</c:f>
              <c:numCache>
                <c:formatCode>0</c:formatCode>
                <c:ptCount val="1"/>
                <c:pt idx="0">
                  <c:v>100.0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2129235592"/>
        <c:axId val="2129331496"/>
      </c:barChart>
      <c:catAx>
        <c:axId val="2129235592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212933149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129331496"/>
        <c:scaling>
          <c:orientation val="minMax"/>
          <c:max val="120.0"/>
          <c:min val="0.0"/>
        </c:scaling>
        <c:delete val="1"/>
        <c:axPos val="t"/>
        <c:numFmt formatCode="General" sourceLinked="1"/>
        <c:majorTickMark val="out"/>
        <c:minorTickMark val="none"/>
        <c:tickLblPos val="none"/>
        <c:crossAx val="2129235592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132631445853835"/>
          <c:y val="0.0114942528735632"/>
          <c:w val="0.650736514257997"/>
          <c:h val="1.0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</c:formatCode>
                <c:ptCount val="1"/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rgbClr val="FF0000"/>
            </a:solidFill>
            <a:ln w="6416">
              <a:noFill/>
              <a:prstDash val="solid"/>
            </a:ln>
          </c:spPr>
          <c:invertIfNegative val="0"/>
          <c:dPt>
            <c:idx val="0"/>
            <c:invertIfNegative val="0"/>
            <c:bubble3D val="0"/>
          </c:dPt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Sheet1!$A$1</c:f>
              <c:numCache>
                <c:formatCode>0</c:formatCode>
                <c:ptCount val="1"/>
                <c:pt idx="0">
                  <c:v>50.0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-1960533288"/>
        <c:axId val="-1960530248"/>
      </c:barChart>
      <c:catAx>
        <c:axId val="-1960533288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-196053024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1960530248"/>
        <c:scaling>
          <c:orientation val="minMax"/>
          <c:max val="120.0"/>
          <c:min val="0.0"/>
        </c:scaling>
        <c:delete val="1"/>
        <c:axPos val="t"/>
        <c:numFmt formatCode="0" sourceLinked="1"/>
        <c:majorTickMark val="out"/>
        <c:minorTickMark val="none"/>
        <c:tickLblPos val="none"/>
        <c:crossAx val="-1960533288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8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132631445853835"/>
          <c:y val="0.0114942528735632"/>
          <c:w val="0.650736514257997"/>
          <c:h val="1.0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</c:formatCode>
                <c:ptCount val="1"/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rgbClr val="FF0000"/>
            </a:solidFill>
            <a:ln w="6416">
              <a:noFill/>
              <a:prstDash val="solid"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Sheet1!$A$1</c:f>
              <c:numCache>
                <c:formatCode>0</c:formatCode>
                <c:ptCount val="1"/>
                <c:pt idx="0">
                  <c:v>55.0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2129630376"/>
        <c:axId val="2129625912"/>
      </c:barChart>
      <c:catAx>
        <c:axId val="212963037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212962591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129625912"/>
        <c:scaling>
          <c:orientation val="minMax"/>
          <c:max val="120.0"/>
          <c:min val="0.0"/>
        </c:scaling>
        <c:delete val="1"/>
        <c:axPos val="t"/>
        <c:numFmt formatCode="0" sourceLinked="1"/>
        <c:majorTickMark val="out"/>
        <c:minorTickMark val="none"/>
        <c:tickLblPos val="none"/>
        <c:crossAx val="2129630376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8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Progressão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1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2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3"/>
            <c:invertIfNegative val="0"/>
            <c:bubble3D val="0"/>
            <c:spPr>
              <a:solidFill>
                <a:srgbClr val="FF0000"/>
              </a:solidFill>
            </c:spPr>
          </c:dPt>
          <c:dLbls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Ago/12</c:v>
                </c:pt>
                <c:pt idx="1">
                  <c:v>Set/12</c:v>
                </c:pt>
                <c:pt idx="2">
                  <c:v>Out/12</c:v>
                </c:pt>
                <c:pt idx="3">
                  <c:v>nov/12</c:v>
                </c:pt>
              </c:strCache>
            </c:strRef>
          </c:cat>
          <c:val>
            <c:numRef>
              <c:f>Plan1!$B$2:$B$5</c:f>
              <c:numCache>
                <c:formatCode>0%</c:formatCode>
                <c:ptCount val="4"/>
                <c:pt idx="0">
                  <c:v>0.25</c:v>
                </c:pt>
                <c:pt idx="1">
                  <c:v>0.25</c:v>
                </c:pt>
                <c:pt idx="2">
                  <c:v>0.5</c:v>
                </c:pt>
                <c:pt idx="3">
                  <c:v>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28700872"/>
        <c:axId val="2128695240"/>
      </c:barChart>
      <c:catAx>
        <c:axId val="2128700872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sz="1200" b="0">
                <a:effectLst/>
              </a:defRPr>
            </a:pPr>
            <a:endParaRPr lang="en-US"/>
          </a:p>
        </c:txPr>
        <c:crossAx val="2128695240"/>
        <c:crosses val="autoZero"/>
        <c:auto val="1"/>
        <c:lblAlgn val="ctr"/>
        <c:lblOffset val="100"/>
        <c:noMultiLvlLbl val="0"/>
      </c:catAx>
      <c:valAx>
        <c:axId val="2128695240"/>
        <c:scaling>
          <c:orientation val="minMax"/>
          <c:max val="1.0"/>
          <c:min val="0.0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en-US"/>
          </a:p>
        </c:txPr>
        <c:crossAx val="2128700872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Progressão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  <c:spPr>
              <a:solidFill>
                <a:srgbClr val="FF0000"/>
              </a:solidFill>
            </c:spPr>
          </c:dPt>
          <c:dLbls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Ago/12</c:v>
                </c:pt>
                <c:pt idx="1">
                  <c:v>Set/12</c:v>
                </c:pt>
                <c:pt idx="2">
                  <c:v>Out/12</c:v>
                </c:pt>
                <c:pt idx="3">
                  <c:v>Nov/12</c:v>
                </c:pt>
              </c:strCache>
            </c:strRef>
          </c:cat>
          <c:val>
            <c:numRef>
              <c:f>Plan1!$B$2:$B$5</c:f>
              <c:numCache>
                <c:formatCode>0%</c:formatCode>
                <c:ptCount val="4"/>
                <c:pt idx="0">
                  <c:v>0.4</c:v>
                </c:pt>
                <c:pt idx="1">
                  <c:v>0.4</c:v>
                </c:pt>
                <c:pt idx="2">
                  <c:v>0.55</c:v>
                </c:pt>
                <c:pt idx="3">
                  <c:v>0.7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83343800"/>
        <c:axId val="-2077662968"/>
      </c:barChart>
      <c:catAx>
        <c:axId val="-2083343800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en-US"/>
          </a:p>
        </c:txPr>
        <c:crossAx val="-2077662968"/>
        <c:crosses val="autoZero"/>
        <c:auto val="1"/>
        <c:lblAlgn val="ctr"/>
        <c:lblOffset val="100"/>
        <c:noMultiLvlLbl val="0"/>
      </c:catAx>
      <c:valAx>
        <c:axId val="-2077662968"/>
        <c:scaling>
          <c:orientation val="minMax"/>
          <c:max val="1.0"/>
          <c:min val="0.0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en-US"/>
          </a:p>
        </c:txPr>
        <c:crossAx val="-2083343800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Progressão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3"/>
            <c:invertIfNegative val="0"/>
            <c:bubble3D val="0"/>
            <c:spPr>
              <a:solidFill>
                <a:srgbClr val="FF0000"/>
              </a:solidFill>
            </c:spPr>
          </c:dPt>
          <c:dLbls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Ago/12</c:v>
                </c:pt>
                <c:pt idx="1">
                  <c:v>Set/12</c:v>
                </c:pt>
                <c:pt idx="2">
                  <c:v>Out/12</c:v>
                </c:pt>
                <c:pt idx="3">
                  <c:v>Nov/12</c:v>
                </c:pt>
              </c:strCache>
            </c:strRef>
          </c:cat>
          <c:val>
            <c:numRef>
              <c:f>Plan1!$B$2:$B$5</c:f>
              <c:numCache>
                <c:formatCode>0%</c:formatCode>
                <c:ptCount val="4"/>
                <c:pt idx="0">
                  <c:v>0.5</c:v>
                </c:pt>
                <c:pt idx="1">
                  <c:v>0.5</c:v>
                </c:pt>
                <c:pt idx="2">
                  <c:v>0.5</c:v>
                </c:pt>
                <c:pt idx="3">
                  <c:v>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967085864"/>
        <c:axId val="-1967099736"/>
      </c:barChart>
      <c:catAx>
        <c:axId val="-1967085864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en-US"/>
          </a:p>
        </c:txPr>
        <c:crossAx val="-1967099736"/>
        <c:crosses val="autoZero"/>
        <c:auto val="1"/>
        <c:lblAlgn val="ctr"/>
        <c:lblOffset val="100"/>
        <c:noMultiLvlLbl val="0"/>
      </c:catAx>
      <c:valAx>
        <c:axId val="-1967099736"/>
        <c:scaling>
          <c:orientation val="minMax"/>
          <c:max val="1.0"/>
          <c:min val="0.0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en-US"/>
          </a:p>
        </c:txPr>
        <c:crossAx val="-1967085864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Progressão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3"/>
            <c:invertIfNegative val="0"/>
            <c:bubble3D val="0"/>
            <c:spPr>
              <a:solidFill>
                <a:srgbClr val="FF0000"/>
              </a:solidFill>
            </c:spPr>
          </c:dPt>
          <c:dLbls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Ago/12</c:v>
                </c:pt>
                <c:pt idx="1">
                  <c:v>Set/12</c:v>
                </c:pt>
                <c:pt idx="2">
                  <c:v>Out/12</c:v>
                </c:pt>
                <c:pt idx="3">
                  <c:v>Nov/12</c:v>
                </c:pt>
              </c:strCache>
            </c:strRef>
          </c:cat>
          <c:val>
            <c:numRef>
              <c:f>Plan1!$B$2:$B$5</c:f>
              <c:numCache>
                <c:formatCode>0%</c:formatCode>
                <c:ptCount val="4"/>
                <c:pt idx="0">
                  <c:v>0.25</c:v>
                </c:pt>
                <c:pt idx="1">
                  <c:v>0.25</c:v>
                </c:pt>
                <c:pt idx="2">
                  <c:v>0.25</c:v>
                </c:pt>
                <c:pt idx="3">
                  <c:v>0.25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83168152"/>
        <c:axId val="-2077653544"/>
      </c:barChart>
      <c:catAx>
        <c:axId val="-2083168152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en-US"/>
          </a:p>
        </c:txPr>
        <c:crossAx val="-2077653544"/>
        <c:crosses val="autoZero"/>
        <c:auto val="1"/>
        <c:lblAlgn val="ctr"/>
        <c:lblOffset val="100"/>
        <c:noMultiLvlLbl val="0"/>
      </c:catAx>
      <c:valAx>
        <c:axId val="-2077653544"/>
        <c:scaling>
          <c:orientation val="minMax"/>
          <c:max val="1.0"/>
          <c:min val="0.0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en-US"/>
          </a:p>
        </c:txPr>
        <c:crossAx val="-2083168152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Progressão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  <c:spPr>
              <a:solidFill>
                <a:srgbClr val="FF0000"/>
              </a:solidFill>
            </c:spPr>
          </c:dPt>
          <c:dLbls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Ago/12</c:v>
                </c:pt>
                <c:pt idx="1">
                  <c:v>Set/12</c:v>
                </c:pt>
                <c:pt idx="2">
                  <c:v>Out/12</c:v>
                </c:pt>
                <c:pt idx="3">
                  <c:v>nov/12</c:v>
                </c:pt>
              </c:strCache>
            </c:strRef>
          </c:cat>
          <c:val>
            <c:numRef>
              <c:f>Plan1!$B$2:$B$5</c:f>
              <c:numCache>
                <c:formatCode>0%</c:formatCode>
                <c:ptCount val="4"/>
                <c:pt idx="0">
                  <c:v>0.6</c:v>
                </c:pt>
                <c:pt idx="1">
                  <c:v>0.6</c:v>
                </c:pt>
                <c:pt idx="2">
                  <c:v>0.6</c:v>
                </c:pt>
                <c:pt idx="3">
                  <c:v>0.65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77441016"/>
        <c:axId val="-2077430712"/>
      </c:barChart>
      <c:catAx>
        <c:axId val="-2077441016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en-US"/>
          </a:p>
        </c:txPr>
        <c:crossAx val="-2077430712"/>
        <c:crosses val="autoZero"/>
        <c:auto val="1"/>
        <c:lblAlgn val="ctr"/>
        <c:lblOffset val="100"/>
        <c:noMultiLvlLbl val="0"/>
      </c:catAx>
      <c:valAx>
        <c:axId val="-2077430712"/>
        <c:scaling>
          <c:orientation val="minMax"/>
          <c:max val="1.0"/>
          <c:min val="0.0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en-US"/>
          </a:p>
        </c:txPr>
        <c:crossAx val="-2077441016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Progressão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Ago/12</c:v>
                </c:pt>
                <c:pt idx="1">
                  <c:v>Set/12</c:v>
                </c:pt>
                <c:pt idx="2">
                  <c:v>Out/12</c:v>
                </c:pt>
                <c:pt idx="3">
                  <c:v>Nov/12</c:v>
                </c:pt>
              </c:strCache>
            </c:strRef>
          </c:cat>
          <c:val>
            <c:numRef>
              <c:f>Plan1!$B$2:$B$5</c:f>
              <c:numCache>
                <c:formatCode>0%</c:formatCode>
                <c:ptCount val="4"/>
                <c:pt idx="1">
                  <c:v>0.05</c:v>
                </c:pt>
                <c:pt idx="2">
                  <c:v>0.1</c:v>
                </c:pt>
                <c:pt idx="3">
                  <c:v>0.15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963642392"/>
        <c:axId val="-2032175368"/>
      </c:barChart>
      <c:catAx>
        <c:axId val="-1963642392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en-US"/>
          </a:p>
        </c:txPr>
        <c:crossAx val="-2032175368"/>
        <c:crosses val="autoZero"/>
        <c:auto val="1"/>
        <c:lblAlgn val="ctr"/>
        <c:lblOffset val="100"/>
        <c:noMultiLvlLbl val="0"/>
      </c:catAx>
      <c:valAx>
        <c:axId val="-2032175368"/>
        <c:scaling>
          <c:orientation val="minMax"/>
          <c:max val="1.0"/>
          <c:min val="0.0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en-US"/>
          </a:p>
        </c:txPr>
        <c:crossAx val="-1963642392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Progressão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Ago/12</c:v>
                </c:pt>
                <c:pt idx="1">
                  <c:v>Set/12</c:v>
                </c:pt>
                <c:pt idx="2">
                  <c:v>Out/12</c:v>
                </c:pt>
                <c:pt idx="3">
                  <c:v>Nov/12</c:v>
                </c:pt>
              </c:strCache>
            </c:strRef>
          </c:cat>
          <c:val>
            <c:numRef>
              <c:f>Plan1!$B$2:$B$5</c:f>
              <c:numCache>
                <c:formatCode>0%</c:formatCode>
                <c:ptCount val="4"/>
                <c:pt idx="0">
                  <c:v>0.7</c:v>
                </c:pt>
                <c:pt idx="1">
                  <c:v>0.7</c:v>
                </c:pt>
                <c:pt idx="2">
                  <c:v>0.75</c:v>
                </c:pt>
                <c:pt idx="3">
                  <c:v>0.75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83221752"/>
        <c:axId val="-2077354776"/>
      </c:barChart>
      <c:catAx>
        <c:axId val="-2083221752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en-US"/>
          </a:p>
        </c:txPr>
        <c:crossAx val="-2077354776"/>
        <c:crosses val="autoZero"/>
        <c:auto val="1"/>
        <c:lblAlgn val="ctr"/>
        <c:lblOffset val="100"/>
        <c:noMultiLvlLbl val="0"/>
      </c:catAx>
      <c:valAx>
        <c:axId val="-2077354776"/>
        <c:scaling>
          <c:orientation val="minMax"/>
          <c:max val="1.0"/>
          <c:min val="0.0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en-US"/>
          </a:p>
        </c:txPr>
        <c:crossAx val="-2083221752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Progressão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Ago/12</c:v>
                </c:pt>
                <c:pt idx="1">
                  <c:v>Set/12</c:v>
                </c:pt>
                <c:pt idx="2">
                  <c:v>Out/12</c:v>
                </c:pt>
                <c:pt idx="3">
                  <c:v>Nov/12</c:v>
                </c:pt>
              </c:strCache>
            </c:strRef>
          </c:cat>
          <c:val>
            <c:numRef>
              <c:f>Plan1!$B$2:$B$5</c:f>
              <c:numCache>
                <c:formatCode>0%</c:formatCode>
                <c:ptCount val="4"/>
                <c:pt idx="0">
                  <c:v>0.25</c:v>
                </c:pt>
                <c:pt idx="1">
                  <c:v>0.25</c:v>
                </c:pt>
                <c:pt idx="2">
                  <c:v>0.95</c:v>
                </c:pt>
                <c:pt idx="3">
                  <c:v>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32688456"/>
        <c:axId val="-2108600664"/>
      </c:barChart>
      <c:catAx>
        <c:axId val="-2032688456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en-US"/>
          </a:p>
        </c:txPr>
        <c:crossAx val="-2108600664"/>
        <c:crosses val="autoZero"/>
        <c:auto val="1"/>
        <c:lblAlgn val="ctr"/>
        <c:lblOffset val="100"/>
        <c:noMultiLvlLbl val="0"/>
      </c:catAx>
      <c:valAx>
        <c:axId val="-2108600664"/>
        <c:scaling>
          <c:orientation val="minMax"/>
          <c:max val="1.0"/>
          <c:min val="0.0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en-US"/>
          </a:p>
        </c:txPr>
        <c:crossAx val="-2032688456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Progressão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Plan1!$A$2:$A$4</c:f>
              <c:strCache>
                <c:ptCount val="3"/>
                <c:pt idx="0">
                  <c:v>Ago/12</c:v>
                </c:pt>
                <c:pt idx="1">
                  <c:v>Set/12</c:v>
                </c:pt>
                <c:pt idx="2">
                  <c:v>Out/12</c:v>
                </c:pt>
              </c:strCache>
            </c:strRef>
          </c:cat>
          <c:val>
            <c:numRef>
              <c:f>Plan1!$B$2:$B$4</c:f>
              <c:numCache>
                <c:formatCode>0%</c:formatCode>
                <c:ptCount val="3"/>
                <c:pt idx="0">
                  <c:v>0.95</c:v>
                </c:pt>
                <c:pt idx="1">
                  <c:v>0.95</c:v>
                </c:pt>
                <c:pt idx="2">
                  <c:v>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32412952"/>
        <c:axId val="-2032505048"/>
      </c:barChart>
      <c:catAx>
        <c:axId val="-2032412952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en-US"/>
          </a:p>
        </c:txPr>
        <c:crossAx val="-2032505048"/>
        <c:crosses val="autoZero"/>
        <c:auto val="1"/>
        <c:lblAlgn val="ctr"/>
        <c:lblOffset val="100"/>
        <c:noMultiLvlLbl val="0"/>
      </c:catAx>
      <c:valAx>
        <c:axId val="-2032505048"/>
        <c:scaling>
          <c:orientation val="minMax"/>
          <c:max val="1.0"/>
          <c:min val="0.0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en-US"/>
          </a:p>
        </c:txPr>
        <c:crossAx val="-2032412952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132631445853835"/>
          <c:y val="0.0114942528735632"/>
          <c:w val="0.66836089876529"/>
          <c:h val="1.0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'Sheet1'!$B$1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'Sheet1'!$C$1</c:f>
              <c:strCache>
                <c:ptCount val="1"/>
              </c:strCache>
            </c:strRef>
          </c:tx>
          <c:spPr>
            <a:solidFill>
              <a:srgbClr val="002060"/>
            </a:solidFill>
            <a:ln w="6416">
              <a:noFill/>
              <a:prstDash val="solid"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'Sheet1'!$A$1</c:f>
              <c:numCache>
                <c:formatCode>0</c:formatCode>
                <c:ptCount val="1"/>
                <c:pt idx="0">
                  <c:v>100.0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-1960536968"/>
        <c:axId val="-1960560344"/>
      </c:barChart>
      <c:catAx>
        <c:axId val="-1960536968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-196056034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1960560344"/>
        <c:scaling>
          <c:orientation val="minMax"/>
          <c:max val="120.0"/>
          <c:min val="0.0"/>
        </c:scaling>
        <c:delete val="1"/>
        <c:axPos val="t"/>
        <c:numFmt formatCode="General" sourceLinked="1"/>
        <c:majorTickMark val="out"/>
        <c:minorTickMark val="none"/>
        <c:tickLblPos val="none"/>
        <c:crossAx val="-1960536968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9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Progressão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Ago/12</c:v>
                </c:pt>
                <c:pt idx="1">
                  <c:v>Set/12</c:v>
                </c:pt>
                <c:pt idx="2">
                  <c:v>Out/12</c:v>
                </c:pt>
                <c:pt idx="3">
                  <c:v>Nov/12</c:v>
                </c:pt>
              </c:strCache>
            </c:strRef>
          </c:cat>
          <c:val>
            <c:numRef>
              <c:f>Plan1!$B$2:$B$5</c:f>
              <c:numCache>
                <c:formatCode>0%</c:formatCode>
                <c:ptCount val="4"/>
                <c:pt idx="0">
                  <c:v>0.95</c:v>
                </c:pt>
                <c:pt idx="1">
                  <c:v>0.95</c:v>
                </c:pt>
                <c:pt idx="2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83170696"/>
        <c:axId val="-2082735256"/>
      </c:barChart>
      <c:catAx>
        <c:axId val="-2083170696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en-US"/>
          </a:p>
        </c:txPr>
        <c:crossAx val="-2082735256"/>
        <c:crosses val="autoZero"/>
        <c:auto val="1"/>
        <c:lblAlgn val="ctr"/>
        <c:lblOffset val="100"/>
        <c:noMultiLvlLbl val="0"/>
      </c:catAx>
      <c:valAx>
        <c:axId val="-2082735256"/>
        <c:scaling>
          <c:orientation val="minMax"/>
          <c:max val="1.0"/>
          <c:min val="0.0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en-US"/>
          </a:p>
        </c:txPr>
        <c:crossAx val="-2083170696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Progressão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Ago/12</c:v>
                </c:pt>
                <c:pt idx="1">
                  <c:v>Set/12</c:v>
                </c:pt>
                <c:pt idx="2">
                  <c:v>Out/12</c:v>
                </c:pt>
                <c:pt idx="3">
                  <c:v>Nov/12</c:v>
                </c:pt>
              </c:strCache>
            </c:strRef>
          </c:cat>
          <c:val>
            <c:numRef>
              <c:f>Plan1!$B$2:$B$5</c:f>
              <c:numCache>
                <c:formatCode>0%</c:formatCode>
                <c:ptCount val="4"/>
                <c:pt idx="1">
                  <c:v>0.05</c:v>
                </c:pt>
                <c:pt idx="2">
                  <c:v>0.15</c:v>
                </c:pt>
                <c:pt idx="3">
                  <c:v>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08604328"/>
        <c:axId val="-2108609992"/>
      </c:barChart>
      <c:catAx>
        <c:axId val="-2108604328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en-US"/>
          </a:p>
        </c:txPr>
        <c:crossAx val="-2108609992"/>
        <c:crosses val="autoZero"/>
        <c:auto val="1"/>
        <c:lblAlgn val="ctr"/>
        <c:lblOffset val="100"/>
        <c:noMultiLvlLbl val="0"/>
      </c:catAx>
      <c:valAx>
        <c:axId val="-2108609992"/>
        <c:scaling>
          <c:orientation val="minMax"/>
          <c:max val="1.0"/>
          <c:min val="0.0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en-US"/>
          </a:p>
        </c:txPr>
        <c:crossAx val="-2108604328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Progressão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Ago/12</c:v>
                </c:pt>
                <c:pt idx="1">
                  <c:v>Set/12</c:v>
                </c:pt>
                <c:pt idx="2">
                  <c:v>Out/12</c:v>
                </c:pt>
                <c:pt idx="3">
                  <c:v>Nov/12</c:v>
                </c:pt>
              </c:strCache>
            </c:strRef>
          </c:cat>
          <c:val>
            <c:numRef>
              <c:f>Plan1!$B$2:$B$5</c:f>
              <c:numCache>
                <c:formatCode>0%</c:formatCode>
                <c:ptCount val="4"/>
                <c:pt idx="1">
                  <c:v>0.05</c:v>
                </c:pt>
                <c:pt idx="2">
                  <c:v>0.4</c:v>
                </c:pt>
                <c:pt idx="3">
                  <c:v>0.7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85965656"/>
        <c:axId val="-2085933464"/>
      </c:barChart>
      <c:catAx>
        <c:axId val="-2085965656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en-US"/>
          </a:p>
        </c:txPr>
        <c:crossAx val="-2085933464"/>
        <c:crosses val="autoZero"/>
        <c:auto val="1"/>
        <c:lblAlgn val="ctr"/>
        <c:lblOffset val="100"/>
        <c:noMultiLvlLbl val="0"/>
      </c:catAx>
      <c:valAx>
        <c:axId val="-2085933464"/>
        <c:scaling>
          <c:orientation val="minMax"/>
          <c:max val="1.0"/>
          <c:min val="0.0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en-US"/>
          </a:p>
        </c:txPr>
        <c:crossAx val="-2085965656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Progressão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  <c:spPr>
              <a:solidFill>
                <a:srgbClr val="FF0000"/>
              </a:solidFill>
            </c:spPr>
          </c:dPt>
          <c:dLbls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Ago/12</c:v>
                </c:pt>
                <c:pt idx="1">
                  <c:v>Set/12</c:v>
                </c:pt>
                <c:pt idx="2">
                  <c:v>Out/12</c:v>
                </c:pt>
                <c:pt idx="3">
                  <c:v>Nov/12</c:v>
                </c:pt>
              </c:strCache>
            </c:strRef>
          </c:cat>
          <c:val>
            <c:numRef>
              <c:f>Plan1!$B$2:$B$5</c:f>
              <c:numCache>
                <c:formatCode>0%</c:formatCode>
                <c:ptCount val="4"/>
                <c:pt idx="0">
                  <c:v>0.15</c:v>
                </c:pt>
                <c:pt idx="1">
                  <c:v>0.25</c:v>
                </c:pt>
                <c:pt idx="2">
                  <c:v>0.4</c:v>
                </c:pt>
                <c:pt idx="3">
                  <c:v>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40282232"/>
        <c:axId val="-2039656936"/>
      </c:barChart>
      <c:catAx>
        <c:axId val="-2040282232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en-US"/>
          </a:p>
        </c:txPr>
        <c:crossAx val="-2039656936"/>
        <c:crosses val="autoZero"/>
        <c:auto val="1"/>
        <c:lblAlgn val="ctr"/>
        <c:lblOffset val="100"/>
        <c:noMultiLvlLbl val="0"/>
      </c:catAx>
      <c:valAx>
        <c:axId val="-2039656936"/>
        <c:scaling>
          <c:orientation val="minMax"/>
          <c:max val="1.0"/>
          <c:min val="0.0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en-US"/>
          </a:p>
        </c:txPr>
        <c:crossAx val="-2040282232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Progressão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Ago/12</c:v>
                </c:pt>
                <c:pt idx="1">
                  <c:v>Set/12</c:v>
                </c:pt>
                <c:pt idx="2">
                  <c:v>Out/12</c:v>
                </c:pt>
                <c:pt idx="3">
                  <c:v>Nov/12</c:v>
                </c:pt>
              </c:strCache>
            </c:strRef>
          </c:cat>
          <c:val>
            <c:numRef>
              <c:f>Plan1!$B$2:$B$5</c:f>
              <c:numCache>
                <c:formatCode>0%</c:formatCode>
                <c:ptCount val="4"/>
                <c:pt idx="0">
                  <c:v>1.0</c:v>
                </c:pt>
                <c:pt idx="1">
                  <c:v>1.0</c:v>
                </c:pt>
                <c:pt idx="2">
                  <c:v>1.0</c:v>
                </c:pt>
                <c:pt idx="3">
                  <c:v>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77811720"/>
        <c:axId val="-2077753032"/>
      </c:barChart>
      <c:catAx>
        <c:axId val="-2077811720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en-US"/>
          </a:p>
        </c:txPr>
        <c:crossAx val="-2077753032"/>
        <c:crosses val="autoZero"/>
        <c:auto val="1"/>
        <c:lblAlgn val="ctr"/>
        <c:lblOffset val="100"/>
        <c:noMultiLvlLbl val="0"/>
      </c:catAx>
      <c:valAx>
        <c:axId val="-2077753032"/>
        <c:scaling>
          <c:orientation val="minMax"/>
          <c:max val="1.0"/>
          <c:min val="0.0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en-US"/>
          </a:p>
        </c:txPr>
        <c:crossAx val="-2077811720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Progressão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Ago/12</c:v>
                </c:pt>
                <c:pt idx="1">
                  <c:v>Set/12</c:v>
                </c:pt>
                <c:pt idx="2">
                  <c:v>Out/12</c:v>
                </c:pt>
                <c:pt idx="3">
                  <c:v>Nov/12</c:v>
                </c:pt>
              </c:strCache>
            </c:strRef>
          </c:cat>
          <c:val>
            <c:numRef>
              <c:f>Plan1!$B$2:$B$5</c:f>
              <c:numCache>
                <c:formatCode>0%</c:formatCode>
                <c:ptCount val="4"/>
                <c:pt idx="0">
                  <c:v>0.02</c:v>
                </c:pt>
                <c:pt idx="1">
                  <c:v>0.05</c:v>
                </c:pt>
                <c:pt idx="2">
                  <c:v>0.1</c:v>
                </c:pt>
                <c:pt idx="3">
                  <c:v>0.3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78036568"/>
        <c:axId val="-2078043720"/>
      </c:barChart>
      <c:catAx>
        <c:axId val="-2078036568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en-US"/>
          </a:p>
        </c:txPr>
        <c:crossAx val="-2078043720"/>
        <c:crosses val="autoZero"/>
        <c:auto val="1"/>
        <c:lblAlgn val="ctr"/>
        <c:lblOffset val="100"/>
        <c:noMultiLvlLbl val="0"/>
      </c:catAx>
      <c:valAx>
        <c:axId val="-2078043720"/>
        <c:scaling>
          <c:orientation val="minMax"/>
          <c:max val="1.0"/>
          <c:min val="0.0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en-US"/>
          </a:p>
        </c:txPr>
        <c:crossAx val="-2078036568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Progressão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Plan1!$A$2:$A$4</c:f>
              <c:strCache>
                <c:ptCount val="3"/>
                <c:pt idx="0">
                  <c:v>Ago/12</c:v>
                </c:pt>
                <c:pt idx="1">
                  <c:v>Set/12</c:v>
                </c:pt>
                <c:pt idx="2">
                  <c:v>Out/12</c:v>
                </c:pt>
              </c:strCache>
            </c:strRef>
          </c:cat>
          <c:val>
            <c:numRef>
              <c:f>Plan1!$B$2:$B$4</c:f>
              <c:numCache>
                <c:formatCode>0%</c:formatCode>
                <c:ptCount val="3"/>
                <c:pt idx="1">
                  <c:v>0.9</c:v>
                </c:pt>
                <c:pt idx="2">
                  <c:v>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86257128"/>
        <c:axId val="-2086457464"/>
      </c:barChart>
      <c:catAx>
        <c:axId val="-2086257128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en-US"/>
          </a:p>
        </c:txPr>
        <c:crossAx val="-2086457464"/>
        <c:crosses val="autoZero"/>
        <c:auto val="1"/>
        <c:lblAlgn val="ctr"/>
        <c:lblOffset val="100"/>
        <c:noMultiLvlLbl val="0"/>
      </c:catAx>
      <c:valAx>
        <c:axId val="-2086457464"/>
        <c:scaling>
          <c:orientation val="minMax"/>
          <c:max val="1.0"/>
          <c:min val="0.0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en-US"/>
          </a:p>
        </c:txPr>
        <c:crossAx val="-2086257128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Progressão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  <c:spPr>
              <a:solidFill>
                <a:srgbClr val="FFFF00"/>
              </a:solidFill>
            </c:spPr>
          </c:dPt>
          <c:dLbls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Ago/12</c:v>
                </c:pt>
                <c:pt idx="1">
                  <c:v>Set/12</c:v>
                </c:pt>
                <c:pt idx="2">
                  <c:v>Out/12</c:v>
                </c:pt>
                <c:pt idx="3">
                  <c:v>Nov/12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2" formatCode="0%">
                  <c:v>0.1</c:v>
                </c:pt>
                <c:pt idx="3" formatCode="0%">
                  <c:v>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36505736"/>
        <c:axId val="-2077285704"/>
      </c:barChart>
      <c:catAx>
        <c:axId val="-2136505736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en-US"/>
          </a:p>
        </c:txPr>
        <c:crossAx val="-2077285704"/>
        <c:crosses val="autoZero"/>
        <c:auto val="1"/>
        <c:lblAlgn val="ctr"/>
        <c:lblOffset val="100"/>
        <c:noMultiLvlLbl val="0"/>
      </c:catAx>
      <c:valAx>
        <c:axId val="-2077285704"/>
        <c:scaling>
          <c:orientation val="minMax"/>
          <c:max val="1.0"/>
          <c:min val="0.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en-US"/>
          </a:p>
        </c:txPr>
        <c:crossAx val="-2136505736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Progressão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3"/>
            <c:invertIfNegative val="0"/>
            <c:bubble3D val="0"/>
            <c:spPr>
              <a:solidFill>
                <a:srgbClr val="FF0000"/>
              </a:solidFill>
            </c:spPr>
          </c:dPt>
          <c:dLbls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Ago/12</c:v>
                </c:pt>
                <c:pt idx="1">
                  <c:v>Set/12</c:v>
                </c:pt>
                <c:pt idx="2">
                  <c:v>Out/12</c:v>
                </c:pt>
                <c:pt idx="3">
                  <c:v>Nov/12 </c:v>
                </c:pt>
              </c:strCache>
            </c:strRef>
          </c:cat>
          <c:val>
            <c:numRef>
              <c:f>Plan1!$B$2:$B$5</c:f>
              <c:numCache>
                <c:formatCode>0%</c:formatCode>
                <c:ptCount val="4"/>
                <c:pt idx="0">
                  <c:v>0.95</c:v>
                </c:pt>
                <c:pt idx="1">
                  <c:v>0.95</c:v>
                </c:pt>
                <c:pt idx="2">
                  <c:v>0.95</c:v>
                </c:pt>
                <c:pt idx="3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28634568"/>
        <c:axId val="-2039526584"/>
      </c:barChart>
      <c:catAx>
        <c:axId val="2128634568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en-US"/>
          </a:p>
        </c:txPr>
        <c:crossAx val="-2039526584"/>
        <c:crosses val="autoZero"/>
        <c:auto val="1"/>
        <c:lblAlgn val="ctr"/>
        <c:lblOffset val="100"/>
        <c:noMultiLvlLbl val="0"/>
      </c:catAx>
      <c:valAx>
        <c:axId val="-2039526584"/>
        <c:scaling>
          <c:orientation val="minMax"/>
          <c:max val="1.0"/>
          <c:min val="0.0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en-US"/>
          </a:p>
        </c:txPr>
        <c:crossAx val="2128634568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Progressão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3"/>
            <c:invertIfNegative val="0"/>
            <c:bubble3D val="0"/>
            <c:spPr>
              <a:solidFill>
                <a:srgbClr val="FF0000"/>
              </a:solidFill>
            </c:spPr>
          </c:dPt>
          <c:dLbls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Ago/12</c:v>
                </c:pt>
                <c:pt idx="1">
                  <c:v>Set/12</c:v>
                </c:pt>
                <c:pt idx="2">
                  <c:v>Out/12</c:v>
                </c:pt>
                <c:pt idx="3">
                  <c:v>Nov/12</c:v>
                </c:pt>
              </c:strCache>
            </c:strRef>
          </c:cat>
          <c:val>
            <c:numRef>
              <c:f>Plan1!$B$2:$B$5</c:f>
              <c:numCache>
                <c:formatCode>0%</c:formatCode>
                <c:ptCount val="4"/>
                <c:pt idx="0">
                  <c:v>0.15</c:v>
                </c:pt>
                <c:pt idx="1">
                  <c:v>0.15</c:v>
                </c:pt>
                <c:pt idx="2">
                  <c:v>0.15</c:v>
                </c:pt>
                <c:pt idx="3">
                  <c:v>0.15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36226712"/>
        <c:axId val="-2136232216"/>
      </c:barChart>
      <c:catAx>
        <c:axId val="-2136226712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en-US"/>
          </a:p>
        </c:txPr>
        <c:crossAx val="-2136232216"/>
        <c:crosses val="autoZero"/>
        <c:auto val="1"/>
        <c:lblAlgn val="ctr"/>
        <c:lblOffset val="100"/>
        <c:noMultiLvlLbl val="0"/>
      </c:catAx>
      <c:valAx>
        <c:axId val="-2136232216"/>
        <c:scaling>
          <c:orientation val="minMax"/>
          <c:max val="1.0"/>
          <c:min val="0.0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en-US"/>
          </a:p>
        </c:txPr>
        <c:crossAx val="-2136226712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8AD1D5-C30D-4090-86F4-A15DE463365D}" type="datetimeFigureOut">
              <a:rPr lang="pt-BR" smtClean="0"/>
              <a:t>13/11/12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2710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1038" y="4705350"/>
            <a:ext cx="5445125" cy="4457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09113"/>
            <a:ext cx="2949575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6038" y="9409113"/>
            <a:ext cx="2949575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CABD7E-A009-44CB-9590-99ACDB44C6C2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8397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ABD7E-A009-44CB-9590-99ACDB44C6C2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88736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ABD7E-A009-44CB-9590-99ACDB44C6C2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54612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ABD7E-A009-44CB-9590-99ACDB44C6C2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5461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Relationship Id="rId3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slide" Target="../slides/slide9.xml"/><Relationship Id="rId5" Type="http://schemas.openxmlformats.org/officeDocument/2006/relationships/image" Target="../media/image6.png"/><Relationship Id="rId6" Type="http://schemas.openxmlformats.org/officeDocument/2006/relationships/slide" Target="../slides/slide54.xml"/><Relationship Id="rId7" Type="http://schemas.openxmlformats.org/officeDocument/2006/relationships/slide" Target="../slides/slide55.xml"/><Relationship Id="rId8" Type="http://schemas.openxmlformats.org/officeDocument/2006/relationships/slide" Target="../slides/slide50.xml"/><Relationship Id="rId9" Type="http://schemas.openxmlformats.org/officeDocument/2006/relationships/slide" Target="../slides/slide52.xml"/><Relationship Id="rId1" Type="http://schemas.openxmlformats.org/officeDocument/2006/relationships/slideMaster" Target="../slideMasters/slideMaster1.xml"/><Relationship Id="rId2" Type="http://schemas.openxmlformats.org/officeDocument/2006/relationships/slide" Target="../slides/slide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slide" Target="../slides/slide11.xml"/><Relationship Id="rId5" Type="http://schemas.openxmlformats.org/officeDocument/2006/relationships/image" Target="../media/image6.png"/><Relationship Id="rId6" Type="http://schemas.openxmlformats.org/officeDocument/2006/relationships/slide" Target="../slides/slide53.xml"/><Relationship Id="rId7" Type="http://schemas.openxmlformats.org/officeDocument/2006/relationships/slide" Target="../slides/slide55.xml"/><Relationship Id="rId8" Type="http://schemas.openxmlformats.org/officeDocument/2006/relationships/slide" Target="../slides/slide50.xml"/><Relationship Id="rId9" Type="http://schemas.openxmlformats.org/officeDocument/2006/relationships/slide" Target="../slides/slide52.xml"/><Relationship Id="rId1" Type="http://schemas.openxmlformats.org/officeDocument/2006/relationships/slideMaster" Target="../slideMasters/slideMaster1.xml"/><Relationship Id="rId2" Type="http://schemas.openxmlformats.org/officeDocument/2006/relationships/slide" Target="../slides/slide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slide" Target="../slides/slide14.xml"/><Relationship Id="rId5" Type="http://schemas.openxmlformats.org/officeDocument/2006/relationships/image" Target="../media/image6.png"/><Relationship Id="rId6" Type="http://schemas.openxmlformats.org/officeDocument/2006/relationships/slide" Target="../slides/slide53.xml"/><Relationship Id="rId7" Type="http://schemas.openxmlformats.org/officeDocument/2006/relationships/slide" Target="../slides/slide54.xml"/><Relationship Id="rId8" Type="http://schemas.openxmlformats.org/officeDocument/2006/relationships/slide" Target="../slides/slide50.xml"/><Relationship Id="rId9" Type="http://schemas.openxmlformats.org/officeDocument/2006/relationships/slide" Target="../slides/slide52.xml"/><Relationship Id="rId1" Type="http://schemas.openxmlformats.org/officeDocument/2006/relationships/slideMaster" Target="../slideMasters/slideMaster1.xml"/><Relationship Id="rId2" Type="http://schemas.openxmlformats.org/officeDocument/2006/relationships/slide" Target="../slides/slide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9.xml"/><Relationship Id="rId4" Type="http://schemas.openxmlformats.org/officeDocument/2006/relationships/slide" Target="../slides/slide11.xml"/><Relationship Id="rId5" Type="http://schemas.openxmlformats.org/officeDocument/2006/relationships/slide" Target="../slides/slide14.xml"/><Relationship Id="rId6" Type="http://schemas.openxmlformats.org/officeDocument/2006/relationships/slide" Target="../slides/slide2.xml"/><Relationship Id="rId7" Type="http://schemas.openxmlformats.org/officeDocument/2006/relationships/image" Target="../media/image5.png"/><Relationship Id="rId8" Type="http://schemas.openxmlformats.org/officeDocument/2006/relationships/slide" Target="../slides/slide50.xml"/><Relationship Id="rId9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slide" Target="../slides/slide7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9.xml"/><Relationship Id="rId4" Type="http://schemas.openxmlformats.org/officeDocument/2006/relationships/slide" Target="../slides/slide11.xml"/><Relationship Id="rId5" Type="http://schemas.openxmlformats.org/officeDocument/2006/relationships/slide" Target="../slides/slide14.xml"/><Relationship Id="rId6" Type="http://schemas.openxmlformats.org/officeDocument/2006/relationships/slide" Target="../slides/slide2.xml"/><Relationship Id="rId7" Type="http://schemas.openxmlformats.org/officeDocument/2006/relationships/image" Target="../media/image5.png"/><Relationship Id="rId8" Type="http://schemas.openxmlformats.org/officeDocument/2006/relationships/slide" Target="../slides/slide52.xml"/><Relationship Id="rId9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slide" Target="../slides/slide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4.xml"/><Relationship Id="rId4" Type="http://schemas.openxmlformats.org/officeDocument/2006/relationships/slide" Target="../slides/slide3.xml"/><Relationship Id="rId5" Type="http://schemas.openxmlformats.org/officeDocument/2006/relationships/slide" Target="../slides/slide7.xml"/><Relationship Id="rId6" Type="http://schemas.openxmlformats.org/officeDocument/2006/relationships/slide" Target="../slides/slide2.xml"/><Relationship Id="rId7" Type="http://schemas.openxmlformats.org/officeDocument/2006/relationships/image" Target="../media/image5.png"/><Relationship Id="rId8" Type="http://schemas.openxmlformats.org/officeDocument/2006/relationships/slide" Target="../slides/slide53.xml"/><Relationship Id="rId9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slide" Target="../slides/slide1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4.xml"/><Relationship Id="rId4" Type="http://schemas.openxmlformats.org/officeDocument/2006/relationships/slide" Target="../slides/slide3.xml"/><Relationship Id="rId5" Type="http://schemas.openxmlformats.org/officeDocument/2006/relationships/slide" Target="../slides/slide7.xml"/><Relationship Id="rId6" Type="http://schemas.openxmlformats.org/officeDocument/2006/relationships/slide" Target="../slides/slide2.xml"/><Relationship Id="rId7" Type="http://schemas.openxmlformats.org/officeDocument/2006/relationships/image" Target="../media/image5.png"/><Relationship Id="rId8" Type="http://schemas.openxmlformats.org/officeDocument/2006/relationships/slide" Target="../slides/slide54.xml"/><Relationship Id="rId9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slide" Target="../slides/slide9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1.xml"/><Relationship Id="rId4" Type="http://schemas.openxmlformats.org/officeDocument/2006/relationships/slide" Target="../slides/slide3.xml"/><Relationship Id="rId5" Type="http://schemas.openxmlformats.org/officeDocument/2006/relationships/slide" Target="../slides/slide7.xml"/><Relationship Id="rId6" Type="http://schemas.openxmlformats.org/officeDocument/2006/relationships/slide" Target="../slides/slide2.xml"/><Relationship Id="rId7" Type="http://schemas.openxmlformats.org/officeDocument/2006/relationships/image" Target="../media/image5.png"/><Relationship Id="rId8" Type="http://schemas.openxmlformats.org/officeDocument/2006/relationships/slide" Target="../slides/slide55.xml"/><Relationship Id="rId9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slide" Target="../slides/slide9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slide" Target="../slides/slide3.xml"/><Relationship Id="rId5" Type="http://schemas.openxmlformats.org/officeDocument/2006/relationships/image" Target="../media/image6.png"/><Relationship Id="rId6" Type="http://schemas.openxmlformats.org/officeDocument/2006/relationships/slide" Target="../slides/slide52.xml"/><Relationship Id="rId7" Type="http://schemas.openxmlformats.org/officeDocument/2006/relationships/slide" Target="../slides/slide53.xml"/><Relationship Id="rId8" Type="http://schemas.openxmlformats.org/officeDocument/2006/relationships/slide" Target="../slides/slide54.xml"/><Relationship Id="rId9" Type="http://schemas.openxmlformats.org/officeDocument/2006/relationships/slide" Target="../slides/slide55.xml"/><Relationship Id="rId1" Type="http://schemas.openxmlformats.org/officeDocument/2006/relationships/slideMaster" Target="../slideMasters/slideMaster1.xml"/><Relationship Id="rId2" Type="http://schemas.openxmlformats.org/officeDocument/2006/relationships/slide" Target="../slides/slide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slide" Target="../slides/slide7.xml"/><Relationship Id="rId5" Type="http://schemas.openxmlformats.org/officeDocument/2006/relationships/image" Target="../media/image6.png"/><Relationship Id="rId6" Type="http://schemas.openxmlformats.org/officeDocument/2006/relationships/slide" Target="../slides/slide50.xml"/><Relationship Id="rId7" Type="http://schemas.openxmlformats.org/officeDocument/2006/relationships/slide" Target="../slides/slide53.xml"/><Relationship Id="rId8" Type="http://schemas.openxmlformats.org/officeDocument/2006/relationships/slide" Target="../slides/slide54.xml"/><Relationship Id="rId9" Type="http://schemas.openxmlformats.org/officeDocument/2006/relationships/slide" Target="../slides/slide55.xml"/><Relationship Id="rId1" Type="http://schemas.openxmlformats.org/officeDocument/2006/relationships/slideMaster" Target="../slideMasters/slideMaster1.xml"/><Relationship Id="rId2" Type="http://schemas.openxmlformats.org/officeDocument/2006/relationships/slide" Target="../slides/slide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/>
          <a:srcRect t="-82" b="1029"/>
          <a:stretch/>
        </p:blipFill>
        <p:spPr>
          <a:xfrm>
            <a:off x="-36512" y="1424608"/>
            <a:ext cx="9180512" cy="193238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471143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11560" y="5301208"/>
            <a:ext cx="7920880" cy="1296144"/>
          </a:xfrm>
        </p:spPr>
        <p:txBody>
          <a:bodyPr/>
          <a:lstStyle>
            <a:lvl1pPr marL="0" indent="0" algn="ctr">
              <a:buNone/>
              <a:defRPr sz="2000" cap="all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endParaRPr lang="pt-BR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660232" y="116632"/>
            <a:ext cx="2430080" cy="1241171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340253" y="6525344"/>
            <a:ext cx="117459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b="1" dirty="0" smtClean="0"/>
              <a:t>© 2012, SETIC</a:t>
            </a:r>
            <a:endParaRPr lang="pt-BR" sz="1100" b="1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539552" y="5085184"/>
            <a:ext cx="799288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639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andas Gestão do Conhecime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 userDrawn="1"/>
        </p:nvSpPr>
        <p:spPr>
          <a:xfrm>
            <a:off x="0" y="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cap="all" baseline="0" dirty="0" smtClean="0">
                <a:solidFill>
                  <a:schemeClr val="bg1"/>
                </a:solidFill>
                <a:latin typeface="+mj-lt"/>
              </a:rPr>
              <a:t>PORTFÓLIO DE DEMANDAS De </a:t>
            </a:r>
            <a:r>
              <a:rPr lang="pt-BR" sz="1600" b="1" cap="all" baseline="0" dirty="0" err="1" smtClean="0">
                <a:solidFill>
                  <a:schemeClr val="bg1"/>
                </a:solidFill>
                <a:latin typeface="+mj-lt"/>
              </a:rPr>
              <a:t>tic</a:t>
            </a:r>
            <a:endParaRPr lang="pt-BR" sz="1600" b="1" cap="all" baseline="0" dirty="0">
              <a:latin typeface="+mj-lt"/>
            </a:endParaRPr>
          </a:p>
        </p:txBody>
      </p:sp>
      <p:pic>
        <p:nvPicPr>
          <p:cNvPr id="4" name="Picture 2043" descr="Icon House">
            <a:hlinkClick r:id="rId2" action="ppaction://hlinksldjump" tooltip="Página Inicial"/>
          </p:cNvPr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6257104"/>
            <a:ext cx="288000" cy="242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100" descr="Folder blue">
            <a:hlinkClick r:id="rId4" action="ppaction://hlinksldjump" tooltip="Portfólio de Projetos"/>
          </p:cNvPr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8704196" y="6228108"/>
            <a:ext cx="288000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6" name="Grupo 5"/>
          <p:cNvGrpSpPr/>
          <p:nvPr userDrawn="1"/>
        </p:nvGrpSpPr>
        <p:grpSpPr>
          <a:xfrm>
            <a:off x="179512" y="1283274"/>
            <a:ext cx="8784975" cy="4859964"/>
            <a:chOff x="179513" y="1283274"/>
            <a:chExt cx="8640960" cy="485996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7" name="Conector reto 11"/>
            <p:cNvCxnSpPr/>
            <p:nvPr/>
          </p:nvCxnSpPr>
          <p:spPr>
            <a:xfrm flipH="1">
              <a:off x="179513" y="1428579"/>
              <a:ext cx="1978" cy="4714659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ector reto 13"/>
            <p:cNvCxnSpPr/>
            <p:nvPr/>
          </p:nvCxnSpPr>
          <p:spPr>
            <a:xfrm>
              <a:off x="179513" y="6143238"/>
              <a:ext cx="8640960" cy="0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to 15"/>
            <p:cNvCxnSpPr/>
            <p:nvPr/>
          </p:nvCxnSpPr>
          <p:spPr>
            <a:xfrm flipV="1">
              <a:off x="8820473" y="1418743"/>
              <a:ext cx="0" cy="4724495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to 17"/>
            <p:cNvCxnSpPr/>
            <p:nvPr/>
          </p:nvCxnSpPr>
          <p:spPr>
            <a:xfrm flipH="1">
              <a:off x="5276275" y="1418743"/>
              <a:ext cx="3544198" cy="9836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to 20"/>
            <p:cNvCxnSpPr/>
            <p:nvPr/>
          </p:nvCxnSpPr>
          <p:spPr>
            <a:xfrm flipV="1">
              <a:off x="5288678" y="1283274"/>
              <a:ext cx="0" cy="149983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to 17"/>
            <p:cNvCxnSpPr/>
            <p:nvPr/>
          </p:nvCxnSpPr>
          <p:spPr>
            <a:xfrm flipH="1">
              <a:off x="181492" y="1423661"/>
              <a:ext cx="3454404" cy="14754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reto 20"/>
            <p:cNvCxnSpPr/>
            <p:nvPr/>
          </p:nvCxnSpPr>
          <p:spPr>
            <a:xfrm flipV="1">
              <a:off x="3635896" y="1283274"/>
              <a:ext cx="0" cy="149983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Arredondar Retângulo em um Canto Diagonal 8"/>
          <p:cNvSpPr/>
          <p:nvPr userDrawn="1"/>
        </p:nvSpPr>
        <p:spPr>
          <a:xfrm>
            <a:off x="3707904" y="404664"/>
            <a:ext cx="1512168" cy="864096"/>
          </a:xfrm>
          <a:prstGeom prst="round2Diag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16200000" scaled="0"/>
          </a:gra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Gestão do Conhecimento</a:t>
            </a:r>
            <a:endParaRPr lang="pt-BR" sz="1200" b="1" dirty="0"/>
          </a:p>
        </p:txBody>
      </p:sp>
      <p:sp>
        <p:nvSpPr>
          <p:cNvPr id="15" name="Arredondar Retângulo em um Canto Diagonal 9">
            <a:hlinkClick r:id="rId6" action="ppaction://hlinksldjump"/>
          </p:cNvPr>
          <p:cNvSpPr/>
          <p:nvPr userDrawn="1"/>
        </p:nvSpPr>
        <p:spPr>
          <a:xfrm>
            <a:off x="5436096" y="404664"/>
            <a:ext cx="1512168" cy="86409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Estrutura de TIC</a:t>
            </a:r>
            <a:endParaRPr lang="pt-BR" sz="1200" b="1" dirty="0">
              <a:solidFill>
                <a:schemeClr val="tx1"/>
              </a:solidFill>
            </a:endParaRPr>
          </a:p>
        </p:txBody>
      </p:sp>
      <p:sp>
        <p:nvSpPr>
          <p:cNvPr id="16" name="Arredondar Retângulo em um Canto Diagonal 10">
            <a:hlinkClick r:id="rId7" action="ppaction://hlinksldjump"/>
          </p:cNvPr>
          <p:cNvSpPr/>
          <p:nvPr userDrawn="1"/>
        </p:nvSpPr>
        <p:spPr>
          <a:xfrm>
            <a:off x="7164288" y="404664"/>
            <a:ext cx="1512168" cy="86409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Governança</a:t>
            </a:r>
            <a:endParaRPr lang="pt-BR" sz="1200" b="1" dirty="0">
              <a:solidFill>
                <a:schemeClr val="tx1"/>
              </a:solidFill>
            </a:endParaRPr>
          </a:p>
        </p:txBody>
      </p:sp>
      <p:sp>
        <p:nvSpPr>
          <p:cNvPr id="17" name="Arredondar Retângulo em um Canto Diagonal 1">
            <a:hlinkClick r:id="rId8" action="ppaction://hlinksldjump"/>
          </p:cNvPr>
          <p:cNvSpPr/>
          <p:nvPr userDrawn="1"/>
        </p:nvSpPr>
        <p:spPr>
          <a:xfrm>
            <a:off x="251520" y="404664"/>
            <a:ext cx="1514097" cy="86409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Sistemas Judiciais</a:t>
            </a:r>
            <a:endParaRPr lang="pt-BR" sz="1200" b="1" dirty="0">
              <a:solidFill>
                <a:schemeClr val="tx1"/>
              </a:solidFill>
            </a:endParaRPr>
          </a:p>
        </p:txBody>
      </p:sp>
      <p:sp>
        <p:nvSpPr>
          <p:cNvPr id="18" name="Arredondar Retângulo em um Canto Diagonal 17">
            <a:hlinkClick r:id="rId9" action="ppaction://hlinksldjump"/>
          </p:cNvPr>
          <p:cNvSpPr/>
          <p:nvPr userDrawn="1"/>
        </p:nvSpPr>
        <p:spPr>
          <a:xfrm>
            <a:off x="1979712" y="404664"/>
            <a:ext cx="1512168" cy="86409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Sistemas Administrativos</a:t>
            </a:r>
            <a:endParaRPr lang="pt-BR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565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andas Estrutura de T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 userDrawn="1"/>
        </p:nvSpPr>
        <p:spPr>
          <a:xfrm>
            <a:off x="0" y="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cap="all" baseline="0" dirty="0" smtClean="0">
                <a:solidFill>
                  <a:schemeClr val="bg1"/>
                </a:solidFill>
                <a:latin typeface="+mj-lt"/>
              </a:rPr>
              <a:t>PORTFÓLIO DE DEMANDAS De </a:t>
            </a:r>
            <a:r>
              <a:rPr lang="pt-BR" sz="1600" b="1" cap="all" baseline="0" dirty="0" err="1" smtClean="0">
                <a:solidFill>
                  <a:schemeClr val="bg1"/>
                </a:solidFill>
                <a:latin typeface="+mj-lt"/>
              </a:rPr>
              <a:t>tic</a:t>
            </a:r>
            <a:endParaRPr lang="pt-BR" sz="1600" b="1" cap="all" baseline="0" dirty="0">
              <a:latin typeface="+mj-lt"/>
            </a:endParaRPr>
          </a:p>
        </p:txBody>
      </p:sp>
      <p:pic>
        <p:nvPicPr>
          <p:cNvPr id="4" name="Picture 2043" descr="Icon House">
            <a:hlinkClick r:id="rId2" action="ppaction://hlinksldjump" tooltip="Página Inicial"/>
          </p:cNvPr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6257104"/>
            <a:ext cx="288000" cy="242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100" descr="Folder blue">
            <a:hlinkClick r:id="rId4" action="ppaction://hlinksldjump" tooltip="Portfólio de Projetos"/>
          </p:cNvPr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8704196" y="6228108"/>
            <a:ext cx="288000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6" name="Grupo 5"/>
          <p:cNvGrpSpPr/>
          <p:nvPr userDrawn="1"/>
        </p:nvGrpSpPr>
        <p:grpSpPr>
          <a:xfrm>
            <a:off x="179513" y="1283274"/>
            <a:ext cx="8784975" cy="4859964"/>
            <a:chOff x="179513" y="1283274"/>
            <a:chExt cx="8640961" cy="485996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7" name="Conector reto 11"/>
            <p:cNvCxnSpPr/>
            <p:nvPr/>
          </p:nvCxnSpPr>
          <p:spPr>
            <a:xfrm flipH="1">
              <a:off x="179513" y="1428579"/>
              <a:ext cx="1978" cy="4714659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ector reto 13"/>
            <p:cNvCxnSpPr/>
            <p:nvPr/>
          </p:nvCxnSpPr>
          <p:spPr>
            <a:xfrm>
              <a:off x="179513" y="6143238"/>
              <a:ext cx="8640960" cy="0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to 15"/>
            <p:cNvCxnSpPr/>
            <p:nvPr/>
          </p:nvCxnSpPr>
          <p:spPr>
            <a:xfrm flipV="1">
              <a:off x="8820473" y="1418743"/>
              <a:ext cx="0" cy="4724495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to 17"/>
            <p:cNvCxnSpPr/>
            <p:nvPr/>
          </p:nvCxnSpPr>
          <p:spPr>
            <a:xfrm flipH="1">
              <a:off x="7020272" y="1418743"/>
              <a:ext cx="1800202" cy="4918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to 20"/>
            <p:cNvCxnSpPr/>
            <p:nvPr/>
          </p:nvCxnSpPr>
          <p:spPr>
            <a:xfrm flipV="1">
              <a:off x="7020272" y="1297788"/>
              <a:ext cx="0" cy="149983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to 17"/>
            <p:cNvCxnSpPr/>
            <p:nvPr/>
          </p:nvCxnSpPr>
          <p:spPr>
            <a:xfrm flipH="1">
              <a:off x="181492" y="1423661"/>
              <a:ext cx="5182596" cy="14754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reto 20"/>
            <p:cNvCxnSpPr/>
            <p:nvPr/>
          </p:nvCxnSpPr>
          <p:spPr>
            <a:xfrm flipV="1">
              <a:off x="5364088" y="1283274"/>
              <a:ext cx="0" cy="149983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Arredondar Retângulo em um Canto Diagonal 8">
            <a:hlinkClick r:id="rId6" action="ppaction://hlinksldjump"/>
          </p:cNvPr>
          <p:cNvSpPr/>
          <p:nvPr userDrawn="1"/>
        </p:nvSpPr>
        <p:spPr>
          <a:xfrm>
            <a:off x="3707904" y="404664"/>
            <a:ext cx="1512168" cy="86409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Gestão do Conhecimento</a:t>
            </a:r>
            <a:endParaRPr lang="pt-BR" sz="1200" b="1" dirty="0">
              <a:solidFill>
                <a:schemeClr val="tx1"/>
              </a:solidFill>
            </a:endParaRPr>
          </a:p>
        </p:txBody>
      </p:sp>
      <p:sp>
        <p:nvSpPr>
          <p:cNvPr id="15" name="Arredondar Retângulo em um Canto Diagonal 9"/>
          <p:cNvSpPr/>
          <p:nvPr userDrawn="1"/>
        </p:nvSpPr>
        <p:spPr>
          <a:xfrm>
            <a:off x="5436096" y="404664"/>
            <a:ext cx="1512168" cy="864096"/>
          </a:xfrm>
          <a:prstGeom prst="round2Diag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16200000" scaled="0"/>
          </a:gra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Estrutura de TIC</a:t>
            </a:r>
            <a:endParaRPr lang="pt-BR" sz="1200" b="1" dirty="0"/>
          </a:p>
        </p:txBody>
      </p:sp>
      <p:sp>
        <p:nvSpPr>
          <p:cNvPr id="16" name="Arredondar Retângulo em um Canto Diagonal 10">
            <a:hlinkClick r:id="rId7" action="ppaction://hlinksldjump"/>
          </p:cNvPr>
          <p:cNvSpPr/>
          <p:nvPr userDrawn="1"/>
        </p:nvSpPr>
        <p:spPr>
          <a:xfrm>
            <a:off x="7164288" y="404664"/>
            <a:ext cx="1512168" cy="86409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Governança</a:t>
            </a:r>
            <a:endParaRPr lang="pt-BR" sz="1200" b="1" dirty="0">
              <a:solidFill>
                <a:schemeClr val="tx1"/>
              </a:solidFill>
            </a:endParaRPr>
          </a:p>
        </p:txBody>
      </p:sp>
      <p:sp>
        <p:nvSpPr>
          <p:cNvPr id="17" name="Arredondar Retângulo em um Canto Diagonal 1">
            <a:hlinkClick r:id="rId8" action="ppaction://hlinksldjump"/>
          </p:cNvPr>
          <p:cNvSpPr/>
          <p:nvPr userDrawn="1"/>
        </p:nvSpPr>
        <p:spPr>
          <a:xfrm>
            <a:off x="251520" y="404664"/>
            <a:ext cx="1514097" cy="86409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Sistemas Judiciais</a:t>
            </a:r>
            <a:endParaRPr lang="pt-BR" sz="1200" b="1" dirty="0">
              <a:solidFill>
                <a:schemeClr val="tx1"/>
              </a:solidFill>
            </a:endParaRPr>
          </a:p>
        </p:txBody>
      </p:sp>
      <p:sp>
        <p:nvSpPr>
          <p:cNvPr id="18" name="Arredondar Retângulo em um Canto Diagonal 17">
            <a:hlinkClick r:id="rId9" action="ppaction://hlinksldjump"/>
          </p:cNvPr>
          <p:cNvSpPr/>
          <p:nvPr userDrawn="1"/>
        </p:nvSpPr>
        <p:spPr>
          <a:xfrm>
            <a:off x="1979712" y="404664"/>
            <a:ext cx="1512168" cy="86409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Sistemas Administrativos</a:t>
            </a:r>
            <a:endParaRPr lang="pt-BR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087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andas Governanç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 userDrawn="1"/>
        </p:nvSpPr>
        <p:spPr>
          <a:xfrm>
            <a:off x="0" y="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cap="all" baseline="0" dirty="0" smtClean="0">
                <a:solidFill>
                  <a:schemeClr val="bg1"/>
                </a:solidFill>
                <a:latin typeface="+mj-lt"/>
              </a:rPr>
              <a:t>PORTFÓLIO DE DEMANDAS De </a:t>
            </a:r>
            <a:r>
              <a:rPr lang="pt-BR" sz="1600" b="1" cap="all" baseline="0" dirty="0" err="1" smtClean="0">
                <a:solidFill>
                  <a:schemeClr val="bg1"/>
                </a:solidFill>
                <a:latin typeface="+mj-lt"/>
              </a:rPr>
              <a:t>tic</a:t>
            </a:r>
            <a:endParaRPr lang="pt-BR" sz="1600" b="1" cap="all" baseline="0" dirty="0">
              <a:latin typeface="+mj-lt"/>
            </a:endParaRPr>
          </a:p>
        </p:txBody>
      </p:sp>
      <p:pic>
        <p:nvPicPr>
          <p:cNvPr id="4" name="Picture 2043" descr="Icon House">
            <a:hlinkClick r:id="rId2" action="ppaction://hlinksldjump" tooltip="Página Inicial"/>
          </p:cNvPr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6257104"/>
            <a:ext cx="288000" cy="242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100" descr="Folder blue">
            <a:hlinkClick r:id="rId4" action="ppaction://hlinksldjump" tooltip="Portfólio de Projetos"/>
          </p:cNvPr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8704196" y="6228108"/>
            <a:ext cx="288000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6" name="Grupo 5"/>
          <p:cNvGrpSpPr/>
          <p:nvPr userDrawn="1"/>
        </p:nvGrpSpPr>
        <p:grpSpPr>
          <a:xfrm>
            <a:off x="179512" y="1283274"/>
            <a:ext cx="8784975" cy="4860000"/>
            <a:chOff x="179512" y="1283274"/>
            <a:chExt cx="8784975" cy="488203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7" name="Conector reto 11"/>
            <p:cNvCxnSpPr/>
            <p:nvPr/>
          </p:nvCxnSpPr>
          <p:spPr>
            <a:xfrm flipH="1">
              <a:off x="179512" y="1429302"/>
              <a:ext cx="2011" cy="4736002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ector reto 13"/>
            <p:cNvCxnSpPr/>
            <p:nvPr/>
          </p:nvCxnSpPr>
          <p:spPr>
            <a:xfrm>
              <a:off x="179512" y="6165304"/>
              <a:ext cx="8784975" cy="0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to 15"/>
            <p:cNvCxnSpPr/>
            <p:nvPr/>
          </p:nvCxnSpPr>
          <p:spPr>
            <a:xfrm flipV="1">
              <a:off x="8964487" y="1419422"/>
              <a:ext cx="0" cy="4745882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to 20"/>
            <p:cNvCxnSpPr/>
            <p:nvPr/>
          </p:nvCxnSpPr>
          <p:spPr>
            <a:xfrm flipV="1">
              <a:off x="8964487" y="1283274"/>
              <a:ext cx="0" cy="150662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to 17"/>
            <p:cNvCxnSpPr/>
            <p:nvPr/>
          </p:nvCxnSpPr>
          <p:spPr>
            <a:xfrm flipH="1">
              <a:off x="181525" y="1419422"/>
              <a:ext cx="6939963" cy="19760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to 20"/>
            <p:cNvCxnSpPr/>
            <p:nvPr/>
          </p:nvCxnSpPr>
          <p:spPr>
            <a:xfrm flipV="1">
              <a:off x="7129224" y="1283274"/>
              <a:ext cx="0" cy="150662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Arredondar Retângulo em um Canto Diagonal 8">
            <a:hlinkClick r:id="rId6" action="ppaction://hlinksldjump"/>
          </p:cNvPr>
          <p:cNvSpPr/>
          <p:nvPr userDrawn="1"/>
        </p:nvSpPr>
        <p:spPr>
          <a:xfrm>
            <a:off x="3707904" y="404664"/>
            <a:ext cx="1512168" cy="86409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Gestão do Conhecimento</a:t>
            </a:r>
            <a:endParaRPr lang="pt-BR" sz="1200" b="1" dirty="0">
              <a:solidFill>
                <a:schemeClr val="tx1"/>
              </a:solidFill>
            </a:endParaRPr>
          </a:p>
        </p:txBody>
      </p:sp>
      <p:sp>
        <p:nvSpPr>
          <p:cNvPr id="14" name="Arredondar Retângulo em um Canto Diagonal 9">
            <a:hlinkClick r:id="rId7" action="ppaction://hlinksldjump"/>
          </p:cNvPr>
          <p:cNvSpPr/>
          <p:nvPr userDrawn="1"/>
        </p:nvSpPr>
        <p:spPr>
          <a:xfrm>
            <a:off x="5436096" y="404664"/>
            <a:ext cx="1512168" cy="86409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Estrutura de TIC</a:t>
            </a:r>
            <a:endParaRPr lang="pt-BR" sz="1200" b="1" dirty="0">
              <a:solidFill>
                <a:schemeClr val="tx1"/>
              </a:solidFill>
            </a:endParaRPr>
          </a:p>
        </p:txBody>
      </p:sp>
      <p:sp>
        <p:nvSpPr>
          <p:cNvPr id="15" name="Arredondar Retângulo em um Canto Diagonal 10"/>
          <p:cNvSpPr/>
          <p:nvPr userDrawn="1"/>
        </p:nvSpPr>
        <p:spPr>
          <a:xfrm>
            <a:off x="7164288" y="404664"/>
            <a:ext cx="1512168" cy="864096"/>
          </a:xfrm>
          <a:prstGeom prst="round2Diag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16200000" scaled="0"/>
          </a:gra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Governança</a:t>
            </a:r>
            <a:endParaRPr lang="pt-BR" sz="1200" b="1" dirty="0"/>
          </a:p>
        </p:txBody>
      </p:sp>
      <p:sp>
        <p:nvSpPr>
          <p:cNvPr id="16" name="Arredondar Retângulo em um Canto Diagonal 1">
            <a:hlinkClick r:id="rId8" action="ppaction://hlinksldjump"/>
          </p:cNvPr>
          <p:cNvSpPr/>
          <p:nvPr userDrawn="1"/>
        </p:nvSpPr>
        <p:spPr>
          <a:xfrm>
            <a:off x="251520" y="404664"/>
            <a:ext cx="1514097" cy="86409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Sistemas Judiciais</a:t>
            </a:r>
            <a:endParaRPr lang="pt-BR" sz="1200" b="1" dirty="0">
              <a:solidFill>
                <a:schemeClr val="tx1"/>
              </a:solidFill>
            </a:endParaRPr>
          </a:p>
        </p:txBody>
      </p:sp>
      <p:sp>
        <p:nvSpPr>
          <p:cNvPr id="17" name="Arredondar Retângulo em um Canto Diagonal 16">
            <a:hlinkClick r:id="rId9" action="ppaction://hlinksldjump"/>
          </p:cNvPr>
          <p:cNvSpPr/>
          <p:nvPr userDrawn="1"/>
        </p:nvSpPr>
        <p:spPr>
          <a:xfrm>
            <a:off x="1979712" y="404664"/>
            <a:ext cx="1512168" cy="86409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Sistemas Administrativos</a:t>
            </a:r>
            <a:endParaRPr lang="pt-BR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221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talhamento Deman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32656"/>
          </a:xfrm>
        </p:spPr>
        <p:txBody>
          <a:bodyPr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grpSp>
        <p:nvGrpSpPr>
          <p:cNvPr id="10" name="Grupo 9"/>
          <p:cNvGrpSpPr/>
          <p:nvPr userDrawn="1"/>
        </p:nvGrpSpPr>
        <p:grpSpPr>
          <a:xfrm>
            <a:off x="431540" y="404664"/>
            <a:ext cx="4104000" cy="276999"/>
            <a:chOff x="4572000" y="1180069"/>
            <a:chExt cx="4140463" cy="276999"/>
          </a:xfrm>
        </p:grpSpPr>
        <p:sp>
          <p:nvSpPr>
            <p:cNvPr id="11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13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14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Demandante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15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endParaRPr lang="pt-BR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</p:grpSp>
      <p:sp>
        <p:nvSpPr>
          <p:cNvPr id="26" name="Round Same Side Corner Rectangle 42"/>
          <p:cNvSpPr/>
          <p:nvPr userDrawn="1"/>
        </p:nvSpPr>
        <p:spPr>
          <a:xfrm>
            <a:off x="402456" y="934356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Contato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27" name="Rectangle 6"/>
          <p:cNvSpPr/>
          <p:nvPr userDrawn="1"/>
        </p:nvSpPr>
        <p:spPr>
          <a:xfrm>
            <a:off x="395536" y="1191643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28" name="Round Same Side Corner Rectangle 42"/>
          <p:cNvSpPr/>
          <p:nvPr userDrawn="1"/>
        </p:nvSpPr>
        <p:spPr>
          <a:xfrm>
            <a:off x="2596030" y="942490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Data da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Demanda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29" name="Rectangle 6"/>
          <p:cNvSpPr/>
          <p:nvPr userDrawn="1"/>
        </p:nvSpPr>
        <p:spPr>
          <a:xfrm>
            <a:off x="2589110" y="1199777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31" name="Round Same Side Corner Rectangle 42"/>
          <p:cNvSpPr/>
          <p:nvPr userDrawn="1"/>
        </p:nvSpPr>
        <p:spPr>
          <a:xfrm>
            <a:off x="402688" y="1746938"/>
            <a:ext cx="826570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Resumo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Executivo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32" name="Picture 2065" descr="Icon- Checklist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843" y="1790480"/>
            <a:ext cx="179219" cy="18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Rectangle 6"/>
          <p:cNvSpPr/>
          <p:nvPr userDrawn="1"/>
        </p:nvSpPr>
        <p:spPr>
          <a:xfrm>
            <a:off x="395768" y="1975778"/>
            <a:ext cx="8265704" cy="1453222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050" dirty="0">
              <a:solidFill>
                <a:schemeClr val="dk1"/>
              </a:solidFill>
            </a:endParaRPr>
          </a:p>
        </p:txBody>
      </p:sp>
      <p:sp>
        <p:nvSpPr>
          <p:cNvPr id="35" name="Round Same Side Corner Rectangle 42"/>
          <p:cNvSpPr/>
          <p:nvPr userDrawn="1"/>
        </p:nvSpPr>
        <p:spPr>
          <a:xfrm>
            <a:off x="4829448" y="943224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Status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6" name="Rectangle 6"/>
          <p:cNvSpPr/>
          <p:nvPr userDrawn="1"/>
        </p:nvSpPr>
        <p:spPr>
          <a:xfrm>
            <a:off x="4822528" y="1200511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ro-RO" sz="1200" dirty="0">
              <a:solidFill>
                <a:schemeClr val="tx1"/>
              </a:solidFill>
            </a:endParaRPr>
          </a:p>
        </p:txBody>
      </p:sp>
      <p:pic>
        <p:nvPicPr>
          <p:cNvPr id="37" name="Imagem 3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158" y="966119"/>
            <a:ext cx="234000" cy="234000"/>
          </a:xfrm>
          <a:prstGeom prst="rect">
            <a:avLst/>
          </a:prstGeom>
        </p:spPr>
      </p:pic>
      <p:pic>
        <p:nvPicPr>
          <p:cNvPr id="38" name="Imagem 3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8" y="943784"/>
            <a:ext cx="234000" cy="2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011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934E88D-C318-4F07-AA21-E226073DA8ED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75795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tos Sistema Judici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Arredondar Retângulo em um Canto Diagonal 28"/>
          <p:cNvSpPr/>
          <p:nvPr userDrawn="1"/>
        </p:nvSpPr>
        <p:spPr>
          <a:xfrm>
            <a:off x="251520" y="404102"/>
            <a:ext cx="1514097" cy="864096"/>
          </a:xfrm>
          <a:prstGeom prst="round2DiagRect">
            <a:avLst/>
          </a:prstGeom>
          <a:solidFill>
            <a:schemeClr val="tx2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Sistemas Judiciais</a:t>
            </a:r>
            <a:endParaRPr lang="pt-BR" sz="1200" b="1" dirty="0"/>
          </a:p>
        </p:txBody>
      </p:sp>
      <p:sp>
        <p:nvSpPr>
          <p:cNvPr id="30" name="Arredondar Retângulo em um Canto Diagonal 29">
            <a:hlinkClick r:id="rId2" action="ppaction://hlinksldjump"/>
          </p:cNvPr>
          <p:cNvSpPr/>
          <p:nvPr userDrawn="1"/>
        </p:nvSpPr>
        <p:spPr>
          <a:xfrm>
            <a:off x="1979712" y="404664"/>
            <a:ext cx="1512168" cy="864096"/>
          </a:xfrm>
          <a:prstGeom prst="round2DiagRect">
            <a:avLst/>
          </a:prstGeom>
          <a:solidFill>
            <a:srgbClr val="66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Sistemas Administrativos</a:t>
            </a:r>
            <a:endParaRPr lang="pt-BR" sz="1200" b="1" dirty="0"/>
          </a:p>
        </p:txBody>
      </p:sp>
      <p:sp>
        <p:nvSpPr>
          <p:cNvPr id="31" name="Arredondar Retângulo em um Canto Diagonal 30">
            <a:hlinkClick r:id="rId3" action="ppaction://hlinksldjump"/>
          </p:cNvPr>
          <p:cNvSpPr/>
          <p:nvPr userDrawn="1"/>
        </p:nvSpPr>
        <p:spPr>
          <a:xfrm>
            <a:off x="3707904" y="404664"/>
            <a:ext cx="1512168" cy="864096"/>
          </a:xfrm>
          <a:prstGeom prst="round2DiagRect">
            <a:avLst/>
          </a:prstGeom>
          <a:solidFill>
            <a:srgbClr val="66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Gestão do Conhecimento</a:t>
            </a:r>
            <a:endParaRPr lang="pt-BR" sz="1200" b="1" dirty="0"/>
          </a:p>
        </p:txBody>
      </p:sp>
      <p:sp>
        <p:nvSpPr>
          <p:cNvPr id="33" name="Arredondar Retângulo em um Canto Diagonal 32">
            <a:hlinkClick r:id="rId4" action="ppaction://hlinksldjump"/>
          </p:cNvPr>
          <p:cNvSpPr/>
          <p:nvPr userDrawn="1"/>
        </p:nvSpPr>
        <p:spPr>
          <a:xfrm>
            <a:off x="5436096" y="404664"/>
            <a:ext cx="1512168" cy="864096"/>
          </a:xfrm>
          <a:prstGeom prst="round2DiagRect">
            <a:avLst/>
          </a:prstGeom>
          <a:solidFill>
            <a:srgbClr val="66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Estrutura de TIC</a:t>
            </a:r>
            <a:endParaRPr lang="pt-BR" sz="1200" b="1" dirty="0"/>
          </a:p>
        </p:txBody>
      </p:sp>
      <p:sp>
        <p:nvSpPr>
          <p:cNvPr id="34" name="Arredondar Retângulo em um Canto Diagonal 33">
            <a:hlinkClick r:id="rId5" action="ppaction://hlinksldjump"/>
          </p:cNvPr>
          <p:cNvSpPr/>
          <p:nvPr userDrawn="1"/>
        </p:nvSpPr>
        <p:spPr>
          <a:xfrm>
            <a:off x="7164288" y="404664"/>
            <a:ext cx="1512168" cy="864096"/>
          </a:xfrm>
          <a:prstGeom prst="round2DiagRect">
            <a:avLst/>
          </a:prstGeom>
          <a:solidFill>
            <a:srgbClr val="66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Governança</a:t>
            </a:r>
            <a:endParaRPr lang="pt-BR" sz="1200" b="1" dirty="0"/>
          </a:p>
        </p:txBody>
      </p:sp>
      <p:grpSp>
        <p:nvGrpSpPr>
          <p:cNvPr id="35" name="Grupo 27"/>
          <p:cNvGrpSpPr/>
          <p:nvPr userDrawn="1"/>
        </p:nvGrpSpPr>
        <p:grpSpPr>
          <a:xfrm>
            <a:off x="179512" y="1268760"/>
            <a:ext cx="8784976" cy="4874478"/>
            <a:chOff x="393607" y="1844824"/>
            <a:chExt cx="8426865" cy="4680520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grpSpPr>
        <p:cxnSp>
          <p:nvCxnSpPr>
            <p:cNvPr id="42" name="Conector reto 41"/>
            <p:cNvCxnSpPr/>
            <p:nvPr/>
          </p:nvCxnSpPr>
          <p:spPr>
            <a:xfrm>
              <a:off x="393607" y="1916832"/>
              <a:ext cx="0" cy="4608512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ector reto 42"/>
            <p:cNvCxnSpPr/>
            <p:nvPr/>
          </p:nvCxnSpPr>
          <p:spPr>
            <a:xfrm>
              <a:off x="393607" y="6525344"/>
              <a:ext cx="8426865" cy="0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ector reto 43"/>
            <p:cNvCxnSpPr/>
            <p:nvPr/>
          </p:nvCxnSpPr>
          <p:spPr>
            <a:xfrm flipV="1">
              <a:off x="8820472" y="1988840"/>
              <a:ext cx="0" cy="4536504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ector reto 44"/>
            <p:cNvCxnSpPr/>
            <p:nvPr/>
          </p:nvCxnSpPr>
          <p:spPr>
            <a:xfrm flipH="1">
              <a:off x="1907704" y="1988840"/>
              <a:ext cx="6912768" cy="0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ector reto 45"/>
            <p:cNvCxnSpPr/>
            <p:nvPr/>
          </p:nvCxnSpPr>
          <p:spPr>
            <a:xfrm flipV="1">
              <a:off x="1907704" y="1844824"/>
              <a:ext cx="0" cy="144016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7" name="Picture 2043" descr="Icon House">
            <a:hlinkClick r:id="rId6" action="ppaction://hlinksldjump" tooltip="Página Inicial"/>
          </p:cNvPr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72400" y="6257104"/>
            <a:ext cx="288000" cy="242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5" name="Picture 100" descr="Folder blue">
            <a:hlinkClick r:id="rId8" action="ppaction://hlinksldjump" tooltip="Portfólio de Demandas"/>
          </p:cNvPr>
          <p:cNvPicPr>
            <a:picLocks noChangeAspect="1" noChangeArrowheads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8704196" y="6228108"/>
            <a:ext cx="288000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CaixaDeTexto 1"/>
          <p:cNvSpPr txBox="1"/>
          <p:nvPr userDrawn="1"/>
        </p:nvSpPr>
        <p:spPr>
          <a:xfrm>
            <a:off x="0" y="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cap="all" baseline="0" dirty="0" smtClean="0">
                <a:solidFill>
                  <a:schemeClr val="bg1"/>
                </a:solidFill>
                <a:latin typeface="+mj-lt"/>
              </a:rPr>
              <a:t>PORTFÓLIO DE PROJETOS De </a:t>
            </a:r>
            <a:r>
              <a:rPr lang="pt-BR" sz="1600" b="1" cap="all" baseline="0" dirty="0" err="1" smtClean="0">
                <a:solidFill>
                  <a:schemeClr val="bg1"/>
                </a:solidFill>
                <a:latin typeface="+mj-lt"/>
              </a:rPr>
              <a:t>tic</a:t>
            </a:r>
            <a:endParaRPr lang="pt-BR" sz="1600" b="1" cap="all" baseline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43136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tos Sistema Administrativ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 userDrawn="1"/>
        </p:nvSpPr>
        <p:spPr>
          <a:xfrm>
            <a:off x="0" y="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cap="all" baseline="0" dirty="0" smtClean="0">
                <a:solidFill>
                  <a:schemeClr val="bg1"/>
                </a:solidFill>
                <a:latin typeface="+mj-lt"/>
              </a:rPr>
              <a:t>PORTFÓLIO DE PROJETOS De </a:t>
            </a:r>
            <a:r>
              <a:rPr lang="pt-BR" sz="1600" b="1" cap="all" baseline="0" dirty="0" err="1" smtClean="0">
                <a:solidFill>
                  <a:schemeClr val="bg1"/>
                </a:solidFill>
                <a:latin typeface="+mj-lt"/>
              </a:rPr>
              <a:t>tic</a:t>
            </a:r>
            <a:endParaRPr lang="pt-BR" sz="1600" b="1" cap="all" baseline="0" dirty="0">
              <a:latin typeface="+mj-lt"/>
            </a:endParaRPr>
          </a:p>
        </p:txBody>
      </p:sp>
      <p:grpSp>
        <p:nvGrpSpPr>
          <p:cNvPr id="4" name="Group 12"/>
          <p:cNvGrpSpPr/>
          <p:nvPr userDrawn="1"/>
        </p:nvGrpSpPr>
        <p:grpSpPr>
          <a:xfrm>
            <a:off x="179512" y="1268760"/>
            <a:ext cx="8784976" cy="4874478"/>
            <a:chOff x="393607" y="2060848"/>
            <a:chExt cx="8426865" cy="439248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5" name="Conector reto 11"/>
            <p:cNvCxnSpPr/>
            <p:nvPr/>
          </p:nvCxnSpPr>
          <p:spPr>
            <a:xfrm flipH="1">
              <a:off x="393607" y="2204864"/>
              <a:ext cx="1929" cy="4248472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ector reto 13"/>
            <p:cNvCxnSpPr/>
            <p:nvPr/>
          </p:nvCxnSpPr>
          <p:spPr>
            <a:xfrm>
              <a:off x="393607" y="6453336"/>
              <a:ext cx="8426865" cy="0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ector reto 15"/>
            <p:cNvCxnSpPr/>
            <p:nvPr/>
          </p:nvCxnSpPr>
          <p:spPr>
            <a:xfrm flipV="1">
              <a:off x="8820472" y="2196001"/>
              <a:ext cx="0" cy="4257335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ector reto 17"/>
            <p:cNvCxnSpPr/>
            <p:nvPr/>
          </p:nvCxnSpPr>
          <p:spPr>
            <a:xfrm flipH="1">
              <a:off x="3635896" y="2196001"/>
              <a:ext cx="5184576" cy="8863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to 20"/>
            <p:cNvCxnSpPr/>
            <p:nvPr/>
          </p:nvCxnSpPr>
          <p:spPr>
            <a:xfrm flipV="1">
              <a:off x="3647429" y="2060848"/>
              <a:ext cx="0" cy="135153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to 17"/>
            <p:cNvCxnSpPr/>
            <p:nvPr/>
          </p:nvCxnSpPr>
          <p:spPr>
            <a:xfrm flipH="1">
              <a:off x="395536" y="2204864"/>
              <a:ext cx="1728192" cy="8863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to 20"/>
            <p:cNvCxnSpPr/>
            <p:nvPr/>
          </p:nvCxnSpPr>
          <p:spPr>
            <a:xfrm flipV="1">
              <a:off x="2111633" y="2060848"/>
              <a:ext cx="0" cy="135153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Arredondar Retângulo em um Canto Diagonal 1">
            <a:hlinkClick r:id="rId2" action="ppaction://hlinksldjump"/>
          </p:cNvPr>
          <p:cNvSpPr/>
          <p:nvPr userDrawn="1"/>
        </p:nvSpPr>
        <p:spPr>
          <a:xfrm>
            <a:off x="249591" y="404664"/>
            <a:ext cx="1514097" cy="864096"/>
          </a:xfrm>
          <a:prstGeom prst="round2DiagRect">
            <a:avLst/>
          </a:prstGeom>
          <a:solidFill>
            <a:srgbClr val="66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Sistemas Judiciais</a:t>
            </a:r>
            <a:endParaRPr lang="pt-BR" sz="1200" b="1" dirty="0"/>
          </a:p>
        </p:txBody>
      </p:sp>
      <p:sp>
        <p:nvSpPr>
          <p:cNvPr id="13" name="Arredondar Retângulo em um Canto Diagonal 7"/>
          <p:cNvSpPr/>
          <p:nvPr userDrawn="1"/>
        </p:nvSpPr>
        <p:spPr>
          <a:xfrm>
            <a:off x="1979712" y="404664"/>
            <a:ext cx="1512168" cy="864096"/>
          </a:xfrm>
          <a:prstGeom prst="round2DiagRect">
            <a:avLst/>
          </a:prstGeom>
          <a:solidFill>
            <a:schemeClr val="tx2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Sistemas Administrativos</a:t>
            </a:r>
            <a:endParaRPr lang="pt-BR" sz="1200" b="1" dirty="0"/>
          </a:p>
        </p:txBody>
      </p:sp>
      <p:sp>
        <p:nvSpPr>
          <p:cNvPr id="14" name="Arredondar Retângulo em um Canto Diagonal 8">
            <a:hlinkClick r:id="rId3" action="ppaction://hlinksldjump"/>
          </p:cNvPr>
          <p:cNvSpPr/>
          <p:nvPr userDrawn="1"/>
        </p:nvSpPr>
        <p:spPr>
          <a:xfrm>
            <a:off x="3707904" y="404664"/>
            <a:ext cx="1512168" cy="864096"/>
          </a:xfrm>
          <a:prstGeom prst="round2DiagRect">
            <a:avLst/>
          </a:prstGeom>
          <a:solidFill>
            <a:srgbClr val="66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Gestão do Conhecimento</a:t>
            </a:r>
            <a:endParaRPr lang="pt-BR" sz="1200" b="1" dirty="0"/>
          </a:p>
        </p:txBody>
      </p:sp>
      <p:sp>
        <p:nvSpPr>
          <p:cNvPr id="15" name="Arredondar Retângulo em um Canto Diagonal 9">
            <a:hlinkClick r:id="rId4" action="ppaction://hlinksldjump"/>
          </p:cNvPr>
          <p:cNvSpPr/>
          <p:nvPr userDrawn="1"/>
        </p:nvSpPr>
        <p:spPr>
          <a:xfrm>
            <a:off x="5436096" y="404664"/>
            <a:ext cx="1512168" cy="864096"/>
          </a:xfrm>
          <a:prstGeom prst="round2DiagRect">
            <a:avLst/>
          </a:prstGeom>
          <a:solidFill>
            <a:srgbClr val="66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Estrutura de TIC</a:t>
            </a:r>
            <a:endParaRPr lang="pt-BR" sz="1200" b="1" dirty="0"/>
          </a:p>
        </p:txBody>
      </p:sp>
      <p:sp>
        <p:nvSpPr>
          <p:cNvPr id="16" name="Arredondar Retângulo em um Canto Diagonal 10">
            <a:hlinkClick r:id="rId5" action="ppaction://hlinksldjump"/>
          </p:cNvPr>
          <p:cNvSpPr/>
          <p:nvPr userDrawn="1"/>
        </p:nvSpPr>
        <p:spPr>
          <a:xfrm>
            <a:off x="7164288" y="404664"/>
            <a:ext cx="1512168" cy="864096"/>
          </a:xfrm>
          <a:prstGeom prst="round2DiagRect">
            <a:avLst/>
          </a:prstGeom>
          <a:solidFill>
            <a:srgbClr val="66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Governança</a:t>
            </a:r>
            <a:endParaRPr lang="pt-BR" sz="1200" b="1" dirty="0"/>
          </a:p>
        </p:txBody>
      </p:sp>
      <p:pic>
        <p:nvPicPr>
          <p:cNvPr id="17" name="Picture 2043" descr="Icon House">
            <a:hlinkClick r:id="rId6" action="ppaction://hlinksldjump" tooltip="Página Inicial"/>
          </p:cNvPr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72400" y="6257104"/>
            <a:ext cx="288000" cy="242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00" descr="Folder blue">
            <a:hlinkClick r:id="rId8" action="ppaction://hlinksldjump" tooltip="Portfólio de Demandas"/>
          </p:cNvPr>
          <p:cNvPicPr>
            <a:picLocks noChangeAspect="1" noChangeArrowheads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8704196" y="6228108"/>
            <a:ext cx="288000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41096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tos Gestão do Conhecime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 userDrawn="1"/>
        </p:nvGrpSpPr>
        <p:grpSpPr>
          <a:xfrm>
            <a:off x="179512" y="1283274"/>
            <a:ext cx="8784975" cy="4859964"/>
            <a:chOff x="179513" y="1283274"/>
            <a:chExt cx="8640960" cy="485996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5" name="Conector reto 11"/>
            <p:cNvCxnSpPr/>
            <p:nvPr/>
          </p:nvCxnSpPr>
          <p:spPr>
            <a:xfrm flipH="1">
              <a:off x="179513" y="1428579"/>
              <a:ext cx="1978" cy="4714659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ector reto 13"/>
            <p:cNvCxnSpPr/>
            <p:nvPr/>
          </p:nvCxnSpPr>
          <p:spPr>
            <a:xfrm>
              <a:off x="179513" y="6143238"/>
              <a:ext cx="8640960" cy="0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ector reto 15"/>
            <p:cNvCxnSpPr/>
            <p:nvPr/>
          </p:nvCxnSpPr>
          <p:spPr>
            <a:xfrm flipV="1">
              <a:off x="8820473" y="1418743"/>
              <a:ext cx="0" cy="4724495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ector reto 17"/>
            <p:cNvCxnSpPr/>
            <p:nvPr/>
          </p:nvCxnSpPr>
          <p:spPr>
            <a:xfrm flipH="1">
              <a:off x="5276275" y="1418743"/>
              <a:ext cx="3544198" cy="9836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to 20"/>
            <p:cNvCxnSpPr/>
            <p:nvPr/>
          </p:nvCxnSpPr>
          <p:spPr>
            <a:xfrm flipV="1">
              <a:off x="5288678" y="1283274"/>
              <a:ext cx="0" cy="149983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to 17"/>
            <p:cNvCxnSpPr/>
            <p:nvPr/>
          </p:nvCxnSpPr>
          <p:spPr>
            <a:xfrm flipH="1">
              <a:off x="181492" y="1423661"/>
              <a:ext cx="3454404" cy="14754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to 20"/>
            <p:cNvCxnSpPr/>
            <p:nvPr/>
          </p:nvCxnSpPr>
          <p:spPr>
            <a:xfrm flipV="1">
              <a:off x="3635896" y="1283274"/>
              <a:ext cx="0" cy="149983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Arredondar Retângulo em um Canto Diagonal 8"/>
          <p:cNvSpPr/>
          <p:nvPr userDrawn="1"/>
        </p:nvSpPr>
        <p:spPr>
          <a:xfrm>
            <a:off x="3707904" y="404664"/>
            <a:ext cx="1512168" cy="864096"/>
          </a:xfrm>
          <a:prstGeom prst="round2DiagRect">
            <a:avLst/>
          </a:prstGeom>
          <a:solidFill>
            <a:schemeClr val="tx2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Gestão do Conhecimento</a:t>
            </a:r>
            <a:endParaRPr lang="pt-BR" sz="1200" b="1" dirty="0"/>
          </a:p>
        </p:txBody>
      </p:sp>
      <p:sp>
        <p:nvSpPr>
          <p:cNvPr id="13" name="Arredondar Retângulo em um Canto Diagonal 9">
            <a:hlinkClick r:id="rId2" action="ppaction://hlinksldjump"/>
          </p:cNvPr>
          <p:cNvSpPr/>
          <p:nvPr userDrawn="1"/>
        </p:nvSpPr>
        <p:spPr>
          <a:xfrm>
            <a:off x="5436096" y="404664"/>
            <a:ext cx="1512168" cy="864096"/>
          </a:xfrm>
          <a:prstGeom prst="round2DiagRect">
            <a:avLst/>
          </a:prstGeom>
          <a:solidFill>
            <a:srgbClr val="66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Estrutura de TIC</a:t>
            </a:r>
            <a:endParaRPr lang="pt-BR" sz="1200" b="1" dirty="0"/>
          </a:p>
        </p:txBody>
      </p:sp>
      <p:sp>
        <p:nvSpPr>
          <p:cNvPr id="14" name="Arredondar Retângulo em um Canto Diagonal 10">
            <a:hlinkClick r:id="rId3" action="ppaction://hlinksldjump"/>
          </p:cNvPr>
          <p:cNvSpPr/>
          <p:nvPr userDrawn="1"/>
        </p:nvSpPr>
        <p:spPr>
          <a:xfrm>
            <a:off x="7164288" y="404664"/>
            <a:ext cx="1512168" cy="864096"/>
          </a:xfrm>
          <a:prstGeom prst="round2DiagRect">
            <a:avLst/>
          </a:prstGeom>
          <a:solidFill>
            <a:srgbClr val="66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Governança</a:t>
            </a:r>
            <a:endParaRPr lang="pt-BR" sz="1200" b="1" dirty="0"/>
          </a:p>
        </p:txBody>
      </p:sp>
      <p:sp>
        <p:nvSpPr>
          <p:cNvPr id="15" name="Arredondar Retângulo em um Canto Diagonal 1">
            <a:hlinkClick r:id="rId4" action="ppaction://hlinksldjump"/>
          </p:cNvPr>
          <p:cNvSpPr/>
          <p:nvPr userDrawn="1"/>
        </p:nvSpPr>
        <p:spPr>
          <a:xfrm>
            <a:off x="251520" y="404664"/>
            <a:ext cx="1514097" cy="864096"/>
          </a:xfrm>
          <a:prstGeom prst="round2DiagRect">
            <a:avLst/>
          </a:prstGeom>
          <a:solidFill>
            <a:srgbClr val="66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Sistemas Judiciais</a:t>
            </a:r>
            <a:endParaRPr lang="pt-BR" sz="1200" b="1" dirty="0"/>
          </a:p>
        </p:txBody>
      </p:sp>
      <p:sp>
        <p:nvSpPr>
          <p:cNvPr id="16" name="Arredondar Retângulo em um Canto Diagonal 15">
            <a:hlinkClick r:id="rId5" action="ppaction://hlinksldjump"/>
          </p:cNvPr>
          <p:cNvSpPr/>
          <p:nvPr userDrawn="1"/>
        </p:nvSpPr>
        <p:spPr>
          <a:xfrm>
            <a:off x="1979712" y="404664"/>
            <a:ext cx="1512168" cy="864096"/>
          </a:xfrm>
          <a:prstGeom prst="round2DiagRect">
            <a:avLst/>
          </a:prstGeom>
          <a:solidFill>
            <a:srgbClr val="66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Sistemas Administrativos</a:t>
            </a:r>
            <a:endParaRPr lang="pt-BR" sz="1200" b="1" dirty="0"/>
          </a:p>
        </p:txBody>
      </p:sp>
      <p:pic>
        <p:nvPicPr>
          <p:cNvPr id="17" name="Picture 2043" descr="Icon House">
            <a:hlinkClick r:id="rId6" action="ppaction://hlinksldjump" tooltip="Página Inicial"/>
          </p:cNvPr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72400" y="6257104"/>
            <a:ext cx="288000" cy="242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00" descr="Folder blue">
            <a:hlinkClick r:id="rId8" action="ppaction://hlinksldjump" tooltip="Portfólio de Demandas"/>
          </p:cNvPr>
          <p:cNvPicPr>
            <a:picLocks noChangeAspect="1" noChangeArrowheads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8704196" y="6228108"/>
            <a:ext cx="288000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CaixaDeTexto 18"/>
          <p:cNvSpPr txBox="1"/>
          <p:nvPr userDrawn="1"/>
        </p:nvSpPr>
        <p:spPr>
          <a:xfrm>
            <a:off x="0" y="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cap="all" baseline="0" dirty="0" smtClean="0">
                <a:solidFill>
                  <a:schemeClr val="bg1"/>
                </a:solidFill>
                <a:latin typeface="+mj-lt"/>
              </a:rPr>
              <a:t>PORTFÓLIO DE PROJETOS De </a:t>
            </a:r>
            <a:r>
              <a:rPr lang="pt-BR" sz="1600" b="1" cap="all" baseline="0" dirty="0" err="1" smtClean="0">
                <a:solidFill>
                  <a:schemeClr val="bg1"/>
                </a:solidFill>
                <a:latin typeface="+mj-lt"/>
              </a:rPr>
              <a:t>tic</a:t>
            </a:r>
            <a:endParaRPr lang="pt-BR" sz="1600" b="1" cap="all" baseline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43816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tos Estrutura de T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 userDrawn="1"/>
        </p:nvSpPr>
        <p:spPr>
          <a:xfrm>
            <a:off x="0" y="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cap="all" baseline="0" dirty="0" smtClean="0">
                <a:solidFill>
                  <a:schemeClr val="bg1"/>
                </a:solidFill>
                <a:latin typeface="+mj-lt"/>
              </a:rPr>
              <a:t>PORTFÓLIO DE PROJETOS De </a:t>
            </a:r>
            <a:r>
              <a:rPr lang="pt-BR" sz="1600" b="1" cap="all" baseline="0" dirty="0" err="1" smtClean="0">
                <a:solidFill>
                  <a:schemeClr val="bg1"/>
                </a:solidFill>
                <a:latin typeface="+mj-lt"/>
              </a:rPr>
              <a:t>tic</a:t>
            </a:r>
            <a:endParaRPr lang="pt-BR" sz="1600" b="1" cap="all" baseline="0" dirty="0">
              <a:latin typeface="+mj-lt"/>
            </a:endParaRPr>
          </a:p>
        </p:txBody>
      </p:sp>
      <p:grpSp>
        <p:nvGrpSpPr>
          <p:cNvPr id="4" name="Grupo 3"/>
          <p:cNvGrpSpPr/>
          <p:nvPr userDrawn="1"/>
        </p:nvGrpSpPr>
        <p:grpSpPr>
          <a:xfrm>
            <a:off x="179513" y="1283274"/>
            <a:ext cx="8784975" cy="4859964"/>
            <a:chOff x="179513" y="1283274"/>
            <a:chExt cx="8640961" cy="485996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5" name="Conector reto 11"/>
            <p:cNvCxnSpPr/>
            <p:nvPr/>
          </p:nvCxnSpPr>
          <p:spPr>
            <a:xfrm flipH="1">
              <a:off x="179513" y="1428579"/>
              <a:ext cx="1978" cy="4714659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ector reto 13"/>
            <p:cNvCxnSpPr/>
            <p:nvPr/>
          </p:nvCxnSpPr>
          <p:spPr>
            <a:xfrm>
              <a:off x="179513" y="6143238"/>
              <a:ext cx="8640960" cy="0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ector reto 15"/>
            <p:cNvCxnSpPr/>
            <p:nvPr/>
          </p:nvCxnSpPr>
          <p:spPr>
            <a:xfrm flipV="1">
              <a:off x="8820473" y="1418743"/>
              <a:ext cx="0" cy="4724495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ector reto 17"/>
            <p:cNvCxnSpPr/>
            <p:nvPr/>
          </p:nvCxnSpPr>
          <p:spPr>
            <a:xfrm flipH="1">
              <a:off x="7020272" y="1418743"/>
              <a:ext cx="1800202" cy="4918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to 20"/>
            <p:cNvCxnSpPr/>
            <p:nvPr/>
          </p:nvCxnSpPr>
          <p:spPr>
            <a:xfrm flipV="1">
              <a:off x="7020272" y="1297788"/>
              <a:ext cx="0" cy="149983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to 17"/>
            <p:cNvCxnSpPr/>
            <p:nvPr/>
          </p:nvCxnSpPr>
          <p:spPr>
            <a:xfrm flipH="1">
              <a:off x="181492" y="1423661"/>
              <a:ext cx="5182596" cy="14754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to 20"/>
            <p:cNvCxnSpPr/>
            <p:nvPr/>
          </p:nvCxnSpPr>
          <p:spPr>
            <a:xfrm flipV="1">
              <a:off x="5364088" y="1283274"/>
              <a:ext cx="0" cy="149983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Arredondar Retângulo em um Canto Diagonal 8">
            <a:hlinkClick r:id="rId2" action="ppaction://hlinksldjump"/>
          </p:cNvPr>
          <p:cNvSpPr/>
          <p:nvPr userDrawn="1"/>
        </p:nvSpPr>
        <p:spPr>
          <a:xfrm>
            <a:off x="3707904" y="404664"/>
            <a:ext cx="1512168" cy="864096"/>
          </a:xfrm>
          <a:prstGeom prst="round2DiagRect">
            <a:avLst/>
          </a:prstGeom>
          <a:solidFill>
            <a:srgbClr val="66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Gestão do Conhecimento</a:t>
            </a:r>
            <a:endParaRPr lang="pt-BR" sz="1200" b="1" dirty="0"/>
          </a:p>
        </p:txBody>
      </p:sp>
      <p:sp>
        <p:nvSpPr>
          <p:cNvPr id="13" name="Arredondar Retângulo em um Canto Diagonal 9"/>
          <p:cNvSpPr/>
          <p:nvPr userDrawn="1"/>
        </p:nvSpPr>
        <p:spPr>
          <a:xfrm>
            <a:off x="5436096" y="404664"/>
            <a:ext cx="1512168" cy="864096"/>
          </a:xfrm>
          <a:prstGeom prst="round2DiagRect">
            <a:avLst/>
          </a:prstGeom>
          <a:solidFill>
            <a:schemeClr val="tx2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Estrutura de TIC</a:t>
            </a:r>
            <a:endParaRPr lang="pt-BR" sz="1200" b="1" dirty="0"/>
          </a:p>
        </p:txBody>
      </p:sp>
      <p:sp>
        <p:nvSpPr>
          <p:cNvPr id="14" name="Arredondar Retângulo em um Canto Diagonal 10">
            <a:hlinkClick r:id="rId3" action="ppaction://hlinksldjump"/>
          </p:cNvPr>
          <p:cNvSpPr/>
          <p:nvPr userDrawn="1"/>
        </p:nvSpPr>
        <p:spPr>
          <a:xfrm>
            <a:off x="7164288" y="404664"/>
            <a:ext cx="1512168" cy="864096"/>
          </a:xfrm>
          <a:prstGeom prst="round2DiagRect">
            <a:avLst/>
          </a:prstGeom>
          <a:solidFill>
            <a:srgbClr val="66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Governança</a:t>
            </a:r>
            <a:endParaRPr lang="pt-BR" sz="1200" b="1" dirty="0"/>
          </a:p>
        </p:txBody>
      </p:sp>
      <p:sp>
        <p:nvSpPr>
          <p:cNvPr id="15" name="Arredondar Retângulo em um Canto Diagonal 1">
            <a:hlinkClick r:id="rId4" action="ppaction://hlinksldjump"/>
          </p:cNvPr>
          <p:cNvSpPr/>
          <p:nvPr userDrawn="1"/>
        </p:nvSpPr>
        <p:spPr>
          <a:xfrm>
            <a:off x="251520" y="404664"/>
            <a:ext cx="1514097" cy="864096"/>
          </a:xfrm>
          <a:prstGeom prst="round2DiagRect">
            <a:avLst/>
          </a:prstGeom>
          <a:solidFill>
            <a:srgbClr val="66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Sistemas Judiciais</a:t>
            </a:r>
            <a:endParaRPr lang="pt-BR" sz="1200" b="1" dirty="0"/>
          </a:p>
        </p:txBody>
      </p:sp>
      <p:sp>
        <p:nvSpPr>
          <p:cNvPr id="16" name="Arredondar Retângulo em um Canto Diagonal 15">
            <a:hlinkClick r:id="rId5" action="ppaction://hlinksldjump"/>
          </p:cNvPr>
          <p:cNvSpPr/>
          <p:nvPr userDrawn="1"/>
        </p:nvSpPr>
        <p:spPr>
          <a:xfrm>
            <a:off x="1979712" y="404664"/>
            <a:ext cx="1512168" cy="864096"/>
          </a:xfrm>
          <a:prstGeom prst="round2DiagRect">
            <a:avLst/>
          </a:prstGeom>
          <a:solidFill>
            <a:srgbClr val="66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Sistemas Administrativos</a:t>
            </a:r>
            <a:endParaRPr lang="pt-BR" sz="1200" b="1" dirty="0"/>
          </a:p>
        </p:txBody>
      </p:sp>
      <p:pic>
        <p:nvPicPr>
          <p:cNvPr id="17" name="Picture 2043" descr="Icon House">
            <a:hlinkClick r:id="rId6" action="ppaction://hlinksldjump" tooltip="Página Inicial"/>
          </p:cNvPr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72400" y="6257104"/>
            <a:ext cx="288000" cy="242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00" descr="Folder blue">
            <a:hlinkClick r:id="rId8" action="ppaction://hlinksldjump" tooltip="Portfólio de Demandas"/>
          </p:cNvPr>
          <p:cNvPicPr>
            <a:picLocks noChangeAspect="1" noChangeArrowheads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8704196" y="6228108"/>
            <a:ext cx="288000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32928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tos Governanç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 userDrawn="1"/>
        </p:nvGrpSpPr>
        <p:grpSpPr>
          <a:xfrm>
            <a:off x="179512" y="1283274"/>
            <a:ext cx="8784975" cy="4860000"/>
            <a:chOff x="179512" y="1283274"/>
            <a:chExt cx="8784975" cy="488203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4" name="Conector reto 11"/>
            <p:cNvCxnSpPr/>
            <p:nvPr/>
          </p:nvCxnSpPr>
          <p:spPr>
            <a:xfrm flipH="1">
              <a:off x="179512" y="1429302"/>
              <a:ext cx="2011" cy="4736002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Conector reto 13"/>
            <p:cNvCxnSpPr/>
            <p:nvPr/>
          </p:nvCxnSpPr>
          <p:spPr>
            <a:xfrm>
              <a:off x="179512" y="6165304"/>
              <a:ext cx="8784975" cy="0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ector reto 15"/>
            <p:cNvCxnSpPr/>
            <p:nvPr/>
          </p:nvCxnSpPr>
          <p:spPr>
            <a:xfrm flipV="1">
              <a:off x="8964487" y="1419422"/>
              <a:ext cx="0" cy="4745882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ector reto 20"/>
            <p:cNvCxnSpPr/>
            <p:nvPr/>
          </p:nvCxnSpPr>
          <p:spPr>
            <a:xfrm flipV="1">
              <a:off x="8964487" y="1283274"/>
              <a:ext cx="0" cy="150662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ector reto 17"/>
            <p:cNvCxnSpPr/>
            <p:nvPr/>
          </p:nvCxnSpPr>
          <p:spPr>
            <a:xfrm flipH="1">
              <a:off x="181525" y="1419422"/>
              <a:ext cx="6939963" cy="19760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to 20"/>
            <p:cNvCxnSpPr/>
            <p:nvPr/>
          </p:nvCxnSpPr>
          <p:spPr>
            <a:xfrm flipV="1">
              <a:off x="7129224" y="1283274"/>
              <a:ext cx="0" cy="150662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Arredondar Retângulo em um Canto Diagonal 8">
            <a:hlinkClick r:id="rId2" action="ppaction://hlinksldjump"/>
          </p:cNvPr>
          <p:cNvSpPr/>
          <p:nvPr userDrawn="1"/>
        </p:nvSpPr>
        <p:spPr>
          <a:xfrm>
            <a:off x="3707904" y="404664"/>
            <a:ext cx="1512168" cy="864096"/>
          </a:xfrm>
          <a:prstGeom prst="round2DiagRect">
            <a:avLst/>
          </a:prstGeom>
          <a:solidFill>
            <a:srgbClr val="66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Gestão do Conhecimento</a:t>
            </a:r>
            <a:endParaRPr lang="pt-BR" sz="1200" b="1" dirty="0"/>
          </a:p>
        </p:txBody>
      </p:sp>
      <p:sp>
        <p:nvSpPr>
          <p:cNvPr id="11" name="Arredondar Retângulo em um Canto Diagonal 9">
            <a:hlinkClick r:id="rId3" action="ppaction://hlinksldjump"/>
          </p:cNvPr>
          <p:cNvSpPr/>
          <p:nvPr userDrawn="1"/>
        </p:nvSpPr>
        <p:spPr>
          <a:xfrm>
            <a:off x="5436096" y="404664"/>
            <a:ext cx="1512168" cy="864096"/>
          </a:xfrm>
          <a:prstGeom prst="round2DiagRect">
            <a:avLst/>
          </a:prstGeom>
          <a:solidFill>
            <a:srgbClr val="66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Estrutura de TIC</a:t>
            </a:r>
            <a:endParaRPr lang="pt-BR" sz="1200" b="1" dirty="0"/>
          </a:p>
        </p:txBody>
      </p:sp>
      <p:sp>
        <p:nvSpPr>
          <p:cNvPr id="12" name="Arredondar Retângulo em um Canto Diagonal 10"/>
          <p:cNvSpPr/>
          <p:nvPr userDrawn="1"/>
        </p:nvSpPr>
        <p:spPr>
          <a:xfrm>
            <a:off x="7164288" y="404664"/>
            <a:ext cx="1512168" cy="864096"/>
          </a:xfrm>
          <a:prstGeom prst="round2DiagRect">
            <a:avLst/>
          </a:prstGeom>
          <a:solidFill>
            <a:schemeClr val="tx2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Governança</a:t>
            </a:r>
            <a:endParaRPr lang="pt-BR" sz="1200" b="1" dirty="0"/>
          </a:p>
        </p:txBody>
      </p:sp>
      <p:sp>
        <p:nvSpPr>
          <p:cNvPr id="13" name="Arredondar Retângulo em um Canto Diagonal 1">
            <a:hlinkClick r:id="rId4" action="ppaction://hlinksldjump"/>
          </p:cNvPr>
          <p:cNvSpPr/>
          <p:nvPr userDrawn="1"/>
        </p:nvSpPr>
        <p:spPr>
          <a:xfrm>
            <a:off x="251520" y="404664"/>
            <a:ext cx="1514097" cy="864096"/>
          </a:xfrm>
          <a:prstGeom prst="round2DiagRect">
            <a:avLst/>
          </a:prstGeom>
          <a:solidFill>
            <a:srgbClr val="66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Sistemas Judiciais</a:t>
            </a:r>
            <a:endParaRPr lang="pt-BR" sz="1200" b="1" dirty="0"/>
          </a:p>
        </p:txBody>
      </p:sp>
      <p:sp>
        <p:nvSpPr>
          <p:cNvPr id="14" name="Arredondar Retângulo em um Canto Diagonal 13">
            <a:hlinkClick r:id="rId5" action="ppaction://hlinksldjump"/>
          </p:cNvPr>
          <p:cNvSpPr/>
          <p:nvPr userDrawn="1"/>
        </p:nvSpPr>
        <p:spPr>
          <a:xfrm>
            <a:off x="1979712" y="404664"/>
            <a:ext cx="1512168" cy="864096"/>
          </a:xfrm>
          <a:prstGeom prst="round2DiagRect">
            <a:avLst/>
          </a:prstGeom>
          <a:solidFill>
            <a:srgbClr val="66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Sistemas Administrativos</a:t>
            </a:r>
            <a:endParaRPr lang="pt-BR" sz="1200" b="1" dirty="0"/>
          </a:p>
        </p:txBody>
      </p:sp>
      <p:pic>
        <p:nvPicPr>
          <p:cNvPr id="15" name="Picture 2043" descr="Icon House">
            <a:hlinkClick r:id="rId6" action="ppaction://hlinksldjump" tooltip="Página Inicial"/>
          </p:cNvPr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72400" y="6257104"/>
            <a:ext cx="288000" cy="242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00" descr="Folder blue">
            <a:hlinkClick r:id="rId8" action="ppaction://hlinksldjump" tooltip="Portfólio de Demandas"/>
          </p:cNvPr>
          <p:cNvPicPr>
            <a:picLocks noChangeAspect="1" noChangeArrowheads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8704196" y="6228108"/>
            <a:ext cx="288000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CaixaDeTexto 16"/>
          <p:cNvSpPr txBox="1"/>
          <p:nvPr userDrawn="1"/>
        </p:nvSpPr>
        <p:spPr>
          <a:xfrm>
            <a:off x="0" y="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cap="all" baseline="0" dirty="0" smtClean="0">
                <a:solidFill>
                  <a:schemeClr val="bg1"/>
                </a:solidFill>
                <a:latin typeface="+mj-lt"/>
              </a:rPr>
              <a:t>PORTFÓLIO DE PROJETOS De </a:t>
            </a:r>
            <a:r>
              <a:rPr lang="pt-BR" sz="1600" b="1" cap="all" baseline="0" dirty="0" err="1" smtClean="0">
                <a:solidFill>
                  <a:schemeClr val="bg1"/>
                </a:solidFill>
                <a:latin typeface="+mj-lt"/>
              </a:rPr>
              <a:t>tic</a:t>
            </a:r>
            <a:endParaRPr lang="pt-BR" sz="1600" b="1" cap="all" baseline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35350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andas Sistemas Judici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043" descr="Icon House">
            <a:hlinkClick r:id="rId2" action="ppaction://hlinksldjump" tooltip="Página Inicial"/>
          </p:cNvPr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6257104"/>
            <a:ext cx="288000" cy="242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100" descr="Folder blue">
            <a:hlinkClick r:id="rId4" action="ppaction://hlinksldjump" tooltip="Portfólio de Projetos"/>
          </p:cNvPr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8704196" y="6228108"/>
            <a:ext cx="288000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Arredondar Retângulo em um Canto Diagonal 5"/>
          <p:cNvSpPr/>
          <p:nvPr userDrawn="1"/>
        </p:nvSpPr>
        <p:spPr>
          <a:xfrm>
            <a:off x="251520" y="404102"/>
            <a:ext cx="1514097" cy="864096"/>
          </a:xfrm>
          <a:prstGeom prst="round2Diag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16200000" scaled="0"/>
          </a:gra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Sistemas Judiciais</a:t>
            </a:r>
            <a:endParaRPr lang="pt-BR" sz="1200" b="1" dirty="0"/>
          </a:p>
        </p:txBody>
      </p:sp>
      <p:sp>
        <p:nvSpPr>
          <p:cNvPr id="7" name="Arredondar Retângulo em um Canto Diagonal 6">
            <a:hlinkClick r:id="rId6" action="ppaction://hlinksldjump"/>
          </p:cNvPr>
          <p:cNvSpPr/>
          <p:nvPr userDrawn="1"/>
        </p:nvSpPr>
        <p:spPr>
          <a:xfrm>
            <a:off x="1979712" y="404664"/>
            <a:ext cx="1512168" cy="86409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Sistemas Administrativos</a:t>
            </a:r>
            <a:endParaRPr lang="pt-BR" sz="1200" b="1" dirty="0">
              <a:solidFill>
                <a:schemeClr val="tx1"/>
              </a:solidFill>
            </a:endParaRPr>
          </a:p>
        </p:txBody>
      </p:sp>
      <p:sp>
        <p:nvSpPr>
          <p:cNvPr id="8" name="Arredondar Retângulo em um Canto Diagonal 7">
            <a:hlinkClick r:id="rId7" action="ppaction://hlinksldjump"/>
          </p:cNvPr>
          <p:cNvSpPr/>
          <p:nvPr userDrawn="1"/>
        </p:nvSpPr>
        <p:spPr>
          <a:xfrm>
            <a:off x="3707904" y="404664"/>
            <a:ext cx="1512168" cy="86409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Gestão do Conhecimento</a:t>
            </a:r>
            <a:endParaRPr lang="pt-BR" sz="1200" b="1" dirty="0">
              <a:solidFill>
                <a:schemeClr val="tx1"/>
              </a:solidFill>
            </a:endParaRPr>
          </a:p>
        </p:txBody>
      </p:sp>
      <p:sp>
        <p:nvSpPr>
          <p:cNvPr id="9" name="Arredondar Retângulo em um Canto Diagonal 8">
            <a:hlinkClick r:id="rId8" action="ppaction://hlinksldjump"/>
          </p:cNvPr>
          <p:cNvSpPr/>
          <p:nvPr userDrawn="1"/>
        </p:nvSpPr>
        <p:spPr>
          <a:xfrm>
            <a:off x="5436096" y="404664"/>
            <a:ext cx="1512168" cy="86409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Estrutura de TIC</a:t>
            </a:r>
            <a:endParaRPr lang="pt-BR" sz="1200" b="1" dirty="0">
              <a:solidFill>
                <a:schemeClr val="tx1"/>
              </a:solidFill>
            </a:endParaRPr>
          </a:p>
        </p:txBody>
      </p:sp>
      <p:sp>
        <p:nvSpPr>
          <p:cNvPr id="10" name="Arredondar Retângulo em um Canto Diagonal 9">
            <a:hlinkClick r:id="rId9" action="ppaction://hlinksldjump"/>
          </p:cNvPr>
          <p:cNvSpPr/>
          <p:nvPr userDrawn="1"/>
        </p:nvSpPr>
        <p:spPr>
          <a:xfrm>
            <a:off x="7164288" y="404664"/>
            <a:ext cx="1512168" cy="86409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Governança</a:t>
            </a:r>
            <a:endParaRPr lang="pt-BR" sz="1200" b="1" dirty="0">
              <a:solidFill>
                <a:schemeClr val="tx1"/>
              </a:solidFill>
            </a:endParaRPr>
          </a:p>
        </p:txBody>
      </p:sp>
      <p:grpSp>
        <p:nvGrpSpPr>
          <p:cNvPr id="11" name="Grupo 27"/>
          <p:cNvGrpSpPr/>
          <p:nvPr userDrawn="1"/>
        </p:nvGrpSpPr>
        <p:grpSpPr>
          <a:xfrm>
            <a:off x="179512" y="1268760"/>
            <a:ext cx="8784976" cy="4874478"/>
            <a:chOff x="393607" y="1844824"/>
            <a:chExt cx="8426865" cy="4680520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grpSpPr>
        <p:cxnSp>
          <p:nvCxnSpPr>
            <p:cNvPr id="12" name="Conector reto 11"/>
            <p:cNvCxnSpPr/>
            <p:nvPr/>
          </p:nvCxnSpPr>
          <p:spPr>
            <a:xfrm>
              <a:off x="393607" y="1916832"/>
              <a:ext cx="0" cy="4608512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reto 12"/>
            <p:cNvCxnSpPr/>
            <p:nvPr/>
          </p:nvCxnSpPr>
          <p:spPr>
            <a:xfrm>
              <a:off x="393607" y="6525344"/>
              <a:ext cx="8426865" cy="0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to 13"/>
            <p:cNvCxnSpPr/>
            <p:nvPr/>
          </p:nvCxnSpPr>
          <p:spPr>
            <a:xfrm flipV="1">
              <a:off x="8820472" y="1988840"/>
              <a:ext cx="0" cy="4536504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reto 14"/>
            <p:cNvCxnSpPr/>
            <p:nvPr/>
          </p:nvCxnSpPr>
          <p:spPr>
            <a:xfrm flipH="1">
              <a:off x="1907704" y="1988840"/>
              <a:ext cx="6912768" cy="0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to 15"/>
            <p:cNvCxnSpPr/>
            <p:nvPr/>
          </p:nvCxnSpPr>
          <p:spPr>
            <a:xfrm flipV="1">
              <a:off x="1907704" y="1844824"/>
              <a:ext cx="0" cy="144016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CaixaDeTexto 16"/>
          <p:cNvSpPr txBox="1"/>
          <p:nvPr userDrawn="1"/>
        </p:nvSpPr>
        <p:spPr>
          <a:xfrm>
            <a:off x="0" y="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cap="all" baseline="0" dirty="0" smtClean="0">
                <a:solidFill>
                  <a:schemeClr val="bg1"/>
                </a:solidFill>
                <a:latin typeface="+mj-lt"/>
              </a:rPr>
              <a:t>PORTFÓLIO DE DEMANDAS De </a:t>
            </a:r>
            <a:r>
              <a:rPr lang="pt-BR" sz="1600" b="1" cap="all" baseline="0" dirty="0" err="1" smtClean="0">
                <a:solidFill>
                  <a:schemeClr val="bg1"/>
                </a:solidFill>
                <a:latin typeface="+mj-lt"/>
              </a:rPr>
              <a:t>tic</a:t>
            </a:r>
            <a:endParaRPr lang="pt-BR" sz="1600" b="1" cap="all" baseline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45937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andas Sistemas Administrativ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 userDrawn="1"/>
        </p:nvSpPr>
        <p:spPr>
          <a:xfrm>
            <a:off x="0" y="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cap="all" baseline="0" dirty="0" smtClean="0">
                <a:solidFill>
                  <a:schemeClr val="bg1"/>
                </a:solidFill>
                <a:latin typeface="+mj-lt"/>
              </a:rPr>
              <a:t>PORTFÓLIO DE DEMANDAS De </a:t>
            </a:r>
            <a:r>
              <a:rPr lang="pt-BR" sz="1600" b="1" cap="all" baseline="0" dirty="0" err="1" smtClean="0">
                <a:solidFill>
                  <a:schemeClr val="bg1"/>
                </a:solidFill>
                <a:latin typeface="+mj-lt"/>
              </a:rPr>
              <a:t>tic</a:t>
            </a:r>
            <a:endParaRPr lang="pt-BR" sz="1600" b="1" cap="all" baseline="0" dirty="0">
              <a:latin typeface="+mj-lt"/>
            </a:endParaRPr>
          </a:p>
        </p:txBody>
      </p:sp>
      <p:pic>
        <p:nvPicPr>
          <p:cNvPr id="4" name="Picture 2043" descr="Icon House">
            <a:hlinkClick r:id="rId2" action="ppaction://hlinksldjump" tooltip="Página Inicial"/>
          </p:cNvPr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6257104"/>
            <a:ext cx="288000" cy="242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100" descr="Folder blue">
            <a:hlinkClick r:id="rId4" action="ppaction://hlinksldjump" tooltip="Portfólio de Projetos"/>
          </p:cNvPr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8704196" y="6228108"/>
            <a:ext cx="288000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6" name="Group 12"/>
          <p:cNvGrpSpPr/>
          <p:nvPr userDrawn="1"/>
        </p:nvGrpSpPr>
        <p:grpSpPr>
          <a:xfrm>
            <a:off x="179512" y="1268760"/>
            <a:ext cx="8784976" cy="4874478"/>
            <a:chOff x="393607" y="2060848"/>
            <a:chExt cx="8426865" cy="439248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7" name="Conector reto 11"/>
            <p:cNvCxnSpPr/>
            <p:nvPr/>
          </p:nvCxnSpPr>
          <p:spPr>
            <a:xfrm flipH="1">
              <a:off x="393607" y="2204864"/>
              <a:ext cx="1929" cy="4248472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ector reto 13"/>
            <p:cNvCxnSpPr/>
            <p:nvPr/>
          </p:nvCxnSpPr>
          <p:spPr>
            <a:xfrm>
              <a:off x="393607" y="6453336"/>
              <a:ext cx="8426865" cy="0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to 15"/>
            <p:cNvCxnSpPr/>
            <p:nvPr/>
          </p:nvCxnSpPr>
          <p:spPr>
            <a:xfrm flipV="1">
              <a:off x="8820472" y="2196001"/>
              <a:ext cx="0" cy="4257335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to 17"/>
            <p:cNvCxnSpPr/>
            <p:nvPr/>
          </p:nvCxnSpPr>
          <p:spPr>
            <a:xfrm flipH="1">
              <a:off x="3635896" y="2196001"/>
              <a:ext cx="5184576" cy="8863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to 20"/>
            <p:cNvCxnSpPr/>
            <p:nvPr/>
          </p:nvCxnSpPr>
          <p:spPr>
            <a:xfrm flipV="1">
              <a:off x="3647429" y="2060848"/>
              <a:ext cx="0" cy="135153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to 17"/>
            <p:cNvCxnSpPr/>
            <p:nvPr/>
          </p:nvCxnSpPr>
          <p:spPr>
            <a:xfrm flipH="1">
              <a:off x="395536" y="2204864"/>
              <a:ext cx="1728192" cy="8863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reto 20"/>
            <p:cNvCxnSpPr/>
            <p:nvPr/>
          </p:nvCxnSpPr>
          <p:spPr>
            <a:xfrm flipV="1">
              <a:off x="2111633" y="2060848"/>
              <a:ext cx="0" cy="135153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Arredondar Retângulo em um Canto Diagonal 1">
            <a:hlinkClick r:id="rId6" action="ppaction://hlinksldjump"/>
          </p:cNvPr>
          <p:cNvSpPr/>
          <p:nvPr userDrawn="1"/>
        </p:nvSpPr>
        <p:spPr>
          <a:xfrm>
            <a:off x="249591" y="404664"/>
            <a:ext cx="1514097" cy="86409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Sistemas Judiciais</a:t>
            </a:r>
            <a:endParaRPr lang="pt-BR" sz="1200" b="1" dirty="0">
              <a:solidFill>
                <a:schemeClr val="tx1"/>
              </a:solidFill>
            </a:endParaRPr>
          </a:p>
        </p:txBody>
      </p:sp>
      <p:sp>
        <p:nvSpPr>
          <p:cNvPr id="15" name="Arredondar Retângulo em um Canto Diagonal 7"/>
          <p:cNvSpPr/>
          <p:nvPr userDrawn="1"/>
        </p:nvSpPr>
        <p:spPr>
          <a:xfrm>
            <a:off x="1979712" y="404664"/>
            <a:ext cx="1512168" cy="864096"/>
          </a:xfrm>
          <a:prstGeom prst="round2Diag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16200000" scaled="0"/>
          </a:gra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Sistemas Administrativos</a:t>
            </a:r>
            <a:endParaRPr lang="pt-BR" sz="1200" b="1" dirty="0"/>
          </a:p>
        </p:txBody>
      </p:sp>
      <p:sp>
        <p:nvSpPr>
          <p:cNvPr id="16" name="Arredondar Retângulo em um Canto Diagonal 8">
            <a:hlinkClick r:id="rId7" action="ppaction://hlinksldjump"/>
          </p:cNvPr>
          <p:cNvSpPr/>
          <p:nvPr userDrawn="1"/>
        </p:nvSpPr>
        <p:spPr>
          <a:xfrm>
            <a:off x="3707904" y="404664"/>
            <a:ext cx="1512168" cy="86409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Gestão do Conhecimento</a:t>
            </a:r>
            <a:endParaRPr lang="pt-BR" sz="1200" b="1" dirty="0">
              <a:solidFill>
                <a:schemeClr val="tx1"/>
              </a:solidFill>
            </a:endParaRPr>
          </a:p>
        </p:txBody>
      </p:sp>
      <p:sp>
        <p:nvSpPr>
          <p:cNvPr id="17" name="Arredondar Retângulo em um Canto Diagonal 9">
            <a:hlinkClick r:id="rId8" action="ppaction://hlinksldjump"/>
          </p:cNvPr>
          <p:cNvSpPr/>
          <p:nvPr userDrawn="1"/>
        </p:nvSpPr>
        <p:spPr>
          <a:xfrm>
            <a:off x="5436096" y="404664"/>
            <a:ext cx="1512168" cy="86409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Estrutura de TIC</a:t>
            </a:r>
            <a:endParaRPr lang="pt-BR" sz="1200" b="1" dirty="0">
              <a:solidFill>
                <a:schemeClr val="tx1"/>
              </a:solidFill>
            </a:endParaRPr>
          </a:p>
        </p:txBody>
      </p:sp>
      <p:sp>
        <p:nvSpPr>
          <p:cNvPr id="18" name="Arredondar Retângulo em um Canto Diagonal 10">
            <a:hlinkClick r:id="rId9" action="ppaction://hlinksldjump"/>
          </p:cNvPr>
          <p:cNvSpPr/>
          <p:nvPr userDrawn="1"/>
        </p:nvSpPr>
        <p:spPr>
          <a:xfrm>
            <a:off x="7164288" y="404664"/>
            <a:ext cx="1512168" cy="86409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Governança</a:t>
            </a:r>
            <a:endParaRPr lang="pt-BR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492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 userDrawn="1"/>
        </p:nvSpPr>
        <p:spPr>
          <a:xfrm>
            <a:off x="0" y="332656"/>
            <a:ext cx="9144000" cy="626472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 userDrawn="1"/>
        </p:nvSpPr>
        <p:spPr>
          <a:xfrm>
            <a:off x="0" y="6516000"/>
            <a:ext cx="9144000" cy="342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l" rtl="0" fontAlgn="base">
              <a:spcBef>
                <a:spcPct val="0"/>
              </a:spcBef>
              <a:spcAft>
                <a:spcPct val="0"/>
              </a:spcAft>
            </a:pPr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4624"/>
            <a:ext cx="6923112" cy="50405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pt-BR" sz="2000" b="1" dirty="0"/>
          </a:p>
        </p:txBody>
      </p:sp>
      <p:sp>
        <p:nvSpPr>
          <p:cNvPr id="12" name="Retângulo 11"/>
          <p:cNvSpPr/>
          <p:nvPr userDrawn="1"/>
        </p:nvSpPr>
        <p:spPr>
          <a:xfrm>
            <a:off x="0" y="-9292"/>
            <a:ext cx="9144000" cy="34194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079" y="6523134"/>
            <a:ext cx="840975" cy="32400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 userDrawn="1"/>
        </p:nvPicPr>
        <p:blipFill>
          <a:blip r:embed="rId16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16" y="6532809"/>
            <a:ext cx="477752" cy="324000"/>
          </a:xfrm>
          <a:prstGeom prst="rect">
            <a:avLst/>
          </a:prstGeom>
        </p:spPr>
      </p:pic>
      <p:sp>
        <p:nvSpPr>
          <p:cNvPr id="9" name="Rectangle 2"/>
          <p:cNvSpPr txBox="1">
            <a:spLocks noChangeArrowheads="1"/>
          </p:cNvSpPr>
          <p:nvPr userDrawn="1"/>
        </p:nvSpPr>
        <p:spPr bwMode="auto">
          <a:xfrm>
            <a:off x="0" y="6525344"/>
            <a:ext cx="9144000" cy="36004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pt-BR" sz="2000" b="1" cap="all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pt-BR" sz="1200" dirty="0" smtClean="0">
                <a:solidFill>
                  <a:schemeClr val="bg1"/>
                </a:solidFill>
                <a:effectLst/>
              </a:rPr>
              <a:t>NOV/2</a:t>
            </a:r>
            <a:r>
              <a:rPr lang="pt-BR" sz="1200" baseline="0" dirty="0" smtClean="0">
                <a:solidFill>
                  <a:schemeClr val="bg1"/>
                </a:solidFill>
                <a:effectLst/>
              </a:rPr>
              <a:t>012</a:t>
            </a:r>
            <a:endParaRPr lang="pt-BR" sz="1200" dirty="0">
              <a:solidFill>
                <a:schemeClr val="bg1"/>
              </a:solidFill>
              <a:effectLst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lang="pt-BR" sz="2000" b="1" cap="all" dirty="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SzPct val="100000"/>
        <a:buFont typeface="Lucida Grande"/>
        <a:buChar char="▸"/>
        <a:defRPr lang="es-ES" sz="2800" b="1" dirty="0" smtClean="0">
          <a:solidFill>
            <a:schemeClr val="tx2"/>
          </a:solidFill>
          <a:latin typeface="+mj-lt"/>
          <a:ea typeface="+mj-ea"/>
          <a:cs typeface="+mj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Lucida Grande"/>
        <a:buChar char="▹"/>
        <a:defRPr lang="es-ES" sz="2400" b="1" dirty="0" smtClean="0">
          <a:solidFill>
            <a:schemeClr val="tx2"/>
          </a:solidFill>
          <a:latin typeface="+mj-lt"/>
          <a:ea typeface="+mj-ea"/>
          <a:cs typeface="+mj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chart" Target="../charts/chart43.xml"/><Relationship Id="rId12" Type="http://schemas.openxmlformats.org/officeDocument/2006/relationships/chart" Target="../charts/chart44.xml"/><Relationship Id="rId13" Type="http://schemas.openxmlformats.org/officeDocument/2006/relationships/image" Target="../media/image12.png"/><Relationship Id="rId14" Type="http://schemas.openxmlformats.org/officeDocument/2006/relationships/chart" Target="../charts/chart45.xml"/><Relationship Id="rId15" Type="http://schemas.openxmlformats.org/officeDocument/2006/relationships/chart" Target="../charts/chart46.xml"/><Relationship Id="rId16" Type="http://schemas.openxmlformats.org/officeDocument/2006/relationships/slide" Target="slide35.xml"/><Relationship Id="rId17" Type="http://schemas.openxmlformats.org/officeDocument/2006/relationships/chart" Target="../charts/chart47.xml"/><Relationship Id="rId18" Type="http://schemas.openxmlformats.org/officeDocument/2006/relationships/chart" Target="../charts/chart48.xml"/><Relationship Id="rId19" Type="http://schemas.openxmlformats.org/officeDocument/2006/relationships/slide" Target="slide9.xml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png"/><Relationship Id="rId3" Type="http://schemas.openxmlformats.org/officeDocument/2006/relationships/slide" Target="slide33.xml"/><Relationship Id="rId4" Type="http://schemas.openxmlformats.org/officeDocument/2006/relationships/image" Target="../media/image11.png"/><Relationship Id="rId5" Type="http://schemas.openxmlformats.org/officeDocument/2006/relationships/slide" Target="slide34.xml"/><Relationship Id="rId6" Type="http://schemas.openxmlformats.org/officeDocument/2006/relationships/slide" Target="slide36.xml"/><Relationship Id="rId7" Type="http://schemas.openxmlformats.org/officeDocument/2006/relationships/chart" Target="../charts/chart39.xml"/><Relationship Id="rId8" Type="http://schemas.openxmlformats.org/officeDocument/2006/relationships/chart" Target="../charts/chart40.xml"/><Relationship Id="rId9" Type="http://schemas.openxmlformats.org/officeDocument/2006/relationships/chart" Target="../charts/chart41.xml"/><Relationship Id="rId10" Type="http://schemas.openxmlformats.org/officeDocument/2006/relationships/chart" Target="../charts/chart4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4" Type="http://schemas.openxmlformats.org/officeDocument/2006/relationships/chart" Target="../charts/chart49.xml"/><Relationship Id="rId5" Type="http://schemas.openxmlformats.org/officeDocument/2006/relationships/chart" Target="../charts/chart50.xml"/><Relationship Id="rId1" Type="http://schemas.openxmlformats.org/officeDocument/2006/relationships/slideLayout" Target="../slideLayouts/slideLayout6.xml"/><Relationship Id="rId2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chart" Target="../charts/chart55.xml"/><Relationship Id="rId12" Type="http://schemas.openxmlformats.org/officeDocument/2006/relationships/chart" Target="../charts/chart56.xml"/><Relationship Id="rId13" Type="http://schemas.openxmlformats.org/officeDocument/2006/relationships/slide" Target="slide11.xml"/><Relationship Id="rId14" Type="http://schemas.openxmlformats.org/officeDocument/2006/relationships/slide" Target="slide13.xml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Relationship Id="rId3" Type="http://schemas.openxmlformats.org/officeDocument/2006/relationships/slide" Target="slide37.xml"/><Relationship Id="rId4" Type="http://schemas.openxmlformats.org/officeDocument/2006/relationships/image" Target="../media/image11.png"/><Relationship Id="rId5" Type="http://schemas.openxmlformats.org/officeDocument/2006/relationships/slide" Target="slide38.xml"/><Relationship Id="rId6" Type="http://schemas.openxmlformats.org/officeDocument/2006/relationships/image" Target="../media/image12.png"/><Relationship Id="rId7" Type="http://schemas.openxmlformats.org/officeDocument/2006/relationships/chart" Target="../charts/chart51.xml"/><Relationship Id="rId8" Type="http://schemas.openxmlformats.org/officeDocument/2006/relationships/chart" Target="../charts/chart52.xml"/><Relationship Id="rId9" Type="http://schemas.openxmlformats.org/officeDocument/2006/relationships/chart" Target="../charts/chart53.xml"/><Relationship Id="rId10" Type="http://schemas.openxmlformats.org/officeDocument/2006/relationships/chart" Target="../charts/chart54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chart" Target="../charts/chart63.xml"/><Relationship Id="rId20" Type="http://schemas.openxmlformats.org/officeDocument/2006/relationships/slide" Target="slide12.xml"/><Relationship Id="rId21" Type="http://schemas.openxmlformats.org/officeDocument/2006/relationships/slide" Target="slide11.xml"/><Relationship Id="rId10" Type="http://schemas.openxmlformats.org/officeDocument/2006/relationships/chart" Target="../charts/chart64.xml"/><Relationship Id="rId11" Type="http://schemas.openxmlformats.org/officeDocument/2006/relationships/chart" Target="../charts/chart65.xml"/><Relationship Id="rId12" Type="http://schemas.openxmlformats.org/officeDocument/2006/relationships/chart" Target="../charts/chart66.xml"/><Relationship Id="rId13" Type="http://schemas.openxmlformats.org/officeDocument/2006/relationships/image" Target="../media/image10.png"/><Relationship Id="rId14" Type="http://schemas.openxmlformats.org/officeDocument/2006/relationships/slide" Target="slide39.xml"/><Relationship Id="rId15" Type="http://schemas.openxmlformats.org/officeDocument/2006/relationships/image" Target="../media/image11.png"/><Relationship Id="rId16" Type="http://schemas.openxmlformats.org/officeDocument/2006/relationships/slide" Target="slide40.xml"/><Relationship Id="rId17" Type="http://schemas.openxmlformats.org/officeDocument/2006/relationships/slide" Target="slide41.xml"/><Relationship Id="rId18" Type="http://schemas.openxmlformats.org/officeDocument/2006/relationships/slide" Target="slide42.xml"/><Relationship Id="rId19" Type="http://schemas.openxmlformats.org/officeDocument/2006/relationships/slide" Target="slide43.xml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Relationship Id="rId3" Type="http://schemas.openxmlformats.org/officeDocument/2006/relationships/chart" Target="../charts/chart57.xml"/><Relationship Id="rId4" Type="http://schemas.openxmlformats.org/officeDocument/2006/relationships/chart" Target="../charts/chart58.xml"/><Relationship Id="rId5" Type="http://schemas.openxmlformats.org/officeDocument/2006/relationships/chart" Target="../charts/chart59.xml"/><Relationship Id="rId6" Type="http://schemas.openxmlformats.org/officeDocument/2006/relationships/chart" Target="../charts/chart60.xml"/><Relationship Id="rId7" Type="http://schemas.openxmlformats.org/officeDocument/2006/relationships/chart" Target="../charts/chart61.xml"/><Relationship Id="rId8" Type="http://schemas.openxmlformats.org/officeDocument/2006/relationships/chart" Target="../charts/chart6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7.xml"/><Relationship Id="rId4" Type="http://schemas.openxmlformats.org/officeDocument/2006/relationships/chart" Target="../charts/chart68.xml"/><Relationship Id="rId1" Type="http://schemas.openxmlformats.org/officeDocument/2006/relationships/slideLayout" Target="../slideLayouts/slideLayout7.xml"/><Relationship Id="rId2" Type="http://schemas.openxmlformats.org/officeDocument/2006/relationships/slide" Target="slide15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slide" Target="slide49.xml"/><Relationship Id="rId20" Type="http://schemas.openxmlformats.org/officeDocument/2006/relationships/slide" Target="slide48.xml"/><Relationship Id="rId21" Type="http://schemas.openxmlformats.org/officeDocument/2006/relationships/chart" Target="../charts/chart79.xml"/><Relationship Id="rId22" Type="http://schemas.openxmlformats.org/officeDocument/2006/relationships/chart" Target="../charts/chart80.xml"/><Relationship Id="rId23" Type="http://schemas.openxmlformats.org/officeDocument/2006/relationships/slide" Target="slide14.xml"/><Relationship Id="rId10" Type="http://schemas.openxmlformats.org/officeDocument/2006/relationships/chart" Target="../charts/chart69.xml"/><Relationship Id="rId11" Type="http://schemas.openxmlformats.org/officeDocument/2006/relationships/chart" Target="../charts/chart70.xml"/><Relationship Id="rId12" Type="http://schemas.openxmlformats.org/officeDocument/2006/relationships/chart" Target="../charts/chart71.xml"/><Relationship Id="rId13" Type="http://schemas.openxmlformats.org/officeDocument/2006/relationships/chart" Target="../charts/chart72.xml"/><Relationship Id="rId14" Type="http://schemas.openxmlformats.org/officeDocument/2006/relationships/chart" Target="../charts/chart73.xml"/><Relationship Id="rId15" Type="http://schemas.openxmlformats.org/officeDocument/2006/relationships/chart" Target="../charts/chart74.xml"/><Relationship Id="rId16" Type="http://schemas.openxmlformats.org/officeDocument/2006/relationships/chart" Target="../charts/chart75.xml"/><Relationship Id="rId17" Type="http://schemas.openxmlformats.org/officeDocument/2006/relationships/chart" Target="../charts/chart76.xml"/><Relationship Id="rId18" Type="http://schemas.openxmlformats.org/officeDocument/2006/relationships/chart" Target="../charts/chart77.xml"/><Relationship Id="rId19" Type="http://schemas.openxmlformats.org/officeDocument/2006/relationships/chart" Target="../charts/chart78.xml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image" Target="../media/image10.png"/><Relationship Id="rId4" Type="http://schemas.openxmlformats.org/officeDocument/2006/relationships/slide" Target="slide44.xml"/><Relationship Id="rId5" Type="http://schemas.openxmlformats.org/officeDocument/2006/relationships/image" Target="../media/image11.png"/><Relationship Id="rId6" Type="http://schemas.openxmlformats.org/officeDocument/2006/relationships/slide" Target="slide45.xml"/><Relationship Id="rId7" Type="http://schemas.openxmlformats.org/officeDocument/2006/relationships/slide" Target="slide46.xml"/><Relationship Id="rId8" Type="http://schemas.openxmlformats.org/officeDocument/2006/relationships/slide" Target="slide4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microsoft.com/office/2007/relationships/hdphoto" Target="../media/hdphoto1.wdp"/><Relationship Id="rId7" Type="http://schemas.openxmlformats.org/officeDocument/2006/relationships/image" Target="../media/image16.png"/><Relationship Id="rId8" Type="http://schemas.openxmlformats.org/officeDocument/2006/relationships/image" Target="../media/image17.png"/><Relationship Id="rId9" Type="http://schemas.openxmlformats.org/officeDocument/2006/relationships/chart" Target="../charts/chart81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6.png"/><Relationship Id="rId5" Type="http://schemas.openxmlformats.org/officeDocument/2006/relationships/image" Target="../media/image7.png"/><Relationship Id="rId6" Type="http://schemas.openxmlformats.org/officeDocument/2006/relationships/image" Target="../media/image15.png"/><Relationship Id="rId7" Type="http://schemas.microsoft.com/office/2007/relationships/hdphoto" Target="../media/hdphoto1.wdp"/><Relationship Id="rId8" Type="http://schemas.openxmlformats.org/officeDocument/2006/relationships/image" Target="../media/image17.png"/><Relationship Id="rId9" Type="http://schemas.openxmlformats.org/officeDocument/2006/relationships/chart" Target="../charts/chart82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6.png"/><Relationship Id="rId5" Type="http://schemas.openxmlformats.org/officeDocument/2006/relationships/image" Target="../media/image15.png"/><Relationship Id="rId6" Type="http://schemas.microsoft.com/office/2007/relationships/hdphoto" Target="../media/hdphoto1.wdp"/><Relationship Id="rId7" Type="http://schemas.openxmlformats.org/officeDocument/2006/relationships/image" Target="../media/image7.png"/><Relationship Id="rId8" Type="http://schemas.openxmlformats.org/officeDocument/2006/relationships/image" Target="../media/image17.png"/><Relationship Id="rId9" Type="http://schemas.openxmlformats.org/officeDocument/2006/relationships/chart" Target="../charts/chart83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6.png"/><Relationship Id="rId5" Type="http://schemas.openxmlformats.org/officeDocument/2006/relationships/image" Target="../media/image15.png"/><Relationship Id="rId6" Type="http://schemas.microsoft.com/office/2007/relationships/hdphoto" Target="../media/hdphoto1.wdp"/><Relationship Id="rId7" Type="http://schemas.openxmlformats.org/officeDocument/2006/relationships/image" Target="../media/image7.png"/><Relationship Id="rId8" Type="http://schemas.openxmlformats.org/officeDocument/2006/relationships/image" Target="../media/image17.png"/><Relationship Id="rId9" Type="http://schemas.openxmlformats.org/officeDocument/2006/relationships/chart" Target="../charts/chart84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4" Type="http://schemas.openxmlformats.org/officeDocument/2006/relationships/slide" Target="slide7.xml"/><Relationship Id="rId5" Type="http://schemas.openxmlformats.org/officeDocument/2006/relationships/slide" Target="slide14.xml"/><Relationship Id="rId6" Type="http://schemas.openxmlformats.org/officeDocument/2006/relationships/slide" Target="slide9.xml"/><Relationship Id="rId7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6.png"/><Relationship Id="rId6" Type="http://schemas.openxmlformats.org/officeDocument/2006/relationships/image" Target="../media/image15.png"/><Relationship Id="rId7" Type="http://schemas.microsoft.com/office/2007/relationships/hdphoto" Target="../media/hdphoto1.wdp"/><Relationship Id="rId8" Type="http://schemas.openxmlformats.org/officeDocument/2006/relationships/image" Target="../media/image7.png"/><Relationship Id="rId9" Type="http://schemas.openxmlformats.org/officeDocument/2006/relationships/image" Target="../media/image17.png"/><Relationship Id="rId10" Type="http://schemas.openxmlformats.org/officeDocument/2006/relationships/chart" Target="../charts/chart85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6.png"/><Relationship Id="rId6" Type="http://schemas.openxmlformats.org/officeDocument/2006/relationships/image" Target="../media/image15.png"/><Relationship Id="rId7" Type="http://schemas.microsoft.com/office/2007/relationships/hdphoto" Target="../media/hdphoto1.wdp"/><Relationship Id="rId8" Type="http://schemas.openxmlformats.org/officeDocument/2006/relationships/image" Target="../media/image7.png"/><Relationship Id="rId9" Type="http://schemas.openxmlformats.org/officeDocument/2006/relationships/image" Target="../media/image17.png"/><Relationship Id="rId10" Type="http://schemas.openxmlformats.org/officeDocument/2006/relationships/chart" Target="../charts/chart86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6.png"/><Relationship Id="rId5" Type="http://schemas.openxmlformats.org/officeDocument/2006/relationships/image" Target="../media/image15.png"/><Relationship Id="rId6" Type="http://schemas.microsoft.com/office/2007/relationships/hdphoto" Target="../media/hdphoto1.wdp"/><Relationship Id="rId7" Type="http://schemas.openxmlformats.org/officeDocument/2006/relationships/image" Target="../media/image7.png"/><Relationship Id="rId8" Type="http://schemas.openxmlformats.org/officeDocument/2006/relationships/image" Target="../media/image17.png"/><Relationship Id="rId9" Type="http://schemas.openxmlformats.org/officeDocument/2006/relationships/chart" Target="../charts/chart87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6.png"/><Relationship Id="rId5" Type="http://schemas.openxmlformats.org/officeDocument/2006/relationships/image" Target="../media/image15.png"/><Relationship Id="rId6" Type="http://schemas.microsoft.com/office/2007/relationships/hdphoto" Target="../media/hdphoto1.wdp"/><Relationship Id="rId7" Type="http://schemas.openxmlformats.org/officeDocument/2006/relationships/image" Target="../media/image7.png"/><Relationship Id="rId8" Type="http://schemas.openxmlformats.org/officeDocument/2006/relationships/image" Target="../media/image17.png"/><Relationship Id="rId9" Type="http://schemas.openxmlformats.org/officeDocument/2006/relationships/chart" Target="../charts/chart88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6.png"/><Relationship Id="rId5" Type="http://schemas.openxmlformats.org/officeDocument/2006/relationships/image" Target="../media/image15.png"/><Relationship Id="rId6" Type="http://schemas.microsoft.com/office/2007/relationships/hdphoto" Target="../media/hdphoto1.wdp"/><Relationship Id="rId7" Type="http://schemas.openxmlformats.org/officeDocument/2006/relationships/image" Target="../media/image7.png"/><Relationship Id="rId8" Type="http://schemas.openxmlformats.org/officeDocument/2006/relationships/image" Target="../media/image17.png"/><Relationship Id="rId9" Type="http://schemas.openxmlformats.org/officeDocument/2006/relationships/chart" Target="../charts/chart89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6.png"/><Relationship Id="rId5" Type="http://schemas.openxmlformats.org/officeDocument/2006/relationships/image" Target="../media/image15.png"/><Relationship Id="rId6" Type="http://schemas.microsoft.com/office/2007/relationships/hdphoto" Target="../media/hdphoto1.wdp"/><Relationship Id="rId7" Type="http://schemas.openxmlformats.org/officeDocument/2006/relationships/image" Target="../media/image7.png"/><Relationship Id="rId8" Type="http://schemas.openxmlformats.org/officeDocument/2006/relationships/image" Target="../media/image17.png"/><Relationship Id="rId9" Type="http://schemas.openxmlformats.org/officeDocument/2006/relationships/chart" Target="../charts/chart90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6.png"/><Relationship Id="rId5" Type="http://schemas.openxmlformats.org/officeDocument/2006/relationships/image" Target="../media/image15.png"/><Relationship Id="rId6" Type="http://schemas.microsoft.com/office/2007/relationships/hdphoto" Target="../media/hdphoto1.wdp"/><Relationship Id="rId7" Type="http://schemas.openxmlformats.org/officeDocument/2006/relationships/image" Target="../media/image7.png"/><Relationship Id="rId8" Type="http://schemas.openxmlformats.org/officeDocument/2006/relationships/image" Target="../media/image17.png"/><Relationship Id="rId9" Type="http://schemas.openxmlformats.org/officeDocument/2006/relationships/chart" Target="../charts/chart91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6.png"/><Relationship Id="rId5" Type="http://schemas.openxmlformats.org/officeDocument/2006/relationships/image" Target="../media/image15.png"/><Relationship Id="rId6" Type="http://schemas.microsoft.com/office/2007/relationships/hdphoto" Target="../media/hdphoto1.wdp"/><Relationship Id="rId7" Type="http://schemas.openxmlformats.org/officeDocument/2006/relationships/image" Target="../media/image7.png"/><Relationship Id="rId8" Type="http://schemas.openxmlformats.org/officeDocument/2006/relationships/image" Target="../media/image17.png"/><Relationship Id="rId9" Type="http://schemas.openxmlformats.org/officeDocument/2006/relationships/chart" Target="../charts/chart92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6.png"/><Relationship Id="rId5" Type="http://schemas.openxmlformats.org/officeDocument/2006/relationships/image" Target="../media/image15.png"/><Relationship Id="rId6" Type="http://schemas.microsoft.com/office/2007/relationships/hdphoto" Target="../media/hdphoto1.wdp"/><Relationship Id="rId7" Type="http://schemas.openxmlformats.org/officeDocument/2006/relationships/image" Target="../media/image7.png"/><Relationship Id="rId8" Type="http://schemas.openxmlformats.org/officeDocument/2006/relationships/image" Target="../media/image17.png"/><Relationship Id="rId9" Type="http://schemas.openxmlformats.org/officeDocument/2006/relationships/chart" Target="../charts/chart93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6.png"/><Relationship Id="rId5" Type="http://schemas.openxmlformats.org/officeDocument/2006/relationships/image" Target="../media/image15.png"/><Relationship Id="rId6" Type="http://schemas.microsoft.com/office/2007/relationships/hdphoto" Target="../media/hdphoto1.wdp"/><Relationship Id="rId7" Type="http://schemas.openxmlformats.org/officeDocument/2006/relationships/image" Target="../media/image7.png"/><Relationship Id="rId8" Type="http://schemas.openxmlformats.org/officeDocument/2006/relationships/image" Target="../media/image17.png"/><Relationship Id="rId9" Type="http://schemas.openxmlformats.org/officeDocument/2006/relationships/chart" Target="../charts/chart94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4" Type="http://schemas.openxmlformats.org/officeDocument/2006/relationships/slide" Target="slide6.xml"/><Relationship Id="rId5" Type="http://schemas.openxmlformats.org/officeDocument/2006/relationships/chart" Target="../charts/chart1.xml"/><Relationship Id="rId6" Type="http://schemas.openxmlformats.org/officeDocument/2006/relationships/chart" Target="../charts/chart2.xml"/><Relationship Id="rId1" Type="http://schemas.openxmlformats.org/officeDocument/2006/relationships/slideLayout" Target="../slideLayouts/slideLayout3.xml"/><Relationship Id="rId2" Type="http://schemas.openxmlformats.org/officeDocument/2006/relationships/slide" Target="slide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6.png"/><Relationship Id="rId5" Type="http://schemas.openxmlformats.org/officeDocument/2006/relationships/image" Target="../media/image15.png"/><Relationship Id="rId6" Type="http://schemas.microsoft.com/office/2007/relationships/hdphoto" Target="../media/hdphoto1.wdp"/><Relationship Id="rId7" Type="http://schemas.openxmlformats.org/officeDocument/2006/relationships/image" Target="../media/image7.png"/><Relationship Id="rId8" Type="http://schemas.openxmlformats.org/officeDocument/2006/relationships/image" Target="../media/image17.png"/><Relationship Id="rId9" Type="http://schemas.openxmlformats.org/officeDocument/2006/relationships/chart" Target="../charts/chart95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6.png"/><Relationship Id="rId5" Type="http://schemas.openxmlformats.org/officeDocument/2006/relationships/image" Target="../media/image15.png"/><Relationship Id="rId6" Type="http://schemas.microsoft.com/office/2007/relationships/hdphoto" Target="../media/hdphoto1.wdp"/><Relationship Id="rId7" Type="http://schemas.openxmlformats.org/officeDocument/2006/relationships/image" Target="../media/image7.png"/><Relationship Id="rId8" Type="http://schemas.openxmlformats.org/officeDocument/2006/relationships/image" Target="../media/image17.png"/><Relationship Id="rId9" Type="http://schemas.openxmlformats.org/officeDocument/2006/relationships/chart" Target="../charts/chart96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6.png"/><Relationship Id="rId5" Type="http://schemas.openxmlformats.org/officeDocument/2006/relationships/image" Target="../media/image15.png"/><Relationship Id="rId6" Type="http://schemas.microsoft.com/office/2007/relationships/hdphoto" Target="../media/hdphoto1.wdp"/><Relationship Id="rId7" Type="http://schemas.openxmlformats.org/officeDocument/2006/relationships/image" Target="../media/image7.png"/><Relationship Id="rId8" Type="http://schemas.openxmlformats.org/officeDocument/2006/relationships/image" Target="../media/image17.png"/><Relationship Id="rId9" Type="http://schemas.openxmlformats.org/officeDocument/2006/relationships/chart" Target="../charts/chart97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6.png"/><Relationship Id="rId5" Type="http://schemas.openxmlformats.org/officeDocument/2006/relationships/image" Target="../media/image15.png"/><Relationship Id="rId6" Type="http://schemas.microsoft.com/office/2007/relationships/hdphoto" Target="../media/hdphoto1.wdp"/><Relationship Id="rId7" Type="http://schemas.openxmlformats.org/officeDocument/2006/relationships/image" Target="../media/image7.png"/><Relationship Id="rId8" Type="http://schemas.openxmlformats.org/officeDocument/2006/relationships/image" Target="../media/image17.png"/><Relationship Id="rId9" Type="http://schemas.openxmlformats.org/officeDocument/2006/relationships/chart" Target="../charts/chart98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6.png"/><Relationship Id="rId5" Type="http://schemas.openxmlformats.org/officeDocument/2006/relationships/chart" Target="../charts/chart99.xml"/><Relationship Id="rId6" Type="http://schemas.openxmlformats.org/officeDocument/2006/relationships/image" Target="../media/image15.png"/><Relationship Id="rId7" Type="http://schemas.microsoft.com/office/2007/relationships/hdphoto" Target="../media/hdphoto1.wdp"/><Relationship Id="rId8" Type="http://schemas.openxmlformats.org/officeDocument/2006/relationships/image" Target="../media/image7.png"/><Relationship Id="rId9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6.png"/><Relationship Id="rId5" Type="http://schemas.openxmlformats.org/officeDocument/2006/relationships/chart" Target="../charts/chart100.xml"/><Relationship Id="rId6" Type="http://schemas.openxmlformats.org/officeDocument/2006/relationships/image" Target="../media/image15.png"/><Relationship Id="rId7" Type="http://schemas.microsoft.com/office/2007/relationships/hdphoto" Target="../media/hdphoto1.wdp"/><Relationship Id="rId8" Type="http://schemas.openxmlformats.org/officeDocument/2006/relationships/image" Target="../media/image7.png"/><Relationship Id="rId9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6.png"/><Relationship Id="rId5" Type="http://schemas.openxmlformats.org/officeDocument/2006/relationships/chart" Target="../charts/chart101.xml"/><Relationship Id="rId6" Type="http://schemas.openxmlformats.org/officeDocument/2006/relationships/image" Target="../media/image15.png"/><Relationship Id="rId7" Type="http://schemas.microsoft.com/office/2007/relationships/hdphoto" Target="../media/hdphoto1.wdp"/><Relationship Id="rId8" Type="http://schemas.openxmlformats.org/officeDocument/2006/relationships/image" Target="../media/image7.png"/><Relationship Id="rId9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6.png"/><Relationship Id="rId5" Type="http://schemas.openxmlformats.org/officeDocument/2006/relationships/chart" Target="../charts/chart102.xml"/><Relationship Id="rId6" Type="http://schemas.openxmlformats.org/officeDocument/2006/relationships/image" Target="../media/image15.png"/><Relationship Id="rId7" Type="http://schemas.microsoft.com/office/2007/relationships/hdphoto" Target="../media/hdphoto1.wdp"/><Relationship Id="rId8" Type="http://schemas.openxmlformats.org/officeDocument/2006/relationships/image" Target="../media/image7.png"/><Relationship Id="rId9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6.png"/><Relationship Id="rId5" Type="http://schemas.openxmlformats.org/officeDocument/2006/relationships/chart" Target="../charts/chart103.xml"/><Relationship Id="rId6" Type="http://schemas.openxmlformats.org/officeDocument/2006/relationships/image" Target="../media/image15.png"/><Relationship Id="rId7" Type="http://schemas.microsoft.com/office/2007/relationships/hdphoto" Target="../media/hdphoto1.wdp"/><Relationship Id="rId8" Type="http://schemas.openxmlformats.org/officeDocument/2006/relationships/image" Target="../media/image7.png"/><Relationship Id="rId9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6.png"/><Relationship Id="rId5" Type="http://schemas.openxmlformats.org/officeDocument/2006/relationships/chart" Target="../charts/chart104.xml"/><Relationship Id="rId6" Type="http://schemas.openxmlformats.org/officeDocument/2006/relationships/image" Target="../media/image15.png"/><Relationship Id="rId7" Type="http://schemas.microsoft.com/office/2007/relationships/hdphoto" Target="../media/hdphoto1.wdp"/><Relationship Id="rId8" Type="http://schemas.openxmlformats.org/officeDocument/2006/relationships/image" Target="../media/image7.png"/><Relationship Id="rId9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chart" Target="../charts/chart10.xml"/><Relationship Id="rId20" Type="http://schemas.openxmlformats.org/officeDocument/2006/relationships/slide" Target="slide21.xml"/><Relationship Id="rId21" Type="http://schemas.openxmlformats.org/officeDocument/2006/relationships/chart" Target="../charts/chart13.xml"/><Relationship Id="rId22" Type="http://schemas.openxmlformats.org/officeDocument/2006/relationships/chart" Target="../charts/chart14.xml"/><Relationship Id="rId23" Type="http://schemas.openxmlformats.org/officeDocument/2006/relationships/slide" Target="slide5.xml"/><Relationship Id="rId24" Type="http://schemas.openxmlformats.org/officeDocument/2006/relationships/slide" Target="slide6.xml"/><Relationship Id="rId25" Type="http://schemas.openxmlformats.org/officeDocument/2006/relationships/slide" Target="slide3.xml"/><Relationship Id="rId10" Type="http://schemas.openxmlformats.org/officeDocument/2006/relationships/chart" Target="../charts/chart11.xml"/><Relationship Id="rId11" Type="http://schemas.openxmlformats.org/officeDocument/2006/relationships/chart" Target="../charts/chart12.xml"/><Relationship Id="rId12" Type="http://schemas.openxmlformats.org/officeDocument/2006/relationships/image" Target="../media/image10.png"/><Relationship Id="rId13" Type="http://schemas.openxmlformats.org/officeDocument/2006/relationships/slide" Target="slide16.xml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slide" Target="slide17.xml"/><Relationship Id="rId17" Type="http://schemas.openxmlformats.org/officeDocument/2006/relationships/slide" Target="slide18.xml"/><Relationship Id="rId18" Type="http://schemas.openxmlformats.org/officeDocument/2006/relationships/slide" Target="slide19.xml"/><Relationship Id="rId19" Type="http://schemas.openxmlformats.org/officeDocument/2006/relationships/slide" Target="slide20.xml"/><Relationship Id="rId1" Type="http://schemas.openxmlformats.org/officeDocument/2006/relationships/slideLayout" Target="../slideLayouts/slideLayout3.xml"/><Relationship Id="rId2" Type="http://schemas.openxmlformats.org/officeDocument/2006/relationships/chart" Target="../charts/chart3.xml"/><Relationship Id="rId3" Type="http://schemas.openxmlformats.org/officeDocument/2006/relationships/chart" Target="../charts/chart4.xml"/><Relationship Id="rId4" Type="http://schemas.openxmlformats.org/officeDocument/2006/relationships/chart" Target="../charts/chart5.xml"/><Relationship Id="rId5" Type="http://schemas.openxmlformats.org/officeDocument/2006/relationships/chart" Target="../charts/chart6.xml"/><Relationship Id="rId6" Type="http://schemas.openxmlformats.org/officeDocument/2006/relationships/chart" Target="../charts/chart7.xml"/><Relationship Id="rId7" Type="http://schemas.openxmlformats.org/officeDocument/2006/relationships/chart" Target="../charts/chart8.xml"/><Relationship Id="rId8" Type="http://schemas.openxmlformats.org/officeDocument/2006/relationships/chart" Target="../charts/chart9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6.png"/><Relationship Id="rId5" Type="http://schemas.openxmlformats.org/officeDocument/2006/relationships/chart" Target="../charts/chart105.xml"/><Relationship Id="rId6" Type="http://schemas.openxmlformats.org/officeDocument/2006/relationships/image" Target="../media/image15.png"/><Relationship Id="rId7" Type="http://schemas.microsoft.com/office/2007/relationships/hdphoto" Target="../media/hdphoto1.wdp"/><Relationship Id="rId8" Type="http://schemas.openxmlformats.org/officeDocument/2006/relationships/image" Target="../media/image7.png"/><Relationship Id="rId9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6.png"/><Relationship Id="rId5" Type="http://schemas.openxmlformats.org/officeDocument/2006/relationships/chart" Target="../charts/chart106.xml"/><Relationship Id="rId6" Type="http://schemas.openxmlformats.org/officeDocument/2006/relationships/image" Target="../media/image15.png"/><Relationship Id="rId7" Type="http://schemas.microsoft.com/office/2007/relationships/hdphoto" Target="../media/hdphoto1.wdp"/><Relationship Id="rId8" Type="http://schemas.openxmlformats.org/officeDocument/2006/relationships/image" Target="../media/image7.png"/><Relationship Id="rId9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6.png"/><Relationship Id="rId5" Type="http://schemas.openxmlformats.org/officeDocument/2006/relationships/chart" Target="../charts/chart107.xml"/><Relationship Id="rId6" Type="http://schemas.openxmlformats.org/officeDocument/2006/relationships/image" Target="../media/image15.png"/><Relationship Id="rId7" Type="http://schemas.microsoft.com/office/2007/relationships/hdphoto" Target="../media/hdphoto1.wdp"/><Relationship Id="rId8" Type="http://schemas.openxmlformats.org/officeDocument/2006/relationships/image" Target="../media/image7.png"/><Relationship Id="rId9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6.png"/><Relationship Id="rId5" Type="http://schemas.openxmlformats.org/officeDocument/2006/relationships/chart" Target="../charts/chart108.xml"/><Relationship Id="rId6" Type="http://schemas.openxmlformats.org/officeDocument/2006/relationships/image" Target="../media/image15.png"/><Relationship Id="rId7" Type="http://schemas.microsoft.com/office/2007/relationships/hdphoto" Target="../media/hdphoto1.wdp"/><Relationship Id="rId8" Type="http://schemas.openxmlformats.org/officeDocument/2006/relationships/image" Target="../media/image7.png"/><Relationship Id="rId9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6.png"/><Relationship Id="rId5" Type="http://schemas.openxmlformats.org/officeDocument/2006/relationships/chart" Target="../charts/chart109.xml"/><Relationship Id="rId6" Type="http://schemas.openxmlformats.org/officeDocument/2006/relationships/image" Target="../media/image15.png"/><Relationship Id="rId7" Type="http://schemas.microsoft.com/office/2007/relationships/hdphoto" Target="../media/hdphoto1.wdp"/><Relationship Id="rId8" Type="http://schemas.openxmlformats.org/officeDocument/2006/relationships/image" Target="../media/image7.png"/><Relationship Id="rId9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6.png"/><Relationship Id="rId5" Type="http://schemas.openxmlformats.org/officeDocument/2006/relationships/chart" Target="../charts/chart110.xml"/><Relationship Id="rId6" Type="http://schemas.openxmlformats.org/officeDocument/2006/relationships/image" Target="../media/image15.png"/><Relationship Id="rId7" Type="http://schemas.microsoft.com/office/2007/relationships/hdphoto" Target="../media/hdphoto1.wdp"/><Relationship Id="rId8" Type="http://schemas.openxmlformats.org/officeDocument/2006/relationships/image" Target="../media/image7.png"/><Relationship Id="rId9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6.png"/><Relationship Id="rId5" Type="http://schemas.openxmlformats.org/officeDocument/2006/relationships/chart" Target="../charts/chart111.xml"/><Relationship Id="rId6" Type="http://schemas.openxmlformats.org/officeDocument/2006/relationships/image" Target="../media/image15.png"/><Relationship Id="rId7" Type="http://schemas.microsoft.com/office/2007/relationships/hdphoto" Target="../media/hdphoto1.wdp"/><Relationship Id="rId8" Type="http://schemas.openxmlformats.org/officeDocument/2006/relationships/image" Target="../media/image7.png"/><Relationship Id="rId9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6.png"/><Relationship Id="rId5" Type="http://schemas.openxmlformats.org/officeDocument/2006/relationships/chart" Target="../charts/chart112.xml"/><Relationship Id="rId6" Type="http://schemas.openxmlformats.org/officeDocument/2006/relationships/image" Target="../media/image15.png"/><Relationship Id="rId7" Type="http://schemas.microsoft.com/office/2007/relationships/hdphoto" Target="../media/hdphoto1.wdp"/><Relationship Id="rId8" Type="http://schemas.openxmlformats.org/officeDocument/2006/relationships/image" Target="../media/image7.png"/><Relationship Id="rId9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6.png"/><Relationship Id="rId5" Type="http://schemas.openxmlformats.org/officeDocument/2006/relationships/chart" Target="../charts/chart113.xml"/><Relationship Id="rId6" Type="http://schemas.openxmlformats.org/officeDocument/2006/relationships/image" Target="../media/image15.png"/><Relationship Id="rId7" Type="http://schemas.microsoft.com/office/2007/relationships/hdphoto" Target="../media/hdphoto1.wdp"/><Relationship Id="rId8" Type="http://schemas.openxmlformats.org/officeDocument/2006/relationships/image" Target="../media/image7.png"/><Relationship Id="rId9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6.png"/><Relationship Id="rId5" Type="http://schemas.openxmlformats.org/officeDocument/2006/relationships/chart" Target="../charts/chart114.xml"/><Relationship Id="rId6" Type="http://schemas.openxmlformats.org/officeDocument/2006/relationships/image" Target="../media/image15.png"/><Relationship Id="rId7" Type="http://schemas.microsoft.com/office/2007/relationships/hdphoto" Target="../media/hdphoto1.wdp"/><Relationship Id="rId8" Type="http://schemas.openxmlformats.org/officeDocument/2006/relationships/image" Target="../media/image7.png"/><Relationship Id="rId9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chart" Target="../charts/chart16.xml"/><Relationship Id="rId20" Type="http://schemas.openxmlformats.org/officeDocument/2006/relationships/chart" Target="../charts/chart25.xml"/><Relationship Id="rId21" Type="http://schemas.openxmlformats.org/officeDocument/2006/relationships/chart" Target="../charts/chart26.xml"/><Relationship Id="rId22" Type="http://schemas.openxmlformats.org/officeDocument/2006/relationships/slide" Target="slide27.xml"/><Relationship Id="rId23" Type="http://schemas.openxmlformats.org/officeDocument/2006/relationships/slide" Target="slide4.xml"/><Relationship Id="rId24" Type="http://schemas.openxmlformats.org/officeDocument/2006/relationships/slide" Target="slide6.xml"/><Relationship Id="rId25" Type="http://schemas.openxmlformats.org/officeDocument/2006/relationships/slide" Target="slide3.xml"/><Relationship Id="rId10" Type="http://schemas.openxmlformats.org/officeDocument/2006/relationships/chart" Target="../charts/chart17.xml"/><Relationship Id="rId11" Type="http://schemas.openxmlformats.org/officeDocument/2006/relationships/chart" Target="../charts/chart18.xml"/><Relationship Id="rId12" Type="http://schemas.openxmlformats.org/officeDocument/2006/relationships/chart" Target="../charts/chart19.xml"/><Relationship Id="rId13" Type="http://schemas.openxmlformats.org/officeDocument/2006/relationships/chart" Target="../charts/chart20.xml"/><Relationship Id="rId14" Type="http://schemas.openxmlformats.org/officeDocument/2006/relationships/chart" Target="../charts/chart21.xml"/><Relationship Id="rId15" Type="http://schemas.openxmlformats.org/officeDocument/2006/relationships/chart" Target="../charts/chart22.xml"/><Relationship Id="rId16" Type="http://schemas.openxmlformats.org/officeDocument/2006/relationships/image" Target="../media/image12.png"/><Relationship Id="rId17" Type="http://schemas.openxmlformats.org/officeDocument/2006/relationships/chart" Target="../charts/chart23.xml"/><Relationship Id="rId18" Type="http://schemas.openxmlformats.org/officeDocument/2006/relationships/chart" Target="../charts/chart24.xml"/><Relationship Id="rId19" Type="http://schemas.openxmlformats.org/officeDocument/2006/relationships/slide" Target="slide26.xml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Relationship Id="rId3" Type="http://schemas.openxmlformats.org/officeDocument/2006/relationships/slide" Target="slide22.xml"/><Relationship Id="rId4" Type="http://schemas.openxmlformats.org/officeDocument/2006/relationships/image" Target="../media/image11.png"/><Relationship Id="rId5" Type="http://schemas.openxmlformats.org/officeDocument/2006/relationships/slide" Target="slide23.xml"/><Relationship Id="rId6" Type="http://schemas.openxmlformats.org/officeDocument/2006/relationships/slide" Target="slide24.xml"/><Relationship Id="rId7" Type="http://schemas.openxmlformats.org/officeDocument/2006/relationships/slide" Target="slide25.xml"/><Relationship Id="rId8" Type="http://schemas.openxmlformats.org/officeDocument/2006/relationships/chart" Target="../charts/chart1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57.xml"/><Relationship Id="rId4" Type="http://schemas.openxmlformats.org/officeDocument/2006/relationships/image" Target="../media/image11.png"/><Relationship Id="rId5" Type="http://schemas.openxmlformats.org/officeDocument/2006/relationships/slide" Target="slide60.xml"/><Relationship Id="rId6" Type="http://schemas.openxmlformats.org/officeDocument/2006/relationships/slide" Target="slide51.xml"/><Relationship Id="rId7" Type="http://schemas.openxmlformats.org/officeDocument/2006/relationships/slide" Target="slide61.xml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slide" Target="slide63.xml"/><Relationship Id="rId5" Type="http://schemas.openxmlformats.org/officeDocument/2006/relationships/slide" Target="slide64.xml"/><Relationship Id="rId6" Type="http://schemas.openxmlformats.org/officeDocument/2006/relationships/slide" Target="slide65.xml"/><Relationship Id="rId7" Type="http://schemas.openxmlformats.org/officeDocument/2006/relationships/slide" Target="slide66.xml"/><Relationship Id="rId8" Type="http://schemas.openxmlformats.org/officeDocument/2006/relationships/slide" Target="slide50.xml"/><Relationship Id="rId9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2" Type="http://schemas.openxmlformats.org/officeDocument/2006/relationships/slide" Target="slide6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slide" Target="slide68.xml"/><Relationship Id="rId5" Type="http://schemas.openxmlformats.org/officeDocument/2006/relationships/slide" Target="slide69.xml"/><Relationship Id="rId6" Type="http://schemas.openxmlformats.org/officeDocument/2006/relationships/slide" Target="slide70.xml"/><Relationship Id="rId7" Type="http://schemas.openxmlformats.org/officeDocument/2006/relationships/image" Target="../media/image10.png"/><Relationship Id="rId1" Type="http://schemas.openxmlformats.org/officeDocument/2006/relationships/slideLayout" Target="../slideLayouts/slideLayout9.xml"/><Relationship Id="rId2" Type="http://schemas.openxmlformats.org/officeDocument/2006/relationships/slide" Target="slide6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" Target="slide71.xml"/><Relationship Id="rId4" Type="http://schemas.openxmlformats.org/officeDocument/2006/relationships/image" Target="../media/image11.png"/><Relationship Id="rId5" Type="http://schemas.openxmlformats.org/officeDocument/2006/relationships/slide" Target="slide59.xml"/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0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" Target="slide72.xml"/><Relationship Id="rId4" Type="http://schemas.openxmlformats.org/officeDocument/2006/relationships/image" Target="../media/image11.png"/><Relationship Id="rId5" Type="http://schemas.openxmlformats.org/officeDocument/2006/relationships/slide" Target="slide73.xml"/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0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" Target="slide74.xml"/><Relationship Id="rId4" Type="http://schemas.openxmlformats.org/officeDocument/2006/relationships/image" Target="../media/image11.png"/><Relationship Id="rId5" Type="http://schemas.openxmlformats.org/officeDocument/2006/relationships/slide" Target="slide75.xml"/><Relationship Id="rId6" Type="http://schemas.openxmlformats.org/officeDocument/2006/relationships/slide" Target="slide76.xml"/><Relationship Id="rId7" Type="http://schemas.openxmlformats.org/officeDocument/2006/relationships/slide" Target="slide78.xml"/><Relationship Id="rId8" Type="http://schemas.openxmlformats.org/officeDocument/2006/relationships/slide" Target="slide77.xml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microsoft.com/office/2007/relationships/hdphoto" Target="../media/hdphoto1.wdp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microsoft.com/office/2007/relationships/hdphoto" Target="../media/hdphoto1.wdp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microsoft.com/office/2007/relationships/hdphoto" Target="../media/hdphoto1.wdp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chart" Target="../charts/chart31.xml"/><Relationship Id="rId12" Type="http://schemas.openxmlformats.org/officeDocument/2006/relationships/chart" Target="../charts/chart32.xml"/><Relationship Id="rId13" Type="http://schemas.openxmlformats.org/officeDocument/2006/relationships/image" Target="../media/image12.png"/><Relationship Id="rId14" Type="http://schemas.openxmlformats.org/officeDocument/2006/relationships/slide" Target="slide4.xml"/><Relationship Id="rId15" Type="http://schemas.openxmlformats.org/officeDocument/2006/relationships/slide" Target="slide5.xml"/><Relationship Id="rId16" Type="http://schemas.openxmlformats.org/officeDocument/2006/relationships/slide" Target="slide3.xml"/><Relationship Id="rId1" Type="http://schemas.openxmlformats.org/officeDocument/2006/relationships/slideLayout" Target="../slideLayouts/slideLayout3.xml"/><Relationship Id="rId2" Type="http://schemas.openxmlformats.org/officeDocument/2006/relationships/slide" Target="slide28.xml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slide" Target="slide29.xml"/><Relationship Id="rId6" Type="http://schemas.openxmlformats.org/officeDocument/2006/relationships/slide" Target="slide30.xml"/><Relationship Id="rId7" Type="http://schemas.openxmlformats.org/officeDocument/2006/relationships/chart" Target="../charts/chart27.xml"/><Relationship Id="rId8" Type="http://schemas.openxmlformats.org/officeDocument/2006/relationships/chart" Target="../charts/chart28.xml"/><Relationship Id="rId9" Type="http://schemas.openxmlformats.org/officeDocument/2006/relationships/chart" Target="../charts/chart29.xml"/><Relationship Id="rId10" Type="http://schemas.openxmlformats.org/officeDocument/2006/relationships/chart" Target="../charts/chart30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microsoft.com/office/2007/relationships/hdphoto" Target="../media/hdphoto1.wdp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microsoft.com/office/2007/relationships/hdphoto" Target="../media/hdphoto1.wdp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microsoft.com/office/2007/relationships/hdphoto" Target="../media/hdphoto1.wdp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microsoft.com/office/2007/relationships/hdphoto" Target="../media/hdphoto1.wdp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microsoft.com/office/2007/relationships/hdphoto" Target="../media/hdphoto1.wdp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microsoft.com/office/2007/relationships/hdphoto" Target="../media/hdphoto1.wdp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microsoft.com/office/2007/relationships/hdphoto" Target="../media/hdphoto1.wdp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microsoft.com/office/2007/relationships/hdphoto" Target="../media/hdphoto1.wdp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microsoft.com/office/2007/relationships/hdphoto" Target="../media/hdphoto1.wdp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4" Type="http://schemas.openxmlformats.org/officeDocument/2006/relationships/chart" Target="../charts/chart34.xml"/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3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microsoft.com/office/2007/relationships/hdphoto" Target="../media/hdphoto1.wdp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microsoft.com/office/2007/relationships/hdphoto" Target="../media/hdphoto1.wdp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microsoft.com/office/2007/relationships/hdphoto" Target="../media/hdphoto1.wdp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microsoft.com/office/2007/relationships/hdphoto" Target="../media/hdphoto1.wdp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microsoft.com/office/2007/relationships/hdphoto" Target="../media/hdphoto1.wdp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microsoft.com/office/2007/relationships/hdphoto" Target="../media/hdphoto1.wdp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microsoft.com/office/2007/relationships/hdphoto" Target="../media/hdphoto1.wdp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microsoft.com/office/2007/relationships/hdphoto" Target="../media/hdphoto1.wdp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4" Type="http://schemas.openxmlformats.org/officeDocument/2006/relationships/slide" Target="slide32.xml"/><Relationship Id="rId5" Type="http://schemas.openxmlformats.org/officeDocument/2006/relationships/image" Target="../media/image11.png"/><Relationship Id="rId6" Type="http://schemas.openxmlformats.org/officeDocument/2006/relationships/chart" Target="../charts/chart36.xml"/><Relationship Id="rId7" Type="http://schemas.openxmlformats.org/officeDocument/2006/relationships/image" Target="../media/image10.png"/><Relationship Id="rId8" Type="http://schemas.openxmlformats.org/officeDocument/2006/relationships/slide" Target="slide7.xml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4" Type="http://schemas.openxmlformats.org/officeDocument/2006/relationships/chart" Target="../charts/chart38.xml"/><Relationship Id="rId1" Type="http://schemas.openxmlformats.org/officeDocument/2006/relationships/slideLayout" Target="../slideLayouts/slideLayout5.xml"/><Relationship Id="rId2" Type="http://schemas.openxmlformats.org/officeDocument/2006/relationships/chart" Target="../charts/char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3" name="Rectangle 25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s-UY" dirty="0" smtClean="0">
                <a:solidFill>
                  <a:schemeClr val="tx1"/>
                </a:solidFill>
              </a:rPr>
              <a:t>Portfólio de projetos de tic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2077" name="Rectangle 29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Resumo executivo</a:t>
            </a:r>
          </a:p>
          <a:p>
            <a:r>
              <a:rPr lang="pt-BR" dirty="0" smtClean="0"/>
              <a:t>NOVEMBRO/2012</a:t>
            </a:r>
            <a:endParaRPr lang="pt-B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8551835"/>
              </p:ext>
            </p:extLst>
          </p:nvPr>
        </p:nvGraphicFramePr>
        <p:xfrm>
          <a:off x="611560" y="1772816"/>
          <a:ext cx="7992888" cy="740654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5544616"/>
                <a:gridCol w="864096"/>
                <a:gridCol w="1584176"/>
              </a:tblGrid>
              <a:tr h="370327">
                <a:tc>
                  <a:txBody>
                    <a:bodyPr/>
                    <a:lstStyle/>
                    <a:p>
                      <a:pPr marL="285750" indent="-285750">
                        <a:buFont typeface="Lucida Grande"/>
                        <a:buChar char="▶"/>
                      </a:pPr>
                      <a:r>
                        <a:rPr lang="pt-BR" dirty="0" smtClean="0"/>
                        <a:t>Autenticidade Documental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BR" sz="1600" baseline="0" dirty="0" smtClean="0"/>
                        <a:t>Mandados &amp; Alvarás Digitais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err="1" smtClean="0"/>
                        <a:t>Nov</a:t>
                      </a:r>
                      <a:r>
                        <a:rPr lang="pt-BR" sz="1600" dirty="0" smtClean="0"/>
                        <a:t>/12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95%</a:t>
                      </a:r>
                      <a:endParaRPr lang="pt-BR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2" name="Table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1818947"/>
              </p:ext>
            </p:extLst>
          </p:nvPr>
        </p:nvGraphicFramePr>
        <p:xfrm>
          <a:off x="611560" y="2636912"/>
          <a:ext cx="7992888" cy="1110981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5544616"/>
                <a:gridCol w="864096"/>
                <a:gridCol w="1584176"/>
              </a:tblGrid>
              <a:tr h="370327">
                <a:tc>
                  <a:txBody>
                    <a:bodyPr/>
                    <a:lstStyle/>
                    <a:p>
                      <a:pPr marL="285750" indent="-285750">
                        <a:buFont typeface="Lucida Grande"/>
                        <a:buChar char="▶"/>
                      </a:pPr>
                      <a:r>
                        <a:rPr lang="pt-BR" dirty="0" smtClean="0"/>
                        <a:t>Gestão Documental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BR" sz="1600" baseline="0" dirty="0" smtClean="0"/>
                        <a:t>Digitalização das Fichas Funcionais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err="1" smtClean="0"/>
                        <a:t>Susp</a:t>
                      </a:r>
                      <a:r>
                        <a:rPr lang="pt-PT" sz="1600" dirty="0" smtClean="0"/>
                        <a:t>.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15%</a:t>
                      </a:r>
                      <a:endParaRPr lang="pt-BR" sz="1600" dirty="0"/>
                    </a:p>
                  </a:txBody>
                  <a:tcPr/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Arquivo Geral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Dez/12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70%</a:t>
                      </a:r>
                      <a:endParaRPr lang="pt-BR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4" name="Table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7998790"/>
              </p:ext>
            </p:extLst>
          </p:nvPr>
        </p:nvGraphicFramePr>
        <p:xfrm>
          <a:off x="611560" y="3861048"/>
          <a:ext cx="7992888" cy="740654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5544616"/>
                <a:gridCol w="864096"/>
                <a:gridCol w="1584176"/>
              </a:tblGrid>
              <a:tr h="370327">
                <a:tc>
                  <a:txBody>
                    <a:bodyPr/>
                    <a:lstStyle/>
                    <a:p>
                      <a:pPr marL="285750" indent="-285750">
                        <a:buFont typeface="Lucida Grande"/>
                        <a:buChar char="▶"/>
                      </a:pPr>
                      <a:r>
                        <a:rPr lang="pt-BR" dirty="0" smtClean="0"/>
                        <a:t>Portal Corporativo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BR" sz="1600" baseline="0" dirty="0" smtClean="0"/>
                        <a:t>Portal de Internet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/>
                        <a:t>Jan/13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70%</a:t>
                      </a:r>
                      <a:endParaRPr lang="pt-BR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3" name="Picture 102" descr="St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28" y="2218997"/>
            <a:ext cx="21600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2056" descr="Icon Magnifying Glass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68" y="2218997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102" descr="St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3092110"/>
            <a:ext cx="21600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2056" descr="Icon Magnifying Glass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44" y="3092110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102" descr="St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4316270"/>
            <a:ext cx="21600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2056" descr="Icon Magnifying Glass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44" y="4316270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1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8565245"/>
              </p:ext>
            </p:extLst>
          </p:nvPr>
        </p:nvGraphicFramePr>
        <p:xfrm>
          <a:off x="7092280" y="2095549"/>
          <a:ext cx="1395155" cy="482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56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6709521"/>
              </p:ext>
            </p:extLst>
          </p:nvPr>
        </p:nvGraphicFramePr>
        <p:xfrm>
          <a:off x="7137285" y="2188283"/>
          <a:ext cx="1278000" cy="297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57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9414919"/>
              </p:ext>
            </p:extLst>
          </p:nvPr>
        </p:nvGraphicFramePr>
        <p:xfrm>
          <a:off x="7092280" y="2955516"/>
          <a:ext cx="1395155" cy="482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58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3160211"/>
              </p:ext>
            </p:extLst>
          </p:nvPr>
        </p:nvGraphicFramePr>
        <p:xfrm>
          <a:off x="7137285" y="3048250"/>
          <a:ext cx="1278000" cy="297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59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6071773"/>
              </p:ext>
            </p:extLst>
          </p:nvPr>
        </p:nvGraphicFramePr>
        <p:xfrm>
          <a:off x="7092280" y="4183805"/>
          <a:ext cx="1395155" cy="482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60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6464669"/>
              </p:ext>
            </p:extLst>
          </p:nvPr>
        </p:nvGraphicFramePr>
        <p:xfrm>
          <a:off x="7137285" y="4276539"/>
          <a:ext cx="1278000" cy="297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pic>
        <p:nvPicPr>
          <p:cNvPr id="62" name="Picture 56" descr="Viewer file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316440" y="1844824"/>
            <a:ext cx="21600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Picture 56" descr="Viewer file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316440" y="2697369"/>
            <a:ext cx="21600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" name="Picture 56" descr="Viewer file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316440" y="3921505"/>
            <a:ext cx="21600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0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5678593"/>
              </p:ext>
            </p:extLst>
          </p:nvPr>
        </p:nvGraphicFramePr>
        <p:xfrm>
          <a:off x="7092280" y="3331284"/>
          <a:ext cx="1395155" cy="482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graphicFrame>
        <p:nvGraphicFramePr>
          <p:cNvPr id="41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6356867"/>
              </p:ext>
            </p:extLst>
          </p:nvPr>
        </p:nvGraphicFramePr>
        <p:xfrm>
          <a:off x="7137285" y="3424018"/>
          <a:ext cx="1278000" cy="297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pic>
        <p:nvPicPr>
          <p:cNvPr id="42" name="Picture 2056" descr="Icon Magnifying Glass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3452174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6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7358380"/>
              </p:ext>
            </p:extLst>
          </p:nvPr>
        </p:nvGraphicFramePr>
        <p:xfrm>
          <a:off x="611560" y="4716145"/>
          <a:ext cx="7992888" cy="740654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5544616"/>
                <a:gridCol w="864096"/>
                <a:gridCol w="1584176"/>
              </a:tblGrid>
              <a:tr h="370327">
                <a:tc>
                  <a:txBody>
                    <a:bodyPr/>
                    <a:lstStyle/>
                    <a:p>
                      <a:pPr marL="285750" indent="-285750">
                        <a:buFont typeface="Lucida Grande"/>
                        <a:buChar char="▶"/>
                      </a:pPr>
                      <a:r>
                        <a:rPr lang="pt-BR" dirty="0" smtClean="0"/>
                        <a:t>Ensino à Distancia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Implantação do EAD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-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50%</a:t>
                      </a:r>
                      <a:endParaRPr lang="pt-BR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0" name="Picture 56" descr="Viewer file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316440" y="4788153"/>
            <a:ext cx="21600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1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7089656"/>
              </p:ext>
            </p:extLst>
          </p:nvPr>
        </p:nvGraphicFramePr>
        <p:xfrm>
          <a:off x="7092280" y="5034731"/>
          <a:ext cx="1395155" cy="482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  <p:graphicFrame>
        <p:nvGraphicFramePr>
          <p:cNvPr id="72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630288"/>
              </p:ext>
            </p:extLst>
          </p:nvPr>
        </p:nvGraphicFramePr>
        <p:xfrm>
          <a:off x="7137285" y="5127465"/>
          <a:ext cx="1278000" cy="297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sp>
        <p:nvSpPr>
          <p:cNvPr id="73" name="CaixaDeTexto 72"/>
          <p:cNvSpPr txBox="1"/>
          <p:nvPr/>
        </p:nvSpPr>
        <p:spPr>
          <a:xfrm>
            <a:off x="395536" y="6187370"/>
            <a:ext cx="25922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/>
              <a:t> Priorizados              Informações</a:t>
            </a:r>
          </a:p>
          <a:p>
            <a:endParaRPr lang="pt-BR" dirty="0"/>
          </a:p>
        </p:txBody>
      </p:sp>
      <p:pic>
        <p:nvPicPr>
          <p:cNvPr id="74" name="Picture 102" descr="St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44" y="6187370"/>
            <a:ext cx="21600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" name="Picture 2056" descr="Icon Magnifying Glas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2954" y="6187394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5" name="Group 279"/>
          <p:cNvGrpSpPr>
            <a:grpSpLocks noChangeAspect="1"/>
          </p:cNvGrpSpPr>
          <p:nvPr/>
        </p:nvGrpSpPr>
        <p:grpSpPr bwMode="auto">
          <a:xfrm>
            <a:off x="4625984" y="6277948"/>
            <a:ext cx="198000" cy="198000"/>
            <a:chOff x="3507" y="1060"/>
            <a:chExt cx="182" cy="168"/>
          </a:xfrm>
          <a:solidFill>
            <a:schemeClr val="accent1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8" name="Oval 280"/>
            <p:cNvSpPr>
              <a:spLocks noChangeArrowheads="1"/>
            </p:cNvSpPr>
            <p:nvPr/>
          </p:nvSpPr>
          <p:spPr bwMode="gray">
            <a:xfrm>
              <a:off x="3527" y="1073"/>
              <a:ext cx="142" cy="142"/>
            </a:xfrm>
            <a:prstGeom prst="ellipse">
              <a:avLst/>
            </a:pr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endParaRPr lang="pt-BR" b="1">
                <a:solidFill>
                  <a:schemeClr val="bg1"/>
                </a:solidFill>
              </a:endParaRPr>
            </a:p>
          </p:txBody>
        </p:sp>
        <p:sp>
          <p:nvSpPr>
            <p:cNvPr id="69" name="Oval 281"/>
            <p:cNvSpPr>
              <a:spLocks noChangeArrowheads="1"/>
            </p:cNvSpPr>
            <p:nvPr/>
          </p:nvSpPr>
          <p:spPr bwMode="gray">
            <a:xfrm>
              <a:off x="3507" y="1060"/>
              <a:ext cx="182" cy="168"/>
            </a:xfrm>
            <a:prstGeom prst="ellips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pPr algn="ctr" defTabSz="977900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pt-BR" sz="1050" b="1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76" name="Group 279"/>
          <p:cNvGrpSpPr>
            <a:grpSpLocks noChangeAspect="1"/>
          </p:cNvGrpSpPr>
          <p:nvPr/>
        </p:nvGrpSpPr>
        <p:grpSpPr bwMode="auto">
          <a:xfrm>
            <a:off x="4283968" y="6277948"/>
            <a:ext cx="198000" cy="198000"/>
            <a:chOff x="3507" y="1060"/>
            <a:chExt cx="182" cy="16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7" name="Oval 280"/>
            <p:cNvSpPr>
              <a:spLocks noChangeArrowheads="1"/>
            </p:cNvSpPr>
            <p:nvPr/>
          </p:nvSpPr>
          <p:spPr bwMode="gray">
            <a:xfrm>
              <a:off x="3527" y="1073"/>
              <a:ext cx="142" cy="14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endParaRPr lang="pt-BR"/>
            </a:p>
          </p:txBody>
        </p:sp>
        <p:sp>
          <p:nvSpPr>
            <p:cNvPr id="78" name="Oval 281">
              <a:hlinkClick r:id="rId19" action="ppaction://hlinksldjump"/>
            </p:cNvPr>
            <p:cNvSpPr>
              <a:spLocks noChangeArrowheads="1"/>
            </p:cNvSpPr>
            <p:nvPr/>
          </p:nvSpPr>
          <p:spPr bwMode="gray">
            <a:xfrm>
              <a:off x="3507" y="1060"/>
              <a:ext cx="182" cy="168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pPr algn="ctr" defTabSz="977900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pt-BR" sz="1050" dirty="0" smtClean="0"/>
                <a:t>R</a:t>
              </a:r>
              <a:endParaRPr lang="pt-BR" sz="1050" dirty="0"/>
            </a:p>
          </p:txBody>
        </p:sp>
      </p:grpSp>
    </p:spTree>
    <p:extLst>
      <p:ext uri="{BB962C8B-B14F-4D97-AF65-F5344CB8AC3E}">
        <p14:creationId xmlns:p14="http://schemas.microsoft.com/office/powerpoint/2010/main" val="1615907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ounded Rectangle 5"/>
          <p:cNvSpPr/>
          <p:nvPr/>
        </p:nvSpPr>
        <p:spPr>
          <a:xfrm>
            <a:off x="401082" y="1874011"/>
            <a:ext cx="2432174" cy="1626997"/>
          </a:xfrm>
          <a:prstGeom prst="roundRect">
            <a:avLst>
              <a:gd name="adj" fmla="val 5432"/>
            </a:avLst>
          </a:prstGeom>
          <a:solidFill>
            <a:schemeClr val="tx1">
              <a:alpha val="50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400" dirty="0">
              <a:solidFill>
                <a:schemeClr val="accent2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74" name="Group 18"/>
          <p:cNvGrpSpPr/>
          <p:nvPr/>
        </p:nvGrpSpPr>
        <p:grpSpPr>
          <a:xfrm>
            <a:off x="458930" y="1923825"/>
            <a:ext cx="2314753" cy="277000"/>
            <a:chOff x="452926" y="1955659"/>
            <a:chExt cx="2074514" cy="300915"/>
          </a:xfrm>
        </p:grpSpPr>
        <p:sp>
          <p:nvSpPr>
            <p:cNvPr id="75" name="Round Same Side Corner Rectangle 14"/>
            <p:cNvSpPr/>
            <p:nvPr/>
          </p:nvSpPr>
          <p:spPr>
            <a:xfrm rot="16200000" flipV="1">
              <a:off x="1974624" y="1678214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6" name="Round Same Side Corner Rectangle 15"/>
            <p:cNvSpPr/>
            <p:nvPr/>
          </p:nvSpPr>
          <p:spPr>
            <a:xfrm rot="16200000">
              <a:off x="937367" y="1496759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7" name="TextBox 16"/>
            <p:cNvSpPr txBox="1"/>
            <p:nvPr/>
          </p:nvSpPr>
          <p:spPr>
            <a:xfrm>
              <a:off x="486975" y="1955659"/>
              <a:ext cx="1170376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pt-PT" sz="1200" b="1" dirty="0" smtClean="0">
                  <a:latin typeface="Calibri" pitchFamily="34" charset="0"/>
                  <a:cs typeface="Calibri" pitchFamily="34" charset="0"/>
                </a:rPr>
                <a:t>Em Execução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8" name="TextBox 17"/>
            <p:cNvSpPr txBox="1"/>
            <p:nvPr/>
          </p:nvSpPr>
          <p:spPr>
            <a:xfrm>
              <a:off x="1685925" y="1955660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08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79" name="Group 23"/>
          <p:cNvGrpSpPr/>
          <p:nvPr/>
        </p:nvGrpSpPr>
        <p:grpSpPr>
          <a:xfrm>
            <a:off x="458930" y="2230706"/>
            <a:ext cx="2314753" cy="277000"/>
            <a:chOff x="452926" y="2289035"/>
            <a:chExt cx="2074514" cy="300915"/>
          </a:xfrm>
        </p:grpSpPr>
        <p:sp>
          <p:nvSpPr>
            <p:cNvPr id="80" name="Round Same Side Corner Rectangle 19"/>
            <p:cNvSpPr/>
            <p:nvPr/>
          </p:nvSpPr>
          <p:spPr>
            <a:xfrm rot="16200000" flipV="1">
              <a:off x="1974624" y="2011589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1" name="Round Same Side Corner Rectangle 20"/>
            <p:cNvSpPr/>
            <p:nvPr/>
          </p:nvSpPr>
          <p:spPr>
            <a:xfrm rot="16200000">
              <a:off x="937367" y="1830134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2" name="TextBox 21"/>
            <p:cNvSpPr txBox="1"/>
            <p:nvPr/>
          </p:nvSpPr>
          <p:spPr>
            <a:xfrm>
              <a:off x="486975" y="2289035"/>
              <a:ext cx="1170376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pt-PT" sz="1200" b="1" dirty="0" smtClean="0">
                  <a:latin typeface="Calibri" pitchFamily="34" charset="0"/>
                  <a:cs typeface="Calibri" pitchFamily="34" charset="0"/>
                </a:rPr>
                <a:t>Não Iniciados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3" name="TextBox 22"/>
            <p:cNvSpPr txBox="1"/>
            <p:nvPr/>
          </p:nvSpPr>
          <p:spPr>
            <a:xfrm>
              <a:off x="1685925" y="2289036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02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84" name="Group 25"/>
          <p:cNvGrpSpPr/>
          <p:nvPr/>
        </p:nvGrpSpPr>
        <p:grpSpPr>
          <a:xfrm>
            <a:off x="458930" y="2546355"/>
            <a:ext cx="2314753" cy="277000"/>
            <a:chOff x="452926" y="2289035"/>
            <a:chExt cx="2074514" cy="300915"/>
          </a:xfrm>
        </p:grpSpPr>
        <p:sp>
          <p:nvSpPr>
            <p:cNvPr id="85" name="Round Same Side Corner Rectangle 26"/>
            <p:cNvSpPr/>
            <p:nvPr/>
          </p:nvSpPr>
          <p:spPr>
            <a:xfrm rot="16200000" flipV="1">
              <a:off x="1974624" y="2011589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6" name="Round Same Side Corner Rectangle 27"/>
            <p:cNvSpPr/>
            <p:nvPr/>
          </p:nvSpPr>
          <p:spPr>
            <a:xfrm rot="16200000">
              <a:off x="937367" y="1830134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7" name="TextBox 28"/>
            <p:cNvSpPr txBox="1"/>
            <p:nvPr/>
          </p:nvSpPr>
          <p:spPr>
            <a:xfrm>
              <a:off x="486975" y="2289035"/>
              <a:ext cx="1170376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pt-PT" sz="1200" b="1" dirty="0" smtClean="0">
                  <a:latin typeface="Calibri" pitchFamily="34" charset="0"/>
                  <a:cs typeface="Calibri" pitchFamily="34" charset="0"/>
                </a:rPr>
                <a:t>Suspensos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8" name="TextBox 29"/>
            <p:cNvSpPr txBox="1"/>
            <p:nvPr/>
          </p:nvSpPr>
          <p:spPr>
            <a:xfrm>
              <a:off x="1685925" y="2289036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00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89" name="Round Same Side Corner Rectangle 106"/>
          <p:cNvSpPr/>
          <p:nvPr/>
        </p:nvSpPr>
        <p:spPr>
          <a:xfrm>
            <a:off x="401082" y="1602772"/>
            <a:ext cx="2432174" cy="271335"/>
          </a:xfrm>
          <a:prstGeom prst="round2SameRect">
            <a:avLst>
              <a:gd name="adj1" fmla="val 33545"/>
              <a:gd name="adj2" fmla="val 0"/>
            </a:avLst>
          </a:prstGeo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0" scaled="1"/>
          </a:gradFill>
          <a:ln w="3175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4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Projetos</a:t>
            </a:r>
            <a:endParaRPr lang="ro-RO" sz="1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92" name="Group 23"/>
          <p:cNvGrpSpPr/>
          <p:nvPr/>
        </p:nvGrpSpPr>
        <p:grpSpPr>
          <a:xfrm>
            <a:off x="474850" y="2860786"/>
            <a:ext cx="2314753" cy="277000"/>
            <a:chOff x="452926" y="2289035"/>
            <a:chExt cx="2074514" cy="300915"/>
          </a:xfrm>
        </p:grpSpPr>
        <p:sp>
          <p:nvSpPr>
            <p:cNvPr id="93" name="Round Same Side Corner Rectangle 19"/>
            <p:cNvSpPr/>
            <p:nvPr/>
          </p:nvSpPr>
          <p:spPr>
            <a:xfrm rot="16200000" flipV="1">
              <a:off x="1974624" y="2011589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4" name="Round Same Side Corner Rectangle 20"/>
            <p:cNvSpPr/>
            <p:nvPr/>
          </p:nvSpPr>
          <p:spPr>
            <a:xfrm rot="16200000">
              <a:off x="937367" y="1830134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5" name="TextBox 21"/>
            <p:cNvSpPr txBox="1"/>
            <p:nvPr/>
          </p:nvSpPr>
          <p:spPr>
            <a:xfrm>
              <a:off x="486975" y="2289035"/>
              <a:ext cx="1170376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pt-PT" sz="1200" b="1" dirty="0" smtClean="0">
                  <a:latin typeface="Calibri" pitchFamily="34" charset="0"/>
                  <a:cs typeface="Calibri" pitchFamily="34" charset="0"/>
                </a:rPr>
                <a:t>Concluídos Mês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6" name="TextBox 22"/>
            <p:cNvSpPr txBox="1"/>
            <p:nvPr/>
          </p:nvSpPr>
          <p:spPr>
            <a:xfrm>
              <a:off x="1685925" y="2289036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00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97" name="Group 25"/>
          <p:cNvGrpSpPr/>
          <p:nvPr/>
        </p:nvGrpSpPr>
        <p:grpSpPr>
          <a:xfrm>
            <a:off x="474850" y="3176435"/>
            <a:ext cx="2314753" cy="277000"/>
            <a:chOff x="452926" y="2289035"/>
            <a:chExt cx="2074514" cy="300915"/>
          </a:xfrm>
        </p:grpSpPr>
        <p:sp>
          <p:nvSpPr>
            <p:cNvPr id="98" name="Round Same Side Corner Rectangle 26"/>
            <p:cNvSpPr/>
            <p:nvPr/>
          </p:nvSpPr>
          <p:spPr>
            <a:xfrm rot="16200000" flipV="1">
              <a:off x="1974624" y="2011589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9" name="Round Same Side Corner Rectangle 27"/>
            <p:cNvSpPr/>
            <p:nvPr/>
          </p:nvSpPr>
          <p:spPr>
            <a:xfrm rot="16200000">
              <a:off x="937367" y="1830134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0" name="TextBox 28"/>
            <p:cNvSpPr txBox="1"/>
            <p:nvPr/>
          </p:nvSpPr>
          <p:spPr>
            <a:xfrm>
              <a:off x="486975" y="2289035"/>
              <a:ext cx="1170376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pt-PT" sz="1200" b="1" dirty="0" smtClean="0">
                  <a:latin typeface="Calibri" pitchFamily="34" charset="0"/>
                  <a:cs typeface="Calibri" pitchFamily="34" charset="0"/>
                </a:rPr>
                <a:t>Propostas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1" name="TextBox 29"/>
            <p:cNvSpPr txBox="1"/>
            <p:nvPr/>
          </p:nvSpPr>
          <p:spPr>
            <a:xfrm>
              <a:off x="1685925" y="2289036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00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102" name="Rounded Rectangle 5"/>
          <p:cNvSpPr/>
          <p:nvPr/>
        </p:nvSpPr>
        <p:spPr>
          <a:xfrm>
            <a:off x="6313325" y="1874011"/>
            <a:ext cx="2432174" cy="1626997"/>
          </a:xfrm>
          <a:prstGeom prst="roundRect">
            <a:avLst>
              <a:gd name="adj" fmla="val 5432"/>
            </a:avLst>
          </a:prstGeom>
          <a:solidFill>
            <a:schemeClr val="tx1">
              <a:alpha val="50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400" dirty="0">
              <a:solidFill>
                <a:schemeClr val="accent2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03" name="Group 18"/>
          <p:cNvGrpSpPr/>
          <p:nvPr/>
        </p:nvGrpSpPr>
        <p:grpSpPr>
          <a:xfrm>
            <a:off x="6371175" y="1923824"/>
            <a:ext cx="2314754" cy="291938"/>
            <a:chOff x="452926" y="1955660"/>
            <a:chExt cx="2074514" cy="317143"/>
          </a:xfrm>
        </p:grpSpPr>
        <p:sp>
          <p:nvSpPr>
            <p:cNvPr id="104" name="Round Same Side Corner Rectangle 14"/>
            <p:cNvSpPr/>
            <p:nvPr/>
          </p:nvSpPr>
          <p:spPr>
            <a:xfrm rot="16200000" flipV="1">
              <a:off x="1974624" y="1678214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5" name="Round Same Side Corner Rectangle 15"/>
            <p:cNvSpPr/>
            <p:nvPr/>
          </p:nvSpPr>
          <p:spPr>
            <a:xfrm rot="16200000">
              <a:off x="937367" y="1496759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6" name="TextBox 16"/>
            <p:cNvSpPr txBox="1"/>
            <p:nvPr/>
          </p:nvSpPr>
          <p:spPr>
            <a:xfrm>
              <a:off x="501241" y="1971889"/>
              <a:ext cx="1262522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pt-PT" sz="1200" b="1" dirty="0" smtClean="0">
                  <a:latin typeface="Calibri" pitchFamily="34" charset="0"/>
                  <a:cs typeface="Calibri" pitchFamily="34" charset="0"/>
                </a:rPr>
                <a:t>Atrasados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7" name="TextBox 17"/>
            <p:cNvSpPr txBox="1"/>
            <p:nvPr/>
          </p:nvSpPr>
          <p:spPr>
            <a:xfrm>
              <a:off x="1685925" y="1955660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25%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108" name="Group 23"/>
          <p:cNvGrpSpPr/>
          <p:nvPr/>
        </p:nvGrpSpPr>
        <p:grpSpPr>
          <a:xfrm>
            <a:off x="6371175" y="2230705"/>
            <a:ext cx="2314755" cy="287506"/>
            <a:chOff x="452926" y="2289036"/>
            <a:chExt cx="2074514" cy="312328"/>
          </a:xfrm>
        </p:grpSpPr>
        <p:sp>
          <p:nvSpPr>
            <p:cNvPr id="109" name="Round Same Side Corner Rectangle 19"/>
            <p:cNvSpPr/>
            <p:nvPr/>
          </p:nvSpPr>
          <p:spPr>
            <a:xfrm rot="16200000" flipV="1">
              <a:off x="1974624" y="2011589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0" name="Round Same Side Corner Rectangle 20"/>
            <p:cNvSpPr/>
            <p:nvPr/>
          </p:nvSpPr>
          <p:spPr>
            <a:xfrm rot="16200000">
              <a:off x="937367" y="1830134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1" name="TextBox 21"/>
            <p:cNvSpPr txBox="1"/>
            <p:nvPr/>
          </p:nvSpPr>
          <p:spPr>
            <a:xfrm>
              <a:off x="501240" y="2300450"/>
              <a:ext cx="1225831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pt-PT" sz="1200" b="1" dirty="0" smtClean="0">
                  <a:latin typeface="Calibri" pitchFamily="34" charset="0"/>
                  <a:cs typeface="Calibri" pitchFamily="34" charset="0"/>
                </a:rPr>
                <a:t>No Prazo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2" name="TextBox 22"/>
            <p:cNvSpPr txBox="1"/>
            <p:nvPr/>
          </p:nvSpPr>
          <p:spPr>
            <a:xfrm>
              <a:off x="1685925" y="2289036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75%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113" name="Group 25"/>
          <p:cNvGrpSpPr/>
          <p:nvPr/>
        </p:nvGrpSpPr>
        <p:grpSpPr>
          <a:xfrm>
            <a:off x="6371173" y="2546355"/>
            <a:ext cx="2314753" cy="277000"/>
            <a:chOff x="452926" y="2289035"/>
            <a:chExt cx="2074514" cy="300915"/>
          </a:xfrm>
        </p:grpSpPr>
        <p:sp>
          <p:nvSpPr>
            <p:cNvPr id="114" name="Round Same Side Corner Rectangle 26"/>
            <p:cNvSpPr/>
            <p:nvPr/>
          </p:nvSpPr>
          <p:spPr>
            <a:xfrm rot="16200000" flipV="1">
              <a:off x="1974624" y="2011589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5" name="Round Same Side Corner Rectangle 27"/>
            <p:cNvSpPr/>
            <p:nvPr/>
          </p:nvSpPr>
          <p:spPr>
            <a:xfrm rot="16200000">
              <a:off x="937367" y="1830134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6" name="TextBox 28"/>
            <p:cNvSpPr txBox="1"/>
            <p:nvPr/>
          </p:nvSpPr>
          <p:spPr>
            <a:xfrm>
              <a:off x="486974" y="2289035"/>
              <a:ext cx="1276790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pt-PT" sz="1200" b="1" dirty="0" smtClean="0">
                  <a:latin typeface="Calibri" pitchFamily="34" charset="0"/>
                  <a:cs typeface="Calibri" pitchFamily="34" charset="0"/>
                </a:rPr>
                <a:t>Monitorados PMO 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7" name="TextBox 29"/>
            <p:cNvSpPr txBox="1"/>
            <p:nvPr/>
          </p:nvSpPr>
          <p:spPr>
            <a:xfrm>
              <a:off x="1685925" y="2289036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62%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118" name="Round Same Side Corner Rectangle 106"/>
          <p:cNvSpPr/>
          <p:nvPr/>
        </p:nvSpPr>
        <p:spPr>
          <a:xfrm>
            <a:off x="6313325" y="1602772"/>
            <a:ext cx="2432174" cy="271335"/>
          </a:xfrm>
          <a:prstGeom prst="round2SameRect">
            <a:avLst>
              <a:gd name="adj1" fmla="val 33545"/>
              <a:gd name="adj2" fmla="val 0"/>
            </a:avLst>
          </a:prstGeo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0" scaled="1"/>
          </a:gradFill>
          <a:ln w="3175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4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Indicadores</a:t>
            </a:r>
            <a:r>
              <a:rPr lang="en-US" sz="1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de </a:t>
            </a:r>
            <a:r>
              <a:rPr lang="en-US" sz="14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Projetos</a:t>
            </a:r>
            <a:r>
              <a:rPr lang="en-US" sz="1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(%)</a:t>
            </a:r>
            <a:endParaRPr lang="ro-RO" sz="1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19" name="Group 23"/>
          <p:cNvGrpSpPr/>
          <p:nvPr/>
        </p:nvGrpSpPr>
        <p:grpSpPr>
          <a:xfrm>
            <a:off x="6387093" y="2860786"/>
            <a:ext cx="2314753" cy="277000"/>
            <a:chOff x="452926" y="2289035"/>
            <a:chExt cx="2074514" cy="300915"/>
          </a:xfrm>
        </p:grpSpPr>
        <p:sp>
          <p:nvSpPr>
            <p:cNvPr id="120" name="Round Same Side Corner Rectangle 19"/>
            <p:cNvSpPr/>
            <p:nvPr/>
          </p:nvSpPr>
          <p:spPr>
            <a:xfrm rot="16200000" flipV="1">
              <a:off x="1974624" y="2011589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1" name="Round Same Side Corner Rectangle 20"/>
            <p:cNvSpPr/>
            <p:nvPr/>
          </p:nvSpPr>
          <p:spPr>
            <a:xfrm rot="16200000">
              <a:off x="937367" y="1830134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2" name="TextBox 21"/>
            <p:cNvSpPr txBox="1"/>
            <p:nvPr/>
          </p:nvSpPr>
          <p:spPr>
            <a:xfrm>
              <a:off x="486975" y="2289035"/>
              <a:ext cx="1170376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en-US" sz="1200" b="1" dirty="0" err="1" smtClean="0">
                  <a:latin typeface="Calibri" pitchFamily="34" charset="0"/>
                  <a:cs typeface="Calibri" pitchFamily="34" charset="0"/>
                </a:rPr>
                <a:t>Rejeitados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3" name="TextBox 22"/>
            <p:cNvSpPr txBox="1"/>
            <p:nvPr/>
          </p:nvSpPr>
          <p:spPr>
            <a:xfrm>
              <a:off x="1685925" y="2289036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N/D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124" name="Group 25"/>
          <p:cNvGrpSpPr/>
          <p:nvPr/>
        </p:nvGrpSpPr>
        <p:grpSpPr>
          <a:xfrm>
            <a:off x="6387093" y="3176435"/>
            <a:ext cx="2314753" cy="277000"/>
            <a:chOff x="452926" y="2289035"/>
            <a:chExt cx="2074514" cy="300915"/>
          </a:xfrm>
        </p:grpSpPr>
        <p:sp>
          <p:nvSpPr>
            <p:cNvPr id="125" name="Round Same Side Corner Rectangle 26"/>
            <p:cNvSpPr/>
            <p:nvPr/>
          </p:nvSpPr>
          <p:spPr>
            <a:xfrm rot="16200000" flipV="1">
              <a:off x="1974624" y="2011589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6" name="Round Same Side Corner Rectangle 27"/>
            <p:cNvSpPr/>
            <p:nvPr/>
          </p:nvSpPr>
          <p:spPr>
            <a:xfrm rot="16200000">
              <a:off x="937367" y="1830134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7" name="TextBox 28"/>
            <p:cNvSpPr txBox="1"/>
            <p:nvPr/>
          </p:nvSpPr>
          <p:spPr>
            <a:xfrm>
              <a:off x="486975" y="2289035"/>
              <a:ext cx="1262523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pt-PT" sz="1200" b="1" dirty="0" smtClean="0">
                  <a:latin typeface="Calibri" pitchFamily="34" charset="0"/>
                  <a:cs typeface="Calibri" pitchFamily="34" charset="0"/>
                </a:rPr>
                <a:t>Ocupação Recursos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8" name="TextBox 29"/>
            <p:cNvSpPr txBox="1"/>
            <p:nvPr/>
          </p:nvSpPr>
          <p:spPr>
            <a:xfrm>
              <a:off x="1685925" y="2289036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N/D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137" name="Group 279"/>
          <p:cNvGrpSpPr>
            <a:grpSpLocks noChangeAspect="1"/>
          </p:cNvGrpSpPr>
          <p:nvPr/>
        </p:nvGrpSpPr>
        <p:grpSpPr bwMode="auto">
          <a:xfrm>
            <a:off x="4473000" y="6277948"/>
            <a:ext cx="198000" cy="198000"/>
            <a:chOff x="3507" y="1060"/>
            <a:chExt cx="182" cy="16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38" name="Oval 280"/>
            <p:cNvSpPr>
              <a:spLocks noChangeArrowheads="1"/>
            </p:cNvSpPr>
            <p:nvPr/>
          </p:nvSpPr>
          <p:spPr bwMode="gray">
            <a:xfrm>
              <a:off x="3527" y="1073"/>
              <a:ext cx="142" cy="14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endParaRPr lang="pt-BR"/>
            </a:p>
          </p:txBody>
        </p:sp>
        <p:sp>
          <p:nvSpPr>
            <p:cNvPr id="139" name="Oval 281">
              <a:hlinkClick r:id="rId2" action="ppaction://hlinksldjump"/>
            </p:cNvPr>
            <p:cNvSpPr>
              <a:spLocks noChangeArrowheads="1"/>
            </p:cNvSpPr>
            <p:nvPr/>
          </p:nvSpPr>
          <p:spPr bwMode="gray">
            <a:xfrm>
              <a:off x="3507" y="1060"/>
              <a:ext cx="182" cy="16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pPr algn="ctr" defTabSz="977900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pt-BR" sz="1050" dirty="0"/>
                <a:t>1</a:t>
              </a:r>
            </a:p>
          </p:txBody>
        </p:sp>
      </p:grpSp>
      <p:grpSp>
        <p:nvGrpSpPr>
          <p:cNvPr id="140" name="Group 279"/>
          <p:cNvGrpSpPr>
            <a:grpSpLocks noChangeAspect="1"/>
          </p:cNvGrpSpPr>
          <p:nvPr/>
        </p:nvGrpSpPr>
        <p:grpSpPr bwMode="auto">
          <a:xfrm>
            <a:off x="4139952" y="6277948"/>
            <a:ext cx="198000" cy="198000"/>
            <a:chOff x="3507" y="1060"/>
            <a:chExt cx="182" cy="16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41" name="Oval 280"/>
            <p:cNvSpPr>
              <a:spLocks noChangeArrowheads="1"/>
            </p:cNvSpPr>
            <p:nvPr/>
          </p:nvSpPr>
          <p:spPr bwMode="gray">
            <a:xfrm>
              <a:off x="3527" y="1073"/>
              <a:ext cx="142" cy="14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endParaRPr lang="pt-BR"/>
            </a:p>
          </p:txBody>
        </p:sp>
        <p:sp>
          <p:nvSpPr>
            <p:cNvPr id="142" name="Oval 281"/>
            <p:cNvSpPr>
              <a:spLocks noChangeArrowheads="1"/>
            </p:cNvSpPr>
            <p:nvPr/>
          </p:nvSpPr>
          <p:spPr bwMode="gray">
            <a:xfrm>
              <a:off x="3507" y="1060"/>
              <a:ext cx="182" cy="168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pPr algn="ctr" defTabSz="977900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pt-BR" sz="1050" b="1" dirty="0" smtClean="0">
                  <a:solidFill>
                    <a:schemeClr val="bg1"/>
                  </a:solidFill>
                </a:rPr>
                <a:t>R</a:t>
              </a:r>
              <a:endParaRPr lang="pt-BR" sz="105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3" name="Group 279"/>
          <p:cNvGrpSpPr>
            <a:grpSpLocks noChangeAspect="1"/>
          </p:cNvGrpSpPr>
          <p:nvPr/>
        </p:nvGrpSpPr>
        <p:grpSpPr bwMode="auto">
          <a:xfrm>
            <a:off x="4806048" y="6281164"/>
            <a:ext cx="198000" cy="198000"/>
            <a:chOff x="3507" y="1060"/>
            <a:chExt cx="182" cy="16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44" name="Oval 280"/>
            <p:cNvSpPr>
              <a:spLocks noChangeArrowheads="1"/>
            </p:cNvSpPr>
            <p:nvPr/>
          </p:nvSpPr>
          <p:spPr bwMode="gray">
            <a:xfrm>
              <a:off x="3527" y="1073"/>
              <a:ext cx="142" cy="14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endParaRPr lang="pt-BR"/>
            </a:p>
          </p:txBody>
        </p:sp>
        <p:sp>
          <p:nvSpPr>
            <p:cNvPr id="145" name="Oval 281">
              <a:hlinkClick r:id="rId3" action="ppaction://hlinksldjump"/>
            </p:cNvPr>
            <p:cNvSpPr>
              <a:spLocks noChangeArrowheads="1"/>
            </p:cNvSpPr>
            <p:nvPr/>
          </p:nvSpPr>
          <p:spPr bwMode="gray">
            <a:xfrm>
              <a:off x="3507" y="1060"/>
              <a:ext cx="182" cy="16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pPr algn="ctr" defTabSz="977900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pt-BR" sz="1050" dirty="0"/>
                <a:t>2</a:t>
              </a:r>
            </a:p>
          </p:txBody>
        </p:sp>
      </p:grpSp>
      <p:sp>
        <p:nvSpPr>
          <p:cNvPr id="146" name="Round Same Side Corner Rectangle 4"/>
          <p:cNvSpPr/>
          <p:nvPr/>
        </p:nvSpPr>
        <p:spPr>
          <a:xfrm rot="10800000">
            <a:off x="3059832" y="1890626"/>
            <a:ext cx="3024336" cy="1610379"/>
          </a:xfrm>
          <a:prstGeom prst="round2SameRect">
            <a:avLst>
              <a:gd name="adj1" fmla="val 12899"/>
              <a:gd name="adj2" fmla="val 0"/>
            </a:avLst>
          </a:prstGeom>
          <a:solidFill>
            <a:schemeClr val="tx1">
              <a:alpha val="18000"/>
            </a:schemeClr>
          </a:solid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endParaRPr lang="ro-RO" sz="14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7" name="Round Same Side Corner Rectangle 106"/>
          <p:cNvSpPr/>
          <p:nvPr/>
        </p:nvSpPr>
        <p:spPr>
          <a:xfrm>
            <a:off x="3059831" y="1624196"/>
            <a:ext cx="3024337" cy="249911"/>
          </a:xfrm>
          <a:prstGeom prst="round2SameRect">
            <a:avLst>
              <a:gd name="adj1" fmla="val 33545"/>
              <a:gd name="adj2" fmla="val 0"/>
            </a:avLst>
          </a:prstGeo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0" scaled="1"/>
          </a:gradFill>
          <a:ln w="3175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4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Projetos</a:t>
            </a:r>
            <a:r>
              <a:rPr lang="en-US" sz="1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Concluídos</a:t>
            </a:r>
            <a:endParaRPr lang="ro-RO" sz="1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48" name="Tabela 1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2915633"/>
              </p:ext>
            </p:extLst>
          </p:nvPr>
        </p:nvGraphicFramePr>
        <p:xfrm>
          <a:off x="3075341" y="1906118"/>
          <a:ext cx="2993275" cy="1428161"/>
        </p:xfrm>
        <a:graphic>
          <a:graphicData uri="http://schemas.openxmlformats.org/drawingml/2006/table">
            <a:tbl>
              <a:tblPr/>
              <a:tblGrid>
                <a:gridCol w="256971"/>
                <a:gridCol w="2088232"/>
                <a:gridCol w="648072"/>
              </a:tblGrid>
              <a:tr h="204023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01</a:t>
                      </a: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4138" indent="0"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4023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02</a:t>
                      </a: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4138" indent="0" algn="l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4023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03</a:t>
                      </a: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4138" indent="0"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pt-BR" sz="11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pt-BR" sz="11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4023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04</a:t>
                      </a: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4138" indent="0"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pt-BR" sz="11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pt-BR" sz="11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4023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05</a:t>
                      </a: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4138" indent="0"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pt-BR" sz="11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pt-BR" sz="11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4023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06</a:t>
                      </a: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4138" indent="0"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pt-BR" sz="11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pt-BR" sz="11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4023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07</a:t>
                      </a: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4138" indent="0"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pt-BR" sz="11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pt-BR" sz="11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9" name="Round Same Side Corner Rectangle 102"/>
          <p:cNvSpPr/>
          <p:nvPr/>
        </p:nvSpPr>
        <p:spPr>
          <a:xfrm>
            <a:off x="535319" y="5524206"/>
            <a:ext cx="3983999" cy="53779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1">
              <a:alpha val="50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b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2012</a:t>
            </a:r>
            <a:endParaRPr lang="ro-RO" sz="1200" b="1" dirty="0">
              <a:solidFill>
                <a:schemeClr val="tx1"/>
              </a:solidFill>
            </a:endParaRPr>
          </a:p>
        </p:txBody>
      </p:sp>
      <p:graphicFrame>
        <p:nvGraphicFramePr>
          <p:cNvPr id="150" name="Chart 96"/>
          <p:cNvGraphicFramePr/>
          <p:nvPr>
            <p:extLst>
              <p:ext uri="{D42A27DB-BD31-4B8C-83A1-F6EECF244321}">
                <p14:modId xmlns:p14="http://schemas.microsoft.com/office/powerpoint/2010/main" val="1239723741"/>
              </p:ext>
            </p:extLst>
          </p:nvPr>
        </p:nvGraphicFramePr>
        <p:xfrm>
          <a:off x="215607" y="3887640"/>
          <a:ext cx="4301799" cy="19259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1" name="Round Same Side Corner Rectangle 100"/>
          <p:cNvSpPr/>
          <p:nvPr/>
        </p:nvSpPr>
        <p:spPr>
          <a:xfrm>
            <a:off x="212392" y="3660525"/>
            <a:ext cx="4306926" cy="22574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65000"/>
              <a:alpha val="15000"/>
            </a:schemeClr>
          </a:solidFill>
          <a:ln w="3175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Evolução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–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Projetos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2" name="Round Same Side Corner Rectangle 102"/>
          <p:cNvSpPr/>
          <p:nvPr/>
        </p:nvSpPr>
        <p:spPr>
          <a:xfrm>
            <a:off x="4945895" y="5526478"/>
            <a:ext cx="3983999" cy="53779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6">
              <a:lumMod val="60000"/>
              <a:lumOff val="40000"/>
              <a:alpha val="50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b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2012</a:t>
            </a:r>
            <a:endParaRPr lang="ro-RO" sz="1200" b="1" dirty="0">
              <a:solidFill>
                <a:schemeClr val="tx1"/>
              </a:solidFill>
            </a:endParaRPr>
          </a:p>
        </p:txBody>
      </p:sp>
      <p:graphicFrame>
        <p:nvGraphicFramePr>
          <p:cNvPr id="153" name="Chart 96"/>
          <p:cNvGraphicFramePr/>
          <p:nvPr>
            <p:extLst>
              <p:ext uri="{D42A27DB-BD31-4B8C-83A1-F6EECF244321}">
                <p14:modId xmlns:p14="http://schemas.microsoft.com/office/powerpoint/2010/main" val="2387412847"/>
              </p:ext>
            </p:extLst>
          </p:nvPr>
        </p:nvGraphicFramePr>
        <p:xfrm>
          <a:off x="4626183" y="3889912"/>
          <a:ext cx="4301799" cy="19259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4" name="Round Same Side Corner Rectangle 100"/>
          <p:cNvSpPr/>
          <p:nvPr/>
        </p:nvSpPr>
        <p:spPr>
          <a:xfrm>
            <a:off x="4622968" y="3662797"/>
            <a:ext cx="4306926" cy="22574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65000"/>
              <a:alpha val="15000"/>
            </a:schemeClr>
          </a:solidFill>
          <a:ln w="3175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Evolução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–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Indicadores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444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0768443"/>
              </p:ext>
            </p:extLst>
          </p:nvPr>
        </p:nvGraphicFramePr>
        <p:xfrm>
          <a:off x="611560" y="1772816"/>
          <a:ext cx="7992888" cy="740654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5544616"/>
                <a:gridCol w="864096"/>
                <a:gridCol w="1584176"/>
              </a:tblGrid>
              <a:tr h="370327">
                <a:tc>
                  <a:txBody>
                    <a:bodyPr/>
                    <a:lstStyle/>
                    <a:p>
                      <a:pPr marL="285750" indent="-285750">
                        <a:buFont typeface="Lucida Grande"/>
                        <a:buChar char="▶"/>
                      </a:pPr>
                      <a:r>
                        <a:rPr lang="pt-BR" dirty="0" smtClean="0"/>
                        <a:t>Rede de Dados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BR" sz="1600" baseline="0" dirty="0" smtClean="0"/>
                        <a:t>Modernização Rede da Capital (Wireless)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err="1" smtClean="0"/>
                        <a:t>Fev</a:t>
                      </a:r>
                      <a:r>
                        <a:rPr lang="pt-PT" sz="1600" dirty="0" smtClean="0"/>
                        <a:t>/13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65%</a:t>
                      </a:r>
                      <a:endParaRPr lang="pt-BR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2" name="Table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3754917"/>
              </p:ext>
            </p:extLst>
          </p:nvPr>
        </p:nvGraphicFramePr>
        <p:xfrm>
          <a:off x="611560" y="2688346"/>
          <a:ext cx="7992888" cy="740654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5544616"/>
                <a:gridCol w="864096"/>
                <a:gridCol w="1584176"/>
              </a:tblGrid>
              <a:tr h="370327">
                <a:tc>
                  <a:txBody>
                    <a:bodyPr/>
                    <a:lstStyle/>
                    <a:p>
                      <a:pPr marL="285750" indent="-285750">
                        <a:buFont typeface="Lucida Grande"/>
                        <a:buChar char="▶"/>
                      </a:pPr>
                      <a:r>
                        <a:rPr lang="pt-BR" dirty="0" smtClean="0"/>
                        <a:t>Datacenter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BR" sz="1600" baseline="0" dirty="0" smtClean="0"/>
                        <a:t>Redundância de Instalações Físicas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Mar/</a:t>
                      </a:r>
                      <a:r>
                        <a:rPr lang="pt-BR" sz="1600" dirty="0" smtClean="0"/>
                        <a:t>14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5%</a:t>
                      </a:r>
                      <a:endParaRPr lang="pt-BR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4" name="Table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6865632"/>
              </p:ext>
            </p:extLst>
          </p:nvPr>
        </p:nvGraphicFramePr>
        <p:xfrm>
          <a:off x="611560" y="3624450"/>
          <a:ext cx="7992888" cy="740654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5544616"/>
                <a:gridCol w="864096"/>
                <a:gridCol w="1584176"/>
              </a:tblGrid>
              <a:tr h="370327">
                <a:tc gridSpan="3">
                  <a:txBody>
                    <a:bodyPr/>
                    <a:lstStyle/>
                    <a:p>
                      <a:pPr marL="285750" indent="-285750">
                        <a:buFont typeface="Lucida Grande"/>
                        <a:buChar char="▶"/>
                      </a:pPr>
                      <a:r>
                        <a:rPr lang="pt-BR" dirty="0" smtClean="0"/>
                        <a:t>Atualização do Parque de Equipamentos</a:t>
                      </a:r>
                      <a:endParaRPr lang="pt-BR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Equipamentos (Micros, Notebooks, Scanner)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Jul/13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40%</a:t>
                      </a:r>
                      <a:endParaRPr lang="pt-BR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7" name="Picture 102" descr="St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28" y="2213881"/>
            <a:ext cx="21600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2056" descr="Icon Magnifying Glass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68" y="2213881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102" descr="St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28" y="3129417"/>
            <a:ext cx="21600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2056" descr="Icon Magnifying Glass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68" y="3129417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Picture 56" descr="Viewer fil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16440" y="1844848"/>
            <a:ext cx="21600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" name="Picture 56" descr="Viewer fil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16416" y="2757802"/>
            <a:ext cx="21600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" name="Picture 56" descr="Viewer fil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16416" y="3682331"/>
            <a:ext cx="21600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6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1001604"/>
              </p:ext>
            </p:extLst>
          </p:nvPr>
        </p:nvGraphicFramePr>
        <p:xfrm>
          <a:off x="7092280" y="2098131"/>
          <a:ext cx="1395155" cy="482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67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9806122"/>
              </p:ext>
            </p:extLst>
          </p:nvPr>
        </p:nvGraphicFramePr>
        <p:xfrm>
          <a:off x="7137285" y="2190865"/>
          <a:ext cx="1278000" cy="297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68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9684426"/>
              </p:ext>
            </p:extLst>
          </p:nvPr>
        </p:nvGraphicFramePr>
        <p:xfrm>
          <a:off x="7092280" y="3018507"/>
          <a:ext cx="1395155" cy="482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69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8776717"/>
              </p:ext>
            </p:extLst>
          </p:nvPr>
        </p:nvGraphicFramePr>
        <p:xfrm>
          <a:off x="7137285" y="3111241"/>
          <a:ext cx="1278000" cy="297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72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6652289"/>
              </p:ext>
            </p:extLst>
          </p:nvPr>
        </p:nvGraphicFramePr>
        <p:xfrm>
          <a:off x="7092280" y="3955916"/>
          <a:ext cx="1395155" cy="482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73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6933749"/>
              </p:ext>
            </p:extLst>
          </p:nvPr>
        </p:nvGraphicFramePr>
        <p:xfrm>
          <a:off x="7137285" y="4048650"/>
          <a:ext cx="1278000" cy="297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sp>
        <p:nvSpPr>
          <p:cNvPr id="60" name="CaixaDeTexto 59"/>
          <p:cNvSpPr txBox="1"/>
          <p:nvPr/>
        </p:nvSpPr>
        <p:spPr>
          <a:xfrm>
            <a:off x="395536" y="6187370"/>
            <a:ext cx="25922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/>
              <a:t> Priorizados              Informações</a:t>
            </a:r>
          </a:p>
          <a:p>
            <a:endParaRPr lang="pt-BR" dirty="0"/>
          </a:p>
        </p:txBody>
      </p:sp>
      <p:pic>
        <p:nvPicPr>
          <p:cNvPr id="61" name="Picture 102" descr="St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44" y="6187370"/>
            <a:ext cx="21600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" name="Picture 2056" descr="Icon Magnifying Glas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2954" y="6187394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5" name="Group 279"/>
          <p:cNvGrpSpPr>
            <a:grpSpLocks noChangeAspect="1"/>
          </p:cNvGrpSpPr>
          <p:nvPr/>
        </p:nvGrpSpPr>
        <p:grpSpPr bwMode="auto">
          <a:xfrm>
            <a:off x="4473000" y="6277948"/>
            <a:ext cx="198000" cy="198000"/>
            <a:chOff x="3507" y="1060"/>
            <a:chExt cx="182" cy="16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6" name="Oval 280"/>
            <p:cNvSpPr>
              <a:spLocks noChangeArrowheads="1"/>
            </p:cNvSpPr>
            <p:nvPr/>
          </p:nvSpPr>
          <p:spPr bwMode="gray">
            <a:xfrm>
              <a:off x="3527" y="1073"/>
              <a:ext cx="142" cy="14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endParaRPr lang="pt-BR"/>
            </a:p>
          </p:txBody>
        </p:sp>
        <p:sp>
          <p:nvSpPr>
            <p:cNvPr id="77" name="Oval 281"/>
            <p:cNvSpPr>
              <a:spLocks noChangeArrowheads="1"/>
            </p:cNvSpPr>
            <p:nvPr/>
          </p:nvSpPr>
          <p:spPr bwMode="gray">
            <a:xfrm>
              <a:off x="3507" y="1060"/>
              <a:ext cx="182" cy="168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pPr algn="ctr" defTabSz="977900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pt-BR" sz="1050" b="1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78" name="Group 279"/>
          <p:cNvGrpSpPr>
            <a:grpSpLocks noChangeAspect="1"/>
          </p:cNvGrpSpPr>
          <p:nvPr/>
        </p:nvGrpSpPr>
        <p:grpSpPr bwMode="auto">
          <a:xfrm>
            <a:off x="4139952" y="6277948"/>
            <a:ext cx="198000" cy="198000"/>
            <a:chOff x="3507" y="1060"/>
            <a:chExt cx="182" cy="16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9" name="Oval 280"/>
            <p:cNvSpPr>
              <a:spLocks noChangeArrowheads="1"/>
            </p:cNvSpPr>
            <p:nvPr/>
          </p:nvSpPr>
          <p:spPr bwMode="gray">
            <a:xfrm>
              <a:off x="3527" y="1073"/>
              <a:ext cx="142" cy="14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endParaRPr lang="pt-BR"/>
            </a:p>
          </p:txBody>
        </p:sp>
        <p:sp>
          <p:nvSpPr>
            <p:cNvPr id="80" name="Oval 281">
              <a:hlinkClick r:id="rId13" action="ppaction://hlinksldjump"/>
            </p:cNvPr>
            <p:cNvSpPr>
              <a:spLocks noChangeArrowheads="1"/>
            </p:cNvSpPr>
            <p:nvPr/>
          </p:nvSpPr>
          <p:spPr bwMode="gray">
            <a:xfrm>
              <a:off x="3507" y="1060"/>
              <a:ext cx="182" cy="168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pPr algn="ctr" defTabSz="977900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pt-BR" sz="1050" dirty="0" smtClean="0"/>
                <a:t>R</a:t>
              </a:r>
              <a:endParaRPr lang="pt-BR" sz="1050" dirty="0"/>
            </a:p>
          </p:txBody>
        </p:sp>
      </p:grpSp>
      <p:grpSp>
        <p:nvGrpSpPr>
          <p:cNvPr id="81" name="Group 279"/>
          <p:cNvGrpSpPr>
            <a:grpSpLocks noChangeAspect="1"/>
          </p:cNvGrpSpPr>
          <p:nvPr/>
        </p:nvGrpSpPr>
        <p:grpSpPr bwMode="auto">
          <a:xfrm>
            <a:off x="4806048" y="6281164"/>
            <a:ext cx="198000" cy="198000"/>
            <a:chOff x="3507" y="1060"/>
            <a:chExt cx="182" cy="16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2" name="Oval 280"/>
            <p:cNvSpPr>
              <a:spLocks noChangeArrowheads="1"/>
            </p:cNvSpPr>
            <p:nvPr/>
          </p:nvSpPr>
          <p:spPr bwMode="gray">
            <a:xfrm>
              <a:off x="3527" y="1073"/>
              <a:ext cx="142" cy="14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endParaRPr lang="pt-BR"/>
            </a:p>
          </p:txBody>
        </p:sp>
        <p:sp>
          <p:nvSpPr>
            <p:cNvPr id="83" name="Oval 281">
              <a:hlinkClick r:id="rId14" action="ppaction://hlinksldjump"/>
            </p:cNvPr>
            <p:cNvSpPr>
              <a:spLocks noChangeArrowheads="1"/>
            </p:cNvSpPr>
            <p:nvPr/>
          </p:nvSpPr>
          <p:spPr bwMode="gray">
            <a:xfrm>
              <a:off x="3507" y="1060"/>
              <a:ext cx="182" cy="16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pPr algn="ctr" defTabSz="977900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pt-BR" sz="1050" dirty="0"/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29133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" name="Table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2092433"/>
              </p:ext>
            </p:extLst>
          </p:nvPr>
        </p:nvGraphicFramePr>
        <p:xfrm>
          <a:off x="611560" y="1772816"/>
          <a:ext cx="7992888" cy="2221962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5544616"/>
                <a:gridCol w="864096"/>
                <a:gridCol w="1584176"/>
              </a:tblGrid>
              <a:tr h="370327">
                <a:tc gridSpan="3"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Char char="▶"/>
                        <a:tabLst/>
                        <a:defRPr/>
                      </a:pPr>
                      <a:r>
                        <a:rPr lang="pt-BR" sz="1800" baseline="0" dirty="0" smtClean="0"/>
                        <a:t>Plataforma Microsoft</a:t>
                      </a:r>
                      <a:endParaRPr lang="pt-BR" sz="180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BR" sz="1600" baseline="0" dirty="0" smtClean="0"/>
                        <a:t>Implantação do Service Manager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Mar/13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15%</a:t>
                      </a:r>
                      <a:endParaRPr lang="pt-BR" sz="1600" dirty="0"/>
                    </a:p>
                  </a:txBody>
                  <a:tcPr/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Implantação do </a:t>
                      </a:r>
                      <a:r>
                        <a:rPr lang="pt-BR" sz="1600" dirty="0" err="1" smtClean="0"/>
                        <a:t>Configuration</a:t>
                      </a:r>
                      <a:r>
                        <a:rPr lang="pt-BR" sz="1600" dirty="0" smtClean="0"/>
                        <a:t> Manager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err="1" smtClean="0"/>
                        <a:t>Jul</a:t>
                      </a:r>
                      <a:r>
                        <a:rPr lang="pt-BR" sz="1600" dirty="0" smtClean="0"/>
                        <a:t>/13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15%</a:t>
                      </a:r>
                      <a:endParaRPr lang="pt-BR" sz="1600" dirty="0"/>
                    </a:p>
                  </a:txBody>
                  <a:tcPr/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Implantação do </a:t>
                      </a:r>
                      <a:r>
                        <a:rPr lang="pt-BR" sz="1600" dirty="0" err="1" smtClean="0"/>
                        <a:t>Operation</a:t>
                      </a:r>
                      <a:r>
                        <a:rPr lang="pt-BR" sz="1600" dirty="0" smtClean="0"/>
                        <a:t> Manager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Mar/13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15%</a:t>
                      </a:r>
                      <a:endParaRPr lang="pt-BR" sz="1600" dirty="0"/>
                    </a:p>
                  </a:txBody>
                  <a:tcPr/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Implantação do EPM-Microsoft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Mar/13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20%</a:t>
                      </a:r>
                      <a:endParaRPr lang="pt-BR" sz="1600" dirty="0"/>
                    </a:p>
                  </a:txBody>
                  <a:tcPr/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Uso doméstico do Office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Mar/13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15%</a:t>
                      </a:r>
                      <a:endParaRPr lang="pt-BR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3" name="Picture 56" descr="Viewer fi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16440" y="1844848"/>
            <a:ext cx="21600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9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4370219"/>
              </p:ext>
            </p:extLst>
          </p:nvPr>
        </p:nvGraphicFramePr>
        <p:xfrm>
          <a:off x="7092280" y="2106568"/>
          <a:ext cx="1395155" cy="482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0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0284606"/>
              </p:ext>
            </p:extLst>
          </p:nvPr>
        </p:nvGraphicFramePr>
        <p:xfrm>
          <a:off x="7137285" y="2199302"/>
          <a:ext cx="1278000" cy="297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1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009576"/>
              </p:ext>
            </p:extLst>
          </p:nvPr>
        </p:nvGraphicFramePr>
        <p:xfrm>
          <a:off x="7092280" y="2457301"/>
          <a:ext cx="1395155" cy="482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2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1757620"/>
              </p:ext>
            </p:extLst>
          </p:nvPr>
        </p:nvGraphicFramePr>
        <p:xfrm>
          <a:off x="7137285" y="2550035"/>
          <a:ext cx="1278000" cy="297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83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5978537"/>
              </p:ext>
            </p:extLst>
          </p:nvPr>
        </p:nvGraphicFramePr>
        <p:xfrm>
          <a:off x="7092280" y="2826648"/>
          <a:ext cx="1395155" cy="482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84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0702200"/>
              </p:ext>
            </p:extLst>
          </p:nvPr>
        </p:nvGraphicFramePr>
        <p:xfrm>
          <a:off x="7137285" y="2919382"/>
          <a:ext cx="1278000" cy="297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85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5954763"/>
              </p:ext>
            </p:extLst>
          </p:nvPr>
        </p:nvGraphicFramePr>
        <p:xfrm>
          <a:off x="7092280" y="3201546"/>
          <a:ext cx="1395155" cy="482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86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442214"/>
              </p:ext>
            </p:extLst>
          </p:nvPr>
        </p:nvGraphicFramePr>
        <p:xfrm>
          <a:off x="7137285" y="3294280"/>
          <a:ext cx="1278000" cy="297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87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8932541"/>
              </p:ext>
            </p:extLst>
          </p:nvPr>
        </p:nvGraphicFramePr>
        <p:xfrm>
          <a:off x="7092280" y="3571711"/>
          <a:ext cx="1395155" cy="482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88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0533696"/>
              </p:ext>
            </p:extLst>
          </p:nvPr>
        </p:nvGraphicFramePr>
        <p:xfrm>
          <a:off x="7137285" y="3664445"/>
          <a:ext cx="1278000" cy="297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pic>
        <p:nvPicPr>
          <p:cNvPr id="89" name="Picture 102" descr="Star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508128" y="2227724"/>
            <a:ext cx="21600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" name="Picture 2056" descr="Icon Magnifying Glass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796168" y="2227724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" name="Picture 102" descr="Star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508104" y="2587764"/>
            <a:ext cx="21600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" name="Picture 2056" descr="Icon Magnifying Glass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796144" y="2587764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" name="Picture 102" descr="Star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508104" y="2959234"/>
            <a:ext cx="21600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" name="Picture 2056" descr="Icon Magnifying Glass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796144" y="2959234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" name="Picture 102" descr="Star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508104" y="3330728"/>
            <a:ext cx="21600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" name="Picture 2056" descr="Icon Magnifying Glass">
            <a:hlinkClick r:id="rId18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796144" y="3330728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" name="Picture 102" descr="Star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508104" y="3705626"/>
            <a:ext cx="21600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" name="Picture 2056" descr="Icon Magnifying Glass">
            <a:hlinkClick r:id="rId19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796144" y="3705626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" name="CaixaDeTexto 49"/>
          <p:cNvSpPr txBox="1"/>
          <p:nvPr/>
        </p:nvSpPr>
        <p:spPr>
          <a:xfrm>
            <a:off x="395536" y="6187370"/>
            <a:ext cx="25922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/>
              <a:t> Priorizados              Informações</a:t>
            </a:r>
          </a:p>
          <a:p>
            <a:endParaRPr lang="pt-BR" dirty="0"/>
          </a:p>
        </p:txBody>
      </p:sp>
      <p:pic>
        <p:nvPicPr>
          <p:cNvPr id="52" name="Picture 102" descr="Star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51544" y="6187370"/>
            <a:ext cx="21600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2056" descr="Icon Magnifying Glass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642954" y="6187394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4" name="Group 279"/>
          <p:cNvGrpSpPr>
            <a:grpSpLocks noChangeAspect="1"/>
          </p:cNvGrpSpPr>
          <p:nvPr/>
        </p:nvGrpSpPr>
        <p:grpSpPr bwMode="auto">
          <a:xfrm>
            <a:off x="4473000" y="6277948"/>
            <a:ext cx="198000" cy="198000"/>
            <a:chOff x="3507" y="1060"/>
            <a:chExt cx="182" cy="16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5" name="Oval 280"/>
            <p:cNvSpPr>
              <a:spLocks noChangeArrowheads="1"/>
            </p:cNvSpPr>
            <p:nvPr/>
          </p:nvSpPr>
          <p:spPr bwMode="gray">
            <a:xfrm>
              <a:off x="3527" y="1073"/>
              <a:ext cx="142" cy="14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endParaRPr lang="pt-BR"/>
            </a:p>
          </p:txBody>
        </p:sp>
        <p:sp>
          <p:nvSpPr>
            <p:cNvPr id="66" name="Oval 281">
              <a:hlinkClick r:id="rId20" action="ppaction://hlinksldjump"/>
            </p:cNvPr>
            <p:cNvSpPr>
              <a:spLocks noChangeArrowheads="1"/>
            </p:cNvSpPr>
            <p:nvPr/>
          </p:nvSpPr>
          <p:spPr bwMode="gray">
            <a:xfrm>
              <a:off x="3507" y="1060"/>
              <a:ext cx="182" cy="16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pPr algn="ctr" defTabSz="977900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pt-BR" sz="1050" dirty="0"/>
                <a:t>1</a:t>
              </a:r>
            </a:p>
          </p:txBody>
        </p:sp>
      </p:grpSp>
      <p:grpSp>
        <p:nvGrpSpPr>
          <p:cNvPr id="67" name="Group 279"/>
          <p:cNvGrpSpPr>
            <a:grpSpLocks noChangeAspect="1"/>
          </p:cNvGrpSpPr>
          <p:nvPr/>
        </p:nvGrpSpPr>
        <p:grpSpPr bwMode="auto">
          <a:xfrm>
            <a:off x="4139952" y="6277948"/>
            <a:ext cx="198000" cy="198000"/>
            <a:chOff x="3507" y="1060"/>
            <a:chExt cx="182" cy="16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8" name="Oval 280"/>
            <p:cNvSpPr>
              <a:spLocks noChangeArrowheads="1"/>
            </p:cNvSpPr>
            <p:nvPr/>
          </p:nvSpPr>
          <p:spPr bwMode="gray">
            <a:xfrm>
              <a:off x="3527" y="1073"/>
              <a:ext cx="142" cy="14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endParaRPr lang="pt-BR"/>
            </a:p>
          </p:txBody>
        </p:sp>
        <p:sp>
          <p:nvSpPr>
            <p:cNvPr id="69" name="Oval 281">
              <a:hlinkClick r:id="rId21" action="ppaction://hlinksldjump"/>
            </p:cNvPr>
            <p:cNvSpPr>
              <a:spLocks noChangeArrowheads="1"/>
            </p:cNvSpPr>
            <p:nvPr/>
          </p:nvSpPr>
          <p:spPr bwMode="gray">
            <a:xfrm>
              <a:off x="3507" y="1060"/>
              <a:ext cx="182" cy="168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pPr algn="ctr" defTabSz="977900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pt-BR" sz="1050" dirty="0" smtClean="0"/>
                <a:t>R</a:t>
              </a:r>
              <a:endParaRPr lang="pt-BR" sz="1050" dirty="0"/>
            </a:p>
          </p:txBody>
        </p:sp>
      </p:grpSp>
      <p:grpSp>
        <p:nvGrpSpPr>
          <p:cNvPr id="70" name="Group 279"/>
          <p:cNvGrpSpPr>
            <a:grpSpLocks noChangeAspect="1"/>
          </p:cNvGrpSpPr>
          <p:nvPr/>
        </p:nvGrpSpPr>
        <p:grpSpPr bwMode="auto">
          <a:xfrm>
            <a:off x="4806048" y="6281164"/>
            <a:ext cx="198000" cy="198000"/>
            <a:chOff x="3507" y="1060"/>
            <a:chExt cx="182" cy="16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1" name="Oval 280"/>
            <p:cNvSpPr>
              <a:spLocks noChangeArrowheads="1"/>
            </p:cNvSpPr>
            <p:nvPr/>
          </p:nvSpPr>
          <p:spPr bwMode="gray">
            <a:xfrm>
              <a:off x="3527" y="1073"/>
              <a:ext cx="142" cy="14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endParaRPr lang="pt-BR"/>
            </a:p>
          </p:txBody>
        </p:sp>
        <p:sp>
          <p:nvSpPr>
            <p:cNvPr id="72" name="Oval 281"/>
            <p:cNvSpPr>
              <a:spLocks noChangeArrowheads="1"/>
            </p:cNvSpPr>
            <p:nvPr/>
          </p:nvSpPr>
          <p:spPr bwMode="gray">
            <a:xfrm>
              <a:off x="3507" y="1060"/>
              <a:ext cx="182" cy="168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pPr algn="ctr" defTabSz="977900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pt-BR" sz="1050" b="1" dirty="0">
                  <a:solidFill>
                    <a:schemeClr val="bg1"/>
                  </a:solidFill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84516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ounded Rectangle 5"/>
          <p:cNvSpPr/>
          <p:nvPr/>
        </p:nvSpPr>
        <p:spPr>
          <a:xfrm>
            <a:off x="401082" y="1874011"/>
            <a:ext cx="2432174" cy="1626997"/>
          </a:xfrm>
          <a:prstGeom prst="roundRect">
            <a:avLst>
              <a:gd name="adj" fmla="val 5432"/>
            </a:avLst>
          </a:prstGeom>
          <a:solidFill>
            <a:schemeClr val="tx1">
              <a:alpha val="50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400" dirty="0">
              <a:solidFill>
                <a:schemeClr val="accent2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63" name="Group 18"/>
          <p:cNvGrpSpPr/>
          <p:nvPr/>
        </p:nvGrpSpPr>
        <p:grpSpPr>
          <a:xfrm>
            <a:off x="458930" y="1923825"/>
            <a:ext cx="2314753" cy="277000"/>
            <a:chOff x="452926" y="1955659"/>
            <a:chExt cx="2074514" cy="300915"/>
          </a:xfrm>
        </p:grpSpPr>
        <p:sp>
          <p:nvSpPr>
            <p:cNvPr id="64" name="Round Same Side Corner Rectangle 14"/>
            <p:cNvSpPr/>
            <p:nvPr/>
          </p:nvSpPr>
          <p:spPr>
            <a:xfrm rot="16200000" flipV="1">
              <a:off x="1974624" y="1678214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5" name="Round Same Side Corner Rectangle 15"/>
            <p:cNvSpPr/>
            <p:nvPr/>
          </p:nvSpPr>
          <p:spPr>
            <a:xfrm rot="16200000">
              <a:off x="937367" y="1496759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6" name="TextBox 16"/>
            <p:cNvSpPr txBox="1"/>
            <p:nvPr/>
          </p:nvSpPr>
          <p:spPr>
            <a:xfrm>
              <a:off x="486975" y="1955659"/>
              <a:ext cx="1170376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pt-PT" sz="1200" b="1" dirty="0" smtClean="0">
                  <a:latin typeface="Calibri" pitchFamily="34" charset="0"/>
                  <a:cs typeface="Calibri" pitchFamily="34" charset="0"/>
                </a:rPr>
                <a:t>Em Execução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1" name="TextBox 17"/>
            <p:cNvSpPr txBox="1"/>
            <p:nvPr/>
          </p:nvSpPr>
          <p:spPr>
            <a:xfrm>
              <a:off x="1685925" y="1955660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05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72" name="Group 23"/>
          <p:cNvGrpSpPr/>
          <p:nvPr/>
        </p:nvGrpSpPr>
        <p:grpSpPr>
          <a:xfrm>
            <a:off x="458930" y="2230706"/>
            <a:ext cx="2314753" cy="277000"/>
            <a:chOff x="452926" y="2289035"/>
            <a:chExt cx="2074514" cy="300915"/>
          </a:xfrm>
        </p:grpSpPr>
        <p:sp>
          <p:nvSpPr>
            <p:cNvPr id="73" name="Round Same Side Corner Rectangle 19"/>
            <p:cNvSpPr/>
            <p:nvPr/>
          </p:nvSpPr>
          <p:spPr>
            <a:xfrm rot="16200000" flipV="1">
              <a:off x="1974624" y="2011589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4" name="Round Same Side Corner Rectangle 20"/>
            <p:cNvSpPr/>
            <p:nvPr/>
          </p:nvSpPr>
          <p:spPr>
            <a:xfrm rot="16200000">
              <a:off x="937367" y="1830134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5" name="TextBox 21"/>
            <p:cNvSpPr txBox="1"/>
            <p:nvPr/>
          </p:nvSpPr>
          <p:spPr>
            <a:xfrm>
              <a:off x="486975" y="2289035"/>
              <a:ext cx="1170376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pt-PT" sz="1200" b="1" dirty="0" smtClean="0">
                  <a:latin typeface="Calibri" pitchFamily="34" charset="0"/>
                  <a:cs typeface="Calibri" pitchFamily="34" charset="0"/>
                </a:rPr>
                <a:t>Não Iniciados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6" name="TextBox 22"/>
            <p:cNvSpPr txBox="1"/>
            <p:nvPr/>
          </p:nvSpPr>
          <p:spPr>
            <a:xfrm>
              <a:off x="1685925" y="2289036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05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77" name="Group 25"/>
          <p:cNvGrpSpPr/>
          <p:nvPr/>
        </p:nvGrpSpPr>
        <p:grpSpPr>
          <a:xfrm>
            <a:off x="458930" y="2546355"/>
            <a:ext cx="2314753" cy="277000"/>
            <a:chOff x="452926" y="2289035"/>
            <a:chExt cx="2074514" cy="300915"/>
          </a:xfrm>
        </p:grpSpPr>
        <p:sp>
          <p:nvSpPr>
            <p:cNvPr id="78" name="Round Same Side Corner Rectangle 26"/>
            <p:cNvSpPr/>
            <p:nvPr/>
          </p:nvSpPr>
          <p:spPr>
            <a:xfrm rot="16200000" flipV="1">
              <a:off x="1974624" y="2011589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9" name="Round Same Side Corner Rectangle 27"/>
            <p:cNvSpPr/>
            <p:nvPr/>
          </p:nvSpPr>
          <p:spPr>
            <a:xfrm rot="16200000">
              <a:off x="937367" y="1830134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0" name="TextBox 28"/>
            <p:cNvSpPr txBox="1"/>
            <p:nvPr/>
          </p:nvSpPr>
          <p:spPr>
            <a:xfrm>
              <a:off x="486975" y="2289035"/>
              <a:ext cx="1170376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pt-PT" sz="1200" b="1" dirty="0" smtClean="0">
                  <a:latin typeface="Calibri" pitchFamily="34" charset="0"/>
                  <a:cs typeface="Calibri" pitchFamily="34" charset="0"/>
                </a:rPr>
                <a:t>Suspensos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1" name="TextBox 29"/>
            <p:cNvSpPr txBox="1"/>
            <p:nvPr/>
          </p:nvSpPr>
          <p:spPr>
            <a:xfrm>
              <a:off x="1685925" y="2289036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01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82" name="Round Same Side Corner Rectangle 106"/>
          <p:cNvSpPr/>
          <p:nvPr/>
        </p:nvSpPr>
        <p:spPr>
          <a:xfrm>
            <a:off x="401082" y="1602772"/>
            <a:ext cx="2432174" cy="271335"/>
          </a:xfrm>
          <a:prstGeom prst="round2SameRect">
            <a:avLst>
              <a:gd name="adj1" fmla="val 33545"/>
              <a:gd name="adj2" fmla="val 0"/>
            </a:avLst>
          </a:prstGeo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0" scaled="1"/>
          </a:gradFill>
          <a:ln w="3175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4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Projetos</a:t>
            </a:r>
            <a:endParaRPr lang="ro-RO" sz="1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90" name="Group 23"/>
          <p:cNvGrpSpPr/>
          <p:nvPr/>
        </p:nvGrpSpPr>
        <p:grpSpPr>
          <a:xfrm>
            <a:off x="474850" y="2860786"/>
            <a:ext cx="2314753" cy="277000"/>
            <a:chOff x="452926" y="2289035"/>
            <a:chExt cx="2074514" cy="300915"/>
          </a:xfrm>
        </p:grpSpPr>
        <p:sp>
          <p:nvSpPr>
            <p:cNvPr id="91" name="Round Same Side Corner Rectangle 19"/>
            <p:cNvSpPr/>
            <p:nvPr/>
          </p:nvSpPr>
          <p:spPr>
            <a:xfrm rot="16200000" flipV="1">
              <a:off x="1974624" y="2011589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9" name="Round Same Side Corner Rectangle 20"/>
            <p:cNvSpPr/>
            <p:nvPr/>
          </p:nvSpPr>
          <p:spPr>
            <a:xfrm rot="16200000">
              <a:off x="937367" y="1830134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0" name="TextBox 21"/>
            <p:cNvSpPr txBox="1"/>
            <p:nvPr/>
          </p:nvSpPr>
          <p:spPr>
            <a:xfrm>
              <a:off x="486975" y="2289035"/>
              <a:ext cx="1170376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pt-PT" sz="1200" b="1" dirty="0" smtClean="0">
                  <a:latin typeface="Calibri" pitchFamily="34" charset="0"/>
                  <a:cs typeface="Calibri" pitchFamily="34" charset="0"/>
                </a:rPr>
                <a:t>Concluídos Mês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1" name="TextBox 22"/>
            <p:cNvSpPr txBox="1"/>
            <p:nvPr/>
          </p:nvSpPr>
          <p:spPr>
            <a:xfrm>
              <a:off x="1685925" y="2289036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00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112" name="Group 25"/>
          <p:cNvGrpSpPr/>
          <p:nvPr/>
        </p:nvGrpSpPr>
        <p:grpSpPr>
          <a:xfrm>
            <a:off x="474850" y="3176435"/>
            <a:ext cx="2314753" cy="277000"/>
            <a:chOff x="452926" y="2289035"/>
            <a:chExt cx="2074514" cy="300915"/>
          </a:xfrm>
        </p:grpSpPr>
        <p:sp>
          <p:nvSpPr>
            <p:cNvPr id="113" name="Round Same Side Corner Rectangle 26"/>
            <p:cNvSpPr/>
            <p:nvPr/>
          </p:nvSpPr>
          <p:spPr>
            <a:xfrm rot="16200000" flipV="1">
              <a:off x="1974624" y="2011589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4" name="Round Same Side Corner Rectangle 27"/>
            <p:cNvSpPr/>
            <p:nvPr/>
          </p:nvSpPr>
          <p:spPr>
            <a:xfrm rot="16200000">
              <a:off x="937367" y="1830134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5" name="TextBox 28"/>
            <p:cNvSpPr txBox="1"/>
            <p:nvPr/>
          </p:nvSpPr>
          <p:spPr>
            <a:xfrm>
              <a:off x="486975" y="2289035"/>
              <a:ext cx="1170376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pt-PT" sz="1200" b="1" dirty="0" smtClean="0">
                  <a:latin typeface="Calibri" pitchFamily="34" charset="0"/>
                  <a:cs typeface="Calibri" pitchFamily="34" charset="0"/>
                </a:rPr>
                <a:t>Propostas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6" name="TextBox 29"/>
            <p:cNvSpPr txBox="1"/>
            <p:nvPr/>
          </p:nvSpPr>
          <p:spPr>
            <a:xfrm>
              <a:off x="1685925" y="2289036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00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117" name="Rounded Rectangle 5"/>
          <p:cNvSpPr/>
          <p:nvPr/>
        </p:nvSpPr>
        <p:spPr>
          <a:xfrm>
            <a:off x="6313325" y="1874011"/>
            <a:ext cx="2432174" cy="1626997"/>
          </a:xfrm>
          <a:prstGeom prst="roundRect">
            <a:avLst>
              <a:gd name="adj" fmla="val 5432"/>
            </a:avLst>
          </a:prstGeom>
          <a:solidFill>
            <a:schemeClr val="tx1">
              <a:alpha val="50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400" dirty="0">
              <a:solidFill>
                <a:schemeClr val="accent2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18" name="Group 18"/>
          <p:cNvGrpSpPr/>
          <p:nvPr/>
        </p:nvGrpSpPr>
        <p:grpSpPr>
          <a:xfrm>
            <a:off x="6371175" y="1923824"/>
            <a:ext cx="2314754" cy="291938"/>
            <a:chOff x="452926" y="1955660"/>
            <a:chExt cx="2074514" cy="317143"/>
          </a:xfrm>
        </p:grpSpPr>
        <p:sp>
          <p:nvSpPr>
            <p:cNvPr id="119" name="Round Same Side Corner Rectangle 14"/>
            <p:cNvSpPr/>
            <p:nvPr/>
          </p:nvSpPr>
          <p:spPr>
            <a:xfrm rot="16200000" flipV="1">
              <a:off x="1974624" y="1678214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0" name="Round Same Side Corner Rectangle 15"/>
            <p:cNvSpPr/>
            <p:nvPr/>
          </p:nvSpPr>
          <p:spPr>
            <a:xfrm rot="16200000">
              <a:off x="937367" y="1496759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1" name="TextBox 16"/>
            <p:cNvSpPr txBox="1"/>
            <p:nvPr/>
          </p:nvSpPr>
          <p:spPr>
            <a:xfrm>
              <a:off x="501241" y="1971889"/>
              <a:ext cx="1262522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pt-PT" sz="1200" b="1" dirty="0" smtClean="0">
                  <a:latin typeface="Calibri" pitchFamily="34" charset="0"/>
                  <a:cs typeface="Calibri" pitchFamily="34" charset="0"/>
                </a:rPr>
                <a:t>Atrasados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2" name="TextBox 17"/>
            <p:cNvSpPr txBox="1"/>
            <p:nvPr/>
          </p:nvSpPr>
          <p:spPr>
            <a:xfrm>
              <a:off x="1685925" y="1955660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60%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123" name="Group 23"/>
          <p:cNvGrpSpPr/>
          <p:nvPr/>
        </p:nvGrpSpPr>
        <p:grpSpPr>
          <a:xfrm>
            <a:off x="6371175" y="2230705"/>
            <a:ext cx="2314755" cy="287506"/>
            <a:chOff x="452926" y="2289036"/>
            <a:chExt cx="2074514" cy="312328"/>
          </a:xfrm>
        </p:grpSpPr>
        <p:sp>
          <p:nvSpPr>
            <p:cNvPr id="124" name="Round Same Side Corner Rectangle 19"/>
            <p:cNvSpPr/>
            <p:nvPr/>
          </p:nvSpPr>
          <p:spPr>
            <a:xfrm rot="16200000" flipV="1">
              <a:off x="1974624" y="2011589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5" name="Round Same Side Corner Rectangle 20"/>
            <p:cNvSpPr/>
            <p:nvPr/>
          </p:nvSpPr>
          <p:spPr>
            <a:xfrm rot="16200000">
              <a:off x="937367" y="1830134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6" name="TextBox 21"/>
            <p:cNvSpPr txBox="1"/>
            <p:nvPr/>
          </p:nvSpPr>
          <p:spPr>
            <a:xfrm>
              <a:off x="501240" y="2300450"/>
              <a:ext cx="1225831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pt-PT" sz="1200" b="1" dirty="0" smtClean="0">
                  <a:latin typeface="Calibri" pitchFamily="34" charset="0"/>
                  <a:cs typeface="Calibri" pitchFamily="34" charset="0"/>
                </a:rPr>
                <a:t>No Prazo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7" name="TextBox 22"/>
            <p:cNvSpPr txBox="1"/>
            <p:nvPr/>
          </p:nvSpPr>
          <p:spPr>
            <a:xfrm>
              <a:off x="1685925" y="2289036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40%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128" name="Group 25"/>
          <p:cNvGrpSpPr/>
          <p:nvPr/>
        </p:nvGrpSpPr>
        <p:grpSpPr>
          <a:xfrm>
            <a:off x="6371173" y="2546355"/>
            <a:ext cx="2314753" cy="277000"/>
            <a:chOff x="452926" y="2289035"/>
            <a:chExt cx="2074514" cy="300915"/>
          </a:xfrm>
        </p:grpSpPr>
        <p:sp>
          <p:nvSpPr>
            <p:cNvPr id="129" name="Round Same Side Corner Rectangle 26"/>
            <p:cNvSpPr/>
            <p:nvPr/>
          </p:nvSpPr>
          <p:spPr>
            <a:xfrm rot="16200000" flipV="1">
              <a:off x="1974624" y="2011589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30" name="Round Same Side Corner Rectangle 27"/>
            <p:cNvSpPr/>
            <p:nvPr/>
          </p:nvSpPr>
          <p:spPr>
            <a:xfrm rot="16200000">
              <a:off x="937367" y="1830134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31" name="TextBox 28"/>
            <p:cNvSpPr txBox="1"/>
            <p:nvPr/>
          </p:nvSpPr>
          <p:spPr>
            <a:xfrm>
              <a:off x="486974" y="2289035"/>
              <a:ext cx="1276790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pt-PT" sz="1200" b="1" dirty="0" smtClean="0">
                  <a:latin typeface="Calibri" pitchFamily="34" charset="0"/>
                  <a:cs typeface="Calibri" pitchFamily="34" charset="0"/>
                </a:rPr>
                <a:t>Monitorados PMO 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32" name="TextBox 29"/>
            <p:cNvSpPr txBox="1"/>
            <p:nvPr/>
          </p:nvSpPr>
          <p:spPr>
            <a:xfrm>
              <a:off x="1685925" y="2289036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100%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133" name="Round Same Side Corner Rectangle 106"/>
          <p:cNvSpPr/>
          <p:nvPr/>
        </p:nvSpPr>
        <p:spPr>
          <a:xfrm>
            <a:off x="6313325" y="1602772"/>
            <a:ext cx="2432174" cy="271335"/>
          </a:xfrm>
          <a:prstGeom prst="round2SameRect">
            <a:avLst>
              <a:gd name="adj1" fmla="val 33545"/>
              <a:gd name="adj2" fmla="val 0"/>
            </a:avLst>
          </a:prstGeo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0" scaled="1"/>
          </a:gradFill>
          <a:ln w="3175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4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Indicadores</a:t>
            </a:r>
            <a:r>
              <a:rPr lang="en-US" sz="1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de </a:t>
            </a:r>
            <a:r>
              <a:rPr lang="en-US" sz="14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Projetos</a:t>
            </a:r>
            <a:r>
              <a:rPr lang="en-US" sz="1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(%)</a:t>
            </a:r>
            <a:endParaRPr lang="ro-RO" sz="1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34" name="Group 23"/>
          <p:cNvGrpSpPr/>
          <p:nvPr/>
        </p:nvGrpSpPr>
        <p:grpSpPr>
          <a:xfrm>
            <a:off x="6387093" y="2860786"/>
            <a:ext cx="2314753" cy="277000"/>
            <a:chOff x="452926" y="2289035"/>
            <a:chExt cx="2074514" cy="300915"/>
          </a:xfrm>
        </p:grpSpPr>
        <p:sp>
          <p:nvSpPr>
            <p:cNvPr id="135" name="Round Same Side Corner Rectangle 19"/>
            <p:cNvSpPr/>
            <p:nvPr/>
          </p:nvSpPr>
          <p:spPr>
            <a:xfrm rot="16200000" flipV="1">
              <a:off x="1974624" y="2011589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36" name="Round Same Side Corner Rectangle 20"/>
            <p:cNvSpPr/>
            <p:nvPr/>
          </p:nvSpPr>
          <p:spPr>
            <a:xfrm rot="16200000">
              <a:off x="937367" y="1830134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37" name="TextBox 21"/>
            <p:cNvSpPr txBox="1"/>
            <p:nvPr/>
          </p:nvSpPr>
          <p:spPr>
            <a:xfrm>
              <a:off x="486975" y="2289035"/>
              <a:ext cx="1170376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en-US" sz="1200" b="1" dirty="0" err="1" smtClean="0">
                  <a:latin typeface="Calibri" pitchFamily="34" charset="0"/>
                  <a:cs typeface="Calibri" pitchFamily="34" charset="0"/>
                </a:rPr>
                <a:t>Rejeitados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38" name="TextBox 22"/>
            <p:cNvSpPr txBox="1"/>
            <p:nvPr/>
          </p:nvSpPr>
          <p:spPr>
            <a:xfrm>
              <a:off x="1685925" y="2289036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N/D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139" name="Group 25"/>
          <p:cNvGrpSpPr/>
          <p:nvPr/>
        </p:nvGrpSpPr>
        <p:grpSpPr>
          <a:xfrm>
            <a:off x="6387093" y="3176435"/>
            <a:ext cx="2314753" cy="277000"/>
            <a:chOff x="452926" y="2289035"/>
            <a:chExt cx="2074514" cy="300915"/>
          </a:xfrm>
        </p:grpSpPr>
        <p:sp>
          <p:nvSpPr>
            <p:cNvPr id="140" name="Round Same Side Corner Rectangle 26"/>
            <p:cNvSpPr/>
            <p:nvPr/>
          </p:nvSpPr>
          <p:spPr>
            <a:xfrm rot="16200000" flipV="1">
              <a:off x="1974624" y="2011589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41" name="Round Same Side Corner Rectangle 27"/>
            <p:cNvSpPr/>
            <p:nvPr/>
          </p:nvSpPr>
          <p:spPr>
            <a:xfrm rot="16200000">
              <a:off x="937367" y="1830134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42" name="TextBox 28"/>
            <p:cNvSpPr txBox="1"/>
            <p:nvPr/>
          </p:nvSpPr>
          <p:spPr>
            <a:xfrm>
              <a:off x="486975" y="2289035"/>
              <a:ext cx="1262523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pt-PT" sz="1200" b="1" dirty="0" smtClean="0">
                  <a:latin typeface="Calibri" pitchFamily="34" charset="0"/>
                  <a:cs typeface="Calibri" pitchFamily="34" charset="0"/>
                </a:rPr>
                <a:t>Ocupação Recursos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43" name="TextBox 29"/>
            <p:cNvSpPr txBox="1"/>
            <p:nvPr/>
          </p:nvSpPr>
          <p:spPr>
            <a:xfrm>
              <a:off x="1685925" y="2289036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N/D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87" name="Group 279"/>
          <p:cNvGrpSpPr>
            <a:grpSpLocks noChangeAspect="1"/>
          </p:cNvGrpSpPr>
          <p:nvPr/>
        </p:nvGrpSpPr>
        <p:grpSpPr bwMode="auto">
          <a:xfrm>
            <a:off x="4625984" y="6277948"/>
            <a:ext cx="198000" cy="198000"/>
            <a:chOff x="3507" y="1060"/>
            <a:chExt cx="182" cy="16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8" name="Oval 280"/>
            <p:cNvSpPr>
              <a:spLocks noChangeArrowheads="1"/>
            </p:cNvSpPr>
            <p:nvPr/>
          </p:nvSpPr>
          <p:spPr bwMode="gray">
            <a:xfrm>
              <a:off x="3527" y="1073"/>
              <a:ext cx="142" cy="14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endParaRPr lang="pt-BR"/>
            </a:p>
          </p:txBody>
        </p:sp>
        <p:sp>
          <p:nvSpPr>
            <p:cNvPr id="92" name="Oval 281">
              <a:hlinkClick r:id="rId2" action="ppaction://hlinksldjump"/>
            </p:cNvPr>
            <p:cNvSpPr>
              <a:spLocks noChangeArrowheads="1"/>
            </p:cNvSpPr>
            <p:nvPr/>
          </p:nvSpPr>
          <p:spPr bwMode="gray">
            <a:xfrm>
              <a:off x="3507" y="1060"/>
              <a:ext cx="182" cy="16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pPr algn="ctr" defTabSz="977900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pt-BR" sz="1050" dirty="0"/>
                <a:t>1</a:t>
              </a:r>
            </a:p>
          </p:txBody>
        </p:sp>
      </p:grpSp>
      <p:grpSp>
        <p:nvGrpSpPr>
          <p:cNvPr id="93" name="Group 279"/>
          <p:cNvGrpSpPr>
            <a:grpSpLocks noChangeAspect="1"/>
          </p:cNvGrpSpPr>
          <p:nvPr/>
        </p:nvGrpSpPr>
        <p:grpSpPr bwMode="auto">
          <a:xfrm>
            <a:off x="4283968" y="6277948"/>
            <a:ext cx="198000" cy="198000"/>
            <a:chOff x="3507" y="1060"/>
            <a:chExt cx="182" cy="16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4" name="Oval 280"/>
            <p:cNvSpPr>
              <a:spLocks noChangeArrowheads="1"/>
            </p:cNvSpPr>
            <p:nvPr/>
          </p:nvSpPr>
          <p:spPr bwMode="gray">
            <a:xfrm>
              <a:off x="3527" y="1073"/>
              <a:ext cx="142" cy="14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endParaRPr lang="pt-BR"/>
            </a:p>
          </p:txBody>
        </p:sp>
        <p:sp>
          <p:nvSpPr>
            <p:cNvPr id="95" name="Oval 281"/>
            <p:cNvSpPr>
              <a:spLocks noChangeArrowheads="1"/>
            </p:cNvSpPr>
            <p:nvPr/>
          </p:nvSpPr>
          <p:spPr bwMode="gray">
            <a:xfrm>
              <a:off x="3507" y="1060"/>
              <a:ext cx="182" cy="168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pPr algn="ctr" defTabSz="977900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pt-BR" sz="1050" b="1" dirty="0" smtClean="0">
                  <a:solidFill>
                    <a:schemeClr val="bg1"/>
                  </a:solidFill>
                </a:rPr>
                <a:t>R</a:t>
              </a:r>
              <a:endParaRPr lang="pt-BR" sz="105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96" name="Round Same Side Corner Rectangle 4"/>
          <p:cNvSpPr/>
          <p:nvPr/>
        </p:nvSpPr>
        <p:spPr>
          <a:xfrm rot="10800000">
            <a:off x="3059832" y="1890626"/>
            <a:ext cx="3024336" cy="1610379"/>
          </a:xfrm>
          <a:prstGeom prst="round2SameRect">
            <a:avLst>
              <a:gd name="adj1" fmla="val 12899"/>
              <a:gd name="adj2" fmla="val 0"/>
            </a:avLst>
          </a:prstGeom>
          <a:solidFill>
            <a:schemeClr val="tx1">
              <a:alpha val="18000"/>
            </a:schemeClr>
          </a:solid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endParaRPr lang="ro-RO" sz="14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7" name="Round Same Side Corner Rectangle 106"/>
          <p:cNvSpPr/>
          <p:nvPr/>
        </p:nvSpPr>
        <p:spPr>
          <a:xfrm>
            <a:off x="3059831" y="1624196"/>
            <a:ext cx="3024337" cy="249911"/>
          </a:xfrm>
          <a:prstGeom prst="round2SameRect">
            <a:avLst>
              <a:gd name="adj1" fmla="val 33545"/>
              <a:gd name="adj2" fmla="val 0"/>
            </a:avLst>
          </a:prstGeo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0" scaled="1"/>
          </a:gradFill>
          <a:ln w="3175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4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Projetos</a:t>
            </a:r>
            <a:r>
              <a:rPr lang="en-US" sz="1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Concluídos</a:t>
            </a:r>
            <a:endParaRPr lang="ro-RO" sz="1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98" name="Tabela 9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2069505"/>
              </p:ext>
            </p:extLst>
          </p:nvPr>
        </p:nvGraphicFramePr>
        <p:xfrm>
          <a:off x="3075341" y="1906118"/>
          <a:ext cx="2993275" cy="1428161"/>
        </p:xfrm>
        <a:graphic>
          <a:graphicData uri="http://schemas.openxmlformats.org/drawingml/2006/table">
            <a:tbl>
              <a:tblPr/>
              <a:tblGrid>
                <a:gridCol w="256971"/>
                <a:gridCol w="2088232"/>
                <a:gridCol w="648072"/>
              </a:tblGrid>
              <a:tr h="204023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01</a:t>
                      </a: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4138" indent="0"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Consulta Salário</a:t>
                      </a: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100" dirty="0" err="1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Ago</a:t>
                      </a:r>
                      <a:r>
                        <a:rPr lang="pt-BR" sz="11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/12</a:t>
                      </a: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4023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02</a:t>
                      </a: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4138" indent="0" algn="l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4023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03</a:t>
                      </a: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4138" indent="0"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pt-BR" sz="11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pt-BR" sz="11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4023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04</a:t>
                      </a: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4138" indent="0"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pt-BR" sz="11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pt-BR" sz="11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4023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05</a:t>
                      </a: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4138" indent="0"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pt-BR" sz="11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pt-BR" sz="11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4023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06</a:t>
                      </a: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4138" indent="0"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pt-BR" sz="11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pt-BR" sz="11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4023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07</a:t>
                      </a: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4138" indent="0"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pt-BR" sz="11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pt-BR" sz="11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9" name="Round Same Side Corner Rectangle 102"/>
          <p:cNvSpPr/>
          <p:nvPr/>
        </p:nvSpPr>
        <p:spPr>
          <a:xfrm>
            <a:off x="535319" y="5524206"/>
            <a:ext cx="3983999" cy="53779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1">
              <a:alpha val="50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b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2012</a:t>
            </a:r>
            <a:endParaRPr lang="ro-RO" sz="1200" b="1" dirty="0">
              <a:solidFill>
                <a:schemeClr val="tx1"/>
              </a:solidFill>
            </a:endParaRPr>
          </a:p>
        </p:txBody>
      </p:sp>
      <p:graphicFrame>
        <p:nvGraphicFramePr>
          <p:cNvPr id="100" name="Chart 96"/>
          <p:cNvGraphicFramePr/>
          <p:nvPr>
            <p:extLst>
              <p:ext uri="{D42A27DB-BD31-4B8C-83A1-F6EECF244321}">
                <p14:modId xmlns:p14="http://schemas.microsoft.com/office/powerpoint/2010/main" val="857172187"/>
              </p:ext>
            </p:extLst>
          </p:nvPr>
        </p:nvGraphicFramePr>
        <p:xfrm>
          <a:off x="215607" y="3887640"/>
          <a:ext cx="4301799" cy="19259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1" name="Round Same Side Corner Rectangle 100"/>
          <p:cNvSpPr/>
          <p:nvPr/>
        </p:nvSpPr>
        <p:spPr>
          <a:xfrm>
            <a:off x="212392" y="3660525"/>
            <a:ext cx="4306926" cy="22574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65000"/>
              <a:alpha val="15000"/>
            </a:schemeClr>
          </a:solidFill>
          <a:ln w="3175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Evolução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–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Projetos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2" name="Round Same Side Corner Rectangle 102"/>
          <p:cNvSpPr/>
          <p:nvPr/>
        </p:nvSpPr>
        <p:spPr>
          <a:xfrm>
            <a:off x="4945895" y="5526478"/>
            <a:ext cx="3983999" cy="53779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6">
              <a:lumMod val="60000"/>
              <a:lumOff val="40000"/>
              <a:alpha val="50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b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2012</a:t>
            </a:r>
            <a:endParaRPr lang="ro-RO" sz="1200" b="1" dirty="0">
              <a:solidFill>
                <a:schemeClr val="tx1"/>
              </a:solidFill>
            </a:endParaRPr>
          </a:p>
        </p:txBody>
      </p:sp>
      <p:graphicFrame>
        <p:nvGraphicFramePr>
          <p:cNvPr id="103" name="Chart 96"/>
          <p:cNvGraphicFramePr/>
          <p:nvPr>
            <p:extLst>
              <p:ext uri="{D42A27DB-BD31-4B8C-83A1-F6EECF244321}">
                <p14:modId xmlns:p14="http://schemas.microsoft.com/office/powerpoint/2010/main" val="1796486276"/>
              </p:ext>
            </p:extLst>
          </p:nvPr>
        </p:nvGraphicFramePr>
        <p:xfrm>
          <a:off x="4626183" y="3889912"/>
          <a:ext cx="4301799" cy="19259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4" name="Round Same Side Corner Rectangle 100"/>
          <p:cNvSpPr/>
          <p:nvPr/>
        </p:nvSpPr>
        <p:spPr>
          <a:xfrm>
            <a:off x="4622968" y="3662797"/>
            <a:ext cx="4306926" cy="22574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65000"/>
              <a:alpha val="15000"/>
            </a:schemeClr>
          </a:solidFill>
          <a:ln w="3175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Evolução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–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Indicadores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916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4487345"/>
              </p:ext>
            </p:extLst>
          </p:nvPr>
        </p:nvGraphicFramePr>
        <p:xfrm>
          <a:off x="611560" y="1772816"/>
          <a:ext cx="7992888" cy="1110981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5544616"/>
                <a:gridCol w="864096"/>
                <a:gridCol w="1584176"/>
              </a:tblGrid>
              <a:tr h="370327">
                <a:tc gridSpan="3">
                  <a:txBody>
                    <a:bodyPr/>
                    <a:lstStyle/>
                    <a:p>
                      <a:pPr marL="285750" indent="-285750">
                        <a:buFont typeface="Lucida Grande"/>
                        <a:buChar char="▶"/>
                      </a:pPr>
                      <a:r>
                        <a:rPr lang="pt-BR" dirty="0" smtClean="0"/>
                        <a:t>Gestão do Desempenho</a:t>
                      </a:r>
                      <a:r>
                        <a:rPr lang="pt-BR" baseline="0" dirty="0" smtClean="0"/>
                        <a:t> Corporativo</a:t>
                      </a:r>
                      <a:endParaRPr lang="pt-BR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BR" sz="1600" baseline="0" dirty="0" smtClean="0"/>
                        <a:t>Painel de Indicadores 1º Grau (BI)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Dez/12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55%</a:t>
                      </a:r>
                      <a:endParaRPr lang="pt-BR" sz="1600" dirty="0"/>
                    </a:p>
                  </a:txBody>
                  <a:tcPr/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Painel de Indicadores 2º Grau</a:t>
                      </a:r>
                      <a:r>
                        <a:rPr lang="pt-BR" sz="1600" baseline="0" dirty="0" smtClean="0"/>
                        <a:t> (BI)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err="1" smtClean="0"/>
                        <a:t>Susp</a:t>
                      </a:r>
                      <a:r>
                        <a:rPr lang="pt-PT" sz="1600" dirty="0" smtClean="0"/>
                        <a:t>.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600" dirty="0" smtClean="0"/>
                        <a:t>N/D</a:t>
                      </a:r>
                      <a:endParaRPr lang="pt-BR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4" name="Table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9142931"/>
              </p:ext>
            </p:extLst>
          </p:nvPr>
        </p:nvGraphicFramePr>
        <p:xfrm>
          <a:off x="611560" y="3861048"/>
          <a:ext cx="7992888" cy="1408443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5544616"/>
                <a:gridCol w="864096"/>
                <a:gridCol w="1584176"/>
              </a:tblGrid>
              <a:tr h="347561">
                <a:tc>
                  <a:txBody>
                    <a:bodyPr/>
                    <a:lstStyle/>
                    <a:p>
                      <a:pPr marL="285750" indent="-285750">
                        <a:buFont typeface="Lucida Grande"/>
                        <a:buChar char="▶"/>
                      </a:pPr>
                      <a:r>
                        <a:rPr lang="pt-BR" dirty="0" smtClean="0"/>
                        <a:t>Governança de TI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347561">
                <a:tc>
                  <a:txBody>
                    <a:bodyPr/>
                    <a:lstStyle/>
                    <a:p>
                      <a:r>
                        <a:rPr lang="pt-BR" sz="1600" baseline="0" dirty="0" smtClean="0"/>
                        <a:t>Política de Segurança da Informação (Diretrizes)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/>
                        <a:t>Dez/12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65%</a:t>
                      </a:r>
                      <a:endParaRPr lang="pt-BR" sz="1600" dirty="0"/>
                    </a:p>
                  </a:txBody>
                  <a:tcPr/>
                </a:tc>
              </a:tr>
              <a:tr h="347561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Gestão de Riscos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/>
                        <a:t>N/D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600" dirty="0" smtClean="0"/>
                        <a:t>60%</a:t>
                      </a:r>
                      <a:endParaRPr lang="pt-BR" sz="1600" dirty="0"/>
                    </a:p>
                  </a:txBody>
                  <a:tcPr/>
                </a:tc>
              </a:tr>
              <a:tr h="347561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Campanha de Divulgação e Conscientização da PSI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err="1" smtClean="0"/>
                        <a:t>Fev</a:t>
                      </a:r>
                      <a:r>
                        <a:rPr lang="pt-BR" sz="1600" dirty="0" smtClean="0"/>
                        <a:t>/13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55%</a:t>
                      </a:r>
                      <a:endParaRPr lang="pt-BR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9058614"/>
              </p:ext>
            </p:extLst>
          </p:nvPr>
        </p:nvGraphicFramePr>
        <p:xfrm>
          <a:off x="611560" y="2996952"/>
          <a:ext cx="7992888" cy="740654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5544616"/>
                <a:gridCol w="864096"/>
                <a:gridCol w="1584176"/>
              </a:tblGrid>
              <a:tr h="370327">
                <a:tc gridSpan="3">
                  <a:txBody>
                    <a:bodyPr/>
                    <a:lstStyle/>
                    <a:p>
                      <a:pPr marL="285750" indent="-285750">
                        <a:buFont typeface="Lucida Grande"/>
                        <a:buChar char="▶"/>
                      </a:pPr>
                      <a:r>
                        <a:rPr lang="pt-BR" dirty="0" smtClean="0"/>
                        <a:t>Controle</a:t>
                      </a:r>
                      <a:r>
                        <a:rPr lang="pt-BR" baseline="0" dirty="0" smtClean="0"/>
                        <a:t> Interno</a:t>
                      </a:r>
                      <a:endParaRPr lang="pt-BR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BR" sz="1600" baseline="0" dirty="0" smtClean="0"/>
                        <a:t>Acompanhamento de Obras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Dez/12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25%</a:t>
                      </a:r>
                      <a:endParaRPr lang="pt-BR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7" name="Picture 56" descr="Viewer fi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16440" y="1843264"/>
            <a:ext cx="21600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" name="Picture 56" descr="Viewer fi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16440" y="3068960"/>
            <a:ext cx="21600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" name="Picture 56" descr="Viewer fi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16440" y="3933056"/>
            <a:ext cx="21600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" name="Picture 102" descr="Sta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28" y="2229012"/>
            <a:ext cx="21600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" name="Picture 2056" descr="Icon Magnifying Glass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68" y="2229012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" name="Picture 102" descr="Sta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28" y="2600651"/>
            <a:ext cx="21600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" name="Picture 2056" descr="Icon Magnifying Glass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68" y="2600651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" name="Picture 2056" descr="Icon Magnifying Glass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68" y="3448273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" name="Picture 102" descr="Sta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28" y="4291829"/>
            <a:ext cx="21600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" name="Picture 2056" descr="Icon Magnifying Glass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68" y="4291829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" name="Picture 102" descr="Sta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28" y="4640584"/>
            <a:ext cx="21600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" name="Picture 2056" descr="Icon Magnifying Glass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68" y="4640584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7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9505410"/>
              </p:ext>
            </p:extLst>
          </p:nvPr>
        </p:nvGraphicFramePr>
        <p:xfrm>
          <a:off x="7092280" y="2096571"/>
          <a:ext cx="1395155" cy="482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98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2212494"/>
              </p:ext>
            </p:extLst>
          </p:nvPr>
        </p:nvGraphicFramePr>
        <p:xfrm>
          <a:off x="7137285" y="2189305"/>
          <a:ext cx="1278000" cy="297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99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5555397"/>
              </p:ext>
            </p:extLst>
          </p:nvPr>
        </p:nvGraphicFramePr>
        <p:xfrm>
          <a:off x="7092280" y="2466591"/>
          <a:ext cx="1395155" cy="482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100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0469573"/>
              </p:ext>
            </p:extLst>
          </p:nvPr>
        </p:nvGraphicFramePr>
        <p:xfrm>
          <a:off x="7137285" y="2559325"/>
          <a:ext cx="1278000" cy="297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graphicFrame>
        <p:nvGraphicFramePr>
          <p:cNvPr id="103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172227"/>
              </p:ext>
            </p:extLst>
          </p:nvPr>
        </p:nvGraphicFramePr>
        <p:xfrm>
          <a:off x="7092280" y="3313395"/>
          <a:ext cx="1395155" cy="482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graphicFrame>
        <p:nvGraphicFramePr>
          <p:cNvPr id="104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5672070"/>
              </p:ext>
            </p:extLst>
          </p:nvPr>
        </p:nvGraphicFramePr>
        <p:xfrm>
          <a:off x="7137285" y="3406129"/>
          <a:ext cx="1278000" cy="297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graphicFrame>
        <p:nvGraphicFramePr>
          <p:cNvPr id="105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689870"/>
              </p:ext>
            </p:extLst>
          </p:nvPr>
        </p:nvGraphicFramePr>
        <p:xfrm>
          <a:off x="7092280" y="4169344"/>
          <a:ext cx="1395155" cy="482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  <p:graphicFrame>
        <p:nvGraphicFramePr>
          <p:cNvPr id="106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9366548"/>
              </p:ext>
            </p:extLst>
          </p:nvPr>
        </p:nvGraphicFramePr>
        <p:xfrm>
          <a:off x="7137285" y="4262078"/>
          <a:ext cx="1278000" cy="297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  <p:graphicFrame>
        <p:nvGraphicFramePr>
          <p:cNvPr id="107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7622474"/>
              </p:ext>
            </p:extLst>
          </p:nvPr>
        </p:nvGraphicFramePr>
        <p:xfrm>
          <a:off x="7092280" y="4518099"/>
          <a:ext cx="1395155" cy="482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08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113301"/>
              </p:ext>
            </p:extLst>
          </p:nvPr>
        </p:nvGraphicFramePr>
        <p:xfrm>
          <a:off x="7137285" y="4599403"/>
          <a:ext cx="1278000" cy="297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  <p:pic>
        <p:nvPicPr>
          <p:cNvPr id="53" name="Picture 102" descr="Sta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4990340"/>
            <a:ext cx="21600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Picture 2056" descr="Icon Magnifying Glass">
            <a:hlinkClick r:id="rId20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44" y="4990340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7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0515013"/>
              </p:ext>
            </p:extLst>
          </p:nvPr>
        </p:nvGraphicFramePr>
        <p:xfrm>
          <a:off x="7092280" y="4856425"/>
          <a:ext cx="1395155" cy="482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1"/>
          </a:graphicData>
        </a:graphic>
      </p:graphicFrame>
      <p:graphicFrame>
        <p:nvGraphicFramePr>
          <p:cNvPr id="58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8317357"/>
              </p:ext>
            </p:extLst>
          </p:nvPr>
        </p:nvGraphicFramePr>
        <p:xfrm>
          <a:off x="7137285" y="4949159"/>
          <a:ext cx="1278000" cy="297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2"/>
          </a:graphicData>
        </a:graphic>
      </p:graphicFrame>
      <p:sp>
        <p:nvSpPr>
          <p:cNvPr id="59" name="CaixaDeTexto 58"/>
          <p:cNvSpPr txBox="1"/>
          <p:nvPr/>
        </p:nvSpPr>
        <p:spPr>
          <a:xfrm>
            <a:off x="395536" y="6187370"/>
            <a:ext cx="25922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/>
              <a:t> Priorizados              Informações</a:t>
            </a:r>
          </a:p>
          <a:p>
            <a:endParaRPr lang="pt-BR" dirty="0"/>
          </a:p>
        </p:txBody>
      </p:sp>
      <p:pic>
        <p:nvPicPr>
          <p:cNvPr id="60" name="Picture 102" descr="Sta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44" y="6187370"/>
            <a:ext cx="21600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Picture 2056" descr="Icon Magnifying Glas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42954" y="6187394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4" name="Group 279"/>
          <p:cNvGrpSpPr>
            <a:grpSpLocks noChangeAspect="1"/>
          </p:cNvGrpSpPr>
          <p:nvPr/>
        </p:nvGrpSpPr>
        <p:grpSpPr bwMode="auto">
          <a:xfrm>
            <a:off x="4625984" y="6277948"/>
            <a:ext cx="198000" cy="198000"/>
            <a:chOff x="3507" y="1060"/>
            <a:chExt cx="182" cy="16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5" name="Oval 280"/>
            <p:cNvSpPr>
              <a:spLocks noChangeArrowheads="1"/>
            </p:cNvSpPr>
            <p:nvPr/>
          </p:nvSpPr>
          <p:spPr bwMode="gray">
            <a:xfrm>
              <a:off x="3527" y="1073"/>
              <a:ext cx="142" cy="14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endParaRPr lang="pt-BR"/>
            </a:p>
          </p:txBody>
        </p:sp>
        <p:sp>
          <p:nvSpPr>
            <p:cNvPr id="66" name="Oval 281"/>
            <p:cNvSpPr>
              <a:spLocks noChangeArrowheads="1"/>
            </p:cNvSpPr>
            <p:nvPr/>
          </p:nvSpPr>
          <p:spPr bwMode="gray">
            <a:xfrm>
              <a:off x="3507" y="1060"/>
              <a:ext cx="182" cy="168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pPr algn="ctr" defTabSz="977900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pt-BR" sz="1050" b="1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71" name="Group 279"/>
          <p:cNvGrpSpPr>
            <a:grpSpLocks noChangeAspect="1"/>
          </p:cNvGrpSpPr>
          <p:nvPr/>
        </p:nvGrpSpPr>
        <p:grpSpPr bwMode="auto">
          <a:xfrm>
            <a:off x="4283968" y="6277948"/>
            <a:ext cx="198000" cy="198000"/>
            <a:chOff x="3507" y="1060"/>
            <a:chExt cx="182" cy="168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2" name="Oval 280"/>
            <p:cNvSpPr>
              <a:spLocks noChangeArrowheads="1"/>
            </p:cNvSpPr>
            <p:nvPr/>
          </p:nvSpPr>
          <p:spPr bwMode="gray">
            <a:xfrm>
              <a:off x="3527" y="1073"/>
              <a:ext cx="142" cy="142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endParaRPr lang="pt-BR"/>
            </a:p>
          </p:txBody>
        </p:sp>
        <p:sp>
          <p:nvSpPr>
            <p:cNvPr id="73" name="Oval 281">
              <a:hlinkClick r:id="rId23" action="ppaction://hlinksldjump"/>
            </p:cNvPr>
            <p:cNvSpPr>
              <a:spLocks noChangeArrowheads="1"/>
            </p:cNvSpPr>
            <p:nvPr/>
          </p:nvSpPr>
          <p:spPr bwMode="gray">
            <a:xfrm>
              <a:off x="3507" y="1060"/>
              <a:ext cx="182" cy="168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pPr algn="ctr" defTabSz="977900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pt-BR" sz="1050" dirty="0" smtClean="0"/>
                <a:t>R</a:t>
              </a:r>
              <a:endParaRPr lang="pt-BR" sz="1050" dirty="0"/>
            </a:p>
          </p:txBody>
        </p:sp>
      </p:grpSp>
    </p:spTree>
    <p:extLst>
      <p:ext uri="{BB962C8B-B14F-4D97-AF65-F5344CB8AC3E}">
        <p14:creationId xmlns:p14="http://schemas.microsoft.com/office/powerpoint/2010/main" val="3243173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ound Same Side Corner Rectangle 42"/>
          <p:cNvSpPr/>
          <p:nvPr/>
        </p:nvSpPr>
        <p:spPr>
          <a:xfrm>
            <a:off x="438460" y="764704"/>
            <a:ext cx="826570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Descrição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21" name="Grupo 20"/>
          <p:cNvGrpSpPr/>
          <p:nvPr/>
        </p:nvGrpSpPr>
        <p:grpSpPr>
          <a:xfrm>
            <a:off x="4608460" y="404664"/>
            <a:ext cx="4104000" cy="276999"/>
            <a:chOff x="4572000" y="1180069"/>
            <a:chExt cx="4140463" cy="276999"/>
          </a:xfrm>
        </p:grpSpPr>
        <p:sp>
          <p:nvSpPr>
            <p:cNvPr id="23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4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5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6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Gerente do Projeto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27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n-ea"/>
                </a:rPr>
                <a:t>Ioná Mota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28" name="Round Same Side Corner Rectangle 42"/>
          <p:cNvSpPr/>
          <p:nvPr/>
        </p:nvSpPr>
        <p:spPr>
          <a:xfrm>
            <a:off x="431540" y="1492918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Status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29" name="Grupo 28"/>
          <p:cNvGrpSpPr/>
          <p:nvPr/>
        </p:nvGrpSpPr>
        <p:grpSpPr>
          <a:xfrm>
            <a:off x="431540" y="404664"/>
            <a:ext cx="4104000" cy="276999"/>
            <a:chOff x="4572000" y="1180069"/>
            <a:chExt cx="4140463" cy="276999"/>
          </a:xfrm>
        </p:grpSpPr>
        <p:sp>
          <p:nvSpPr>
            <p:cNvPr id="30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1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2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3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Gestor do Negócio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34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n-ea"/>
                </a:rPr>
                <a:t>Dr. </a:t>
              </a: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Humberto Inojosa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35" name="Round Same Side Corner Rectangle 42"/>
          <p:cNvSpPr/>
          <p:nvPr/>
        </p:nvSpPr>
        <p:spPr>
          <a:xfrm>
            <a:off x="431540" y="3004773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Pontos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Atenção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6" name="Rectangle 6"/>
          <p:cNvSpPr/>
          <p:nvPr/>
        </p:nvSpPr>
        <p:spPr>
          <a:xfrm>
            <a:off x="431540" y="3253926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85738" indent="-185738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050" dirty="0" smtClean="0">
                <a:solidFill>
                  <a:schemeClr val="dk1"/>
                </a:solidFill>
              </a:rPr>
              <a:t>Problemas </a:t>
            </a:r>
            <a:r>
              <a:rPr lang="pt-BR" sz="1050" dirty="0">
                <a:solidFill>
                  <a:schemeClr val="dk1"/>
                </a:solidFill>
              </a:rPr>
              <a:t>em atrasos das emissões de certificados digitais dos usuários do sistema para os treinamentos. </a:t>
            </a:r>
            <a:endParaRPr lang="pt-BR" sz="1050" dirty="0" smtClean="0">
              <a:solidFill>
                <a:schemeClr val="dk1"/>
              </a:solidFill>
            </a:endParaRPr>
          </a:p>
          <a:p>
            <a:pPr marL="185738" indent="-185738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050" dirty="0" smtClean="0">
                <a:solidFill>
                  <a:schemeClr val="dk1"/>
                </a:solidFill>
              </a:rPr>
              <a:t>O </a:t>
            </a:r>
            <a:r>
              <a:rPr lang="pt-BR" sz="1050" dirty="0">
                <a:solidFill>
                  <a:schemeClr val="dk1"/>
                </a:solidFill>
              </a:rPr>
              <a:t>projeto foi temporariamente suspenso por problemas de desempenho do </a:t>
            </a:r>
            <a:r>
              <a:rPr lang="pt-BR" sz="1050" dirty="0" smtClean="0">
                <a:solidFill>
                  <a:schemeClr val="dk1"/>
                </a:solidFill>
              </a:rPr>
              <a:t>sistema.</a:t>
            </a:r>
          </a:p>
          <a:p>
            <a:pPr marL="185738" indent="-185738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sz="1050" dirty="0">
              <a:solidFill>
                <a:schemeClr val="dk1"/>
              </a:solidFill>
            </a:endParaRPr>
          </a:p>
        </p:txBody>
      </p:sp>
      <p:sp>
        <p:nvSpPr>
          <p:cNvPr id="37" name="Round Same Side Corner Rectangle 42"/>
          <p:cNvSpPr/>
          <p:nvPr/>
        </p:nvSpPr>
        <p:spPr>
          <a:xfrm>
            <a:off x="4608460" y="2122555"/>
            <a:ext cx="410400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Progressão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8" name="Rectangle 6"/>
          <p:cNvSpPr/>
          <p:nvPr/>
        </p:nvSpPr>
        <p:spPr>
          <a:xfrm>
            <a:off x="4608460" y="2386147"/>
            <a:ext cx="4110920" cy="2059099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200" dirty="0">
              <a:solidFill>
                <a:schemeClr val="accent2"/>
              </a:solidFill>
            </a:endParaRPr>
          </a:p>
        </p:txBody>
      </p:sp>
      <p:pic>
        <p:nvPicPr>
          <p:cNvPr id="39" name="Picture 2070" descr="Icon Exclamation Ma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18" y="3032149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2065" descr="Icon- Checklist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615" y="808246"/>
            <a:ext cx="179219" cy="18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2028" descr="Icon Results Chart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2067" y="2162302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09329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3" name="Tabela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1337520"/>
              </p:ext>
            </p:extLst>
          </p:nvPr>
        </p:nvGraphicFramePr>
        <p:xfrm>
          <a:off x="418056" y="4762959"/>
          <a:ext cx="8301324" cy="133200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6172919"/>
                <a:gridCol w="1295742"/>
                <a:gridCol w="832663"/>
              </a:tblGrid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Paulista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Set/12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100%</a:t>
                      </a:r>
                      <a:endParaRPr lang="pt-BR" sz="1100" dirty="0"/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Cabo de Santo Agostinho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Ago/12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100%</a:t>
                      </a:r>
                      <a:endParaRPr lang="pt-BR" sz="1100" dirty="0"/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Olinda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Out/12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75%</a:t>
                      </a:r>
                      <a:endParaRPr lang="pt-BR" sz="1100" dirty="0"/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Jaboatão dos Guararapes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Nov/12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0%</a:t>
                      </a:r>
                      <a:endParaRPr lang="pt-BR" sz="1100" dirty="0"/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Camaragibe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Dez/12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0%</a:t>
                      </a:r>
                      <a:endParaRPr lang="pt-BR" sz="11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4" name="Round Same Side Corner Rectangle 42"/>
          <p:cNvSpPr/>
          <p:nvPr/>
        </p:nvSpPr>
        <p:spPr>
          <a:xfrm>
            <a:off x="418056" y="4517254"/>
            <a:ext cx="830132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Principais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Fases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45" name="Picture 2081" descr="Flag-red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3318" y="4550383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Rectangle 6"/>
          <p:cNvSpPr/>
          <p:nvPr/>
        </p:nvSpPr>
        <p:spPr>
          <a:xfrm>
            <a:off x="424620" y="1750786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050" dirty="0">
              <a:solidFill>
                <a:schemeClr val="dk1"/>
              </a:solidFill>
            </a:endParaRPr>
          </a:p>
        </p:txBody>
      </p:sp>
      <p:sp>
        <p:nvSpPr>
          <p:cNvPr id="47" name="Round Same Side Corner Rectangle 42"/>
          <p:cNvSpPr/>
          <p:nvPr/>
        </p:nvSpPr>
        <p:spPr>
          <a:xfrm>
            <a:off x="4637544" y="1484784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Data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Conclusão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8" name="Rectangle 6"/>
          <p:cNvSpPr/>
          <p:nvPr/>
        </p:nvSpPr>
        <p:spPr>
          <a:xfrm>
            <a:off x="4630624" y="1742071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Dezembro 2012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49" name="Round Same Side Corner Rectangle 42"/>
          <p:cNvSpPr/>
          <p:nvPr/>
        </p:nvSpPr>
        <p:spPr>
          <a:xfrm>
            <a:off x="6753484" y="1492918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Progresso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Atual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50" name="Rectangle 6"/>
          <p:cNvSpPr/>
          <p:nvPr/>
        </p:nvSpPr>
        <p:spPr>
          <a:xfrm>
            <a:off x="6746564" y="1750205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50%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360040"/>
          </a:xfrm>
        </p:spPr>
        <p:txBody>
          <a:bodyPr/>
          <a:lstStyle/>
          <a:p>
            <a:pPr algn="ctr"/>
            <a:r>
              <a:rPr lang="pt-BR" sz="1600" dirty="0">
                <a:solidFill>
                  <a:schemeClr val="bg1"/>
                </a:solidFill>
              </a:rPr>
              <a:t>Projeto: Implantação Juizados Cíveis da </a:t>
            </a:r>
            <a:r>
              <a:rPr lang="pt-BR" sz="1600" dirty="0" smtClean="0">
                <a:solidFill>
                  <a:schemeClr val="bg1"/>
                </a:solidFill>
              </a:rPr>
              <a:t>RMR</a:t>
            </a:r>
            <a:endParaRPr lang="pt-BR" sz="1600" dirty="0"/>
          </a:p>
        </p:txBody>
      </p:sp>
      <p:sp>
        <p:nvSpPr>
          <p:cNvPr id="52" name="Rectangle 6"/>
          <p:cNvSpPr/>
          <p:nvPr/>
        </p:nvSpPr>
        <p:spPr>
          <a:xfrm>
            <a:off x="431540" y="993544"/>
            <a:ext cx="8265704" cy="419232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 smtClean="0">
                <a:solidFill>
                  <a:schemeClr val="dk1"/>
                </a:solidFill>
              </a:rPr>
              <a:t>Expansão do </a:t>
            </a:r>
            <a:r>
              <a:rPr lang="pt-BR" sz="1050" dirty="0" err="1" smtClean="0">
                <a:solidFill>
                  <a:schemeClr val="dk1"/>
                </a:solidFill>
              </a:rPr>
              <a:t>PJe</a:t>
            </a:r>
            <a:r>
              <a:rPr lang="pt-BR" sz="1050" dirty="0" smtClean="0">
                <a:solidFill>
                  <a:schemeClr val="dk1"/>
                </a:solidFill>
              </a:rPr>
              <a:t> nos Juizados Especiais Cíveis da Região Metropolitana.</a:t>
            </a:r>
          </a:p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050" dirty="0">
              <a:solidFill>
                <a:schemeClr val="dk1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58" y="1511557"/>
            <a:ext cx="216000" cy="216000"/>
          </a:xfrm>
          <a:prstGeom prst="rect">
            <a:avLst/>
          </a:prstGeom>
        </p:spPr>
      </p:pic>
      <p:graphicFrame>
        <p:nvGraphicFramePr>
          <p:cNvPr id="53" name="Gráfico 52"/>
          <p:cNvGraphicFramePr/>
          <p:nvPr>
            <p:extLst>
              <p:ext uri="{D42A27DB-BD31-4B8C-83A1-F6EECF244321}">
                <p14:modId xmlns:p14="http://schemas.microsoft.com/office/powerpoint/2010/main" val="4191866072"/>
              </p:ext>
            </p:extLst>
          </p:nvPr>
        </p:nvGraphicFramePr>
        <p:xfrm>
          <a:off x="4655026" y="2386147"/>
          <a:ext cx="4042218" cy="2059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25448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upo 20"/>
          <p:cNvGrpSpPr/>
          <p:nvPr/>
        </p:nvGrpSpPr>
        <p:grpSpPr>
          <a:xfrm>
            <a:off x="4608460" y="415697"/>
            <a:ext cx="4104000" cy="276999"/>
            <a:chOff x="4572000" y="1180069"/>
            <a:chExt cx="4140463" cy="276999"/>
          </a:xfrm>
        </p:grpSpPr>
        <p:sp>
          <p:nvSpPr>
            <p:cNvPr id="23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4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5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6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Gerente do Projeto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27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n-ea"/>
                </a:rPr>
                <a:t>Andréa Pires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28" name="Round Same Side Corner Rectangle 42"/>
          <p:cNvSpPr/>
          <p:nvPr/>
        </p:nvSpPr>
        <p:spPr>
          <a:xfrm>
            <a:off x="431540" y="1491255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Status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29" name="Grupo 28"/>
          <p:cNvGrpSpPr/>
          <p:nvPr/>
        </p:nvGrpSpPr>
        <p:grpSpPr>
          <a:xfrm>
            <a:off x="431540" y="415697"/>
            <a:ext cx="4104000" cy="276999"/>
            <a:chOff x="4572000" y="1180069"/>
            <a:chExt cx="4140463" cy="276999"/>
          </a:xfrm>
        </p:grpSpPr>
        <p:sp>
          <p:nvSpPr>
            <p:cNvPr id="30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1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2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3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Gestor do Negócio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34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n-ea"/>
                </a:rPr>
                <a:t>Dra. Mariana Vargas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35" name="Round Same Side Corner Rectangle 42"/>
          <p:cNvSpPr/>
          <p:nvPr/>
        </p:nvSpPr>
        <p:spPr>
          <a:xfrm>
            <a:off x="431540" y="3003110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Pontos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Atenção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6" name="Rectangle 6"/>
          <p:cNvSpPr/>
          <p:nvPr/>
        </p:nvSpPr>
        <p:spPr>
          <a:xfrm>
            <a:off x="431540" y="3252263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85738" indent="-185738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050" dirty="0" smtClean="0">
                <a:solidFill>
                  <a:schemeClr val="dk1"/>
                </a:solidFill>
              </a:rPr>
              <a:t>Será </a:t>
            </a:r>
            <a:r>
              <a:rPr lang="pt-BR" sz="1050" dirty="0">
                <a:solidFill>
                  <a:schemeClr val="dk1"/>
                </a:solidFill>
              </a:rPr>
              <a:t>inicialmente implantado, em </a:t>
            </a:r>
            <a:r>
              <a:rPr lang="pt-BR" sz="1050" dirty="0" smtClean="0">
                <a:solidFill>
                  <a:schemeClr val="dk1"/>
                </a:solidFill>
              </a:rPr>
              <a:t>dezembro de </a:t>
            </a:r>
            <a:r>
              <a:rPr lang="pt-BR" sz="1050" dirty="0">
                <a:solidFill>
                  <a:schemeClr val="dk1"/>
                </a:solidFill>
              </a:rPr>
              <a:t>2012, a tramitação de processos contra juízes</a:t>
            </a:r>
            <a:r>
              <a:rPr lang="pt-BR" sz="1050" dirty="0" smtClean="0">
                <a:solidFill>
                  <a:schemeClr val="dk1"/>
                </a:solidFill>
              </a:rPr>
              <a:t>.</a:t>
            </a:r>
          </a:p>
          <a:p>
            <a:pPr marL="185738" indent="-185738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050" dirty="0" smtClean="0">
                <a:solidFill>
                  <a:schemeClr val="dk1"/>
                </a:solidFill>
              </a:rPr>
              <a:t>Houve replanejamento alterando o prazo final de novembro para janeiro de 2013.</a:t>
            </a:r>
            <a:endParaRPr lang="pt-BR" sz="1050" dirty="0">
              <a:solidFill>
                <a:schemeClr val="dk1"/>
              </a:solidFill>
            </a:endParaRPr>
          </a:p>
        </p:txBody>
      </p:sp>
      <p:sp>
        <p:nvSpPr>
          <p:cNvPr id="37" name="Round Same Side Corner Rectangle 42"/>
          <p:cNvSpPr/>
          <p:nvPr/>
        </p:nvSpPr>
        <p:spPr>
          <a:xfrm>
            <a:off x="4608460" y="2120892"/>
            <a:ext cx="410400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Progressão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8" name="Rectangle 6"/>
          <p:cNvSpPr/>
          <p:nvPr/>
        </p:nvSpPr>
        <p:spPr>
          <a:xfrm>
            <a:off x="4608460" y="2384484"/>
            <a:ext cx="4110920" cy="2059099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200" dirty="0">
              <a:solidFill>
                <a:schemeClr val="accent2"/>
              </a:solidFill>
            </a:endParaRPr>
          </a:p>
        </p:txBody>
      </p:sp>
      <p:pic>
        <p:nvPicPr>
          <p:cNvPr id="39" name="Picture 2070" descr="Icon Exclamation Ma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18" y="3030486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2028" descr="Icon Results Chart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2067" y="2160639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3" name="Tabela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7124319"/>
              </p:ext>
            </p:extLst>
          </p:nvPr>
        </p:nvGraphicFramePr>
        <p:xfrm>
          <a:off x="418056" y="4761296"/>
          <a:ext cx="8301324" cy="133200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6172919"/>
                <a:gridCol w="1295742"/>
                <a:gridCol w="832663"/>
              </a:tblGrid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Elaboração de Fluxos – Procedimentos para juízes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Ago/12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100%</a:t>
                      </a:r>
                      <a:endParaRPr lang="pt-BR" sz="1100" dirty="0"/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Refinamento dos fluxos para automação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Set/12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100%</a:t>
                      </a:r>
                      <a:endParaRPr lang="pt-BR" sz="1100" dirty="0"/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Parametrização e Testes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err="1" smtClean="0"/>
                        <a:t>Nov</a:t>
                      </a:r>
                      <a:r>
                        <a:rPr lang="pt-BR" sz="1100" dirty="0" smtClean="0"/>
                        <a:t>/12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90%</a:t>
                      </a:r>
                      <a:endParaRPr lang="pt-BR" sz="1100" dirty="0"/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Treinamentos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Jan/13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0%</a:t>
                      </a:r>
                      <a:endParaRPr lang="pt-BR" sz="1100" dirty="0"/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Implantação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Jan/13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0%</a:t>
                      </a:r>
                      <a:endParaRPr lang="pt-BR" sz="11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4" name="Round Same Side Corner Rectangle 42"/>
          <p:cNvSpPr/>
          <p:nvPr/>
        </p:nvSpPr>
        <p:spPr>
          <a:xfrm>
            <a:off x="418056" y="4515591"/>
            <a:ext cx="830132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Principais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Fases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45" name="Picture 2081" descr="Flag-r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3318" y="4548720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Rectangle 6"/>
          <p:cNvSpPr/>
          <p:nvPr/>
        </p:nvSpPr>
        <p:spPr>
          <a:xfrm>
            <a:off x="424620" y="1749123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050" dirty="0">
              <a:solidFill>
                <a:schemeClr val="dk1"/>
              </a:solidFill>
            </a:endParaRPr>
          </a:p>
        </p:txBody>
      </p:sp>
      <p:sp>
        <p:nvSpPr>
          <p:cNvPr id="47" name="Round Same Side Corner Rectangle 42"/>
          <p:cNvSpPr/>
          <p:nvPr/>
        </p:nvSpPr>
        <p:spPr>
          <a:xfrm>
            <a:off x="4637544" y="1483121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Data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Conclusão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8" name="Rectangle 6"/>
          <p:cNvSpPr/>
          <p:nvPr/>
        </p:nvSpPr>
        <p:spPr>
          <a:xfrm>
            <a:off x="4630624" y="1740408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Janeiro 2013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49" name="Round Same Side Corner Rectangle 42"/>
          <p:cNvSpPr/>
          <p:nvPr/>
        </p:nvSpPr>
        <p:spPr>
          <a:xfrm>
            <a:off x="6753484" y="1491255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Progresso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Atual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50" name="Rectangle 6"/>
          <p:cNvSpPr/>
          <p:nvPr/>
        </p:nvSpPr>
        <p:spPr>
          <a:xfrm>
            <a:off x="6746564" y="1748542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70%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52" name="Título 2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360040"/>
          </a:xfrm>
        </p:spPr>
        <p:txBody>
          <a:bodyPr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chemeClr val="bg1"/>
                </a:solidFill>
              </a:rPr>
              <a:t>Projeto: Processos Internos (Corregedoria)</a:t>
            </a:r>
            <a:endParaRPr lang="pt-BR" sz="1600" dirty="0"/>
          </a:p>
        </p:txBody>
      </p:sp>
      <p:sp>
        <p:nvSpPr>
          <p:cNvPr id="53" name="Round Same Side Corner Rectangle 42"/>
          <p:cNvSpPr/>
          <p:nvPr/>
        </p:nvSpPr>
        <p:spPr>
          <a:xfrm>
            <a:off x="438460" y="764704"/>
            <a:ext cx="826570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Descrição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54" name="Picture 2065" descr="Icon- Checklist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615" y="808246"/>
            <a:ext cx="179219" cy="18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Rectangle 6"/>
          <p:cNvSpPr/>
          <p:nvPr/>
        </p:nvSpPr>
        <p:spPr>
          <a:xfrm>
            <a:off x="431540" y="993544"/>
            <a:ext cx="8265704" cy="419232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>
                <a:solidFill>
                  <a:schemeClr val="dk1"/>
                </a:solidFill>
              </a:rPr>
              <a:t>Implantação de processo eletrônico para os processos administrativos disciplinares contra juízes e servidores que tramitam no âmbito da Corregedoria.</a:t>
            </a:r>
          </a:p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050" dirty="0" smtClean="0">
              <a:solidFill>
                <a:schemeClr val="dk1"/>
              </a:solidFill>
            </a:endParaRPr>
          </a:p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050" dirty="0">
              <a:solidFill>
                <a:schemeClr val="dk1"/>
              </a:solidFill>
            </a:endParaRPr>
          </a:p>
        </p:txBody>
      </p:sp>
      <p:pic>
        <p:nvPicPr>
          <p:cNvPr id="56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09329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Imagem 5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58" y="1511557"/>
            <a:ext cx="216000" cy="216000"/>
          </a:xfrm>
          <a:prstGeom prst="rect">
            <a:avLst/>
          </a:prstGeom>
        </p:spPr>
      </p:pic>
      <p:graphicFrame>
        <p:nvGraphicFramePr>
          <p:cNvPr id="51" name="Gráfico 50"/>
          <p:cNvGraphicFramePr/>
          <p:nvPr>
            <p:extLst>
              <p:ext uri="{D42A27DB-BD31-4B8C-83A1-F6EECF244321}">
                <p14:modId xmlns:p14="http://schemas.microsoft.com/office/powerpoint/2010/main" val="99401102"/>
              </p:ext>
            </p:extLst>
          </p:nvPr>
        </p:nvGraphicFramePr>
        <p:xfrm>
          <a:off x="4655026" y="2384484"/>
          <a:ext cx="4042218" cy="2059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25448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32656"/>
          </a:xfrm>
        </p:spPr>
        <p:txBody>
          <a:bodyPr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chemeClr val="bg1"/>
                </a:solidFill>
              </a:rPr>
              <a:t>Projeto: Juizados Criminais</a:t>
            </a:r>
            <a:endParaRPr lang="pt-BR" sz="1600" dirty="0"/>
          </a:p>
        </p:txBody>
      </p:sp>
      <p:grpSp>
        <p:nvGrpSpPr>
          <p:cNvPr id="23" name="Grupo 22"/>
          <p:cNvGrpSpPr/>
          <p:nvPr/>
        </p:nvGrpSpPr>
        <p:grpSpPr>
          <a:xfrm>
            <a:off x="4608460" y="404664"/>
            <a:ext cx="4104000" cy="276999"/>
            <a:chOff x="4572000" y="1180069"/>
            <a:chExt cx="4140463" cy="276999"/>
          </a:xfrm>
        </p:grpSpPr>
        <p:sp>
          <p:nvSpPr>
            <p:cNvPr id="24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5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6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7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Gerente do Projeto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28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n-ea"/>
                </a:rPr>
                <a:t>Ioná Mota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29" name="Round Same Side Corner Rectangle 42"/>
          <p:cNvSpPr/>
          <p:nvPr/>
        </p:nvSpPr>
        <p:spPr>
          <a:xfrm>
            <a:off x="431540" y="1491255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Status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30" name="Grupo 29"/>
          <p:cNvGrpSpPr/>
          <p:nvPr/>
        </p:nvGrpSpPr>
        <p:grpSpPr>
          <a:xfrm>
            <a:off x="431540" y="404664"/>
            <a:ext cx="4104000" cy="276999"/>
            <a:chOff x="4572000" y="1180069"/>
            <a:chExt cx="4140463" cy="276999"/>
          </a:xfrm>
        </p:grpSpPr>
        <p:sp>
          <p:nvSpPr>
            <p:cNvPr id="31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2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3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4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Gestor do Negócio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35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n-ea"/>
                </a:rPr>
                <a:t>Dr. Humberto Inojosa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36" name="Round Same Side Corner Rectangle 42"/>
          <p:cNvSpPr/>
          <p:nvPr/>
        </p:nvSpPr>
        <p:spPr>
          <a:xfrm>
            <a:off x="431540" y="3003110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Pontos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Atenção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7" name="Rectangle 6"/>
          <p:cNvSpPr/>
          <p:nvPr/>
        </p:nvSpPr>
        <p:spPr>
          <a:xfrm>
            <a:off x="431540" y="3252263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85738" indent="-185738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900" dirty="0">
                <a:solidFill>
                  <a:schemeClr val="dk1"/>
                </a:solidFill>
              </a:rPr>
              <a:t>Ainda não temos certeza da estabilidade da versão para o uso dos juizados criminais.</a:t>
            </a:r>
          </a:p>
          <a:p>
            <a:pPr marL="185738" indent="-185738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900" dirty="0">
                <a:solidFill>
                  <a:schemeClr val="dk1"/>
                </a:solidFill>
              </a:rPr>
              <a:t>Ainda precisamos da versão com todo catálogo da legislação penal.</a:t>
            </a:r>
          </a:p>
          <a:p>
            <a:pPr marL="185738" indent="-185738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900" dirty="0" smtClean="0">
                <a:solidFill>
                  <a:schemeClr val="dk1"/>
                </a:solidFill>
              </a:rPr>
              <a:t>Problemas </a:t>
            </a:r>
            <a:r>
              <a:rPr lang="pt-BR" sz="900" dirty="0">
                <a:solidFill>
                  <a:schemeClr val="dk1"/>
                </a:solidFill>
              </a:rPr>
              <a:t>de desempenho da versão podem impedir/atrasar a expansão em novas unidades</a:t>
            </a:r>
            <a:r>
              <a:rPr lang="pt-BR" sz="900" dirty="0" smtClean="0">
                <a:solidFill>
                  <a:schemeClr val="dk1"/>
                </a:solidFill>
              </a:rPr>
              <a:t>.</a:t>
            </a:r>
          </a:p>
          <a:p>
            <a:pPr marL="185738" indent="-185738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900" dirty="0" smtClean="0">
                <a:solidFill>
                  <a:schemeClr val="dk1"/>
                </a:solidFill>
              </a:rPr>
              <a:t>Projeto suspenso até que a versão 1.4 esteja em produção homologada para processos criminais.</a:t>
            </a:r>
            <a:endParaRPr lang="pt-BR" sz="900" dirty="0">
              <a:solidFill>
                <a:schemeClr val="dk1"/>
              </a:solidFill>
            </a:endParaRPr>
          </a:p>
        </p:txBody>
      </p:sp>
      <p:sp>
        <p:nvSpPr>
          <p:cNvPr id="38" name="Round Same Side Corner Rectangle 42"/>
          <p:cNvSpPr/>
          <p:nvPr/>
        </p:nvSpPr>
        <p:spPr>
          <a:xfrm>
            <a:off x="4608460" y="2120892"/>
            <a:ext cx="410400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Progressão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9" name="Rectangle 6"/>
          <p:cNvSpPr/>
          <p:nvPr/>
        </p:nvSpPr>
        <p:spPr>
          <a:xfrm>
            <a:off x="4608460" y="2384484"/>
            <a:ext cx="4110920" cy="2059099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200" dirty="0">
              <a:solidFill>
                <a:schemeClr val="accent2"/>
              </a:solidFill>
            </a:endParaRPr>
          </a:p>
        </p:txBody>
      </p:sp>
      <p:pic>
        <p:nvPicPr>
          <p:cNvPr id="40" name="Picture 2070" descr="Icon Exclamation Ma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18" y="3030486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2028" descr="Icon Results Chart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2067" y="2160639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4" name="Tabela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6626560"/>
              </p:ext>
            </p:extLst>
          </p:nvPr>
        </p:nvGraphicFramePr>
        <p:xfrm>
          <a:off x="418056" y="4761296"/>
          <a:ext cx="8301324" cy="133200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6172919"/>
                <a:gridCol w="1295742"/>
                <a:gridCol w="832663"/>
              </a:tblGrid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Elaboração de Fluxos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Ago/12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90%</a:t>
                      </a:r>
                      <a:endParaRPr lang="pt-BR" sz="1100" dirty="0"/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Nivelamento com outras entidades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Out/12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0%</a:t>
                      </a:r>
                      <a:endParaRPr lang="pt-BR" sz="1100" dirty="0"/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Parametrização e Testes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Jan/13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5%</a:t>
                      </a:r>
                      <a:endParaRPr lang="pt-BR" sz="1100" dirty="0"/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Treinamento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Mar/13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0%</a:t>
                      </a:r>
                      <a:endParaRPr lang="pt-BR" sz="1100" dirty="0"/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5" name="Round Same Side Corner Rectangle 42"/>
          <p:cNvSpPr/>
          <p:nvPr/>
        </p:nvSpPr>
        <p:spPr>
          <a:xfrm>
            <a:off x="418056" y="4515591"/>
            <a:ext cx="830132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Principais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Fases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46" name="Picture 2081" descr="Flag-r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3318" y="4548720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Rectangle 6"/>
          <p:cNvSpPr/>
          <p:nvPr/>
        </p:nvSpPr>
        <p:spPr>
          <a:xfrm>
            <a:off x="424620" y="1749123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050" dirty="0">
              <a:solidFill>
                <a:schemeClr val="dk1"/>
              </a:solidFill>
            </a:endParaRPr>
          </a:p>
        </p:txBody>
      </p:sp>
      <p:sp>
        <p:nvSpPr>
          <p:cNvPr id="48" name="Round Same Side Corner Rectangle 42"/>
          <p:cNvSpPr/>
          <p:nvPr/>
        </p:nvSpPr>
        <p:spPr>
          <a:xfrm>
            <a:off x="4637544" y="1483121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Data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Conclusão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9" name="Rectangle 6"/>
          <p:cNvSpPr/>
          <p:nvPr/>
        </p:nvSpPr>
        <p:spPr>
          <a:xfrm>
            <a:off x="4630624" y="1740408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Março 2013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50" name="Round Same Side Corner Rectangle 42"/>
          <p:cNvSpPr/>
          <p:nvPr/>
        </p:nvSpPr>
        <p:spPr>
          <a:xfrm>
            <a:off x="6753484" y="1491255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Progresso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Atual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51" name="Rectangle 6"/>
          <p:cNvSpPr/>
          <p:nvPr/>
        </p:nvSpPr>
        <p:spPr>
          <a:xfrm>
            <a:off x="6746564" y="1748542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>
                <a:solidFill>
                  <a:schemeClr val="tx1"/>
                </a:solidFill>
              </a:rPr>
              <a:t>5</a:t>
            </a:r>
            <a:r>
              <a:rPr lang="pt-BR" sz="1200" dirty="0" smtClean="0">
                <a:solidFill>
                  <a:schemeClr val="tx1"/>
                </a:solidFill>
              </a:rPr>
              <a:t>0%</a:t>
            </a:r>
            <a:endParaRPr lang="ro-RO" sz="1200" dirty="0">
              <a:solidFill>
                <a:schemeClr val="tx1"/>
              </a:solidFill>
            </a:endParaRPr>
          </a:p>
        </p:txBody>
      </p:sp>
      <p:pic>
        <p:nvPicPr>
          <p:cNvPr id="53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09329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" name="Round Same Side Corner Rectangle 42"/>
          <p:cNvSpPr/>
          <p:nvPr/>
        </p:nvSpPr>
        <p:spPr>
          <a:xfrm>
            <a:off x="438460" y="764704"/>
            <a:ext cx="826570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Descrição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55" name="Picture 2065" descr="Icon- Checklist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6615" y="808246"/>
            <a:ext cx="179219" cy="18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" name="Rectangle 6"/>
          <p:cNvSpPr/>
          <p:nvPr/>
        </p:nvSpPr>
        <p:spPr>
          <a:xfrm>
            <a:off x="431540" y="993544"/>
            <a:ext cx="8265704" cy="419232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>
                <a:solidFill>
                  <a:schemeClr val="dk1"/>
                </a:solidFill>
              </a:rPr>
              <a:t>Implantação do Processo Judicial Eletrônico nos juizados especiais criminais da capital.</a:t>
            </a:r>
          </a:p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050" dirty="0" smtClean="0">
              <a:solidFill>
                <a:schemeClr val="dk1"/>
              </a:solidFill>
            </a:endParaRPr>
          </a:p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050" dirty="0">
              <a:solidFill>
                <a:schemeClr val="dk1"/>
              </a:solidFill>
            </a:endParaRPr>
          </a:p>
        </p:txBody>
      </p:sp>
      <p:pic>
        <p:nvPicPr>
          <p:cNvPr id="57" name="Imagem 5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58" y="1511557"/>
            <a:ext cx="216000" cy="216000"/>
          </a:xfrm>
          <a:prstGeom prst="rect">
            <a:avLst/>
          </a:prstGeom>
        </p:spPr>
      </p:pic>
      <p:graphicFrame>
        <p:nvGraphicFramePr>
          <p:cNvPr id="52" name="Gráfico 51"/>
          <p:cNvGraphicFramePr/>
          <p:nvPr>
            <p:extLst>
              <p:ext uri="{D42A27DB-BD31-4B8C-83A1-F6EECF244321}">
                <p14:modId xmlns:p14="http://schemas.microsoft.com/office/powerpoint/2010/main" val="1383877679"/>
              </p:ext>
            </p:extLst>
          </p:nvPr>
        </p:nvGraphicFramePr>
        <p:xfrm>
          <a:off x="4655026" y="2384484"/>
          <a:ext cx="4042218" cy="2059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25448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upo 20"/>
          <p:cNvGrpSpPr/>
          <p:nvPr/>
        </p:nvGrpSpPr>
        <p:grpSpPr>
          <a:xfrm>
            <a:off x="4608460" y="404664"/>
            <a:ext cx="4104000" cy="276999"/>
            <a:chOff x="4572000" y="1180069"/>
            <a:chExt cx="4140463" cy="276999"/>
          </a:xfrm>
        </p:grpSpPr>
        <p:sp>
          <p:nvSpPr>
            <p:cNvPr id="23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4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5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6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Gerente do Projeto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27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n-ea"/>
                </a:rPr>
                <a:t>Ioná Mota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28" name="Round Same Side Corner Rectangle 42"/>
          <p:cNvSpPr/>
          <p:nvPr/>
        </p:nvSpPr>
        <p:spPr>
          <a:xfrm>
            <a:off x="431540" y="1491255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Status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29" name="Grupo 28"/>
          <p:cNvGrpSpPr/>
          <p:nvPr/>
        </p:nvGrpSpPr>
        <p:grpSpPr>
          <a:xfrm>
            <a:off x="431540" y="404664"/>
            <a:ext cx="4104000" cy="276999"/>
            <a:chOff x="4572000" y="1180069"/>
            <a:chExt cx="4140463" cy="276999"/>
          </a:xfrm>
        </p:grpSpPr>
        <p:sp>
          <p:nvSpPr>
            <p:cNvPr id="30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1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2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3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Gestor do Negócio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34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n-ea"/>
                </a:rPr>
                <a:t>Dr. Humberto Inojosa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35" name="Round Same Side Corner Rectangle 42"/>
          <p:cNvSpPr/>
          <p:nvPr/>
        </p:nvSpPr>
        <p:spPr>
          <a:xfrm>
            <a:off x="431540" y="3003110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Pontos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Atenção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6" name="Rectangle 6"/>
          <p:cNvSpPr/>
          <p:nvPr/>
        </p:nvSpPr>
        <p:spPr>
          <a:xfrm>
            <a:off x="431540" y="3252263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85738" indent="-185738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000" dirty="0">
                <a:solidFill>
                  <a:schemeClr val="dk1"/>
                </a:solidFill>
              </a:rPr>
              <a:t>A versão do </a:t>
            </a:r>
            <a:r>
              <a:rPr lang="pt-BR" sz="1000" dirty="0" err="1">
                <a:solidFill>
                  <a:schemeClr val="dk1"/>
                </a:solidFill>
              </a:rPr>
              <a:t>PJe</a:t>
            </a:r>
            <a:r>
              <a:rPr lang="pt-BR" sz="1000" dirty="0">
                <a:solidFill>
                  <a:schemeClr val="dk1"/>
                </a:solidFill>
              </a:rPr>
              <a:t> para o segundo grau ainda não está estável, por isso a implantação do Colégio Recursal está suspensa</a:t>
            </a:r>
            <a:r>
              <a:rPr lang="pt-BR" sz="1000" dirty="0" smtClean="0">
                <a:solidFill>
                  <a:schemeClr val="dk1"/>
                </a:solidFill>
              </a:rPr>
              <a:t>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000" dirty="0">
              <a:solidFill>
                <a:schemeClr val="dk1"/>
              </a:solidFill>
            </a:endParaRPr>
          </a:p>
          <a:p>
            <a:pPr marL="185738" indent="-185738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000" dirty="0">
                <a:solidFill>
                  <a:schemeClr val="dk1"/>
                </a:solidFill>
              </a:rPr>
              <a:t>O cronograma não vai ser cumprido e não temos como estimar novo cronograma até o lançamento da versão com integração do </a:t>
            </a:r>
            <a:r>
              <a:rPr lang="pt-BR" sz="1000" dirty="0" err="1">
                <a:solidFill>
                  <a:schemeClr val="dk1"/>
                </a:solidFill>
              </a:rPr>
              <a:t>PJe</a:t>
            </a:r>
            <a:r>
              <a:rPr lang="pt-BR" sz="1000" dirty="0">
                <a:solidFill>
                  <a:schemeClr val="dk1"/>
                </a:solidFill>
              </a:rPr>
              <a:t> entre o 1º e 2º graus.</a:t>
            </a:r>
          </a:p>
        </p:txBody>
      </p:sp>
      <p:sp>
        <p:nvSpPr>
          <p:cNvPr id="37" name="Round Same Side Corner Rectangle 42"/>
          <p:cNvSpPr/>
          <p:nvPr/>
        </p:nvSpPr>
        <p:spPr>
          <a:xfrm>
            <a:off x="4608460" y="2120892"/>
            <a:ext cx="410400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Progressão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8" name="Rectangle 6"/>
          <p:cNvSpPr/>
          <p:nvPr/>
        </p:nvSpPr>
        <p:spPr>
          <a:xfrm>
            <a:off x="4608460" y="2384484"/>
            <a:ext cx="4110920" cy="2059099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200" dirty="0">
              <a:solidFill>
                <a:schemeClr val="accent2"/>
              </a:solidFill>
            </a:endParaRPr>
          </a:p>
        </p:txBody>
      </p:sp>
      <p:pic>
        <p:nvPicPr>
          <p:cNvPr id="39" name="Picture 2070" descr="Icon Exclamation Ma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18" y="3030486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2028" descr="Icon Results Chart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2067" y="2160639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3" name="Tabela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8494432"/>
              </p:ext>
            </p:extLst>
          </p:nvPr>
        </p:nvGraphicFramePr>
        <p:xfrm>
          <a:off x="418056" y="4761296"/>
          <a:ext cx="8301324" cy="133200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6172919"/>
                <a:gridCol w="1295742"/>
                <a:gridCol w="832663"/>
              </a:tblGrid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Elaboração de Fluxos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Set/12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50%</a:t>
                      </a:r>
                      <a:endParaRPr lang="pt-BR" sz="1100" dirty="0"/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Parametrização e Testes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Mar/13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0%</a:t>
                      </a:r>
                      <a:endParaRPr lang="pt-BR" sz="1100" dirty="0"/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Treinamento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err="1" smtClean="0"/>
                        <a:t>Abr</a:t>
                      </a:r>
                      <a:r>
                        <a:rPr lang="pt-BR" sz="1100" dirty="0" smtClean="0"/>
                        <a:t>/13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0%</a:t>
                      </a:r>
                      <a:endParaRPr lang="pt-BR" sz="1100" dirty="0"/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/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4" name="Round Same Side Corner Rectangle 42"/>
          <p:cNvSpPr/>
          <p:nvPr/>
        </p:nvSpPr>
        <p:spPr>
          <a:xfrm>
            <a:off x="418056" y="4515591"/>
            <a:ext cx="830132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Principais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Fases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45" name="Picture 2081" descr="Flag-r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3318" y="4548720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Rectangle 6"/>
          <p:cNvSpPr/>
          <p:nvPr/>
        </p:nvSpPr>
        <p:spPr>
          <a:xfrm>
            <a:off x="424620" y="1749123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285750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050" dirty="0">
              <a:solidFill>
                <a:schemeClr val="dk1"/>
              </a:solidFill>
            </a:endParaRPr>
          </a:p>
        </p:txBody>
      </p:sp>
      <p:sp>
        <p:nvSpPr>
          <p:cNvPr id="47" name="Round Same Side Corner Rectangle 42"/>
          <p:cNvSpPr/>
          <p:nvPr/>
        </p:nvSpPr>
        <p:spPr>
          <a:xfrm>
            <a:off x="4637544" y="1483121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Data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Conclusão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8" name="Rectangle 6"/>
          <p:cNvSpPr/>
          <p:nvPr/>
        </p:nvSpPr>
        <p:spPr>
          <a:xfrm>
            <a:off x="4630624" y="1740408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Abril 2013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49" name="Round Same Side Corner Rectangle 42"/>
          <p:cNvSpPr/>
          <p:nvPr/>
        </p:nvSpPr>
        <p:spPr>
          <a:xfrm>
            <a:off x="6753484" y="1491255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Progresso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Atual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50" name="Rectangle 6"/>
          <p:cNvSpPr/>
          <p:nvPr/>
        </p:nvSpPr>
        <p:spPr>
          <a:xfrm>
            <a:off x="6746564" y="1748542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25%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51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32656"/>
          </a:xfrm>
        </p:spPr>
        <p:txBody>
          <a:bodyPr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chemeClr val="bg1"/>
                </a:solidFill>
              </a:rPr>
              <a:t>Projeto: Colégio Recursal</a:t>
            </a:r>
            <a:endParaRPr lang="pt-BR" sz="1600" dirty="0"/>
          </a:p>
        </p:txBody>
      </p:sp>
      <p:pic>
        <p:nvPicPr>
          <p:cNvPr id="53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09329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" name="Round Same Side Corner Rectangle 42"/>
          <p:cNvSpPr/>
          <p:nvPr/>
        </p:nvSpPr>
        <p:spPr>
          <a:xfrm>
            <a:off x="438460" y="764704"/>
            <a:ext cx="826570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Descrição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55" name="Picture 2065" descr="Icon- Checklist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6615" y="808246"/>
            <a:ext cx="179219" cy="18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" name="Rectangle 6"/>
          <p:cNvSpPr/>
          <p:nvPr/>
        </p:nvSpPr>
        <p:spPr>
          <a:xfrm>
            <a:off x="431540" y="993544"/>
            <a:ext cx="8265704" cy="419232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2857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>
                <a:solidFill>
                  <a:schemeClr val="dk1"/>
                </a:solidFill>
              </a:rPr>
              <a:t>Implantação do Processo Eletrônico Judicial no Colégio Recursal dos Juizados </a:t>
            </a:r>
            <a:r>
              <a:rPr lang="pt-BR" sz="1050" dirty="0" smtClean="0">
                <a:solidFill>
                  <a:schemeClr val="dk1"/>
                </a:solidFill>
              </a:rPr>
              <a:t>Especiais.</a:t>
            </a:r>
            <a:endParaRPr lang="pt-BR" sz="1050" dirty="0">
              <a:solidFill>
                <a:schemeClr val="dk1"/>
              </a:solidFill>
            </a:endParaRPr>
          </a:p>
        </p:txBody>
      </p:sp>
      <p:pic>
        <p:nvPicPr>
          <p:cNvPr id="57" name="Imagem 5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58" y="1511557"/>
            <a:ext cx="216000" cy="216000"/>
          </a:xfrm>
          <a:prstGeom prst="rect">
            <a:avLst/>
          </a:prstGeom>
        </p:spPr>
      </p:pic>
      <p:graphicFrame>
        <p:nvGraphicFramePr>
          <p:cNvPr id="52" name="Gráfico 51"/>
          <p:cNvGraphicFramePr/>
          <p:nvPr>
            <p:extLst>
              <p:ext uri="{D42A27DB-BD31-4B8C-83A1-F6EECF244321}">
                <p14:modId xmlns:p14="http://schemas.microsoft.com/office/powerpoint/2010/main" val="2324894275"/>
              </p:ext>
            </p:extLst>
          </p:nvPr>
        </p:nvGraphicFramePr>
        <p:xfrm>
          <a:off x="4655026" y="2384484"/>
          <a:ext cx="4042218" cy="2059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25448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Donut 13"/>
          <p:cNvSpPr/>
          <p:nvPr/>
        </p:nvSpPr>
        <p:spPr>
          <a:xfrm>
            <a:off x="1773931" y="672212"/>
            <a:ext cx="5596138" cy="5513576"/>
          </a:xfrm>
          <a:prstGeom prst="donut">
            <a:avLst>
              <a:gd name="adj" fmla="val 10731"/>
            </a:avLst>
          </a:prstGeom>
          <a:gradFill>
            <a:gsLst>
              <a:gs pos="0">
                <a:schemeClr val="accent2">
                  <a:lumMod val="50000"/>
                </a:schemeClr>
              </a:gs>
              <a:gs pos="80000">
                <a:schemeClr val="accent2">
                  <a:lumMod val="75000"/>
                </a:schemeClr>
              </a:gs>
            </a:gsLst>
            <a:lin ang="0" scaled="1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>
              <a:solidFill>
                <a:srgbClr val="004080"/>
              </a:solidFill>
            </a:endParaRPr>
          </a:p>
        </p:txBody>
      </p:sp>
      <p:sp>
        <p:nvSpPr>
          <p:cNvPr id="38" name="Donut 23"/>
          <p:cNvSpPr/>
          <p:nvPr/>
        </p:nvSpPr>
        <p:spPr>
          <a:xfrm>
            <a:off x="2335692" y="1227478"/>
            <a:ext cx="4464496" cy="4392488"/>
          </a:xfrm>
          <a:prstGeom prst="donut">
            <a:avLst>
              <a:gd name="adj" fmla="val 15074"/>
            </a:avLst>
          </a:prstGeom>
          <a:gradFill>
            <a:gsLst>
              <a:gs pos="0">
                <a:schemeClr val="tx1">
                  <a:lumMod val="85000"/>
                  <a:lumOff val="15000"/>
                </a:schemeClr>
              </a:gs>
              <a:gs pos="80000">
                <a:schemeClr val="tx1">
                  <a:lumMod val="50000"/>
                  <a:lumOff val="50000"/>
                </a:schemeClr>
              </a:gs>
            </a:gsLst>
            <a:lin ang="0" scaled="1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37" name="Block Arc 21"/>
          <p:cNvSpPr/>
          <p:nvPr/>
        </p:nvSpPr>
        <p:spPr>
          <a:xfrm rot="16200000">
            <a:off x="2986840" y="1844823"/>
            <a:ext cx="3168352" cy="3168352"/>
          </a:xfrm>
          <a:prstGeom prst="blockArc">
            <a:avLst>
              <a:gd name="adj1" fmla="val 21592707"/>
              <a:gd name="adj2" fmla="val 10766667"/>
              <a:gd name="adj3" fmla="val 19477"/>
            </a:avLst>
          </a:prstGeom>
          <a:gradFill>
            <a:gsLst>
              <a:gs pos="0">
                <a:schemeClr val="accent3">
                  <a:lumMod val="50000"/>
                </a:schemeClr>
              </a:gs>
              <a:gs pos="80000">
                <a:schemeClr val="accent3">
                  <a:lumMod val="75000"/>
                </a:schemeClr>
              </a:gs>
            </a:gsLst>
            <a:lin ang="0" scaled="1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35" name="Block Arc 20"/>
          <p:cNvSpPr/>
          <p:nvPr/>
        </p:nvSpPr>
        <p:spPr>
          <a:xfrm rot="16200000">
            <a:off x="2988000" y="1844999"/>
            <a:ext cx="3168352" cy="3168000"/>
          </a:xfrm>
          <a:prstGeom prst="blockArc">
            <a:avLst>
              <a:gd name="adj1" fmla="val 10772255"/>
              <a:gd name="adj2" fmla="val 31723"/>
              <a:gd name="adj3" fmla="val 19632"/>
            </a:avLst>
          </a:prstGeom>
          <a:gradFill>
            <a:gsLst>
              <a:gs pos="0">
                <a:schemeClr val="accent5">
                  <a:lumMod val="50000"/>
                </a:schemeClr>
              </a:gs>
              <a:gs pos="80000">
                <a:schemeClr val="accent5">
                  <a:lumMod val="75000"/>
                </a:schemeClr>
              </a:gs>
            </a:gsLst>
            <a:lin ang="0" scaled="1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1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504056"/>
          </a:xfrm>
        </p:spPr>
        <p:txBody>
          <a:bodyPr/>
          <a:lstStyle/>
          <a:p>
            <a:pPr algn="ctr"/>
            <a:r>
              <a:rPr lang="pt-BR" sz="1600" dirty="0" smtClean="0">
                <a:solidFill>
                  <a:schemeClr val="bg1"/>
                </a:solidFill>
              </a:rPr>
              <a:t>Portfólios DE PROJETOS De </a:t>
            </a:r>
            <a:r>
              <a:rPr lang="pt-BR" sz="1600" dirty="0" err="1" smtClean="0">
                <a:solidFill>
                  <a:schemeClr val="bg1"/>
                </a:solidFill>
              </a:rPr>
              <a:t>tic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43" name="Rectangle 10"/>
          <p:cNvSpPr/>
          <p:nvPr/>
        </p:nvSpPr>
        <p:spPr>
          <a:xfrm rot="5400000">
            <a:off x="2686407" y="1515510"/>
            <a:ext cx="3744416" cy="3800149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Circle">
              <a:avLst>
                <a:gd name="adj" fmla="val 32623"/>
              </a:avLst>
            </a:prstTxWarp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pt-PT" sz="1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         </a:t>
            </a:r>
            <a:r>
              <a:rPr lang="x-none" sz="1600" b="1" smtClean="0">
                <a:ln w="50800"/>
                <a:solidFill>
                  <a:schemeClr val="bg1">
                    <a:shade val="50000"/>
                  </a:schemeClr>
                </a:solidFill>
              </a:rPr>
              <a:t>GESTÃO </a:t>
            </a:r>
            <a:r>
              <a:rPr lang="x-none" sz="1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DO </a:t>
            </a:r>
            <a:r>
              <a:rPr lang="x-none" sz="1600" b="1" dirty="0">
                <a:ln w="50800"/>
                <a:solidFill>
                  <a:schemeClr val="bg1">
                    <a:shade val="50000"/>
                  </a:schemeClr>
                </a:solidFill>
              </a:rPr>
              <a:t>CONHECIMENTO</a:t>
            </a:r>
          </a:p>
        </p:txBody>
      </p:sp>
      <p:sp>
        <p:nvSpPr>
          <p:cNvPr id="44" name="Rectangle 2"/>
          <p:cNvSpPr/>
          <p:nvPr/>
        </p:nvSpPr>
        <p:spPr>
          <a:xfrm rot="10800000">
            <a:off x="3314324" y="2251704"/>
            <a:ext cx="2488066" cy="2256391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Circle">
              <a:avLst/>
            </a:prstTxWarp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pt-BR" sz="1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      </a:t>
            </a:r>
            <a:r>
              <a:rPr lang="x-none" sz="1600" b="1" smtClean="0">
                <a:ln w="50800"/>
                <a:solidFill>
                  <a:schemeClr val="bg1">
                    <a:shade val="50000"/>
                  </a:schemeClr>
                </a:solidFill>
              </a:rPr>
              <a:t>SISTEMAS </a:t>
            </a:r>
            <a:r>
              <a:rPr lang="x-none" sz="1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JUDICIAIS</a:t>
            </a:r>
            <a:endParaRPr lang="x-none" sz="14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45" name="Rectangle 18"/>
          <p:cNvSpPr/>
          <p:nvPr/>
        </p:nvSpPr>
        <p:spPr>
          <a:xfrm rot="19272792">
            <a:off x="3349237" y="2346418"/>
            <a:ext cx="2488066" cy="2256391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Circle">
              <a:avLst/>
            </a:prstTxWarp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pt-BR" sz="1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                                     </a:t>
            </a:r>
            <a:r>
              <a:rPr lang="x-none" sz="1600" b="1" smtClean="0">
                <a:ln w="50800"/>
                <a:solidFill>
                  <a:schemeClr val="bg1">
                    <a:shade val="50000"/>
                  </a:schemeClr>
                </a:solidFill>
              </a:rPr>
              <a:t>SISTEMAS</a:t>
            </a:r>
            <a:r>
              <a:rPr lang="x-none" sz="1400" b="1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x-none" sz="1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ADMINISTRATIVOS</a:t>
            </a:r>
            <a:endParaRPr lang="x-none" sz="14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47" name="Retângulo 46">
            <a:hlinkClick r:id="rId3" action="ppaction://hlinksldjump"/>
          </p:cNvPr>
          <p:cNvSpPr/>
          <p:nvPr/>
        </p:nvSpPr>
        <p:spPr>
          <a:xfrm>
            <a:off x="3203849" y="2414863"/>
            <a:ext cx="432048" cy="1950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48" name="Rectangle 25"/>
          <p:cNvSpPr/>
          <p:nvPr/>
        </p:nvSpPr>
        <p:spPr>
          <a:xfrm rot="3437699">
            <a:off x="2106544" y="880909"/>
            <a:ext cx="4896544" cy="5030197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Circle">
              <a:avLst>
                <a:gd name="adj" fmla="val 143798"/>
              </a:avLst>
            </a:prstTxWarp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x-none" sz="1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		</a:t>
            </a:r>
            <a:r>
              <a:rPr lang="x-none" sz="1400" b="1" smtClean="0">
                <a:ln w="50800"/>
                <a:solidFill>
                  <a:schemeClr val="bg1">
                    <a:shade val="50000"/>
                  </a:schemeClr>
                </a:solidFill>
              </a:rPr>
              <a:t>         </a:t>
            </a:r>
            <a:r>
              <a:rPr lang="x-none" sz="1400" b="1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x-none" sz="1400" b="1" smtClean="0">
                <a:ln w="50800"/>
                <a:solidFill>
                  <a:schemeClr val="bg1">
                    <a:shade val="50000"/>
                  </a:schemeClr>
                </a:solidFill>
              </a:rPr>
              <a:t>    </a:t>
            </a:r>
            <a:r>
              <a:rPr lang="pt-BR" sz="1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   </a:t>
            </a:r>
            <a:r>
              <a:rPr lang="x-none" sz="1400" b="1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pt-BR" sz="1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 </a:t>
            </a:r>
            <a:r>
              <a:rPr lang="x-none" sz="1600" b="1" smtClean="0">
                <a:ln w="50800"/>
                <a:solidFill>
                  <a:schemeClr val="bg1">
                    <a:shade val="50000"/>
                  </a:schemeClr>
                </a:solidFill>
              </a:rPr>
              <a:t>GOVERNANÇA</a:t>
            </a:r>
            <a:endParaRPr lang="x-none" sz="14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49" name="Retângulo 48">
            <a:hlinkClick r:id="rId4" action="ppaction://hlinksldjump"/>
          </p:cNvPr>
          <p:cNvSpPr/>
          <p:nvPr/>
        </p:nvSpPr>
        <p:spPr>
          <a:xfrm>
            <a:off x="5508104" y="2420888"/>
            <a:ext cx="432048" cy="1950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50" name="Retângulo 49">
            <a:hlinkClick r:id="rId5" action="ppaction://hlinksldjump"/>
          </p:cNvPr>
          <p:cNvSpPr/>
          <p:nvPr/>
        </p:nvSpPr>
        <p:spPr>
          <a:xfrm rot="16200000">
            <a:off x="4437811" y="72338"/>
            <a:ext cx="360039" cy="1950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52" name="Retângulo 51">
            <a:hlinkClick r:id="rId6" action="ppaction://hlinksldjump"/>
          </p:cNvPr>
          <p:cNvSpPr/>
          <p:nvPr/>
        </p:nvSpPr>
        <p:spPr>
          <a:xfrm rot="16200000">
            <a:off x="4426132" y="660772"/>
            <a:ext cx="360039" cy="1950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53" name="Retângulo 52">
            <a:hlinkClick r:id="rId6" action="ppaction://hlinksldjump"/>
          </p:cNvPr>
          <p:cNvSpPr/>
          <p:nvPr/>
        </p:nvSpPr>
        <p:spPr>
          <a:xfrm rot="14080453">
            <a:off x="3362920" y="1527880"/>
            <a:ext cx="360039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54" name="Retângulo 53">
            <a:hlinkClick r:id="rId6" action="ppaction://hlinksldjump"/>
          </p:cNvPr>
          <p:cNvSpPr/>
          <p:nvPr/>
        </p:nvSpPr>
        <p:spPr>
          <a:xfrm rot="18324503">
            <a:off x="5726160" y="1776404"/>
            <a:ext cx="360039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55" name="Retângulo 54">
            <a:hlinkClick r:id="rId4" action="ppaction://hlinksldjump"/>
          </p:cNvPr>
          <p:cNvSpPr/>
          <p:nvPr/>
        </p:nvSpPr>
        <p:spPr>
          <a:xfrm rot="18324503">
            <a:off x="5073869" y="2126831"/>
            <a:ext cx="360039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56" name="Retângulo 55">
            <a:hlinkClick r:id="rId4" action="ppaction://hlinksldjump"/>
          </p:cNvPr>
          <p:cNvSpPr/>
          <p:nvPr/>
        </p:nvSpPr>
        <p:spPr>
          <a:xfrm rot="14069824">
            <a:off x="5038201" y="4220063"/>
            <a:ext cx="360039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24" name="Oval 11"/>
          <p:cNvSpPr/>
          <p:nvPr/>
        </p:nvSpPr>
        <p:spPr>
          <a:xfrm rot="1510869">
            <a:off x="3597053" y="2454052"/>
            <a:ext cx="1944000" cy="1944000"/>
          </a:xfrm>
          <a:prstGeom prst="ellipse">
            <a:avLst/>
          </a:prstGeom>
          <a:gradFill>
            <a:gsLst>
              <a:gs pos="0">
                <a:schemeClr val="accent6">
                  <a:lumMod val="50000"/>
                </a:schemeClr>
              </a:gs>
              <a:gs pos="80000">
                <a:schemeClr val="accent6">
                  <a:lumMod val="75000"/>
                </a:schemeClr>
              </a:gs>
            </a:gsLst>
            <a:lin ang="0" scaled="1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46" name="Rectangle 19"/>
          <p:cNvSpPr/>
          <p:nvPr/>
        </p:nvSpPr>
        <p:spPr>
          <a:xfrm rot="16200000">
            <a:off x="3923002" y="2802339"/>
            <a:ext cx="1296144" cy="1294292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Circle">
              <a:avLst/>
            </a:prstTxWarp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x-none" sz="1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ESTR</a:t>
            </a:r>
            <a:r>
              <a:rPr lang="pt-BR" sz="1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U</a:t>
            </a:r>
            <a:r>
              <a:rPr lang="x-none" sz="1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TURA  DE  TIC</a:t>
            </a:r>
            <a:endParaRPr lang="x-none" sz="16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51" name="Elipse 50">
            <a:hlinkClick r:id="rId7" action="ppaction://hlinksldjump"/>
          </p:cNvPr>
          <p:cNvSpPr/>
          <p:nvPr/>
        </p:nvSpPr>
        <p:spPr>
          <a:xfrm>
            <a:off x="3708080" y="2636912"/>
            <a:ext cx="1728192" cy="1296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1441822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32656"/>
          </a:xfrm>
        </p:spPr>
        <p:txBody>
          <a:bodyPr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chemeClr val="bg1"/>
                </a:solidFill>
              </a:rPr>
              <a:t>Projeto: Audiência Digital</a:t>
            </a:r>
            <a:endParaRPr lang="pt-BR" sz="1600" dirty="0"/>
          </a:p>
        </p:txBody>
      </p:sp>
      <p:grpSp>
        <p:nvGrpSpPr>
          <p:cNvPr id="6" name="Grupo 5"/>
          <p:cNvGrpSpPr/>
          <p:nvPr/>
        </p:nvGrpSpPr>
        <p:grpSpPr>
          <a:xfrm>
            <a:off x="4608460" y="404664"/>
            <a:ext cx="4104000" cy="276999"/>
            <a:chOff x="4572000" y="1180069"/>
            <a:chExt cx="4140463" cy="276999"/>
          </a:xfrm>
        </p:grpSpPr>
        <p:sp>
          <p:nvSpPr>
            <p:cNvPr id="30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1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2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3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Gerente do Projeto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34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n-ea"/>
                </a:rPr>
                <a:t>Simone Antunes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36" name="Round Same Side Corner Rectangle 42"/>
          <p:cNvSpPr/>
          <p:nvPr/>
        </p:nvSpPr>
        <p:spPr>
          <a:xfrm>
            <a:off x="431540" y="1491255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Status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44" name="Grupo 43"/>
          <p:cNvGrpSpPr/>
          <p:nvPr/>
        </p:nvGrpSpPr>
        <p:grpSpPr>
          <a:xfrm>
            <a:off x="431540" y="404664"/>
            <a:ext cx="4104000" cy="276999"/>
            <a:chOff x="4572000" y="1180069"/>
            <a:chExt cx="4140463" cy="276999"/>
          </a:xfrm>
        </p:grpSpPr>
        <p:sp>
          <p:nvSpPr>
            <p:cNvPr id="45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6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47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48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Gestor do Negócio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49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n-ea"/>
                </a:rPr>
                <a:t>Dr. </a:t>
              </a: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Emiliano Zapata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62" name="Round Same Side Corner Rectangle 42"/>
          <p:cNvSpPr/>
          <p:nvPr/>
        </p:nvSpPr>
        <p:spPr>
          <a:xfrm>
            <a:off x="431540" y="2420888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Pontos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Atenção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63" name="Rectangle 6"/>
          <p:cNvSpPr/>
          <p:nvPr/>
        </p:nvSpPr>
        <p:spPr>
          <a:xfrm>
            <a:off x="431540" y="2670041"/>
            <a:ext cx="4110920" cy="1773542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85738" indent="-185738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050" dirty="0">
                <a:solidFill>
                  <a:schemeClr val="dk1"/>
                </a:solidFill>
              </a:rPr>
              <a:t>Para o processo de implantação da sistemática de gravação no Poder Judiciário de Pernambuco, se faz necessário um novo projeto, com um novo planejamento e um “Gestor de Negócio”</a:t>
            </a:r>
          </a:p>
          <a:p>
            <a:pPr marL="185738" indent="-185738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050" dirty="0">
                <a:solidFill>
                  <a:schemeClr val="dk1"/>
                </a:solidFill>
              </a:rPr>
              <a:t>O processo de implantação de gravação de audiências deverá levar a necessidade de aquisição de recursos de infraestrutura computacional, tais como estrutura de armazenamento, melhoria nos links de acesso à internet, entre outros</a:t>
            </a:r>
            <a:r>
              <a:rPr lang="pt-BR" sz="1050" dirty="0" smtClean="0">
                <a:solidFill>
                  <a:schemeClr val="dk1"/>
                </a:solidFill>
              </a:rPr>
              <a:t>.</a:t>
            </a:r>
          </a:p>
          <a:p>
            <a:pPr marL="185738" indent="-185738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050" dirty="0" smtClean="0">
                <a:solidFill>
                  <a:schemeClr val="dk1"/>
                </a:solidFill>
              </a:rPr>
              <a:t>Houve replanejamento do projeto alterando sua data final de Fevereiro de 2013 para Março de 2013.</a:t>
            </a:r>
            <a:endParaRPr lang="ro-RO" sz="1200" dirty="0">
              <a:solidFill>
                <a:schemeClr val="accent2"/>
              </a:solidFill>
            </a:endParaRPr>
          </a:p>
        </p:txBody>
      </p:sp>
      <p:sp>
        <p:nvSpPr>
          <p:cNvPr id="64" name="Round Same Side Corner Rectangle 42"/>
          <p:cNvSpPr/>
          <p:nvPr/>
        </p:nvSpPr>
        <p:spPr>
          <a:xfrm>
            <a:off x="4608460" y="2120892"/>
            <a:ext cx="410400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Progressão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65" name="Rectangle 6"/>
          <p:cNvSpPr/>
          <p:nvPr/>
        </p:nvSpPr>
        <p:spPr>
          <a:xfrm>
            <a:off x="4608460" y="2384484"/>
            <a:ext cx="4110920" cy="2059099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200" dirty="0">
              <a:solidFill>
                <a:schemeClr val="accent2"/>
              </a:solidFill>
            </a:endParaRPr>
          </a:p>
        </p:txBody>
      </p:sp>
      <p:pic>
        <p:nvPicPr>
          <p:cNvPr id="66" name="Picture 2070" descr="Icon Exclamation Mar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18" y="2453942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" name="Picture 2028" descr="Icon Results Chart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2067" y="2160639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0" name="Tabela 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231630"/>
              </p:ext>
            </p:extLst>
          </p:nvPr>
        </p:nvGraphicFramePr>
        <p:xfrm>
          <a:off x="418056" y="4761296"/>
          <a:ext cx="8301324" cy="133200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6172919"/>
                <a:gridCol w="1295742"/>
                <a:gridCol w="832663"/>
              </a:tblGrid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Planejamento do Projeto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Out/11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100%</a:t>
                      </a:r>
                      <a:endParaRPr lang="pt-BR" sz="1100" dirty="0"/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Especificação Técnica Inicial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Nov/11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100%</a:t>
                      </a:r>
                      <a:endParaRPr lang="pt-BR" sz="1100" dirty="0"/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Desenvolvimento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Dez/12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80%</a:t>
                      </a:r>
                      <a:endParaRPr lang="pt-BR" sz="1100" dirty="0"/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Homologação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Jan/13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0%</a:t>
                      </a:r>
                      <a:endParaRPr lang="pt-BR" sz="1100" dirty="0"/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Implantação Piloto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Mar/13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0%</a:t>
                      </a:r>
                      <a:endParaRPr lang="pt-BR" sz="11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2" name="Round Same Side Corner Rectangle 42"/>
          <p:cNvSpPr/>
          <p:nvPr/>
        </p:nvSpPr>
        <p:spPr>
          <a:xfrm>
            <a:off x="418056" y="4515591"/>
            <a:ext cx="830132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Principais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Fases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73" name="Picture 2081" descr="Flag-re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3318" y="4548720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" name="Rectangle 6"/>
          <p:cNvSpPr/>
          <p:nvPr/>
        </p:nvSpPr>
        <p:spPr>
          <a:xfrm>
            <a:off x="424620" y="1749123"/>
            <a:ext cx="4110920" cy="59566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050" dirty="0">
              <a:solidFill>
                <a:schemeClr val="dk1"/>
              </a:solidFill>
            </a:endParaRPr>
          </a:p>
        </p:txBody>
      </p:sp>
      <p:sp>
        <p:nvSpPr>
          <p:cNvPr id="75" name="Round Same Side Corner Rectangle 42"/>
          <p:cNvSpPr/>
          <p:nvPr/>
        </p:nvSpPr>
        <p:spPr>
          <a:xfrm>
            <a:off x="4637544" y="1483121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Data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Conclusão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76" name="Rectangle 6"/>
          <p:cNvSpPr/>
          <p:nvPr/>
        </p:nvSpPr>
        <p:spPr>
          <a:xfrm>
            <a:off x="4630624" y="1740408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Março 2013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79" name="Round Same Side Corner Rectangle 42"/>
          <p:cNvSpPr/>
          <p:nvPr/>
        </p:nvSpPr>
        <p:spPr>
          <a:xfrm>
            <a:off x="6753484" y="1491255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Progresso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Atual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80" name="Rectangle 6"/>
          <p:cNvSpPr/>
          <p:nvPr/>
        </p:nvSpPr>
        <p:spPr>
          <a:xfrm>
            <a:off x="6746564" y="1748542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65%</a:t>
            </a:r>
            <a:endParaRPr lang="ro-RO" sz="1200" dirty="0">
              <a:solidFill>
                <a:schemeClr val="tx1"/>
              </a:solidFill>
            </a:endParaRPr>
          </a:p>
        </p:txBody>
      </p:sp>
      <p:pic>
        <p:nvPicPr>
          <p:cNvPr id="37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09329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Round Same Side Corner Rectangle 42"/>
          <p:cNvSpPr/>
          <p:nvPr/>
        </p:nvSpPr>
        <p:spPr>
          <a:xfrm>
            <a:off x="438460" y="764704"/>
            <a:ext cx="826570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Descrição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43" name="Picture 2065" descr="Icon- Checklist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6615" y="808246"/>
            <a:ext cx="179219" cy="18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" name="Rectangle 6"/>
          <p:cNvSpPr/>
          <p:nvPr/>
        </p:nvSpPr>
        <p:spPr>
          <a:xfrm>
            <a:off x="431540" y="993544"/>
            <a:ext cx="8265704" cy="419232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>
                <a:solidFill>
                  <a:schemeClr val="dk1"/>
                </a:solidFill>
              </a:rPr>
              <a:t>O objetivo principal deste projeto é definição e construção de um sistema informatizado para gravação de audiências, em áudio e vídeo, integrado ao sistema de processo eletrônico do CNJ – </a:t>
            </a:r>
            <a:r>
              <a:rPr lang="pt-BR" sz="1050" dirty="0" err="1">
                <a:solidFill>
                  <a:schemeClr val="dk1"/>
                </a:solidFill>
              </a:rPr>
              <a:t>PJe</a:t>
            </a:r>
            <a:r>
              <a:rPr lang="pt-BR" sz="1050" dirty="0">
                <a:solidFill>
                  <a:schemeClr val="dk1"/>
                </a:solidFill>
              </a:rPr>
              <a:t>.</a:t>
            </a:r>
          </a:p>
        </p:txBody>
      </p:sp>
      <p:pic>
        <p:nvPicPr>
          <p:cNvPr id="51" name="Imagem 5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58" y="1511557"/>
            <a:ext cx="216000" cy="216000"/>
          </a:xfrm>
          <a:prstGeom prst="rect">
            <a:avLst/>
          </a:prstGeom>
        </p:spPr>
      </p:pic>
      <p:graphicFrame>
        <p:nvGraphicFramePr>
          <p:cNvPr id="38" name="Gráfico 37"/>
          <p:cNvGraphicFramePr/>
          <p:nvPr>
            <p:extLst>
              <p:ext uri="{D42A27DB-BD31-4B8C-83A1-F6EECF244321}">
                <p14:modId xmlns:p14="http://schemas.microsoft.com/office/powerpoint/2010/main" val="3402683771"/>
              </p:ext>
            </p:extLst>
          </p:nvPr>
        </p:nvGraphicFramePr>
        <p:xfrm>
          <a:off x="4655026" y="2384484"/>
          <a:ext cx="4042218" cy="2059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  <p:extLst>
      <p:ext uri="{BB962C8B-B14F-4D97-AF65-F5344CB8AC3E}">
        <p14:creationId xmlns:p14="http://schemas.microsoft.com/office/powerpoint/2010/main" val="335135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32656"/>
          </a:xfrm>
        </p:spPr>
        <p:txBody>
          <a:bodyPr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chemeClr val="bg1"/>
                </a:solidFill>
              </a:rPr>
              <a:t>Projeto: Controle de Frequência de Cumpridor de Pena Alternativa  (VEPA)</a:t>
            </a:r>
            <a:endParaRPr lang="pt-BR" sz="1600" dirty="0"/>
          </a:p>
        </p:txBody>
      </p:sp>
      <p:grpSp>
        <p:nvGrpSpPr>
          <p:cNvPr id="6" name="Grupo 5"/>
          <p:cNvGrpSpPr/>
          <p:nvPr/>
        </p:nvGrpSpPr>
        <p:grpSpPr>
          <a:xfrm>
            <a:off x="4608460" y="404664"/>
            <a:ext cx="4104000" cy="276999"/>
            <a:chOff x="4572000" y="1180069"/>
            <a:chExt cx="4140463" cy="276999"/>
          </a:xfrm>
        </p:grpSpPr>
        <p:sp>
          <p:nvSpPr>
            <p:cNvPr id="30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1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2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3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Gerente do Projeto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34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n-ea"/>
                </a:rPr>
                <a:t>Leonardo Santana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36" name="Round Same Side Corner Rectangle 42"/>
          <p:cNvSpPr/>
          <p:nvPr/>
        </p:nvSpPr>
        <p:spPr>
          <a:xfrm>
            <a:off x="431540" y="1491255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Status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44" name="Grupo 43"/>
          <p:cNvGrpSpPr/>
          <p:nvPr/>
        </p:nvGrpSpPr>
        <p:grpSpPr>
          <a:xfrm>
            <a:off x="431540" y="404664"/>
            <a:ext cx="4104000" cy="276999"/>
            <a:chOff x="4572000" y="1180069"/>
            <a:chExt cx="4140463" cy="276999"/>
          </a:xfrm>
        </p:grpSpPr>
        <p:sp>
          <p:nvSpPr>
            <p:cNvPr id="45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6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47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48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Gestor do Negócio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49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n-ea"/>
                </a:rPr>
                <a:t>Dr. </a:t>
              </a: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Flávio Fontes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62" name="Round Same Side Corner Rectangle 42"/>
          <p:cNvSpPr/>
          <p:nvPr/>
        </p:nvSpPr>
        <p:spPr>
          <a:xfrm>
            <a:off x="431540" y="3003110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Pontos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Atenção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63" name="Rectangle 6"/>
          <p:cNvSpPr/>
          <p:nvPr/>
        </p:nvSpPr>
        <p:spPr>
          <a:xfrm>
            <a:off x="431540" y="3252263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 smtClean="0">
                <a:solidFill>
                  <a:schemeClr val="dk1"/>
                </a:solidFill>
              </a:rPr>
              <a:t>Não há.</a:t>
            </a:r>
            <a:endParaRPr lang="ro-RO" sz="1200" dirty="0">
              <a:solidFill>
                <a:schemeClr val="accent2"/>
              </a:solidFill>
            </a:endParaRPr>
          </a:p>
        </p:txBody>
      </p:sp>
      <p:sp>
        <p:nvSpPr>
          <p:cNvPr id="64" name="Round Same Side Corner Rectangle 42"/>
          <p:cNvSpPr/>
          <p:nvPr/>
        </p:nvSpPr>
        <p:spPr>
          <a:xfrm>
            <a:off x="4608460" y="2120892"/>
            <a:ext cx="410400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Progressão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65" name="Rectangle 6"/>
          <p:cNvSpPr/>
          <p:nvPr/>
        </p:nvSpPr>
        <p:spPr>
          <a:xfrm>
            <a:off x="4608460" y="2384484"/>
            <a:ext cx="4110920" cy="2059099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200" dirty="0">
              <a:solidFill>
                <a:schemeClr val="accent2"/>
              </a:solidFill>
            </a:endParaRPr>
          </a:p>
        </p:txBody>
      </p:sp>
      <p:pic>
        <p:nvPicPr>
          <p:cNvPr id="66" name="Picture 2070" descr="Icon Exclamation Mar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18" y="3030486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" name="Picture 2028" descr="Icon Results Chart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2067" y="2160639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0" name="Tabela 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5108925"/>
              </p:ext>
            </p:extLst>
          </p:nvPr>
        </p:nvGraphicFramePr>
        <p:xfrm>
          <a:off x="418056" y="4761296"/>
          <a:ext cx="8301324" cy="159840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6172919"/>
                <a:gridCol w="1295742"/>
                <a:gridCol w="832663"/>
              </a:tblGrid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Levantamento de requisitos</a:t>
                      </a:r>
                      <a:endParaRPr lang="pt-BR" sz="11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Out/12</a:t>
                      </a:r>
                      <a:endParaRPr lang="pt-BR" sz="11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100%</a:t>
                      </a:r>
                      <a:endParaRPr lang="pt-BR" sz="11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Documentação inicial do projeto</a:t>
                      </a:r>
                      <a:endParaRPr lang="pt-BR" sz="11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Out/12</a:t>
                      </a:r>
                      <a:endParaRPr lang="pt-BR" sz="11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100%</a:t>
                      </a:r>
                      <a:endParaRPr lang="pt-BR" sz="11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Desenvolvimento</a:t>
                      </a:r>
                      <a:endParaRPr lang="pt-BR" sz="11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b="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Fev</a:t>
                      </a:r>
                      <a:r>
                        <a:rPr lang="pt-BR" sz="11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/13</a:t>
                      </a:r>
                      <a:endParaRPr lang="pt-BR" sz="11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5%</a:t>
                      </a:r>
                      <a:endParaRPr lang="pt-BR" sz="11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Homologação</a:t>
                      </a:r>
                      <a:endParaRPr lang="pt-BR" sz="11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b="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Fev</a:t>
                      </a:r>
                      <a:r>
                        <a:rPr lang="pt-BR" sz="11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/13</a:t>
                      </a:r>
                      <a:endParaRPr lang="pt-BR" sz="11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0%</a:t>
                      </a:r>
                      <a:endParaRPr lang="pt-BR" sz="11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Treinamento</a:t>
                      </a:r>
                      <a:endParaRPr lang="pt-BR" sz="11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Mar/</a:t>
                      </a:r>
                      <a:r>
                        <a:rPr lang="pt-BR" sz="11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13</a:t>
                      </a:r>
                      <a:endParaRPr lang="pt-BR" sz="11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0%</a:t>
                      </a:r>
                      <a:endParaRPr lang="pt-BR" sz="1100" b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Implantação</a:t>
                      </a:r>
                      <a:endParaRPr lang="pt-BR" sz="11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Mar/</a:t>
                      </a:r>
                      <a:r>
                        <a:rPr lang="pt-BR" sz="11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13</a:t>
                      </a:r>
                      <a:endParaRPr lang="pt-BR" sz="11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0%</a:t>
                      </a:r>
                      <a:endParaRPr lang="pt-BR" sz="11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72" name="Round Same Side Corner Rectangle 42"/>
          <p:cNvSpPr/>
          <p:nvPr/>
        </p:nvSpPr>
        <p:spPr>
          <a:xfrm>
            <a:off x="418056" y="4515591"/>
            <a:ext cx="830132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Principais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Fases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73" name="Picture 2081" descr="Flag-re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3318" y="4548720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" name="Rectangle 6"/>
          <p:cNvSpPr/>
          <p:nvPr/>
        </p:nvSpPr>
        <p:spPr>
          <a:xfrm>
            <a:off x="424620" y="1749123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050" dirty="0">
              <a:solidFill>
                <a:schemeClr val="dk1"/>
              </a:solidFill>
            </a:endParaRPr>
          </a:p>
        </p:txBody>
      </p:sp>
      <p:sp>
        <p:nvSpPr>
          <p:cNvPr id="75" name="Round Same Side Corner Rectangle 42"/>
          <p:cNvSpPr/>
          <p:nvPr/>
        </p:nvSpPr>
        <p:spPr>
          <a:xfrm>
            <a:off x="4637544" y="1483121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Data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Conclusão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76" name="Rectangle 6"/>
          <p:cNvSpPr/>
          <p:nvPr/>
        </p:nvSpPr>
        <p:spPr>
          <a:xfrm>
            <a:off x="4630624" y="1740408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Mar</a:t>
            </a:r>
            <a:r>
              <a:rPr lang="pt-BR" sz="1200" dirty="0" smtClean="0">
                <a:solidFill>
                  <a:schemeClr val="tx1"/>
                </a:solidFill>
              </a:rPr>
              <a:t>ço </a:t>
            </a:r>
            <a:r>
              <a:rPr lang="pt-BR" sz="1200" dirty="0" smtClean="0">
                <a:solidFill>
                  <a:schemeClr val="tx1"/>
                </a:solidFill>
              </a:rPr>
              <a:t>2013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79" name="Round Same Side Corner Rectangle 42"/>
          <p:cNvSpPr/>
          <p:nvPr/>
        </p:nvSpPr>
        <p:spPr>
          <a:xfrm>
            <a:off x="6753484" y="1491255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Progresso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Atual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80" name="Rectangle 6"/>
          <p:cNvSpPr/>
          <p:nvPr/>
        </p:nvSpPr>
        <p:spPr>
          <a:xfrm>
            <a:off x="6746564" y="1748542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15%</a:t>
            </a:r>
            <a:endParaRPr lang="ro-RO" sz="1200" dirty="0">
              <a:solidFill>
                <a:schemeClr val="tx1"/>
              </a:solidFill>
            </a:endParaRPr>
          </a:p>
        </p:txBody>
      </p:sp>
      <p:pic>
        <p:nvPicPr>
          <p:cNvPr id="37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09329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Round Same Side Corner Rectangle 42"/>
          <p:cNvSpPr/>
          <p:nvPr/>
        </p:nvSpPr>
        <p:spPr>
          <a:xfrm>
            <a:off x="438460" y="764704"/>
            <a:ext cx="826570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Descrição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43" name="Picture 2065" descr="Icon- Checklist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6615" y="808246"/>
            <a:ext cx="179219" cy="18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" name="Rectangle 6"/>
          <p:cNvSpPr/>
          <p:nvPr/>
        </p:nvSpPr>
        <p:spPr>
          <a:xfrm>
            <a:off x="431540" y="993544"/>
            <a:ext cx="8265704" cy="419232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>
                <a:solidFill>
                  <a:schemeClr val="dk1"/>
                </a:solidFill>
              </a:rPr>
              <a:t>Implementar o controle de comparecimento de cumpridor de pena alternativa através de leitura de código de barras baseado em requisitos definidos pelo setor psicossocial da VEPA.</a:t>
            </a:r>
          </a:p>
        </p:txBody>
      </p:sp>
      <p:pic>
        <p:nvPicPr>
          <p:cNvPr id="51" name="Imagem 5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58" y="1511557"/>
            <a:ext cx="216000" cy="216000"/>
          </a:xfrm>
          <a:prstGeom prst="rect">
            <a:avLst/>
          </a:prstGeom>
        </p:spPr>
      </p:pic>
      <p:graphicFrame>
        <p:nvGraphicFramePr>
          <p:cNvPr id="39" name="Gráfico 38"/>
          <p:cNvGraphicFramePr/>
          <p:nvPr>
            <p:extLst>
              <p:ext uri="{D42A27DB-BD31-4B8C-83A1-F6EECF244321}">
                <p14:modId xmlns:p14="http://schemas.microsoft.com/office/powerpoint/2010/main" val="3838299066"/>
              </p:ext>
            </p:extLst>
          </p:nvPr>
        </p:nvGraphicFramePr>
        <p:xfrm>
          <a:off x="4655026" y="2384484"/>
          <a:ext cx="4042218" cy="2059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  <p:extLst>
      <p:ext uri="{BB962C8B-B14F-4D97-AF65-F5344CB8AC3E}">
        <p14:creationId xmlns:p14="http://schemas.microsoft.com/office/powerpoint/2010/main" val="2876708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/>
          <p:cNvGrpSpPr/>
          <p:nvPr/>
        </p:nvGrpSpPr>
        <p:grpSpPr>
          <a:xfrm>
            <a:off x="4608460" y="415697"/>
            <a:ext cx="4104000" cy="276999"/>
            <a:chOff x="4572000" y="1180069"/>
            <a:chExt cx="4140463" cy="276999"/>
          </a:xfrm>
        </p:grpSpPr>
        <p:sp>
          <p:nvSpPr>
            <p:cNvPr id="21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4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5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Gerente do Projeto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26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n-ea"/>
                </a:rPr>
                <a:t>Lucas Freire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27" name="Round Same Side Corner Rectangle 42"/>
          <p:cNvSpPr/>
          <p:nvPr/>
        </p:nvSpPr>
        <p:spPr>
          <a:xfrm>
            <a:off x="431540" y="1707279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Status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28" name="Grupo 27"/>
          <p:cNvGrpSpPr/>
          <p:nvPr/>
        </p:nvGrpSpPr>
        <p:grpSpPr>
          <a:xfrm>
            <a:off x="431540" y="415697"/>
            <a:ext cx="4104000" cy="276999"/>
            <a:chOff x="4572000" y="1180069"/>
            <a:chExt cx="4140463" cy="276999"/>
          </a:xfrm>
        </p:grpSpPr>
        <p:sp>
          <p:nvSpPr>
            <p:cNvPr id="29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1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2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Gestor do Negócio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33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n-ea"/>
                </a:rPr>
                <a:t>Des. Mauro Alencar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34" name="Round Same Side Corner Rectangle 42"/>
          <p:cNvSpPr/>
          <p:nvPr/>
        </p:nvSpPr>
        <p:spPr>
          <a:xfrm>
            <a:off x="431540" y="3219134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Pontos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Atenção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5" name="Rectangle 6"/>
          <p:cNvSpPr/>
          <p:nvPr/>
        </p:nvSpPr>
        <p:spPr>
          <a:xfrm>
            <a:off x="431540" y="3468287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pt-BR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As datas da 2ª e da 3ª etapa foram alteradas em virtude de modificações solicitadas pelos gestores na 1ª etapa, o que ocasionou um adiamento nos prazos seguintes.</a:t>
            </a:r>
          </a:p>
        </p:txBody>
      </p:sp>
      <p:sp>
        <p:nvSpPr>
          <p:cNvPr id="36" name="Round Same Side Corner Rectangle 42"/>
          <p:cNvSpPr/>
          <p:nvPr/>
        </p:nvSpPr>
        <p:spPr>
          <a:xfrm>
            <a:off x="4608460" y="2336916"/>
            <a:ext cx="410400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Progressão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7" name="Rectangle 6"/>
          <p:cNvSpPr/>
          <p:nvPr/>
        </p:nvSpPr>
        <p:spPr>
          <a:xfrm>
            <a:off x="4608460" y="2600508"/>
            <a:ext cx="4110920" cy="2059099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200" dirty="0">
              <a:solidFill>
                <a:schemeClr val="accent2"/>
              </a:solidFill>
            </a:endParaRPr>
          </a:p>
        </p:txBody>
      </p:sp>
      <p:pic>
        <p:nvPicPr>
          <p:cNvPr id="38" name="Picture 2070" descr="Icon Exclamation Ma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18" y="3246510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2028" descr="Icon Results Chart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2067" y="2376663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2" name="Tabela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2030293"/>
              </p:ext>
            </p:extLst>
          </p:nvPr>
        </p:nvGraphicFramePr>
        <p:xfrm>
          <a:off x="418056" y="4977320"/>
          <a:ext cx="8301324" cy="133200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6172919"/>
                <a:gridCol w="1295742"/>
                <a:gridCol w="832663"/>
              </a:tblGrid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Versão inicial da funcionalidade no </a:t>
                      </a:r>
                      <a:r>
                        <a:rPr lang="pt-BR" sz="110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JudWin</a:t>
                      </a:r>
                      <a:r>
                        <a:rPr lang="pt-BR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1º Grau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Mar/12</a:t>
                      </a:r>
                      <a:endParaRPr lang="pt-BR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100%</a:t>
                      </a:r>
                      <a:endParaRPr lang="pt-BR" sz="1100" dirty="0"/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1ª etapa de melhorias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Set/12</a:t>
                      </a:r>
                      <a:endParaRPr lang="pt-BR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100%</a:t>
                      </a:r>
                      <a:endParaRPr lang="pt-BR" sz="1100" dirty="0"/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2ª etapa de melhorias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Nov</a:t>
                      </a:r>
                      <a:r>
                        <a:rPr lang="pt-BR" sz="1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/12</a:t>
                      </a:r>
                      <a:endParaRPr lang="pt-BR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50%</a:t>
                      </a:r>
                      <a:endParaRPr lang="pt-BR" sz="1100" dirty="0"/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3ª etapa de melhorias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Dez/12</a:t>
                      </a:r>
                      <a:endParaRPr lang="pt-BR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10%</a:t>
                      </a:r>
                      <a:endParaRPr lang="pt-BR" sz="1100" dirty="0"/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endParaRPr lang="pt-BR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3" name="Round Same Side Corner Rectangle 42"/>
          <p:cNvSpPr/>
          <p:nvPr/>
        </p:nvSpPr>
        <p:spPr>
          <a:xfrm>
            <a:off x="418056" y="4731615"/>
            <a:ext cx="830132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Principais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Fases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44" name="Picture 2081" descr="Flag-r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3318" y="4764744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Rectangle 6"/>
          <p:cNvSpPr/>
          <p:nvPr/>
        </p:nvSpPr>
        <p:spPr>
          <a:xfrm>
            <a:off x="424620" y="1965147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endParaRPr lang="ro-RO" sz="1200" dirty="0">
              <a:solidFill>
                <a:schemeClr val="accent2"/>
              </a:solidFill>
            </a:endParaRPr>
          </a:p>
        </p:txBody>
      </p:sp>
      <p:sp>
        <p:nvSpPr>
          <p:cNvPr id="46" name="Round Same Side Corner Rectangle 42"/>
          <p:cNvSpPr/>
          <p:nvPr/>
        </p:nvSpPr>
        <p:spPr>
          <a:xfrm>
            <a:off x="4637544" y="1699145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Data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Conclusão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7" name="Rectangle 6"/>
          <p:cNvSpPr/>
          <p:nvPr/>
        </p:nvSpPr>
        <p:spPr>
          <a:xfrm>
            <a:off x="4630624" y="1956432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Dezembro 2012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48" name="Round Same Side Corner Rectangle 42"/>
          <p:cNvSpPr/>
          <p:nvPr/>
        </p:nvSpPr>
        <p:spPr>
          <a:xfrm>
            <a:off x="6753484" y="1707279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Progresso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Atual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9" name="Rectangle 6"/>
          <p:cNvSpPr/>
          <p:nvPr/>
        </p:nvSpPr>
        <p:spPr>
          <a:xfrm>
            <a:off x="6746564" y="1964566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75%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50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32656"/>
          </a:xfrm>
        </p:spPr>
        <p:txBody>
          <a:bodyPr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chemeClr val="bg1"/>
                </a:solidFill>
              </a:rPr>
              <a:t>Projeto: Banco Nacional de Mandados de Prisão</a:t>
            </a:r>
            <a:endParaRPr lang="pt-BR" sz="1600" dirty="0"/>
          </a:p>
        </p:txBody>
      </p:sp>
      <p:pic>
        <p:nvPicPr>
          <p:cNvPr id="52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09329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Round Same Side Corner Rectangle 42"/>
          <p:cNvSpPr/>
          <p:nvPr/>
        </p:nvSpPr>
        <p:spPr>
          <a:xfrm>
            <a:off x="438460" y="764704"/>
            <a:ext cx="826570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Descrição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54" name="Picture 2065" descr="Icon- Checklist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6615" y="808246"/>
            <a:ext cx="179219" cy="18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Rectangle 6"/>
          <p:cNvSpPr/>
          <p:nvPr/>
        </p:nvSpPr>
        <p:spPr>
          <a:xfrm>
            <a:off x="418056" y="993543"/>
            <a:ext cx="8294404" cy="633593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pt-BR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Este projeto tem por objetivo dar cumprimento à Resolução nº 137, de 13 de julho de 2011, do Conselho Nacional de Justiça, que regulamenta o Banco de Dados de Mandados de Prisão, disponibilizando no </a:t>
            </a:r>
            <a:r>
              <a:rPr lang="pt-BR" sz="105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JudWin</a:t>
            </a:r>
            <a:r>
              <a:rPr lang="pt-BR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1º Grau novas funcionalidades para a expedição dos mandados de prisão criminal e realizando o envio dos mesmos ao CNJ.</a:t>
            </a:r>
            <a:endParaRPr lang="ro-RO" sz="1200" dirty="0">
              <a:solidFill>
                <a:schemeClr val="accent2"/>
              </a:solidFill>
            </a:endParaRPr>
          </a:p>
        </p:txBody>
      </p:sp>
      <p:pic>
        <p:nvPicPr>
          <p:cNvPr id="56" name="Imagem 5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58" y="1744374"/>
            <a:ext cx="216000" cy="216000"/>
          </a:xfrm>
          <a:prstGeom prst="rect">
            <a:avLst/>
          </a:prstGeom>
        </p:spPr>
      </p:pic>
      <p:graphicFrame>
        <p:nvGraphicFramePr>
          <p:cNvPr id="41" name="Gráfico 40"/>
          <p:cNvGraphicFramePr/>
          <p:nvPr>
            <p:extLst>
              <p:ext uri="{D42A27DB-BD31-4B8C-83A1-F6EECF244321}">
                <p14:modId xmlns:p14="http://schemas.microsoft.com/office/powerpoint/2010/main" val="3317305400"/>
              </p:ext>
            </p:extLst>
          </p:nvPr>
        </p:nvGraphicFramePr>
        <p:xfrm>
          <a:off x="4655026" y="2600508"/>
          <a:ext cx="4042218" cy="2059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25448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/>
          <p:cNvGrpSpPr/>
          <p:nvPr/>
        </p:nvGrpSpPr>
        <p:grpSpPr>
          <a:xfrm>
            <a:off x="4608460" y="404664"/>
            <a:ext cx="4104000" cy="276999"/>
            <a:chOff x="4572000" y="1180069"/>
            <a:chExt cx="4140463" cy="276999"/>
          </a:xfrm>
        </p:grpSpPr>
        <p:sp>
          <p:nvSpPr>
            <p:cNvPr id="21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4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5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Gerente do Projeto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26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n-ea"/>
                </a:rPr>
                <a:t>Lucas Freire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27" name="Round Same Side Corner Rectangle 42"/>
          <p:cNvSpPr/>
          <p:nvPr/>
        </p:nvSpPr>
        <p:spPr>
          <a:xfrm>
            <a:off x="431540" y="1635271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Status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28" name="Grupo 27"/>
          <p:cNvGrpSpPr/>
          <p:nvPr/>
        </p:nvGrpSpPr>
        <p:grpSpPr>
          <a:xfrm>
            <a:off x="431540" y="404664"/>
            <a:ext cx="4104000" cy="276999"/>
            <a:chOff x="4572000" y="1180069"/>
            <a:chExt cx="4140463" cy="276999"/>
          </a:xfrm>
        </p:grpSpPr>
        <p:sp>
          <p:nvSpPr>
            <p:cNvPr id="29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1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2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Gestor do Negócio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33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n-ea"/>
                </a:rPr>
                <a:t>Dr. João Alberto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34" name="Round Same Side Corner Rectangle 42"/>
          <p:cNvSpPr/>
          <p:nvPr/>
        </p:nvSpPr>
        <p:spPr>
          <a:xfrm>
            <a:off x="431540" y="3147126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Pontos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Atenção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5" name="Rectangle 6"/>
          <p:cNvSpPr/>
          <p:nvPr/>
        </p:nvSpPr>
        <p:spPr>
          <a:xfrm>
            <a:off x="431540" y="3396279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pt-BR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Aguardando a </a:t>
            </a:r>
            <a:r>
              <a:rPr lang="pt-BR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publicação da Instrução Normativa pelo </a:t>
            </a:r>
            <a:r>
              <a:rPr lang="pt-BR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TJPE, para início da operação.</a:t>
            </a:r>
            <a:endParaRPr lang="pt-BR" sz="105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6" name="Round Same Side Corner Rectangle 42"/>
          <p:cNvSpPr/>
          <p:nvPr/>
        </p:nvSpPr>
        <p:spPr>
          <a:xfrm>
            <a:off x="4608460" y="2264908"/>
            <a:ext cx="410400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Progressão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7" name="Rectangle 6"/>
          <p:cNvSpPr/>
          <p:nvPr/>
        </p:nvSpPr>
        <p:spPr>
          <a:xfrm>
            <a:off x="4608460" y="2528500"/>
            <a:ext cx="4110920" cy="2059099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200" dirty="0">
              <a:solidFill>
                <a:schemeClr val="accent2"/>
              </a:solidFill>
            </a:endParaRPr>
          </a:p>
        </p:txBody>
      </p:sp>
      <p:pic>
        <p:nvPicPr>
          <p:cNvPr id="38" name="Picture 2070" descr="Icon Exclamation Ma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18" y="3174502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2028" descr="Icon Results Chart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2067" y="2304655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2" name="Tabela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3156562"/>
              </p:ext>
            </p:extLst>
          </p:nvPr>
        </p:nvGraphicFramePr>
        <p:xfrm>
          <a:off x="418056" y="4905312"/>
          <a:ext cx="8301324" cy="133200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6172919"/>
                <a:gridCol w="1295742"/>
                <a:gridCol w="832663"/>
              </a:tblGrid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Requisitos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err="1" smtClean="0">
                          <a:solidFill>
                            <a:schemeClr val="tx1"/>
                          </a:solidFill>
                        </a:rPr>
                        <a:t>Jul</a:t>
                      </a:r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/12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100%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Implementação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Set/12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100%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Homologação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Out/12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100%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Implantação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Out/12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100%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3" name="Round Same Side Corner Rectangle 42"/>
          <p:cNvSpPr/>
          <p:nvPr/>
        </p:nvSpPr>
        <p:spPr>
          <a:xfrm>
            <a:off x="418056" y="4659607"/>
            <a:ext cx="830132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Principais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Fases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44" name="Picture 2081" descr="Flag-r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3318" y="4692736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Rectangle 6"/>
          <p:cNvSpPr/>
          <p:nvPr/>
        </p:nvSpPr>
        <p:spPr>
          <a:xfrm>
            <a:off x="424620" y="1893139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just"/>
            <a:r>
              <a:rPr lang="pt-BR" sz="105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Sistema em produção.</a:t>
            </a:r>
            <a:endParaRPr lang="pt-BR" sz="105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46" name="Round Same Side Corner Rectangle 42"/>
          <p:cNvSpPr/>
          <p:nvPr/>
        </p:nvSpPr>
        <p:spPr>
          <a:xfrm>
            <a:off x="4637544" y="1627137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Data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Conclusão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7" name="Rectangle 6"/>
          <p:cNvSpPr/>
          <p:nvPr/>
        </p:nvSpPr>
        <p:spPr>
          <a:xfrm>
            <a:off x="4630624" y="1884424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Outubro 2012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48" name="Round Same Side Corner Rectangle 42"/>
          <p:cNvSpPr/>
          <p:nvPr/>
        </p:nvSpPr>
        <p:spPr>
          <a:xfrm>
            <a:off x="6753484" y="1635271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Progresso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Atual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9" name="Rectangle 6"/>
          <p:cNvSpPr/>
          <p:nvPr/>
        </p:nvSpPr>
        <p:spPr>
          <a:xfrm>
            <a:off x="6746564" y="1892558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100%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50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32656"/>
          </a:xfrm>
        </p:spPr>
        <p:txBody>
          <a:bodyPr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chemeClr val="bg1"/>
                </a:solidFill>
              </a:rPr>
              <a:t>Projeto: Protocolo Integrado</a:t>
            </a:r>
            <a:endParaRPr lang="pt-BR" sz="1600" dirty="0"/>
          </a:p>
        </p:txBody>
      </p:sp>
      <p:pic>
        <p:nvPicPr>
          <p:cNvPr id="52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09329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Round Same Side Corner Rectangle 42"/>
          <p:cNvSpPr/>
          <p:nvPr/>
        </p:nvSpPr>
        <p:spPr>
          <a:xfrm>
            <a:off x="438460" y="764704"/>
            <a:ext cx="826570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Descrição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54" name="Picture 2065" descr="Icon- Checklist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6615" y="808246"/>
            <a:ext cx="179219" cy="18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Rectangle 6"/>
          <p:cNvSpPr/>
          <p:nvPr/>
        </p:nvSpPr>
        <p:spPr>
          <a:xfrm>
            <a:off x="418056" y="993543"/>
            <a:ext cx="8294404" cy="561585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pt-BR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Este projeto tem por objetivo facilitar o acesso à Justiça por parte dos advogados, no sentido de ajustar o Sistema </a:t>
            </a:r>
            <a:r>
              <a:rPr lang="pt-BR" sz="105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JudWin</a:t>
            </a:r>
            <a:r>
              <a:rPr lang="pt-BR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1º Grau de forma que ele permita a entrada de petições não-iniciais e requerimentos de forma integrada a partir de qualquer comarca do Estado de Pernambuco.</a:t>
            </a:r>
            <a:endParaRPr lang="ro-RO" sz="1200" dirty="0">
              <a:solidFill>
                <a:schemeClr val="accent2"/>
              </a:solidFill>
            </a:endParaRPr>
          </a:p>
        </p:txBody>
      </p:sp>
      <p:pic>
        <p:nvPicPr>
          <p:cNvPr id="56" name="Imagem 5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58" y="1657828"/>
            <a:ext cx="216000" cy="216000"/>
          </a:xfrm>
          <a:prstGeom prst="rect">
            <a:avLst/>
          </a:prstGeom>
        </p:spPr>
      </p:pic>
      <p:graphicFrame>
        <p:nvGraphicFramePr>
          <p:cNvPr id="41" name="Gráfico 40"/>
          <p:cNvGraphicFramePr/>
          <p:nvPr>
            <p:extLst>
              <p:ext uri="{D42A27DB-BD31-4B8C-83A1-F6EECF244321}">
                <p14:modId xmlns:p14="http://schemas.microsoft.com/office/powerpoint/2010/main" val="1484101617"/>
              </p:ext>
            </p:extLst>
          </p:nvPr>
        </p:nvGraphicFramePr>
        <p:xfrm>
          <a:off x="4655026" y="2528500"/>
          <a:ext cx="4042218" cy="2059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25448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/>
          <p:cNvGrpSpPr/>
          <p:nvPr/>
        </p:nvGrpSpPr>
        <p:grpSpPr>
          <a:xfrm>
            <a:off x="4608460" y="404664"/>
            <a:ext cx="4104000" cy="276999"/>
            <a:chOff x="4572000" y="1180069"/>
            <a:chExt cx="4140463" cy="276999"/>
          </a:xfrm>
        </p:grpSpPr>
        <p:sp>
          <p:nvSpPr>
            <p:cNvPr id="21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4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5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Gerente do Projeto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26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Hadautho Roberto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27" name="Round Same Side Corner Rectangle 42"/>
          <p:cNvSpPr/>
          <p:nvPr/>
        </p:nvSpPr>
        <p:spPr>
          <a:xfrm>
            <a:off x="431540" y="1512887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Status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28" name="Grupo 27"/>
          <p:cNvGrpSpPr/>
          <p:nvPr/>
        </p:nvGrpSpPr>
        <p:grpSpPr>
          <a:xfrm>
            <a:off x="431540" y="404664"/>
            <a:ext cx="4104000" cy="276999"/>
            <a:chOff x="4572000" y="1180069"/>
            <a:chExt cx="4140463" cy="276999"/>
          </a:xfrm>
        </p:grpSpPr>
        <p:sp>
          <p:nvSpPr>
            <p:cNvPr id="29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1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2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Gestor do Negócio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33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n-ea"/>
                </a:rPr>
                <a:t>Dr. Ruy Patu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34" name="Round Same Side Corner Rectangle 42"/>
          <p:cNvSpPr/>
          <p:nvPr/>
        </p:nvSpPr>
        <p:spPr>
          <a:xfrm>
            <a:off x="431540" y="3024742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Pontos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Atenção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5" name="Rectangle 6"/>
          <p:cNvSpPr/>
          <p:nvPr/>
        </p:nvSpPr>
        <p:spPr>
          <a:xfrm>
            <a:off x="431540" y="3273895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pt-BR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 Coordenação de Conciliação, Mediação e Arbitragem ficou responsável pelo treinamento e divulgação aos usuários.</a:t>
            </a:r>
            <a:endParaRPr lang="pt-BR" sz="105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6" name="Round Same Side Corner Rectangle 42"/>
          <p:cNvSpPr/>
          <p:nvPr/>
        </p:nvSpPr>
        <p:spPr>
          <a:xfrm>
            <a:off x="4608460" y="2142524"/>
            <a:ext cx="410400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Progressão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7" name="Rectangle 6"/>
          <p:cNvSpPr/>
          <p:nvPr/>
        </p:nvSpPr>
        <p:spPr>
          <a:xfrm>
            <a:off x="4608460" y="2406116"/>
            <a:ext cx="4110920" cy="2059099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200" dirty="0">
              <a:solidFill>
                <a:schemeClr val="accent2"/>
              </a:solidFill>
            </a:endParaRPr>
          </a:p>
        </p:txBody>
      </p:sp>
      <p:pic>
        <p:nvPicPr>
          <p:cNvPr id="38" name="Picture 2070" descr="Icon Exclamation Ma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18" y="3052118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2028" descr="Icon Results Chart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2067" y="2182271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2" name="Tabela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4989031"/>
              </p:ext>
            </p:extLst>
          </p:nvPr>
        </p:nvGraphicFramePr>
        <p:xfrm>
          <a:off x="418056" y="4782928"/>
          <a:ext cx="8301324" cy="133200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6172919"/>
                <a:gridCol w="1295742"/>
                <a:gridCol w="832663"/>
              </a:tblGrid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Homologação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Set/12</a:t>
                      </a:r>
                      <a:endParaRPr lang="pt-BR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100%</a:t>
                      </a:r>
                      <a:endParaRPr lang="pt-BR" sz="1100" dirty="0"/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Entrada em Produção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Out/12</a:t>
                      </a:r>
                      <a:endParaRPr lang="pt-BR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100%</a:t>
                      </a:r>
                      <a:endParaRPr lang="pt-BR" sz="1100" dirty="0"/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/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/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endParaRPr lang="pt-BR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3" name="Round Same Side Corner Rectangle 42"/>
          <p:cNvSpPr/>
          <p:nvPr/>
        </p:nvSpPr>
        <p:spPr>
          <a:xfrm>
            <a:off x="418056" y="4537223"/>
            <a:ext cx="830132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Principais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Fases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44" name="Picture 2081" descr="Flag-r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3318" y="4570352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Rectangle 6"/>
          <p:cNvSpPr/>
          <p:nvPr/>
        </p:nvSpPr>
        <p:spPr>
          <a:xfrm>
            <a:off x="424620" y="1770755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pt-BR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Sistema em produção.</a:t>
            </a:r>
            <a:endParaRPr lang="pt-BR" sz="105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6" name="Round Same Side Corner Rectangle 42"/>
          <p:cNvSpPr/>
          <p:nvPr/>
        </p:nvSpPr>
        <p:spPr>
          <a:xfrm>
            <a:off x="4637544" y="1504753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Data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Conclusão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7" name="Rectangle 6"/>
          <p:cNvSpPr/>
          <p:nvPr/>
        </p:nvSpPr>
        <p:spPr>
          <a:xfrm>
            <a:off x="4630624" y="1762040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Outubro 2012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48" name="Round Same Side Corner Rectangle 42"/>
          <p:cNvSpPr/>
          <p:nvPr/>
        </p:nvSpPr>
        <p:spPr>
          <a:xfrm>
            <a:off x="6753484" y="1512887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Progresso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Atual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9" name="Rectangle 6"/>
          <p:cNvSpPr/>
          <p:nvPr/>
        </p:nvSpPr>
        <p:spPr>
          <a:xfrm>
            <a:off x="6746564" y="1770174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100%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50" name="Title 4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504056"/>
          </a:xfrm>
        </p:spPr>
        <p:txBody>
          <a:bodyPr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chemeClr val="bg1"/>
                </a:solidFill>
              </a:rPr>
              <a:t>Projeto: </a:t>
            </a:r>
            <a:r>
              <a:rPr lang="pt-BR" sz="1600" dirty="0" err="1">
                <a:solidFill>
                  <a:schemeClr val="bg1"/>
                </a:solidFill>
              </a:rPr>
              <a:t>Pré</a:t>
            </a:r>
            <a:r>
              <a:rPr lang="pt-BR" sz="1600" dirty="0">
                <a:solidFill>
                  <a:schemeClr val="bg1"/>
                </a:solidFill>
              </a:rPr>
              <a:t>-queixa (Mediação &amp; Arbitragem)</a:t>
            </a:r>
            <a:endParaRPr lang="pt-BR" sz="1600" dirty="0"/>
          </a:p>
        </p:txBody>
      </p:sp>
      <p:pic>
        <p:nvPicPr>
          <p:cNvPr id="52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09329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Round Same Side Corner Rectangle 42"/>
          <p:cNvSpPr/>
          <p:nvPr/>
        </p:nvSpPr>
        <p:spPr>
          <a:xfrm>
            <a:off x="438460" y="764704"/>
            <a:ext cx="826570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Descrição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54" name="Picture 2065" descr="Icon- Checklist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6615" y="808246"/>
            <a:ext cx="179219" cy="18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Rectangle 6"/>
          <p:cNvSpPr/>
          <p:nvPr/>
        </p:nvSpPr>
        <p:spPr>
          <a:xfrm>
            <a:off x="431540" y="993544"/>
            <a:ext cx="8265704" cy="419232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pt-BR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Sistema para registro de </a:t>
            </a:r>
            <a:r>
              <a:rPr lang="pt-BR" sz="105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pré</a:t>
            </a:r>
            <a:r>
              <a:rPr lang="pt-BR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-queixas dos juizados.</a:t>
            </a:r>
          </a:p>
        </p:txBody>
      </p:sp>
      <p:pic>
        <p:nvPicPr>
          <p:cNvPr id="56" name="Imagem 5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58" y="1540585"/>
            <a:ext cx="216000" cy="216000"/>
          </a:xfrm>
          <a:prstGeom prst="rect">
            <a:avLst/>
          </a:prstGeom>
        </p:spPr>
      </p:pic>
      <p:graphicFrame>
        <p:nvGraphicFramePr>
          <p:cNvPr id="41" name="Gráfico 40"/>
          <p:cNvGraphicFramePr/>
          <p:nvPr>
            <p:extLst>
              <p:ext uri="{D42A27DB-BD31-4B8C-83A1-F6EECF244321}">
                <p14:modId xmlns:p14="http://schemas.microsoft.com/office/powerpoint/2010/main" val="1319786018"/>
              </p:ext>
            </p:extLst>
          </p:nvPr>
        </p:nvGraphicFramePr>
        <p:xfrm>
          <a:off x="4655026" y="2406116"/>
          <a:ext cx="4042218" cy="2059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25448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/>
          <p:cNvGrpSpPr/>
          <p:nvPr/>
        </p:nvGrpSpPr>
        <p:grpSpPr>
          <a:xfrm>
            <a:off x="4608460" y="404664"/>
            <a:ext cx="4104000" cy="276999"/>
            <a:chOff x="4572000" y="1180069"/>
            <a:chExt cx="4140463" cy="276999"/>
          </a:xfrm>
        </p:grpSpPr>
        <p:sp>
          <p:nvSpPr>
            <p:cNvPr id="21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4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5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Gerente do Projeto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26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Lucas Freire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27" name="Round Same Side Corner Rectangle 42"/>
          <p:cNvSpPr/>
          <p:nvPr/>
        </p:nvSpPr>
        <p:spPr>
          <a:xfrm>
            <a:off x="431540" y="1512887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Status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28" name="Grupo 27"/>
          <p:cNvGrpSpPr/>
          <p:nvPr/>
        </p:nvGrpSpPr>
        <p:grpSpPr>
          <a:xfrm>
            <a:off x="431540" y="404664"/>
            <a:ext cx="4104000" cy="276999"/>
            <a:chOff x="4572000" y="1180069"/>
            <a:chExt cx="4140463" cy="276999"/>
          </a:xfrm>
        </p:grpSpPr>
        <p:sp>
          <p:nvSpPr>
            <p:cNvPr id="29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1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2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Gestor do Negócio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33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A definir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34" name="Round Same Side Corner Rectangle 42"/>
          <p:cNvSpPr/>
          <p:nvPr/>
        </p:nvSpPr>
        <p:spPr>
          <a:xfrm>
            <a:off x="431540" y="3024742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Pontos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Atenção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6" name="Round Same Side Corner Rectangle 42"/>
          <p:cNvSpPr/>
          <p:nvPr/>
        </p:nvSpPr>
        <p:spPr>
          <a:xfrm>
            <a:off x="4608460" y="2142524"/>
            <a:ext cx="410400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Progressão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7" name="Rectangle 6"/>
          <p:cNvSpPr/>
          <p:nvPr/>
        </p:nvSpPr>
        <p:spPr>
          <a:xfrm>
            <a:off x="4608460" y="2406116"/>
            <a:ext cx="4110920" cy="2059099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200" dirty="0">
              <a:solidFill>
                <a:schemeClr val="accent2"/>
              </a:solidFill>
            </a:endParaRPr>
          </a:p>
        </p:txBody>
      </p:sp>
      <p:pic>
        <p:nvPicPr>
          <p:cNvPr id="38" name="Picture 2070" descr="Icon Exclamation Ma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18" y="3052118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2028" descr="Icon Results Chart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2067" y="2182271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2" name="Tabela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0416486"/>
              </p:ext>
            </p:extLst>
          </p:nvPr>
        </p:nvGraphicFramePr>
        <p:xfrm>
          <a:off x="418056" y="4782928"/>
          <a:ext cx="8301324" cy="133200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6172919"/>
                <a:gridCol w="1295742"/>
                <a:gridCol w="832663"/>
              </a:tblGrid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/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/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/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/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endParaRPr lang="pt-BR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3" name="Round Same Side Corner Rectangle 42"/>
          <p:cNvSpPr/>
          <p:nvPr/>
        </p:nvSpPr>
        <p:spPr>
          <a:xfrm>
            <a:off x="418056" y="4537223"/>
            <a:ext cx="830132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Principais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Fases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44" name="Picture 2081" descr="Flag-r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3318" y="4570352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Rectangle 6"/>
          <p:cNvSpPr/>
          <p:nvPr/>
        </p:nvSpPr>
        <p:spPr>
          <a:xfrm>
            <a:off x="424620" y="1770755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endParaRPr lang="pt-BR" sz="105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6" name="Round Same Side Corner Rectangle 42"/>
          <p:cNvSpPr/>
          <p:nvPr/>
        </p:nvSpPr>
        <p:spPr>
          <a:xfrm>
            <a:off x="4637544" y="1504753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Data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Conclusão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7" name="Rectangle 6"/>
          <p:cNvSpPr/>
          <p:nvPr/>
        </p:nvSpPr>
        <p:spPr>
          <a:xfrm>
            <a:off x="4630624" y="1762040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A definir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48" name="Round Same Side Corner Rectangle 42"/>
          <p:cNvSpPr/>
          <p:nvPr/>
        </p:nvSpPr>
        <p:spPr>
          <a:xfrm>
            <a:off x="6753484" y="1512887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Progresso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Atual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9" name="Rectangle 6"/>
          <p:cNvSpPr/>
          <p:nvPr/>
        </p:nvSpPr>
        <p:spPr>
          <a:xfrm>
            <a:off x="6746564" y="1770174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>
                <a:solidFill>
                  <a:schemeClr val="tx1"/>
                </a:solidFill>
              </a:rPr>
              <a:t>9</a:t>
            </a:r>
            <a:r>
              <a:rPr lang="pt-BR" sz="1200" dirty="0" smtClean="0">
                <a:solidFill>
                  <a:schemeClr val="tx1"/>
                </a:solidFill>
              </a:rPr>
              <a:t>5%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50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32656"/>
          </a:xfrm>
        </p:spPr>
        <p:txBody>
          <a:bodyPr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chemeClr val="bg1"/>
                </a:solidFill>
              </a:rPr>
              <a:t>Projeto: Execução Fiscal Eletrônica</a:t>
            </a:r>
            <a:endParaRPr lang="pt-BR" sz="1600" dirty="0"/>
          </a:p>
        </p:txBody>
      </p:sp>
      <p:sp>
        <p:nvSpPr>
          <p:cNvPr id="52" name="Rectangle 6"/>
          <p:cNvSpPr/>
          <p:nvPr/>
        </p:nvSpPr>
        <p:spPr>
          <a:xfrm>
            <a:off x="431540" y="3273895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pt-BR" sz="1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O sistema desenvolvido pelo TJPE foi finalizado, porém as Procuradorias do Estado, de Jaboatão e Recife ainda não desenvolveram seus sistemas para integrarem-se ao do TJPE</a:t>
            </a:r>
            <a:r>
              <a:rPr lang="pt-BR" sz="1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algn="just"/>
            <a:r>
              <a:rPr lang="pt-BR" sz="1000" b="1" dirty="0" smtClean="0">
                <a:solidFill>
                  <a:schemeClr val="accent2">
                    <a:lumMod val="50000"/>
                  </a:schemeClr>
                </a:solidFill>
              </a:rPr>
              <a:t>Em outubro, por solicitação de Dr. João Alberto (Diretor do Fórum do Recife), houve repasse de documentação técnica para a EMPREL. O próximo lote de ajuizamentos da Procuradoria Municipal do Recife já deverá utilizar essa integração.</a:t>
            </a:r>
            <a:endParaRPr lang="pt-BR" sz="1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1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09329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Round Same Side Corner Rectangle 42"/>
          <p:cNvSpPr/>
          <p:nvPr/>
        </p:nvSpPr>
        <p:spPr>
          <a:xfrm>
            <a:off x="438460" y="764704"/>
            <a:ext cx="826570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Descrição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54" name="Picture 2065" descr="Icon- Checklist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6615" y="808246"/>
            <a:ext cx="179219" cy="18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Rectangle 6"/>
          <p:cNvSpPr/>
          <p:nvPr/>
        </p:nvSpPr>
        <p:spPr>
          <a:xfrm>
            <a:off x="431540" y="993544"/>
            <a:ext cx="8265704" cy="419232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pt-BR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Desenvolvimento de sistema que permita a integração fiscal com as Procuradorias Municipais e Estadual.</a:t>
            </a:r>
          </a:p>
          <a:p>
            <a:pPr algn="just"/>
            <a:endParaRPr lang="pt-BR" sz="105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6" name="Imagem 5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58" y="1540585"/>
            <a:ext cx="216000" cy="216000"/>
          </a:xfrm>
          <a:prstGeom prst="rect">
            <a:avLst/>
          </a:prstGeom>
        </p:spPr>
      </p:pic>
      <p:graphicFrame>
        <p:nvGraphicFramePr>
          <p:cNvPr id="41" name="Gráfico 40"/>
          <p:cNvGraphicFramePr/>
          <p:nvPr>
            <p:extLst>
              <p:ext uri="{D42A27DB-BD31-4B8C-83A1-F6EECF244321}">
                <p14:modId xmlns:p14="http://schemas.microsoft.com/office/powerpoint/2010/main" val="3825116270"/>
              </p:ext>
            </p:extLst>
          </p:nvPr>
        </p:nvGraphicFramePr>
        <p:xfrm>
          <a:off x="4655026" y="2406116"/>
          <a:ext cx="4042218" cy="2059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25448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/>
          <p:cNvGrpSpPr/>
          <p:nvPr/>
        </p:nvGrpSpPr>
        <p:grpSpPr>
          <a:xfrm>
            <a:off x="4608460" y="404664"/>
            <a:ext cx="4104000" cy="276999"/>
            <a:chOff x="4572000" y="1180069"/>
            <a:chExt cx="4140463" cy="276999"/>
          </a:xfrm>
        </p:grpSpPr>
        <p:sp>
          <p:nvSpPr>
            <p:cNvPr id="21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4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5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Gerente do Projeto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26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Hadautho Roberto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27" name="Round Same Side Corner Rectangle 42"/>
          <p:cNvSpPr/>
          <p:nvPr/>
        </p:nvSpPr>
        <p:spPr>
          <a:xfrm>
            <a:off x="431540" y="1512887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Status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28" name="Grupo 27"/>
          <p:cNvGrpSpPr/>
          <p:nvPr/>
        </p:nvGrpSpPr>
        <p:grpSpPr>
          <a:xfrm>
            <a:off x="431540" y="404664"/>
            <a:ext cx="4104000" cy="276999"/>
            <a:chOff x="4572000" y="1180069"/>
            <a:chExt cx="4140463" cy="276999"/>
          </a:xfrm>
        </p:grpSpPr>
        <p:sp>
          <p:nvSpPr>
            <p:cNvPr id="29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1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2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Gestor do Negócio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33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n-ea"/>
                </a:rPr>
                <a:t>Dr. </a:t>
              </a: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João Alberto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34" name="Round Same Side Corner Rectangle 42"/>
          <p:cNvSpPr/>
          <p:nvPr/>
        </p:nvSpPr>
        <p:spPr>
          <a:xfrm>
            <a:off x="431540" y="3024742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Pontos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Atenção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5" name="Rectangle 6"/>
          <p:cNvSpPr/>
          <p:nvPr/>
        </p:nvSpPr>
        <p:spPr>
          <a:xfrm>
            <a:off x="431540" y="3273895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pt-BR" sz="1050" dirty="0">
                <a:solidFill>
                  <a:schemeClr val="tx1"/>
                </a:solidFill>
                <a:latin typeface="Calibri" pitchFamily="34" charset="0"/>
                <a:ea typeface="Times New Roman"/>
                <a:cs typeface="Calibri" pitchFamily="34" charset="0"/>
              </a:rPr>
              <a:t>Aquisição dos equipamentos/TVs que  demorará mais tempo que o desenvolvimento do software(em torno de 6 meses</a:t>
            </a:r>
            <a:r>
              <a:rPr lang="pt-BR" sz="1050" dirty="0" smtClean="0">
                <a:solidFill>
                  <a:schemeClr val="tx1"/>
                </a:solidFill>
                <a:latin typeface="Calibri" pitchFamily="34" charset="0"/>
                <a:ea typeface="Times New Roman"/>
                <a:cs typeface="Calibri" pitchFamily="34" charset="0"/>
              </a:rPr>
              <a:t>)</a:t>
            </a:r>
          </a:p>
          <a:p>
            <a:pPr marL="171450" indent="-171450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pt-BR" sz="1050" dirty="0">
              <a:solidFill>
                <a:schemeClr val="tx1"/>
              </a:solidFill>
              <a:latin typeface="Calibri" pitchFamily="34" charset="0"/>
              <a:ea typeface="Times New Roman"/>
              <a:cs typeface="Calibri" pitchFamily="34" charset="0"/>
            </a:endParaRPr>
          </a:p>
        </p:txBody>
      </p:sp>
      <p:sp>
        <p:nvSpPr>
          <p:cNvPr id="36" name="Round Same Side Corner Rectangle 42"/>
          <p:cNvSpPr/>
          <p:nvPr/>
        </p:nvSpPr>
        <p:spPr>
          <a:xfrm>
            <a:off x="4608460" y="2142524"/>
            <a:ext cx="410400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Progressão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7" name="Rectangle 6"/>
          <p:cNvSpPr/>
          <p:nvPr/>
        </p:nvSpPr>
        <p:spPr>
          <a:xfrm>
            <a:off x="4608460" y="2406116"/>
            <a:ext cx="4110920" cy="2059099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200" dirty="0">
              <a:solidFill>
                <a:schemeClr val="accent2"/>
              </a:solidFill>
            </a:endParaRPr>
          </a:p>
        </p:txBody>
      </p:sp>
      <p:pic>
        <p:nvPicPr>
          <p:cNvPr id="38" name="Picture 2070" descr="Icon Exclamation Ma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18" y="3052118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2028" descr="Icon Results Chart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2067" y="2182271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2" name="Tabela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9392590"/>
              </p:ext>
            </p:extLst>
          </p:nvPr>
        </p:nvGraphicFramePr>
        <p:xfrm>
          <a:off x="418056" y="4782928"/>
          <a:ext cx="8301324" cy="159840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6172919"/>
                <a:gridCol w="1295742"/>
                <a:gridCol w="832663"/>
              </a:tblGrid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Levantamento de Requisitos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Out/12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100%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Análise de</a:t>
                      </a:r>
                      <a:r>
                        <a:rPr lang="pt-BR" sz="11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Projeto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Dez/12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10%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Desenvolvimento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Mar/13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0%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Homologa</a:t>
                      </a:r>
                      <a:r>
                        <a:rPr lang="pt-BR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ção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err="1" smtClean="0">
                          <a:solidFill>
                            <a:schemeClr val="tx1"/>
                          </a:solidFill>
                        </a:rPr>
                        <a:t>Abr</a:t>
                      </a:r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/13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0%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Aquisição das</a:t>
                      </a:r>
                      <a:r>
                        <a:rPr lang="pt-BR" sz="11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TVs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err="1" smtClean="0">
                          <a:solidFill>
                            <a:schemeClr val="tx1"/>
                          </a:solidFill>
                        </a:rPr>
                        <a:t>Abr</a:t>
                      </a:r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0%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Instalação das TVs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err="1" smtClean="0">
                          <a:solidFill>
                            <a:schemeClr val="tx1"/>
                          </a:solidFill>
                        </a:rPr>
                        <a:t>Abr</a:t>
                      </a:r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0%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3" name="Round Same Side Corner Rectangle 42"/>
          <p:cNvSpPr/>
          <p:nvPr/>
        </p:nvSpPr>
        <p:spPr>
          <a:xfrm>
            <a:off x="418056" y="4537223"/>
            <a:ext cx="830132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Principais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Fases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44" name="Picture 2081" descr="Flag-r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3318" y="4570352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Rectangle 6"/>
          <p:cNvSpPr/>
          <p:nvPr/>
        </p:nvSpPr>
        <p:spPr>
          <a:xfrm>
            <a:off x="424620" y="1770755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endParaRPr lang="pt-BR" sz="105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6" name="Round Same Side Corner Rectangle 42"/>
          <p:cNvSpPr/>
          <p:nvPr/>
        </p:nvSpPr>
        <p:spPr>
          <a:xfrm>
            <a:off x="4637544" y="1504753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Data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Conclusão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7" name="Rectangle 6"/>
          <p:cNvSpPr/>
          <p:nvPr/>
        </p:nvSpPr>
        <p:spPr>
          <a:xfrm>
            <a:off x="4630624" y="1762040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Abril 2013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48" name="Round Same Side Corner Rectangle 42"/>
          <p:cNvSpPr/>
          <p:nvPr/>
        </p:nvSpPr>
        <p:spPr>
          <a:xfrm>
            <a:off x="6753484" y="1512887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Progresso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Atual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9" name="Rectangle 6"/>
          <p:cNvSpPr/>
          <p:nvPr/>
        </p:nvSpPr>
        <p:spPr>
          <a:xfrm>
            <a:off x="6746564" y="1770174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20%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50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32656"/>
          </a:xfrm>
        </p:spPr>
        <p:txBody>
          <a:bodyPr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chemeClr val="bg1"/>
                </a:solidFill>
              </a:rPr>
              <a:t>Projeto: Painel de Chamadas de Audiências</a:t>
            </a:r>
            <a:endParaRPr lang="pt-BR" sz="1600" dirty="0"/>
          </a:p>
        </p:txBody>
      </p:sp>
      <p:pic>
        <p:nvPicPr>
          <p:cNvPr id="52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09329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Round Same Side Corner Rectangle 42"/>
          <p:cNvSpPr/>
          <p:nvPr/>
        </p:nvSpPr>
        <p:spPr>
          <a:xfrm>
            <a:off x="438460" y="764704"/>
            <a:ext cx="826570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Descrição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54" name="Picture 2065" descr="Icon- Checklist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6615" y="808246"/>
            <a:ext cx="179219" cy="18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Rectangle 6"/>
          <p:cNvSpPr/>
          <p:nvPr/>
        </p:nvSpPr>
        <p:spPr>
          <a:xfrm>
            <a:off x="431540" y="993544"/>
            <a:ext cx="8265704" cy="419232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pt-BR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O projeto em questão visa informar o agendamento das audiências para a população, em painéis eletrônicos distribuídos na área do Fórum da Capital. </a:t>
            </a:r>
          </a:p>
          <a:p>
            <a:pPr algn="just"/>
            <a:endParaRPr lang="pt-BR" sz="105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6" name="Imagem 5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58" y="1542302"/>
            <a:ext cx="216000" cy="216000"/>
          </a:xfrm>
          <a:prstGeom prst="rect">
            <a:avLst/>
          </a:prstGeom>
        </p:spPr>
      </p:pic>
      <p:graphicFrame>
        <p:nvGraphicFramePr>
          <p:cNvPr id="41" name="Gráfico 40"/>
          <p:cNvGraphicFramePr/>
          <p:nvPr>
            <p:extLst>
              <p:ext uri="{D42A27DB-BD31-4B8C-83A1-F6EECF244321}">
                <p14:modId xmlns:p14="http://schemas.microsoft.com/office/powerpoint/2010/main" val="214244934"/>
              </p:ext>
            </p:extLst>
          </p:nvPr>
        </p:nvGraphicFramePr>
        <p:xfrm>
          <a:off x="4655026" y="2406116"/>
          <a:ext cx="4042218" cy="2059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25448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/>
          <p:cNvGrpSpPr/>
          <p:nvPr/>
        </p:nvGrpSpPr>
        <p:grpSpPr>
          <a:xfrm>
            <a:off x="4608460" y="415697"/>
            <a:ext cx="4104000" cy="276999"/>
            <a:chOff x="4572000" y="1180069"/>
            <a:chExt cx="4140463" cy="276999"/>
          </a:xfrm>
        </p:grpSpPr>
        <p:sp>
          <p:nvSpPr>
            <p:cNvPr id="21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4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5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Gerente do Projeto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26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Lucas Freire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27" name="Round Same Side Corner Rectangle 42"/>
          <p:cNvSpPr/>
          <p:nvPr/>
        </p:nvSpPr>
        <p:spPr>
          <a:xfrm>
            <a:off x="431540" y="1635271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Status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28" name="Grupo 27"/>
          <p:cNvGrpSpPr/>
          <p:nvPr/>
        </p:nvGrpSpPr>
        <p:grpSpPr>
          <a:xfrm>
            <a:off x="431540" y="415697"/>
            <a:ext cx="4104000" cy="276999"/>
            <a:chOff x="4572000" y="1180069"/>
            <a:chExt cx="4140463" cy="276999"/>
          </a:xfrm>
        </p:grpSpPr>
        <p:sp>
          <p:nvSpPr>
            <p:cNvPr id="29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1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2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Gestor do Negócio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33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BR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Dra. Mariana Vargas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34" name="Round Same Side Corner Rectangle 42"/>
          <p:cNvSpPr/>
          <p:nvPr/>
        </p:nvSpPr>
        <p:spPr>
          <a:xfrm>
            <a:off x="431540" y="3147126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Pontos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Atenção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5" name="Rectangle 6"/>
          <p:cNvSpPr/>
          <p:nvPr/>
        </p:nvSpPr>
        <p:spPr>
          <a:xfrm>
            <a:off x="431540" y="3396279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 algn="just">
              <a:buFont typeface="Arial" pitchFamily="34" charset="0"/>
              <a:buChar char="•"/>
            </a:pPr>
            <a:r>
              <a:rPr lang="pt-BR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Está prevista uma 2ª </a:t>
            </a:r>
            <a:r>
              <a:rPr lang="pt-BR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etapa </a:t>
            </a:r>
            <a:r>
              <a:rPr lang="pt-BR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do projeto, com uma integração com o </a:t>
            </a:r>
            <a:r>
              <a:rPr lang="pt-BR" sz="105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JudWin</a:t>
            </a:r>
            <a:r>
              <a:rPr lang="pt-BR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1º Grau, que ainda não foi planejada junto ao </a:t>
            </a:r>
            <a:r>
              <a:rPr lang="pt-BR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gestor, por falta de definição.</a:t>
            </a:r>
            <a:endParaRPr lang="pt-BR" sz="105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6" name="Round Same Side Corner Rectangle 42"/>
          <p:cNvSpPr/>
          <p:nvPr/>
        </p:nvSpPr>
        <p:spPr>
          <a:xfrm>
            <a:off x="4608460" y="2264908"/>
            <a:ext cx="410400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Progressão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7" name="Rectangle 6"/>
          <p:cNvSpPr/>
          <p:nvPr/>
        </p:nvSpPr>
        <p:spPr>
          <a:xfrm>
            <a:off x="4608460" y="2528500"/>
            <a:ext cx="4110920" cy="2059099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200" dirty="0">
              <a:solidFill>
                <a:schemeClr val="accent2"/>
              </a:solidFill>
            </a:endParaRPr>
          </a:p>
        </p:txBody>
      </p:sp>
      <p:pic>
        <p:nvPicPr>
          <p:cNvPr id="38" name="Picture 2070" descr="Icon Exclamation Ma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18" y="3174502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2028" descr="Icon Results Chart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2067" y="2304655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2" name="Tabela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580080"/>
              </p:ext>
            </p:extLst>
          </p:nvPr>
        </p:nvGraphicFramePr>
        <p:xfrm>
          <a:off x="418056" y="4905312"/>
          <a:ext cx="8301324" cy="133200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6172919"/>
                <a:gridCol w="1295742"/>
                <a:gridCol w="832663"/>
              </a:tblGrid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[1ª </a:t>
                      </a:r>
                      <a:r>
                        <a:rPr lang="pt-BR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etapa] </a:t>
                      </a:r>
                      <a:r>
                        <a:rPr lang="pt-BR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Requisitos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Set/12</a:t>
                      </a:r>
                      <a:endParaRPr lang="pt-BR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100%</a:t>
                      </a:r>
                      <a:endParaRPr lang="pt-BR" sz="1100" dirty="0"/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[1ª </a:t>
                      </a:r>
                      <a:r>
                        <a:rPr lang="pt-BR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etapa] </a:t>
                      </a:r>
                      <a:r>
                        <a:rPr lang="pt-BR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Implementação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Out/12</a:t>
                      </a:r>
                      <a:endParaRPr lang="pt-BR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100%</a:t>
                      </a:r>
                      <a:endParaRPr lang="pt-BR" sz="1100" dirty="0"/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[1ª </a:t>
                      </a:r>
                      <a:r>
                        <a:rPr lang="pt-BR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etapa] </a:t>
                      </a:r>
                      <a:r>
                        <a:rPr lang="pt-BR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Homologação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Out/12</a:t>
                      </a:r>
                      <a:endParaRPr lang="pt-BR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100%</a:t>
                      </a:r>
                      <a:endParaRPr lang="pt-BR" sz="1100" dirty="0"/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[1ª </a:t>
                      </a:r>
                      <a:r>
                        <a:rPr lang="pt-BR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etapa] </a:t>
                      </a:r>
                      <a:r>
                        <a:rPr lang="pt-BR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Implantação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Nov</a:t>
                      </a:r>
                      <a:r>
                        <a:rPr lang="pt-BR" sz="1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/12</a:t>
                      </a:r>
                      <a:endParaRPr lang="pt-BR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100%</a:t>
                      </a:r>
                      <a:endParaRPr lang="pt-BR" sz="1100" dirty="0"/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endParaRPr lang="pt-BR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3" name="Round Same Side Corner Rectangle 42"/>
          <p:cNvSpPr/>
          <p:nvPr/>
        </p:nvSpPr>
        <p:spPr>
          <a:xfrm>
            <a:off x="418056" y="4659607"/>
            <a:ext cx="830132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Principais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Fases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44" name="Picture 2081" descr="Flag-r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3318" y="4692736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Rectangle 6"/>
          <p:cNvSpPr/>
          <p:nvPr/>
        </p:nvSpPr>
        <p:spPr>
          <a:xfrm>
            <a:off x="424620" y="1893139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pt-BR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Sistema em produção (1ª. Etapa)</a:t>
            </a:r>
            <a:endParaRPr lang="pt-BR" sz="105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6" name="Round Same Side Corner Rectangle 42"/>
          <p:cNvSpPr/>
          <p:nvPr/>
        </p:nvSpPr>
        <p:spPr>
          <a:xfrm>
            <a:off x="4637544" y="1627137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Data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Conclusão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7" name="Rectangle 6"/>
          <p:cNvSpPr/>
          <p:nvPr/>
        </p:nvSpPr>
        <p:spPr>
          <a:xfrm>
            <a:off x="4630624" y="1884424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N/</a:t>
            </a:r>
            <a:r>
              <a:rPr lang="pt-BR" sz="1200" dirty="0" err="1" smtClean="0">
                <a:solidFill>
                  <a:schemeClr val="tx1"/>
                </a:solidFill>
              </a:rPr>
              <a:t>D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48" name="Round Same Side Corner Rectangle 42"/>
          <p:cNvSpPr/>
          <p:nvPr/>
        </p:nvSpPr>
        <p:spPr>
          <a:xfrm>
            <a:off x="6753484" y="1635271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Progresso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Atual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9" name="Rectangle 6"/>
          <p:cNvSpPr/>
          <p:nvPr/>
        </p:nvSpPr>
        <p:spPr>
          <a:xfrm>
            <a:off x="6746564" y="1892558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70%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50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32656"/>
          </a:xfrm>
        </p:spPr>
        <p:txBody>
          <a:bodyPr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chemeClr val="bg1"/>
                </a:solidFill>
              </a:rPr>
              <a:t>Projeto: </a:t>
            </a:r>
            <a:r>
              <a:rPr lang="pt-BR" sz="1600" dirty="0" err="1">
                <a:solidFill>
                  <a:schemeClr val="bg1"/>
                </a:solidFill>
              </a:rPr>
              <a:t>Vitaliciamento</a:t>
            </a:r>
            <a:endParaRPr lang="pt-BR" sz="1600" dirty="0"/>
          </a:p>
        </p:txBody>
      </p:sp>
      <p:pic>
        <p:nvPicPr>
          <p:cNvPr id="52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09329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Round Same Side Corner Rectangle 42"/>
          <p:cNvSpPr/>
          <p:nvPr/>
        </p:nvSpPr>
        <p:spPr>
          <a:xfrm>
            <a:off x="438460" y="764704"/>
            <a:ext cx="826570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Descrição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54" name="Picture 2065" descr="Icon- Checklist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6615" y="808246"/>
            <a:ext cx="179219" cy="18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Rectangle 6"/>
          <p:cNvSpPr/>
          <p:nvPr/>
        </p:nvSpPr>
        <p:spPr>
          <a:xfrm>
            <a:off x="431540" y="993542"/>
            <a:ext cx="8265704" cy="57600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pt-BR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Este projeto tem por objetivo atender a uma solicitação do Núcleo de </a:t>
            </a:r>
            <a:r>
              <a:rPr lang="pt-BR" sz="105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Vitaliciamento</a:t>
            </a:r>
            <a:r>
              <a:rPr lang="pt-BR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da Corregedoria Geral de Justiça, para que as avaliações dos Juízes </a:t>
            </a:r>
            <a:r>
              <a:rPr lang="pt-BR" sz="105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vitaliciandos</a:t>
            </a:r>
            <a:r>
              <a:rPr lang="pt-BR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possam ser realizadas com mais eficiência pelos Juízes avaliadores. A aplicação permitirá o cadastro e a consulta das avaliações de Atividade Judicante e de Fatos Observados.</a:t>
            </a:r>
          </a:p>
          <a:p>
            <a:pPr algn="just"/>
            <a:endParaRPr lang="pt-BR" sz="105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6" name="Imagem 5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58" y="1657852"/>
            <a:ext cx="216000" cy="216000"/>
          </a:xfrm>
          <a:prstGeom prst="rect">
            <a:avLst/>
          </a:prstGeom>
        </p:spPr>
      </p:pic>
      <p:graphicFrame>
        <p:nvGraphicFramePr>
          <p:cNvPr id="41" name="Gráfico 40"/>
          <p:cNvGraphicFramePr/>
          <p:nvPr>
            <p:extLst>
              <p:ext uri="{D42A27DB-BD31-4B8C-83A1-F6EECF244321}">
                <p14:modId xmlns:p14="http://schemas.microsoft.com/office/powerpoint/2010/main" val="2391754718"/>
              </p:ext>
            </p:extLst>
          </p:nvPr>
        </p:nvGraphicFramePr>
        <p:xfrm>
          <a:off x="4655026" y="2528500"/>
          <a:ext cx="4042218" cy="2059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25448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/>
          <p:cNvGrpSpPr/>
          <p:nvPr/>
        </p:nvGrpSpPr>
        <p:grpSpPr>
          <a:xfrm>
            <a:off x="4608460" y="415697"/>
            <a:ext cx="4104000" cy="276999"/>
            <a:chOff x="4572000" y="1180069"/>
            <a:chExt cx="4140463" cy="276999"/>
          </a:xfrm>
        </p:grpSpPr>
        <p:sp>
          <p:nvSpPr>
            <p:cNvPr id="21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4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5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Gerente do Projeto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26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Rafael Seabra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27" name="Round Same Side Corner Rectangle 42"/>
          <p:cNvSpPr/>
          <p:nvPr/>
        </p:nvSpPr>
        <p:spPr>
          <a:xfrm>
            <a:off x="431540" y="1512887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Status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28" name="Grupo 27"/>
          <p:cNvGrpSpPr/>
          <p:nvPr/>
        </p:nvGrpSpPr>
        <p:grpSpPr>
          <a:xfrm>
            <a:off x="431540" y="415697"/>
            <a:ext cx="4104000" cy="276999"/>
            <a:chOff x="4572000" y="1180069"/>
            <a:chExt cx="4140463" cy="276999"/>
          </a:xfrm>
        </p:grpSpPr>
        <p:sp>
          <p:nvSpPr>
            <p:cNvPr id="29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1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2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Gestor do Negócio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33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n-ea"/>
                </a:rPr>
                <a:t>Dr. Carlos Moraes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34" name="Round Same Side Corner Rectangle 42"/>
          <p:cNvSpPr/>
          <p:nvPr/>
        </p:nvSpPr>
        <p:spPr>
          <a:xfrm>
            <a:off x="431540" y="3024742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Pontos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Atenção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5" name="Rectangle 6"/>
          <p:cNvSpPr/>
          <p:nvPr/>
        </p:nvSpPr>
        <p:spPr>
          <a:xfrm>
            <a:off x="431540" y="3273895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 fontAlgn="auto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050" dirty="0">
                <a:solidFill>
                  <a:schemeClr val="tx1"/>
                </a:solidFill>
                <a:ea typeface="Times New Roman"/>
                <a:cs typeface="Calibri" pitchFamily="34" charset="0"/>
              </a:rPr>
              <a:t>Prazo definido pela Resolução 334 foi informalmente prorrogado pelo gestor</a:t>
            </a:r>
            <a:r>
              <a:rPr lang="pt-BR" sz="1050" dirty="0" smtClean="0">
                <a:solidFill>
                  <a:schemeClr val="tx1"/>
                </a:solidFill>
                <a:ea typeface="Times New Roman"/>
                <a:cs typeface="Calibri" pitchFamily="34" charset="0"/>
              </a:rPr>
              <a:t>.</a:t>
            </a:r>
          </a:p>
          <a:p>
            <a:pPr marL="171450" indent="-171450" fontAlgn="auto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050" dirty="0" smtClean="0">
                <a:solidFill>
                  <a:schemeClr val="tx1"/>
                </a:solidFill>
                <a:ea typeface="Times New Roman"/>
                <a:cs typeface="Calibri" pitchFamily="34" charset="0"/>
              </a:rPr>
              <a:t>Um novo cronograma será elaborado.</a:t>
            </a:r>
            <a:endParaRPr lang="pt-BR" sz="1050" dirty="0">
              <a:solidFill>
                <a:schemeClr val="tx1"/>
              </a:solidFill>
              <a:ea typeface="Times New Roman"/>
              <a:cs typeface="Calibri" pitchFamily="34" charset="0"/>
            </a:endParaRPr>
          </a:p>
        </p:txBody>
      </p:sp>
      <p:sp>
        <p:nvSpPr>
          <p:cNvPr id="36" name="Round Same Side Corner Rectangle 42"/>
          <p:cNvSpPr/>
          <p:nvPr/>
        </p:nvSpPr>
        <p:spPr>
          <a:xfrm>
            <a:off x="4608460" y="2142524"/>
            <a:ext cx="410400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Progressão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7" name="Rectangle 6"/>
          <p:cNvSpPr/>
          <p:nvPr/>
        </p:nvSpPr>
        <p:spPr>
          <a:xfrm>
            <a:off x="4608460" y="2406116"/>
            <a:ext cx="4110920" cy="2059099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200" dirty="0">
              <a:solidFill>
                <a:schemeClr val="accent2"/>
              </a:solidFill>
            </a:endParaRPr>
          </a:p>
        </p:txBody>
      </p:sp>
      <p:pic>
        <p:nvPicPr>
          <p:cNvPr id="38" name="Picture 2070" descr="Icon Exclamation Ma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18" y="3052118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2028" descr="Icon Results Chart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2067" y="2182271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2" name="Tabela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1365038"/>
              </p:ext>
            </p:extLst>
          </p:nvPr>
        </p:nvGraphicFramePr>
        <p:xfrm>
          <a:off x="418056" y="4782928"/>
          <a:ext cx="8301324" cy="159840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6172919"/>
                <a:gridCol w="1295742"/>
                <a:gridCol w="832663"/>
              </a:tblGrid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  <a:latin typeface="+mn-lt"/>
                          <a:ea typeface="Calibri"/>
                          <a:cs typeface="TT1Ao00"/>
                        </a:rPr>
                        <a:t>Tabelas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Ago</a:t>
                      </a:r>
                      <a:r>
                        <a:rPr lang="pt-BR" sz="1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/12</a:t>
                      </a:r>
                      <a:endParaRPr lang="pt-BR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100%</a:t>
                      </a:r>
                      <a:endParaRPr lang="pt-BR" sz="1100" dirty="0"/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  <a:latin typeface="+mn-lt"/>
                          <a:ea typeface="Calibri"/>
                          <a:cs typeface="TT1Ao00"/>
                        </a:rPr>
                        <a:t>Autuação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Ago</a:t>
                      </a:r>
                      <a:r>
                        <a:rPr lang="pt-BR" sz="1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/12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100%</a:t>
                      </a:r>
                      <a:endParaRPr lang="pt-BR" sz="1100" dirty="0"/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  <a:latin typeface="+mn-lt"/>
                          <a:ea typeface="Calibri"/>
                          <a:cs typeface="TT1Ao00"/>
                        </a:rPr>
                        <a:t>Alteração geral no aplicativo - Seleção de processos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Set/12</a:t>
                      </a:r>
                      <a:endParaRPr lang="pt-BR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100%</a:t>
                      </a:r>
                      <a:endParaRPr lang="pt-BR" sz="1100" dirty="0"/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  <a:latin typeface="+mn-lt"/>
                          <a:ea typeface="Calibri"/>
                          <a:cs typeface="TT1Ao00"/>
                        </a:rPr>
                        <a:t>Relatórios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Nov</a:t>
                      </a:r>
                      <a:r>
                        <a:rPr lang="pt-BR" sz="1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/12</a:t>
                      </a:r>
                      <a:endParaRPr lang="pt-BR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0%</a:t>
                      </a:r>
                      <a:endParaRPr lang="pt-BR" sz="1100" dirty="0"/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  <a:latin typeface="+mn-lt"/>
                          <a:ea typeface="Calibri"/>
                          <a:cs typeface="TT1Ao00"/>
                        </a:rPr>
                        <a:t>Sessão de Julgamento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Out/12</a:t>
                      </a:r>
                      <a:endParaRPr lang="pt-BR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0%</a:t>
                      </a:r>
                      <a:endParaRPr lang="pt-BR" sz="1100" dirty="0"/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  <a:latin typeface="+mn-lt"/>
                          <a:ea typeface="Calibri"/>
                          <a:cs typeface="TT1Ao00"/>
                        </a:rPr>
                        <a:t>Documentação (Manuais)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Nov</a:t>
                      </a:r>
                      <a:r>
                        <a:rPr lang="pt-BR" sz="1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/12</a:t>
                      </a:r>
                      <a:endParaRPr lang="pt-BR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0%</a:t>
                      </a:r>
                      <a:endParaRPr lang="pt-BR" sz="11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3" name="Round Same Side Corner Rectangle 42"/>
          <p:cNvSpPr/>
          <p:nvPr/>
        </p:nvSpPr>
        <p:spPr>
          <a:xfrm>
            <a:off x="418056" y="4537223"/>
            <a:ext cx="830132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Principais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Fases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44" name="Picture 2081" descr="Flag-r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3318" y="4570352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Rectangle 6"/>
          <p:cNvSpPr/>
          <p:nvPr/>
        </p:nvSpPr>
        <p:spPr>
          <a:xfrm>
            <a:off x="424620" y="1770755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endParaRPr lang="pt-BR" sz="105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6" name="Round Same Side Corner Rectangle 42"/>
          <p:cNvSpPr/>
          <p:nvPr/>
        </p:nvSpPr>
        <p:spPr>
          <a:xfrm>
            <a:off x="4637544" y="1504753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Data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Conclusão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7" name="Rectangle 6"/>
          <p:cNvSpPr/>
          <p:nvPr/>
        </p:nvSpPr>
        <p:spPr>
          <a:xfrm>
            <a:off x="4630624" y="1762040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Janeiro 2013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48" name="Round Same Side Corner Rectangle 42"/>
          <p:cNvSpPr/>
          <p:nvPr/>
        </p:nvSpPr>
        <p:spPr>
          <a:xfrm>
            <a:off x="6753484" y="1512887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Progresso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Atual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9" name="Rectangle 6"/>
          <p:cNvSpPr/>
          <p:nvPr/>
        </p:nvSpPr>
        <p:spPr>
          <a:xfrm>
            <a:off x="6746564" y="1770174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>
                <a:solidFill>
                  <a:schemeClr val="tx1"/>
                </a:solidFill>
              </a:rPr>
              <a:t>5</a:t>
            </a:r>
            <a:r>
              <a:rPr lang="pt-BR" sz="1200" dirty="0" smtClean="0">
                <a:solidFill>
                  <a:schemeClr val="tx1"/>
                </a:solidFill>
              </a:rPr>
              <a:t>0%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50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32656"/>
          </a:xfrm>
        </p:spPr>
        <p:txBody>
          <a:bodyPr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chemeClr val="bg1"/>
                </a:solidFill>
              </a:rPr>
              <a:t>Projeto: Processos Apensados (Extinção de Barramentos)</a:t>
            </a:r>
            <a:endParaRPr lang="pt-BR" sz="1600" dirty="0"/>
          </a:p>
        </p:txBody>
      </p:sp>
      <p:pic>
        <p:nvPicPr>
          <p:cNvPr id="52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09329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Round Same Side Corner Rectangle 42"/>
          <p:cNvSpPr/>
          <p:nvPr/>
        </p:nvSpPr>
        <p:spPr>
          <a:xfrm>
            <a:off x="438460" y="764704"/>
            <a:ext cx="826570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Descrição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54" name="Picture 2065" descr="Icon- Checklist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6615" y="808246"/>
            <a:ext cx="179219" cy="18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Rectangle 6"/>
          <p:cNvSpPr/>
          <p:nvPr/>
        </p:nvSpPr>
        <p:spPr>
          <a:xfrm>
            <a:off x="431540" y="993544"/>
            <a:ext cx="8265704" cy="419232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pt-BR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Eliminação da autuação de processos das seguintes classes TJPE: oposição, agravo regimental, arguição de inconstitucionalidade, uniformização de jurisprudência, embargos de declaração, embargos infringentes, exceções de impedimento e agravo.</a:t>
            </a:r>
          </a:p>
          <a:p>
            <a:pPr algn="just"/>
            <a:endParaRPr lang="pt-BR" sz="105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6" name="Imagem 5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58" y="1540585"/>
            <a:ext cx="216000" cy="216000"/>
          </a:xfrm>
          <a:prstGeom prst="rect">
            <a:avLst/>
          </a:prstGeom>
        </p:spPr>
      </p:pic>
      <p:graphicFrame>
        <p:nvGraphicFramePr>
          <p:cNvPr id="41" name="Gráfico 40"/>
          <p:cNvGraphicFramePr/>
          <p:nvPr>
            <p:extLst>
              <p:ext uri="{D42A27DB-BD31-4B8C-83A1-F6EECF244321}">
                <p14:modId xmlns:p14="http://schemas.microsoft.com/office/powerpoint/2010/main" val="1536376133"/>
              </p:ext>
            </p:extLst>
          </p:nvPr>
        </p:nvGraphicFramePr>
        <p:xfrm>
          <a:off x="4655026" y="2406116"/>
          <a:ext cx="4042218" cy="2059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25448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/>
          <p:cNvGrpSpPr/>
          <p:nvPr/>
        </p:nvGrpSpPr>
        <p:grpSpPr>
          <a:xfrm>
            <a:off x="4608460" y="404664"/>
            <a:ext cx="4104000" cy="276999"/>
            <a:chOff x="4572000" y="1180069"/>
            <a:chExt cx="4140463" cy="276999"/>
          </a:xfrm>
        </p:grpSpPr>
        <p:sp>
          <p:nvSpPr>
            <p:cNvPr id="21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4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5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Gerente do Projeto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26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José Mário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27" name="Round Same Side Corner Rectangle 42"/>
          <p:cNvSpPr/>
          <p:nvPr/>
        </p:nvSpPr>
        <p:spPr>
          <a:xfrm>
            <a:off x="431540" y="1635271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Status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28" name="Grupo 27"/>
          <p:cNvGrpSpPr/>
          <p:nvPr/>
        </p:nvGrpSpPr>
        <p:grpSpPr>
          <a:xfrm>
            <a:off x="431540" y="404664"/>
            <a:ext cx="4104000" cy="276999"/>
            <a:chOff x="4572000" y="1180069"/>
            <a:chExt cx="4140463" cy="276999"/>
          </a:xfrm>
        </p:grpSpPr>
        <p:sp>
          <p:nvSpPr>
            <p:cNvPr id="29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1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2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Gestor do Negócio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33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n-ea"/>
                </a:rPr>
                <a:t>Des. Paes Barreto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34" name="Round Same Side Corner Rectangle 42"/>
          <p:cNvSpPr/>
          <p:nvPr/>
        </p:nvSpPr>
        <p:spPr>
          <a:xfrm>
            <a:off x="431540" y="3147126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Pontos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Atenção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5" name="Rectangle 6"/>
          <p:cNvSpPr/>
          <p:nvPr/>
        </p:nvSpPr>
        <p:spPr>
          <a:xfrm>
            <a:off x="431540" y="3396279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pt-BR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O sistema foi desenvolvido conforme as especificações iniciais e implantado nos gabinetes dos desembargadores. Atualmente o sistema não está sendo utilizado para realização das sessões de julgamento.</a:t>
            </a:r>
          </a:p>
        </p:txBody>
      </p:sp>
      <p:sp>
        <p:nvSpPr>
          <p:cNvPr id="36" name="Round Same Side Corner Rectangle 42"/>
          <p:cNvSpPr/>
          <p:nvPr/>
        </p:nvSpPr>
        <p:spPr>
          <a:xfrm>
            <a:off x="4608460" y="2264908"/>
            <a:ext cx="410400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Progressão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7" name="Rectangle 6"/>
          <p:cNvSpPr/>
          <p:nvPr/>
        </p:nvSpPr>
        <p:spPr>
          <a:xfrm>
            <a:off x="4608460" y="2528500"/>
            <a:ext cx="4110920" cy="2059099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200" dirty="0">
              <a:solidFill>
                <a:schemeClr val="accent2"/>
              </a:solidFill>
            </a:endParaRPr>
          </a:p>
        </p:txBody>
      </p:sp>
      <p:pic>
        <p:nvPicPr>
          <p:cNvPr id="38" name="Picture 2070" descr="Icon Exclamation Ma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18" y="3174502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2028" descr="Icon Results Chart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2067" y="2304655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2" name="Tabela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6795811"/>
              </p:ext>
            </p:extLst>
          </p:nvPr>
        </p:nvGraphicFramePr>
        <p:xfrm>
          <a:off x="418056" y="4905312"/>
          <a:ext cx="8301324" cy="133200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6172919"/>
                <a:gridCol w="1295742"/>
                <a:gridCol w="832663"/>
              </a:tblGrid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>
                          <a:latin typeface="+mn-lt"/>
                        </a:rPr>
                        <a:t>Desenvolvimento</a:t>
                      </a:r>
                      <a:endParaRPr lang="pt-BR" sz="11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latin typeface="+mn-lt"/>
                        </a:rPr>
                        <a:t>Abr/10</a:t>
                      </a:r>
                      <a:endParaRPr lang="pt-BR" sz="11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latin typeface="+mn-lt"/>
                        </a:rPr>
                        <a:t>100%</a:t>
                      </a:r>
                      <a:endParaRPr lang="pt-BR" sz="1100" dirty="0">
                        <a:latin typeface="+mn-lt"/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>
                          <a:latin typeface="+mn-lt"/>
                        </a:rPr>
                        <a:t>Treinamento</a:t>
                      </a:r>
                      <a:endParaRPr lang="pt-BR" sz="11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latin typeface="+mn-lt"/>
                        </a:rPr>
                        <a:t>Dez/10</a:t>
                      </a:r>
                      <a:endParaRPr lang="pt-BR" sz="11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latin typeface="+mn-lt"/>
                        </a:rPr>
                        <a:t>100%</a:t>
                      </a:r>
                      <a:endParaRPr lang="pt-BR" sz="1100" dirty="0">
                        <a:latin typeface="+mn-lt"/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>
                          <a:latin typeface="+mn-lt"/>
                        </a:rPr>
                        <a:t>Implantação</a:t>
                      </a:r>
                      <a:endParaRPr lang="pt-BR" sz="11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latin typeface="+mn-lt"/>
                        </a:rPr>
                        <a:t>Jul/11</a:t>
                      </a:r>
                      <a:endParaRPr lang="pt-BR" sz="11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latin typeface="+mn-lt"/>
                        </a:rPr>
                        <a:t>100%</a:t>
                      </a:r>
                      <a:endParaRPr lang="pt-BR" sz="1100" dirty="0">
                        <a:latin typeface="+mn-lt"/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/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3" name="Round Same Side Corner Rectangle 42"/>
          <p:cNvSpPr/>
          <p:nvPr/>
        </p:nvSpPr>
        <p:spPr>
          <a:xfrm>
            <a:off x="418056" y="4659607"/>
            <a:ext cx="830132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Principais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Fases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44" name="Picture 2081" descr="Flag-r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3318" y="4692736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Rectangle 6"/>
          <p:cNvSpPr/>
          <p:nvPr/>
        </p:nvSpPr>
        <p:spPr>
          <a:xfrm>
            <a:off x="424620" y="1893139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endParaRPr lang="pt-BR" sz="105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6" name="Round Same Side Corner Rectangle 42"/>
          <p:cNvSpPr/>
          <p:nvPr/>
        </p:nvSpPr>
        <p:spPr>
          <a:xfrm>
            <a:off x="4637544" y="1627137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Data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Conclusão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7" name="Rectangle 6"/>
          <p:cNvSpPr/>
          <p:nvPr/>
        </p:nvSpPr>
        <p:spPr>
          <a:xfrm>
            <a:off x="4630624" y="1884424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Julho 2011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48" name="Round Same Side Corner Rectangle 42"/>
          <p:cNvSpPr/>
          <p:nvPr/>
        </p:nvSpPr>
        <p:spPr>
          <a:xfrm>
            <a:off x="6753484" y="1635271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Progresso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Atual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9" name="Rectangle 6"/>
          <p:cNvSpPr/>
          <p:nvPr/>
        </p:nvSpPr>
        <p:spPr>
          <a:xfrm>
            <a:off x="6746564" y="1892558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100%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50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32656"/>
          </a:xfrm>
        </p:spPr>
        <p:txBody>
          <a:bodyPr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chemeClr val="bg1"/>
                </a:solidFill>
              </a:rPr>
              <a:t>Projeto: Sessão de Julgamento Eletrônica</a:t>
            </a:r>
            <a:endParaRPr lang="pt-BR" sz="1600" dirty="0"/>
          </a:p>
        </p:txBody>
      </p:sp>
      <p:pic>
        <p:nvPicPr>
          <p:cNvPr id="52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09329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Round Same Side Corner Rectangle 42"/>
          <p:cNvSpPr/>
          <p:nvPr/>
        </p:nvSpPr>
        <p:spPr>
          <a:xfrm>
            <a:off x="438460" y="764704"/>
            <a:ext cx="826570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Descrição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54" name="Picture 2065" descr="Icon- Checklist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6615" y="808246"/>
            <a:ext cx="179219" cy="18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Rectangle 6"/>
          <p:cNvSpPr/>
          <p:nvPr/>
        </p:nvSpPr>
        <p:spPr>
          <a:xfrm>
            <a:off x="431540" y="993543"/>
            <a:ext cx="8265704" cy="561585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pt-BR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Acelerar o julgamento de processos na 2ª instância através de utilização do sistema Sessão de Julgamento Eletrônico capaz de fornecer meios para visualização de forma fácil e rápida de textos de relatórios, votos e acórdãos dos outros desembargadores durante as sessões de julgamento. </a:t>
            </a:r>
          </a:p>
          <a:p>
            <a:pPr algn="just"/>
            <a:endParaRPr lang="pt-BR" sz="105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6" name="Imagem 5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58" y="1657852"/>
            <a:ext cx="216000" cy="216000"/>
          </a:xfrm>
          <a:prstGeom prst="rect">
            <a:avLst/>
          </a:prstGeom>
        </p:spPr>
      </p:pic>
      <p:graphicFrame>
        <p:nvGraphicFramePr>
          <p:cNvPr id="41" name="Gráfico 40"/>
          <p:cNvGraphicFramePr/>
          <p:nvPr>
            <p:extLst>
              <p:ext uri="{D42A27DB-BD31-4B8C-83A1-F6EECF244321}">
                <p14:modId xmlns:p14="http://schemas.microsoft.com/office/powerpoint/2010/main" val="3558525172"/>
              </p:ext>
            </p:extLst>
          </p:nvPr>
        </p:nvGraphicFramePr>
        <p:xfrm>
          <a:off x="4655026" y="2528500"/>
          <a:ext cx="4042218" cy="2059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25448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279"/>
          <p:cNvGrpSpPr>
            <a:grpSpLocks noChangeAspect="1"/>
          </p:cNvGrpSpPr>
          <p:nvPr/>
        </p:nvGrpSpPr>
        <p:grpSpPr bwMode="auto">
          <a:xfrm>
            <a:off x="4283968" y="6277948"/>
            <a:ext cx="198000" cy="198000"/>
            <a:chOff x="3507" y="1060"/>
            <a:chExt cx="182" cy="16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3" name="Oval 280"/>
            <p:cNvSpPr>
              <a:spLocks noChangeArrowheads="1"/>
            </p:cNvSpPr>
            <p:nvPr/>
          </p:nvSpPr>
          <p:spPr bwMode="gray">
            <a:xfrm>
              <a:off x="3527" y="1073"/>
              <a:ext cx="142" cy="14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endParaRPr lang="pt-BR"/>
            </a:p>
          </p:txBody>
        </p:sp>
        <p:sp>
          <p:nvSpPr>
            <p:cNvPr id="94" name="Oval 281">
              <a:hlinkClick r:id="rId2" action="ppaction://hlinksldjump"/>
            </p:cNvPr>
            <p:cNvSpPr>
              <a:spLocks noChangeArrowheads="1"/>
            </p:cNvSpPr>
            <p:nvPr/>
          </p:nvSpPr>
          <p:spPr bwMode="gray">
            <a:xfrm>
              <a:off x="3507" y="1060"/>
              <a:ext cx="182" cy="16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pPr algn="ctr" defTabSz="977900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pt-BR" sz="1050" dirty="0"/>
                <a:t>1</a:t>
              </a:r>
            </a:p>
          </p:txBody>
        </p:sp>
      </p:grpSp>
      <p:grpSp>
        <p:nvGrpSpPr>
          <p:cNvPr id="7" name="Group 159"/>
          <p:cNvGrpSpPr>
            <a:grpSpLocks noChangeAspect="1"/>
          </p:cNvGrpSpPr>
          <p:nvPr/>
        </p:nvGrpSpPr>
        <p:grpSpPr bwMode="auto">
          <a:xfrm>
            <a:off x="4617016" y="6275390"/>
            <a:ext cx="198000" cy="198000"/>
            <a:chOff x="3335" y="1428"/>
            <a:chExt cx="182" cy="168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6" name="Oval 160"/>
            <p:cNvSpPr>
              <a:spLocks noChangeArrowheads="1"/>
            </p:cNvSpPr>
            <p:nvPr/>
          </p:nvSpPr>
          <p:spPr bwMode="gray">
            <a:xfrm>
              <a:off x="3355" y="1441"/>
              <a:ext cx="142" cy="142"/>
            </a:xfrm>
            <a:prstGeom prst="ellips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endParaRPr lang="pt-BR"/>
            </a:p>
          </p:txBody>
        </p:sp>
        <p:sp>
          <p:nvSpPr>
            <p:cNvPr id="97" name="Oval 161">
              <a:hlinkClick r:id="rId3" action="ppaction://hlinksldjump"/>
            </p:cNvPr>
            <p:cNvSpPr>
              <a:spLocks noChangeArrowheads="1"/>
            </p:cNvSpPr>
            <p:nvPr/>
          </p:nvSpPr>
          <p:spPr bwMode="gray">
            <a:xfrm>
              <a:off x="3335" y="1428"/>
              <a:ext cx="182" cy="168"/>
            </a:xfrm>
            <a:prstGeom prst="ellips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pPr algn="ctr" defTabSz="977900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pt-BR" sz="1050" dirty="0"/>
                <a:t>2</a:t>
              </a:r>
            </a:p>
          </p:txBody>
        </p:sp>
      </p:grpSp>
      <p:grpSp>
        <p:nvGrpSpPr>
          <p:cNvPr id="67" name="Group 159"/>
          <p:cNvGrpSpPr>
            <a:grpSpLocks noChangeAspect="1"/>
          </p:cNvGrpSpPr>
          <p:nvPr/>
        </p:nvGrpSpPr>
        <p:grpSpPr bwMode="auto">
          <a:xfrm>
            <a:off x="4950064" y="6271220"/>
            <a:ext cx="198000" cy="198000"/>
            <a:chOff x="3335" y="1428"/>
            <a:chExt cx="182" cy="168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8" name="Oval 160"/>
            <p:cNvSpPr>
              <a:spLocks noChangeArrowheads="1"/>
            </p:cNvSpPr>
            <p:nvPr/>
          </p:nvSpPr>
          <p:spPr bwMode="gray">
            <a:xfrm>
              <a:off x="3355" y="1441"/>
              <a:ext cx="142" cy="142"/>
            </a:xfrm>
            <a:prstGeom prst="ellips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endParaRPr lang="pt-BR"/>
            </a:p>
          </p:txBody>
        </p:sp>
        <p:sp>
          <p:nvSpPr>
            <p:cNvPr id="69" name="Oval 161">
              <a:hlinkClick r:id="rId4" action="ppaction://hlinksldjump"/>
            </p:cNvPr>
            <p:cNvSpPr>
              <a:spLocks noChangeArrowheads="1"/>
            </p:cNvSpPr>
            <p:nvPr/>
          </p:nvSpPr>
          <p:spPr bwMode="gray">
            <a:xfrm>
              <a:off x="3335" y="1428"/>
              <a:ext cx="182" cy="168"/>
            </a:xfrm>
            <a:prstGeom prst="ellips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pPr algn="ctr" defTabSz="977900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pt-BR" sz="1050" dirty="0"/>
                <a:t>3</a:t>
              </a:r>
            </a:p>
          </p:txBody>
        </p:sp>
      </p:grpSp>
      <p:sp>
        <p:nvSpPr>
          <p:cNvPr id="70" name="Rounded Rectangle 5"/>
          <p:cNvSpPr/>
          <p:nvPr/>
        </p:nvSpPr>
        <p:spPr>
          <a:xfrm>
            <a:off x="401082" y="1874011"/>
            <a:ext cx="2432174" cy="1626997"/>
          </a:xfrm>
          <a:prstGeom prst="roundRect">
            <a:avLst>
              <a:gd name="adj" fmla="val 5432"/>
            </a:avLst>
          </a:prstGeom>
          <a:solidFill>
            <a:schemeClr val="tx1">
              <a:alpha val="50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400" dirty="0">
              <a:solidFill>
                <a:schemeClr val="accent2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71" name="Group 18"/>
          <p:cNvGrpSpPr/>
          <p:nvPr/>
        </p:nvGrpSpPr>
        <p:grpSpPr>
          <a:xfrm>
            <a:off x="458930" y="1923825"/>
            <a:ext cx="2314753" cy="277000"/>
            <a:chOff x="452926" y="1955659"/>
            <a:chExt cx="2074514" cy="300915"/>
          </a:xfrm>
        </p:grpSpPr>
        <p:sp>
          <p:nvSpPr>
            <p:cNvPr id="72" name="Round Same Side Corner Rectangle 14"/>
            <p:cNvSpPr/>
            <p:nvPr/>
          </p:nvSpPr>
          <p:spPr>
            <a:xfrm rot="16200000" flipV="1">
              <a:off x="1974624" y="1678214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3" name="Round Same Side Corner Rectangle 15"/>
            <p:cNvSpPr/>
            <p:nvPr/>
          </p:nvSpPr>
          <p:spPr>
            <a:xfrm rot="16200000">
              <a:off x="937367" y="1496759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4" name="TextBox 16"/>
            <p:cNvSpPr txBox="1"/>
            <p:nvPr/>
          </p:nvSpPr>
          <p:spPr>
            <a:xfrm>
              <a:off x="486975" y="1955659"/>
              <a:ext cx="1170376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pt-PT" sz="1200" b="1" dirty="0" smtClean="0">
                  <a:latin typeface="Calibri" pitchFamily="34" charset="0"/>
                  <a:cs typeface="Calibri" pitchFamily="34" charset="0"/>
                </a:rPr>
                <a:t>Em Execução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5" name="TextBox 17"/>
            <p:cNvSpPr txBox="1"/>
            <p:nvPr/>
          </p:nvSpPr>
          <p:spPr>
            <a:xfrm>
              <a:off x="1685925" y="1955660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10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76" name="Group 23"/>
          <p:cNvGrpSpPr/>
          <p:nvPr/>
        </p:nvGrpSpPr>
        <p:grpSpPr>
          <a:xfrm>
            <a:off x="458930" y="2230706"/>
            <a:ext cx="2314753" cy="277000"/>
            <a:chOff x="452926" y="2289035"/>
            <a:chExt cx="2074514" cy="300915"/>
          </a:xfrm>
        </p:grpSpPr>
        <p:sp>
          <p:nvSpPr>
            <p:cNvPr id="79" name="Round Same Side Corner Rectangle 19"/>
            <p:cNvSpPr/>
            <p:nvPr/>
          </p:nvSpPr>
          <p:spPr>
            <a:xfrm rot="16200000" flipV="1">
              <a:off x="1974624" y="2011589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0" name="Round Same Side Corner Rectangle 20"/>
            <p:cNvSpPr/>
            <p:nvPr/>
          </p:nvSpPr>
          <p:spPr>
            <a:xfrm rot="16200000">
              <a:off x="937367" y="1830134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1" name="TextBox 21"/>
            <p:cNvSpPr txBox="1"/>
            <p:nvPr/>
          </p:nvSpPr>
          <p:spPr>
            <a:xfrm>
              <a:off x="486975" y="2289035"/>
              <a:ext cx="1170376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pt-PT" sz="1200" b="1" dirty="0" smtClean="0">
                  <a:latin typeface="Calibri" pitchFamily="34" charset="0"/>
                  <a:cs typeface="Calibri" pitchFamily="34" charset="0"/>
                </a:rPr>
                <a:t>Não Iniciados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3" name="TextBox 22"/>
            <p:cNvSpPr txBox="1"/>
            <p:nvPr/>
          </p:nvSpPr>
          <p:spPr>
            <a:xfrm>
              <a:off x="1685925" y="2289036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14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84" name="Group 25"/>
          <p:cNvGrpSpPr/>
          <p:nvPr/>
        </p:nvGrpSpPr>
        <p:grpSpPr>
          <a:xfrm>
            <a:off x="458930" y="2546355"/>
            <a:ext cx="2314753" cy="277000"/>
            <a:chOff x="452926" y="2289035"/>
            <a:chExt cx="2074514" cy="300915"/>
          </a:xfrm>
        </p:grpSpPr>
        <p:sp>
          <p:nvSpPr>
            <p:cNvPr id="85" name="Round Same Side Corner Rectangle 26"/>
            <p:cNvSpPr/>
            <p:nvPr/>
          </p:nvSpPr>
          <p:spPr>
            <a:xfrm rot="16200000" flipV="1">
              <a:off x="1974624" y="2011589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6" name="Round Same Side Corner Rectangle 27"/>
            <p:cNvSpPr/>
            <p:nvPr/>
          </p:nvSpPr>
          <p:spPr>
            <a:xfrm rot="16200000">
              <a:off x="937367" y="1830134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7" name="TextBox 28"/>
            <p:cNvSpPr txBox="1"/>
            <p:nvPr/>
          </p:nvSpPr>
          <p:spPr>
            <a:xfrm>
              <a:off x="486975" y="2289035"/>
              <a:ext cx="1170376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pt-PT" sz="1200" b="1" dirty="0" smtClean="0">
                  <a:latin typeface="Calibri" pitchFamily="34" charset="0"/>
                  <a:cs typeface="Calibri" pitchFamily="34" charset="0"/>
                </a:rPr>
                <a:t>Suspensos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8" name="TextBox 29"/>
            <p:cNvSpPr txBox="1"/>
            <p:nvPr/>
          </p:nvSpPr>
          <p:spPr>
            <a:xfrm>
              <a:off x="1685925" y="2289036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04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89" name="Round Same Side Corner Rectangle 106"/>
          <p:cNvSpPr/>
          <p:nvPr/>
        </p:nvSpPr>
        <p:spPr>
          <a:xfrm>
            <a:off x="401082" y="1602772"/>
            <a:ext cx="2432174" cy="271335"/>
          </a:xfrm>
          <a:prstGeom prst="round2SameRect">
            <a:avLst>
              <a:gd name="adj1" fmla="val 33545"/>
              <a:gd name="adj2" fmla="val 0"/>
            </a:avLst>
          </a:prstGeo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0" scaled="1"/>
          </a:gradFill>
          <a:ln w="3175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4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Projetos</a:t>
            </a:r>
            <a:endParaRPr lang="ro-RO" sz="1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0" name="Round Same Side Corner Rectangle 4"/>
          <p:cNvSpPr/>
          <p:nvPr/>
        </p:nvSpPr>
        <p:spPr>
          <a:xfrm rot="10800000">
            <a:off x="3059832" y="1890626"/>
            <a:ext cx="3024336" cy="1610379"/>
          </a:xfrm>
          <a:prstGeom prst="round2SameRect">
            <a:avLst>
              <a:gd name="adj1" fmla="val 12899"/>
              <a:gd name="adj2" fmla="val 0"/>
            </a:avLst>
          </a:prstGeom>
          <a:solidFill>
            <a:schemeClr val="tx1">
              <a:alpha val="18000"/>
            </a:schemeClr>
          </a:solid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endParaRPr lang="ro-RO" sz="14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1" name="Round Same Side Corner Rectangle 106"/>
          <p:cNvSpPr/>
          <p:nvPr/>
        </p:nvSpPr>
        <p:spPr>
          <a:xfrm>
            <a:off x="3059831" y="1624196"/>
            <a:ext cx="3024337" cy="249911"/>
          </a:xfrm>
          <a:prstGeom prst="round2SameRect">
            <a:avLst>
              <a:gd name="adj1" fmla="val 33545"/>
              <a:gd name="adj2" fmla="val 0"/>
            </a:avLst>
          </a:prstGeo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0" scaled="1"/>
          </a:gradFill>
          <a:ln w="3175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4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Projetos</a:t>
            </a:r>
            <a:r>
              <a:rPr lang="en-US" sz="1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Concluídos</a:t>
            </a:r>
            <a:endParaRPr lang="ro-RO" sz="1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95" name="Group 23"/>
          <p:cNvGrpSpPr/>
          <p:nvPr/>
        </p:nvGrpSpPr>
        <p:grpSpPr>
          <a:xfrm>
            <a:off x="474850" y="2860786"/>
            <a:ext cx="2314753" cy="277000"/>
            <a:chOff x="452926" y="2289035"/>
            <a:chExt cx="2074514" cy="300915"/>
          </a:xfrm>
        </p:grpSpPr>
        <p:sp>
          <p:nvSpPr>
            <p:cNvPr id="98" name="Round Same Side Corner Rectangle 19"/>
            <p:cNvSpPr/>
            <p:nvPr/>
          </p:nvSpPr>
          <p:spPr>
            <a:xfrm rot="16200000" flipV="1">
              <a:off x="1974624" y="2011589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9" name="Round Same Side Corner Rectangle 20"/>
            <p:cNvSpPr/>
            <p:nvPr/>
          </p:nvSpPr>
          <p:spPr>
            <a:xfrm rot="16200000">
              <a:off x="937367" y="1830134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0" name="TextBox 21"/>
            <p:cNvSpPr txBox="1"/>
            <p:nvPr/>
          </p:nvSpPr>
          <p:spPr>
            <a:xfrm>
              <a:off x="486975" y="2289035"/>
              <a:ext cx="1170376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pt-PT" sz="1200" b="1" dirty="0" smtClean="0">
                  <a:latin typeface="Calibri" pitchFamily="34" charset="0"/>
                  <a:cs typeface="Calibri" pitchFamily="34" charset="0"/>
                </a:rPr>
                <a:t>Concluídos Mês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9" name="TextBox 22"/>
            <p:cNvSpPr txBox="1"/>
            <p:nvPr/>
          </p:nvSpPr>
          <p:spPr>
            <a:xfrm>
              <a:off x="1685925" y="2289036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02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110" name="Group 25"/>
          <p:cNvGrpSpPr/>
          <p:nvPr/>
        </p:nvGrpSpPr>
        <p:grpSpPr>
          <a:xfrm>
            <a:off x="474850" y="3176435"/>
            <a:ext cx="2314753" cy="277000"/>
            <a:chOff x="452926" y="2289035"/>
            <a:chExt cx="2074514" cy="300915"/>
          </a:xfrm>
        </p:grpSpPr>
        <p:sp>
          <p:nvSpPr>
            <p:cNvPr id="111" name="Round Same Side Corner Rectangle 26"/>
            <p:cNvSpPr/>
            <p:nvPr/>
          </p:nvSpPr>
          <p:spPr>
            <a:xfrm rot="16200000" flipV="1">
              <a:off x="1974624" y="2011589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2" name="Round Same Side Corner Rectangle 27"/>
            <p:cNvSpPr/>
            <p:nvPr/>
          </p:nvSpPr>
          <p:spPr>
            <a:xfrm rot="16200000">
              <a:off x="937367" y="1830134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3" name="TextBox 28"/>
            <p:cNvSpPr txBox="1"/>
            <p:nvPr/>
          </p:nvSpPr>
          <p:spPr>
            <a:xfrm>
              <a:off x="486975" y="2289035"/>
              <a:ext cx="1170376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pt-PT" sz="1200" b="1" dirty="0" smtClean="0">
                  <a:latin typeface="Calibri" pitchFamily="34" charset="0"/>
                  <a:cs typeface="Calibri" pitchFamily="34" charset="0"/>
                </a:rPr>
                <a:t>Propostas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4" name="TextBox 29"/>
            <p:cNvSpPr txBox="1"/>
            <p:nvPr/>
          </p:nvSpPr>
          <p:spPr>
            <a:xfrm>
              <a:off x="1685925" y="2289036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02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115" name="Rounded Rectangle 5"/>
          <p:cNvSpPr/>
          <p:nvPr/>
        </p:nvSpPr>
        <p:spPr>
          <a:xfrm>
            <a:off x="6313325" y="1874011"/>
            <a:ext cx="2432174" cy="1626997"/>
          </a:xfrm>
          <a:prstGeom prst="roundRect">
            <a:avLst>
              <a:gd name="adj" fmla="val 5432"/>
            </a:avLst>
          </a:prstGeom>
          <a:solidFill>
            <a:schemeClr val="tx1">
              <a:alpha val="50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400" dirty="0">
              <a:solidFill>
                <a:schemeClr val="accent2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16" name="Group 18"/>
          <p:cNvGrpSpPr/>
          <p:nvPr/>
        </p:nvGrpSpPr>
        <p:grpSpPr>
          <a:xfrm>
            <a:off x="6371175" y="1923823"/>
            <a:ext cx="2314754" cy="291937"/>
            <a:chOff x="452926" y="1955660"/>
            <a:chExt cx="2074514" cy="317142"/>
          </a:xfrm>
        </p:grpSpPr>
        <p:sp>
          <p:nvSpPr>
            <p:cNvPr id="117" name="Round Same Side Corner Rectangle 14"/>
            <p:cNvSpPr/>
            <p:nvPr/>
          </p:nvSpPr>
          <p:spPr>
            <a:xfrm rot="16200000" flipV="1">
              <a:off x="1974624" y="1678215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8" name="Round Same Side Corner Rectangle 15"/>
            <p:cNvSpPr/>
            <p:nvPr/>
          </p:nvSpPr>
          <p:spPr>
            <a:xfrm rot="16200000">
              <a:off x="937367" y="1496760"/>
              <a:ext cx="249829" cy="1218711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9" name="TextBox 16"/>
            <p:cNvSpPr txBox="1"/>
            <p:nvPr/>
          </p:nvSpPr>
          <p:spPr>
            <a:xfrm>
              <a:off x="501241" y="1971888"/>
              <a:ext cx="1262522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pt-PT" sz="1200" b="1" dirty="0" smtClean="0">
                  <a:latin typeface="Calibri" pitchFamily="34" charset="0"/>
                  <a:cs typeface="Calibri" pitchFamily="34" charset="0"/>
                </a:rPr>
                <a:t>Atrasados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0" name="TextBox 17"/>
            <p:cNvSpPr txBox="1"/>
            <p:nvPr/>
          </p:nvSpPr>
          <p:spPr>
            <a:xfrm>
              <a:off x="1685925" y="1955660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50%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121" name="Group 23"/>
          <p:cNvGrpSpPr/>
          <p:nvPr/>
        </p:nvGrpSpPr>
        <p:grpSpPr>
          <a:xfrm>
            <a:off x="6371175" y="2230705"/>
            <a:ext cx="2314755" cy="287506"/>
            <a:chOff x="452926" y="2289036"/>
            <a:chExt cx="2074514" cy="312328"/>
          </a:xfrm>
        </p:grpSpPr>
        <p:sp>
          <p:nvSpPr>
            <p:cNvPr id="122" name="Round Same Side Corner Rectangle 19"/>
            <p:cNvSpPr/>
            <p:nvPr/>
          </p:nvSpPr>
          <p:spPr>
            <a:xfrm rot="16200000" flipV="1">
              <a:off x="1974624" y="2011589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3" name="Round Same Side Corner Rectangle 20"/>
            <p:cNvSpPr/>
            <p:nvPr/>
          </p:nvSpPr>
          <p:spPr>
            <a:xfrm rot="16200000">
              <a:off x="937367" y="1830134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4" name="TextBox 21"/>
            <p:cNvSpPr txBox="1"/>
            <p:nvPr/>
          </p:nvSpPr>
          <p:spPr>
            <a:xfrm>
              <a:off x="501240" y="2300450"/>
              <a:ext cx="1225831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pt-PT" sz="1200" b="1" dirty="0" smtClean="0">
                  <a:latin typeface="Calibri" pitchFamily="34" charset="0"/>
                  <a:cs typeface="Calibri" pitchFamily="34" charset="0"/>
                </a:rPr>
                <a:t>No Prazo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5" name="TextBox 22"/>
            <p:cNvSpPr txBox="1"/>
            <p:nvPr/>
          </p:nvSpPr>
          <p:spPr>
            <a:xfrm>
              <a:off x="1685925" y="2289036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35%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126" name="Group 25"/>
          <p:cNvGrpSpPr/>
          <p:nvPr/>
        </p:nvGrpSpPr>
        <p:grpSpPr>
          <a:xfrm>
            <a:off x="6371173" y="2546355"/>
            <a:ext cx="2314753" cy="277000"/>
            <a:chOff x="452926" y="2289035"/>
            <a:chExt cx="2074514" cy="300915"/>
          </a:xfrm>
        </p:grpSpPr>
        <p:sp>
          <p:nvSpPr>
            <p:cNvPr id="127" name="Round Same Side Corner Rectangle 26"/>
            <p:cNvSpPr/>
            <p:nvPr/>
          </p:nvSpPr>
          <p:spPr>
            <a:xfrm rot="16200000" flipV="1">
              <a:off x="1974624" y="2011589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8" name="Round Same Side Corner Rectangle 27"/>
            <p:cNvSpPr/>
            <p:nvPr/>
          </p:nvSpPr>
          <p:spPr>
            <a:xfrm rot="16200000">
              <a:off x="937367" y="1830134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9" name="TextBox 28"/>
            <p:cNvSpPr txBox="1"/>
            <p:nvPr/>
          </p:nvSpPr>
          <p:spPr>
            <a:xfrm>
              <a:off x="486974" y="2289035"/>
              <a:ext cx="1276790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pt-PT" sz="1200" b="1" dirty="0" smtClean="0">
                  <a:latin typeface="Calibri" pitchFamily="34" charset="0"/>
                  <a:cs typeface="Calibri" pitchFamily="34" charset="0"/>
                </a:rPr>
                <a:t>Monitorados PMO 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30" name="TextBox 29"/>
            <p:cNvSpPr txBox="1"/>
            <p:nvPr/>
          </p:nvSpPr>
          <p:spPr>
            <a:xfrm>
              <a:off x="1685925" y="2289036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85%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131" name="Round Same Side Corner Rectangle 106"/>
          <p:cNvSpPr/>
          <p:nvPr/>
        </p:nvSpPr>
        <p:spPr>
          <a:xfrm>
            <a:off x="6313325" y="1602772"/>
            <a:ext cx="2432174" cy="271335"/>
          </a:xfrm>
          <a:prstGeom prst="round2SameRect">
            <a:avLst>
              <a:gd name="adj1" fmla="val 33545"/>
              <a:gd name="adj2" fmla="val 0"/>
            </a:avLst>
          </a:prstGeo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0" scaled="1"/>
          </a:gradFill>
          <a:ln w="3175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4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Indicadores</a:t>
            </a:r>
            <a:r>
              <a:rPr lang="en-US" sz="1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de </a:t>
            </a:r>
            <a:r>
              <a:rPr lang="en-US" sz="14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Projetos</a:t>
            </a:r>
            <a:r>
              <a:rPr lang="en-US" sz="1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(%)</a:t>
            </a:r>
            <a:endParaRPr lang="ro-RO" sz="1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32" name="Group 23"/>
          <p:cNvGrpSpPr/>
          <p:nvPr/>
        </p:nvGrpSpPr>
        <p:grpSpPr>
          <a:xfrm>
            <a:off x="6387093" y="2860786"/>
            <a:ext cx="2314753" cy="277000"/>
            <a:chOff x="452926" y="2289035"/>
            <a:chExt cx="2074514" cy="300915"/>
          </a:xfrm>
        </p:grpSpPr>
        <p:sp>
          <p:nvSpPr>
            <p:cNvPr id="133" name="Round Same Side Corner Rectangle 19"/>
            <p:cNvSpPr/>
            <p:nvPr/>
          </p:nvSpPr>
          <p:spPr>
            <a:xfrm rot="16200000" flipV="1">
              <a:off x="1974624" y="2011589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34" name="Round Same Side Corner Rectangle 20"/>
            <p:cNvSpPr/>
            <p:nvPr/>
          </p:nvSpPr>
          <p:spPr>
            <a:xfrm rot="16200000">
              <a:off x="937367" y="1830134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35" name="TextBox 21"/>
            <p:cNvSpPr txBox="1"/>
            <p:nvPr/>
          </p:nvSpPr>
          <p:spPr>
            <a:xfrm>
              <a:off x="486975" y="2289035"/>
              <a:ext cx="1170376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en-US" sz="1200" b="1" dirty="0" err="1" smtClean="0">
                  <a:latin typeface="Calibri" pitchFamily="34" charset="0"/>
                  <a:cs typeface="Calibri" pitchFamily="34" charset="0"/>
                </a:rPr>
                <a:t>Rejeitados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36" name="TextBox 22"/>
            <p:cNvSpPr txBox="1"/>
            <p:nvPr/>
          </p:nvSpPr>
          <p:spPr>
            <a:xfrm>
              <a:off x="1685925" y="2289036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N/D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137" name="Group 25"/>
          <p:cNvGrpSpPr/>
          <p:nvPr/>
        </p:nvGrpSpPr>
        <p:grpSpPr>
          <a:xfrm>
            <a:off x="6387093" y="3176435"/>
            <a:ext cx="2314753" cy="277000"/>
            <a:chOff x="452926" y="2289035"/>
            <a:chExt cx="2074514" cy="300915"/>
          </a:xfrm>
        </p:grpSpPr>
        <p:sp>
          <p:nvSpPr>
            <p:cNvPr id="138" name="Round Same Side Corner Rectangle 26"/>
            <p:cNvSpPr/>
            <p:nvPr/>
          </p:nvSpPr>
          <p:spPr>
            <a:xfrm rot="16200000" flipV="1">
              <a:off x="1974624" y="2011589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39" name="Round Same Side Corner Rectangle 27"/>
            <p:cNvSpPr/>
            <p:nvPr/>
          </p:nvSpPr>
          <p:spPr>
            <a:xfrm rot="16200000">
              <a:off x="937367" y="1830134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40" name="TextBox 28"/>
            <p:cNvSpPr txBox="1"/>
            <p:nvPr/>
          </p:nvSpPr>
          <p:spPr>
            <a:xfrm>
              <a:off x="486975" y="2289035"/>
              <a:ext cx="1262523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pt-PT" sz="1200" b="1" dirty="0" smtClean="0">
                  <a:latin typeface="Calibri" pitchFamily="34" charset="0"/>
                  <a:cs typeface="Calibri" pitchFamily="34" charset="0"/>
                </a:rPr>
                <a:t>Ocupação Recursos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41" name="TextBox 29"/>
            <p:cNvSpPr txBox="1"/>
            <p:nvPr/>
          </p:nvSpPr>
          <p:spPr>
            <a:xfrm>
              <a:off x="1685925" y="2289036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N/D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142" name="Round Same Side Corner Rectangle 102"/>
          <p:cNvSpPr/>
          <p:nvPr/>
        </p:nvSpPr>
        <p:spPr>
          <a:xfrm>
            <a:off x="535319" y="5524206"/>
            <a:ext cx="3983999" cy="53779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1">
              <a:alpha val="50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b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2012</a:t>
            </a:r>
            <a:endParaRPr lang="ro-RO" sz="1200" b="1" dirty="0">
              <a:solidFill>
                <a:schemeClr val="tx1"/>
              </a:solidFill>
            </a:endParaRPr>
          </a:p>
        </p:txBody>
      </p:sp>
      <p:sp>
        <p:nvSpPr>
          <p:cNvPr id="144" name="Round Same Side Corner Rectangle 100"/>
          <p:cNvSpPr/>
          <p:nvPr/>
        </p:nvSpPr>
        <p:spPr>
          <a:xfrm>
            <a:off x="212392" y="3660525"/>
            <a:ext cx="4306926" cy="22574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65000"/>
              <a:alpha val="15000"/>
            </a:schemeClr>
          </a:solidFill>
          <a:ln w="3175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Evolução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–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Projetos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5" name="Round Same Side Corner Rectangle 102"/>
          <p:cNvSpPr/>
          <p:nvPr/>
        </p:nvSpPr>
        <p:spPr>
          <a:xfrm>
            <a:off x="4945895" y="5526478"/>
            <a:ext cx="3983999" cy="53779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6">
              <a:lumMod val="60000"/>
              <a:lumOff val="40000"/>
              <a:alpha val="50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b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2012</a:t>
            </a:r>
            <a:endParaRPr lang="ro-RO" sz="1200" b="1" dirty="0">
              <a:solidFill>
                <a:schemeClr val="tx1"/>
              </a:solidFill>
            </a:endParaRPr>
          </a:p>
        </p:txBody>
      </p:sp>
      <p:graphicFrame>
        <p:nvGraphicFramePr>
          <p:cNvPr id="146" name="Chart 96"/>
          <p:cNvGraphicFramePr/>
          <p:nvPr>
            <p:extLst>
              <p:ext uri="{D42A27DB-BD31-4B8C-83A1-F6EECF244321}">
                <p14:modId xmlns:p14="http://schemas.microsoft.com/office/powerpoint/2010/main" val="2477467183"/>
              </p:ext>
            </p:extLst>
          </p:nvPr>
        </p:nvGraphicFramePr>
        <p:xfrm>
          <a:off x="4626183" y="3889912"/>
          <a:ext cx="4301799" cy="19259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7" name="Round Same Side Corner Rectangle 100"/>
          <p:cNvSpPr/>
          <p:nvPr/>
        </p:nvSpPr>
        <p:spPr>
          <a:xfrm>
            <a:off x="4622968" y="3662797"/>
            <a:ext cx="4306926" cy="22574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65000"/>
              <a:alpha val="15000"/>
            </a:schemeClr>
          </a:solidFill>
          <a:ln w="3175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Evolução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–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Indicadores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54" name="Group 279"/>
          <p:cNvGrpSpPr>
            <a:grpSpLocks noChangeAspect="1"/>
          </p:cNvGrpSpPr>
          <p:nvPr/>
        </p:nvGrpSpPr>
        <p:grpSpPr bwMode="auto">
          <a:xfrm>
            <a:off x="3941952" y="6277948"/>
            <a:ext cx="198000" cy="198000"/>
            <a:chOff x="3507" y="1060"/>
            <a:chExt cx="182" cy="16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55" name="Oval 280"/>
            <p:cNvSpPr>
              <a:spLocks noChangeArrowheads="1"/>
            </p:cNvSpPr>
            <p:nvPr/>
          </p:nvSpPr>
          <p:spPr bwMode="gray">
            <a:xfrm>
              <a:off x="3527" y="1073"/>
              <a:ext cx="142" cy="14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endParaRPr lang="pt-BR"/>
            </a:p>
          </p:txBody>
        </p:sp>
        <p:sp>
          <p:nvSpPr>
            <p:cNvPr id="156" name="Oval 281"/>
            <p:cNvSpPr>
              <a:spLocks noChangeArrowheads="1"/>
            </p:cNvSpPr>
            <p:nvPr/>
          </p:nvSpPr>
          <p:spPr bwMode="gray">
            <a:xfrm>
              <a:off x="3507" y="1060"/>
              <a:ext cx="182" cy="168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pPr algn="ctr" defTabSz="977900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pt-BR" sz="1050" b="1" dirty="0" smtClean="0">
                  <a:solidFill>
                    <a:schemeClr val="bg1"/>
                  </a:solidFill>
                </a:rPr>
                <a:t>R</a:t>
              </a:r>
              <a:endParaRPr lang="pt-BR" sz="1050" b="1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157" name="Tabela 1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1085132"/>
              </p:ext>
            </p:extLst>
          </p:nvPr>
        </p:nvGraphicFramePr>
        <p:xfrm>
          <a:off x="3075341" y="1906118"/>
          <a:ext cx="2993275" cy="1428161"/>
        </p:xfrm>
        <a:graphic>
          <a:graphicData uri="http://schemas.openxmlformats.org/drawingml/2006/table">
            <a:tbl>
              <a:tblPr/>
              <a:tblGrid>
                <a:gridCol w="256971"/>
                <a:gridCol w="2088232"/>
                <a:gridCol w="648072"/>
              </a:tblGrid>
              <a:tr h="204023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01</a:t>
                      </a: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4138" indent="0"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100" dirty="0" err="1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Vitaliciamento</a:t>
                      </a:r>
                      <a:r>
                        <a:rPr lang="pt-BR" sz="11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 – 1ª. Etapa</a:t>
                      </a: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Out/12</a:t>
                      </a: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4023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02</a:t>
                      </a: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4138" indent="0"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Protocolo Integrado</a:t>
                      </a: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Out/12</a:t>
                      </a: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4023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03</a:t>
                      </a: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4138" indent="0"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100" dirty="0" err="1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Pré</a:t>
                      </a:r>
                      <a:r>
                        <a:rPr lang="pt-BR" sz="11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-queixa</a:t>
                      </a: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Set/12</a:t>
                      </a: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4023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04</a:t>
                      </a: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4138" indent="0" algn="l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pt-BR" sz="11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Sessão de Julgamento Eletrônica</a:t>
                      </a: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100" dirty="0" err="1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Jun</a:t>
                      </a:r>
                      <a:r>
                        <a:rPr lang="pt-BR" sz="11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/11</a:t>
                      </a: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4023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05</a:t>
                      </a: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4138" indent="0"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pt-BR" sz="11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pt-BR" sz="11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4023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06</a:t>
                      </a: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4138" indent="0"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pt-BR" sz="11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pt-BR" sz="11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4023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07</a:t>
                      </a: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4138" indent="0"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pt-BR" sz="11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pt-BR" sz="11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7" name="Chart 96"/>
          <p:cNvGraphicFramePr/>
          <p:nvPr>
            <p:extLst>
              <p:ext uri="{D42A27DB-BD31-4B8C-83A1-F6EECF244321}">
                <p14:modId xmlns:p14="http://schemas.microsoft.com/office/powerpoint/2010/main" val="3589594581"/>
              </p:ext>
            </p:extLst>
          </p:nvPr>
        </p:nvGraphicFramePr>
        <p:xfrm>
          <a:off x="227620" y="3881674"/>
          <a:ext cx="4301799" cy="19259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613083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/>
          <p:cNvGrpSpPr/>
          <p:nvPr/>
        </p:nvGrpSpPr>
        <p:grpSpPr>
          <a:xfrm>
            <a:off x="4608460" y="404664"/>
            <a:ext cx="4104000" cy="276999"/>
            <a:chOff x="4572000" y="1180069"/>
            <a:chExt cx="4140463" cy="276999"/>
          </a:xfrm>
        </p:grpSpPr>
        <p:sp>
          <p:nvSpPr>
            <p:cNvPr id="21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4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5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Gerente do Projeto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26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Maelise Bomfim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27" name="Round Same Side Corner Rectangle 42"/>
          <p:cNvSpPr/>
          <p:nvPr/>
        </p:nvSpPr>
        <p:spPr>
          <a:xfrm>
            <a:off x="431540" y="1512887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Descrição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28" name="Grupo 27"/>
          <p:cNvGrpSpPr/>
          <p:nvPr/>
        </p:nvGrpSpPr>
        <p:grpSpPr>
          <a:xfrm>
            <a:off x="431540" y="404664"/>
            <a:ext cx="4104000" cy="276999"/>
            <a:chOff x="4572000" y="1180069"/>
            <a:chExt cx="4140463" cy="276999"/>
          </a:xfrm>
        </p:grpSpPr>
        <p:sp>
          <p:nvSpPr>
            <p:cNvPr id="29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1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2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Gestor do Negócio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33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n-ea"/>
                </a:rPr>
                <a:t>Des. Fernando Ferreira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34" name="Round Same Side Corner Rectangle 42"/>
          <p:cNvSpPr/>
          <p:nvPr/>
        </p:nvSpPr>
        <p:spPr>
          <a:xfrm>
            <a:off x="431540" y="3024742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Pontos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Atenção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5" name="Rectangle 6"/>
          <p:cNvSpPr/>
          <p:nvPr/>
        </p:nvSpPr>
        <p:spPr>
          <a:xfrm>
            <a:off x="431540" y="3273895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pt-BR" sz="1050" dirty="0">
                <a:solidFill>
                  <a:schemeClr val="tx1"/>
                </a:solidFill>
                <a:ea typeface="Times New Roman"/>
                <a:cs typeface="Calibri" pitchFamily="34" charset="0"/>
              </a:rPr>
              <a:t>O progresso ainda é algo estimado porque não temos o planejamento do projeto concluído. A data prevista de implantação para ‘Maio/2013’ poderá sofrer ajustes.</a:t>
            </a:r>
          </a:p>
        </p:txBody>
      </p:sp>
      <p:sp>
        <p:nvSpPr>
          <p:cNvPr id="36" name="Round Same Side Corner Rectangle 42"/>
          <p:cNvSpPr/>
          <p:nvPr/>
        </p:nvSpPr>
        <p:spPr>
          <a:xfrm>
            <a:off x="4608460" y="2142524"/>
            <a:ext cx="410400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Progressão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7" name="Rectangle 6"/>
          <p:cNvSpPr/>
          <p:nvPr/>
        </p:nvSpPr>
        <p:spPr>
          <a:xfrm>
            <a:off x="4608460" y="2406116"/>
            <a:ext cx="4110920" cy="2059099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200" dirty="0">
              <a:solidFill>
                <a:schemeClr val="accent2"/>
              </a:solidFill>
            </a:endParaRPr>
          </a:p>
        </p:txBody>
      </p:sp>
      <p:pic>
        <p:nvPicPr>
          <p:cNvPr id="38" name="Picture 2070" descr="Icon Exclamation Ma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18" y="3052118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2028" descr="Icon Results Chart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2067" y="2182271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2" name="Tabela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3312698"/>
              </p:ext>
            </p:extLst>
          </p:nvPr>
        </p:nvGraphicFramePr>
        <p:xfrm>
          <a:off x="418056" y="4782928"/>
          <a:ext cx="8301324" cy="133200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6172919"/>
                <a:gridCol w="1295742"/>
                <a:gridCol w="832663"/>
              </a:tblGrid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Levantamento de requisito e especificação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err="1" smtClean="0">
                          <a:solidFill>
                            <a:schemeClr val="tx1"/>
                          </a:solidFill>
                        </a:rPr>
                        <a:t>Nov</a:t>
                      </a:r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/12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80%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>
                          <a:solidFill>
                            <a:schemeClr val="tx1"/>
                          </a:solidFill>
                          <a:latin typeface="+mn-lt"/>
                        </a:rPr>
                        <a:t>Análise</a:t>
                      </a:r>
                      <a:r>
                        <a:rPr lang="pt-BR" sz="11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de Projeto</a:t>
                      </a:r>
                      <a:endParaRPr lang="pt-BR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Nov</a:t>
                      </a:r>
                      <a:r>
                        <a:rPr lang="pt-BR" sz="1100" dirty="0" smtClean="0">
                          <a:solidFill>
                            <a:schemeClr val="tx1"/>
                          </a:solidFill>
                          <a:latin typeface="+mn-lt"/>
                        </a:rPr>
                        <a:t>/12</a:t>
                      </a:r>
                      <a:endParaRPr lang="pt-BR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0%</a:t>
                      </a:r>
                      <a:endParaRPr lang="pt-BR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>
                          <a:solidFill>
                            <a:schemeClr val="tx1"/>
                          </a:solidFill>
                          <a:latin typeface="+mn-lt"/>
                        </a:rPr>
                        <a:t>Desenvolvimento</a:t>
                      </a:r>
                      <a:endParaRPr lang="pt-BR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  <a:latin typeface="+mn-lt"/>
                        </a:rPr>
                        <a:t>A definir</a:t>
                      </a:r>
                      <a:endParaRPr lang="pt-BR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0%</a:t>
                      </a:r>
                      <a:endParaRPr lang="pt-BR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Homologação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A definir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0%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Implantação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A definir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0%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3" name="Round Same Side Corner Rectangle 42"/>
          <p:cNvSpPr/>
          <p:nvPr/>
        </p:nvSpPr>
        <p:spPr>
          <a:xfrm>
            <a:off x="418056" y="4537223"/>
            <a:ext cx="830132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Principais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Fases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44" name="Picture 2081" descr="Flag-r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3318" y="4570352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Rectangle 6"/>
          <p:cNvSpPr/>
          <p:nvPr/>
        </p:nvSpPr>
        <p:spPr>
          <a:xfrm>
            <a:off x="424620" y="1770755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endParaRPr lang="pt-BR" sz="105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6" name="Round Same Side Corner Rectangle 42"/>
          <p:cNvSpPr/>
          <p:nvPr/>
        </p:nvSpPr>
        <p:spPr>
          <a:xfrm>
            <a:off x="4637544" y="1504753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Data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Conclusão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7" name="Rectangle 6"/>
          <p:cNvSpPr/>
          <p:nvPr/>
        </p:nvSpPr>
        <p:spPr>
          <a:xfrm>
            <a:off x="4630624" y="1762040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Maio/2013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48" name="Round Same Side Corner Rectangle 42"/>
          <p:cNvSpPr/>
          <p:nvPr/>
        </p:nvSpPr>
        <p:spPr>
          <a:xfrm>
            <a:off x="6753484" y="1512887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Progresso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Atual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9" name="Rectangle 6"/>
          <p:cNvSpPr/>
          <p:nvPr/>
        </p:nvSpPr>
        <p:spPr>
          <a:xfrm>
            <a:off x="6746564" y="1770174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30%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50" name="Title 4"/>
          <p:cNvSpPr txBox="1">
            <a:spLocks/>
          </p:cNvSpPr>
          <p:nvPr/>
        </p:nvSpPr>
        <p:spPr bwMode="auto">
          <a:xfrm>
            <a:off x="0" y="-99392"/>
            <a:ext cx="9144000" cy="50405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pt-BR" sz="2000" b="1" cap="all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chemeClr val="bg1"/>
                </a:solidFill>
              </a:rPr>
              <a:t>Projeto: </a:t>
            </a:r>
            <a:r>
              <a:rPr lang="pt-BR" sz="1600" dirty="0" smtClean="0">
                <a:solidFill>
                  <a:schemeClr val="bg1"/>
                </a:solidFill>
              </a:rPr>
              <a:t>controle de paradigmas recursais</a:t>
            </a:r>
            <a:endParaRPr lang="pt-BR" sz="1600" dirty="0"/>
          </a:p>
        </p:txBody>
      </p:sp>
      <p:pic>
        <p:nvPicPr>
          <p:cNvPr id="52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09329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Round Same Side Corner Rectangle 42"/>
          <p:cNvSpPr/>
          <p:nvPr/>
        </p:nvSpPr>
        <p:spPr>
          <a:xfrm>
            <a:off x="438460" y="764704"/>
            <a:ext cx="826570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Descrição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54" name="Picture 2065" descr="Icon- Checklist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6615" y="808246"/>
            <a:ext cx="179219" cy="18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Rectangle 6"/>
          <p:cNvSpPr/>
          <p:nvPr/>
        </p:nvSpPr>
        <p:spPr>
          <a:xfrm>
            <a:off x="431540" y="993544"/>
            <a:ext cx="8265704" cy="419232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pt-BR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Controlar os recursos relacionados a processos de repercussão geral STF/STJ, para agilizar o julgamento dos processos pendentes no momento em que a repercussão geral for decidida.</a:t>
            </a:r>
          </a:p>
          <a:p>
            <a:pPr algn="just"/>
            <a:endParaRPr lang="pt-BR" sz="105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6" name="Imagem 5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58" y="1540585"/>
            <a:ext cx="216000" cy="216000"/>
          </a:xfrm>
          <a:prstGeom prst="rect">
            <a:avLst/>
          </a:prstGeom>
        </p:spPr>
      </p:pic>
      <p:graphicFrame>
        <p:nvGraphicFramePr>
          <p:cNvPr id="41" name="Gráfico 40"/>
          <p:cNvGraphicFramePr/>
          <p:nvPr>
            <p:extLst>
              <p:ext uri="{D42A27DB-BD31-4B8C-83A1-F6EECF244321}">
                <p14:modId xmlns:p14="http://schemas.microsoft.com/office/powerpoint/2010/main" val="3232467713"/>
              </p:ext>
            </p:extLst>
          </p:nvPr>
        </p:nvGraphicFramePr>
        <p:xfrm>
          <a:off x="4655026" y="2406116"/>
          <a:ext cx="4042218" cy="2059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25448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/>
          <p:cNvGrpSpPr/>
          <p:nvPr/>
        </p:nvGrpSpPr>
        <p:grpSpPr>
          <a:xfrm>
            <a:off x="4608460" y="404664"/>
            <a:ext cx="4104000" cy="276999"/>
            <a:chOff x="4572000" y="1180069"/>
            <a:chExt cx="4140463" cy="276999"/>
          </a:xfrm>
        </p:grpSpPr>
        <p:sp>
          <p:nvSpPr>
            <p:cNvPr id="21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4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5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Gerente do Projeto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26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Rodrigo Medeiros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27" name="Round Same Side Corner Rectangle 42"/>
          <p:cNvSpPr/>
          <p:nvPr/>
        </p:nvSpPr>
        <p:spPr>
          <a:xfrm>
            <a:off x="431540" y="1512887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Status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28" name="Grupo 27"/>
          <p:cNvGrpSpPr/>
          <p:nvPr/>
        </p:nvGrpSpPr>
        <p:grpSpPr>
          <a:xfrm>
            <a:off x="431540" y="404664"/>
            <a:ext cx="4104000" cy="276999"/>
            <a:chOff x="4572000" y="1180069"/>
            <a:chExt cx="4140463" cy="276999"/>
          </a:xfrm>
        </p:grpSpPr>
        <p:sp>
          <p:nvSpPr>
            <p:cNvPr id="29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1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2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Gestor do Negócio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33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n-ea"/>
                </a:rPr>
                <a:t>Solange Cinha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34" name="Round Same Side Corner Rectangle 42"/>
          <p:cNvSpPr/>
          <p:nvPr/>
        </p:nvSpPr>
        <p:spPr>
          <a:xfrm>
            <a:off x="431540" y="3024742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Pontos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Atenção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5" name="Rectangle 6"/>
          <p:cNvSpPr/>
          <p:nvPr/>
        </p:nvSpPr>
        <p:spPr>
          <a:xfrm>
            <a:off x="431540" y="3273895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pt-BR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Não há.</a:t>
            </a:r>
            <a:endParaRPr lang="pt-BR" sz="105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6" name="Round Same Side Corner Rectangle 42"/>
          <p:cNvSpPr/>
          <p:nvPr/>
        </p:nvSpPr>
        <p:spPr>
          <a:xfrm>
            <a:off x="4608460" y="2142524"/>
            <a:ext cx="410400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Progressão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7" name="Rectangle 6"/>
          <p:cNvSpPr/>
          <p:nvPr/>
        </p:nvSpPr>
        <p:spPr>
          <a:xfrm>
            <a:off x="4608460" y="2406116"/>
            <a:ext cx="4110920" cy="2059099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200" dirty="0">
              <a:solidFill>
                <a:schemeClr val="accent2"/>
              </a:solidFill>
            </a:endParaRPr>
          </a:p>
        </p:txBody>
      </p:sp>
      <p:pic>
        <p:nvPicPr>
          <p:cNvPr id="38" name="Picture 2070" descr="Icon Exclamation Ma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18" y="3052118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2028" descr="Icon Results Chart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2067" y="2182271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2" name="Tabela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3381543"/>
              </p:ext>
            </p:extLst>
          </p:nvPr>
        </p:nvGraphicFramePr>
        <p:xfrm>
          <a:off x="418056" y="4782928"/>
          <a:ext cx="8301324" cy="133200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6172919"/>
                <a:gridCol w="1295742"/>
                <a:gridCol w="832663"/>
              </a:tblGrid>
              <a:tr h="2664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1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latin typeface="+mn-lt"/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endParaRPr lang="pt-BR" sz="11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latin typeface="+mn-lt"/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endParaRPr lang="pt-BR" sz="11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latin typeface="+mn-lt"/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/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3" name="Round Same Side Corner Rectangle 42"/>
          <p:cNvSpPr/>
          <p:nvPr/>
        </p:nvSpPr>
        <p:spPr>
          <a:xfrm>
            <a:off x="418056" y="4537223"/>
            <a:ext cx="830132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Principais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Fases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44" name="Picture 2081" descr="Flag-r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3318" y="4570352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Rectangle 6"/>
          <p:cNvSpPr/>
          <p:nvPr/>
        </p:nvSpPr>
        <p:spPr>
          <a:xfrm>
            <a:off x="424620" y="1770755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050" dirty="0">
              <a:solidFill>
                <a:schemeClr val="dk1"/>
              </a:solidFill>
            </a:endParaRPr>
          </a:p>
        </p:txBody>
      </p:sp>
      <p:sp>
        <p:nvSpPr>
          <p:cNvPr id="46" name="Round Same Side Corner Rectangle 42"/>
          <p:cNvSpPr/>
          <p:nvPr/>
        </p:nvSpPr>
        <p:spPr>
          <a:xfrm>
            <a:off x="4637544" y="1504753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Data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Conclusão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7" name="Rectangle 6"/>
          <p:cNvSpPr/>
          <p:nvPr/>
        </p:nvSpPr>
        <p:spPr>
          <a:xfrm>
            <a:off x="4630624" y="1762040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Outubro 2012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48" name="Round Same Side Corner Rectangle 42"/>
          <p:cNvSpPr/>
          <p:nvPr/>
        </p:nvSpPr>
        <p:spPr>
          <a:xfrm>
            <a:off x="6753484" y="1512887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Progresso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Atual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9" name="Rectangle 6"/>
          <p:cNvSpPr/>
          <p:nvPr/>
        </p:nvSpPr>
        <p:spPr>
          <a:xfrm>
            <a:off x="6746564" y="1770174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100%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50" name="Title 4"/>
          <p:cNvSpPr txBox="1">
            <a:spLocks/>
          </p:cNvSpPr>
          <p:nvPr/>
        </p:nvSpPr>
        <p:spPr bwMode="auto">
          <a:xfrm>
            <a:off x="0" y="-99392"/>
            <a:ext cx="9144000" cy="50405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pt-BR" sz="2000" b="1" cap="all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chemeClr val="bg1"/>
                </a:solidFill>
              </a:rPr>
              <a:t>Projeto: Avaliação de Competências</a:t>
            </a:r>
            <a:endParaRPr lang="pt-BR" sz="1600" dirty="0"/>
          </a:p>
        </p:txBody>
      </p:sp>
      <p:pic>
        <p:nvPicPr>
          <p:cNvPr id="52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09329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Round Same Side Corner Rectangle 42"/>
          <p:cNvSpPr/>
          <p:nvPr/>
        </p:nvSpPr>
        <p:spPr>
          <a:xfrm>
            <a:off x="438460" y="764704"/>
            <a:ext cx="826570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Descrição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54" name="Picture 2065" descr="Icon- Checklist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6615" y="808246"/>
            <a:ext cx="179219" cy="18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Rectangle 6"/>
          <p:cNvSpPr/>
          <p:nvPr/>
        </p:nvSpPr>
        <p:spPr>
          <a:xfrm>
            <a:off x="431540" y="993544"/>
            <a:ext cx="8265704" cy="419232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>
                <a:solidFill>
                  <a:schemeClr val="dk1"/>
                </a:solidFill>
              </a:rPr>
              <a:t>Sistema para efetuar a avaliação dos servidores do judiciário, com a finalidade de estabelecer a progressão funcional. </a:t>
            </a:r>
          </a:p>
          <a:p>
            <a:pPr algn="just"/>
            <a:endParaRPr lang="pt-BR" sz="105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6" name="Imagem 5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58" y="1540585"/>
            <a:ext cx="216000" cy="216000"/>
          </a:xfrm>
          <a:prstGeom prst="rect">
            <a:avLst/>
          </a:prstGeom>
        </p:spPr>
      </p:pic>
      <p:graphicFrame>
        <p:nvGraphicFramePr>
          <p:cNvPr id="39" name="Gráfico 38"/>
          <p:cNvGraphicFramePr/>
          <p:nvPr>
            <p:extLst>
              <p:ext uri="{D42A27DB-BD31-4B8C-83A1-F6EECF244321}">
                <p14:modId xmlns:p14="http://schemas.microsoft.com/office/powerpoint/2010/main" val="4237722326"/>
              </p:ext>
            </p:extLst>
          </p:nvPr>
        </p:nvGraphicFramePr>
        <p:xfrm>
          <a:off x="4655026" y="2406116"/>
          <a:ext cx="4042218" cy="2059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25448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/>
          <p:cNvGrpSpPr/>
          <p:nvPr/>
        </p:nvGrpSpPr>
        <p:grpSpPr>
          <a:xfrm>
            <a:off x="4608460" y="404664"/>
            <a:ext cx="4104000" cy="276999"/>
            <a:chOff x="4572000" y="1180069"/>
            <a:chExt cx="4140463" cy="276999"/>
          </a:xfrm>
        </p:grpSpPr>
        <p:sp>
          <p:nvSpPr>
            <p:cNvPr id="21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4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5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Gerente do Projeto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26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Rodrigo Medeiros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27" name="Round Same Side Corner Rectangle 42"/>
          <p:cNvSpPr/>
          <p:nvPr/>
        </p:nvSpPr>
        <p:spPr>
          <a:xfrm>
            <a:off x="431540" y="1512887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Status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28" name="Grupo 27"/>
          <p:cNvGrpSpPr/>
          <p:nvPr/>
        </p:nvGrpSpPr>
        <p:grpSpPr>
          <a:xfrm>
            <a:off x="431540" y="404664"/>
            <a:ext cx="4104000" cy="276999"/>
            <a:chOff x="4572000" y="1180069"/>
            <a:chExt cx="4140463" cy="276999"/>
          </a:xfrm>
        </p:grpSpPr>
        <p:sp>
          <p:nvSpPr>
            <p:cNvPr id="29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1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2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Gestor do Negócio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33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n-ea"/>
                </a:rPr>
                <a:t>João Batista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34" name="Round Same Side Corner Rectangle 42"/>
          <p:cNvSpPr/>
          <p:nvPr/>
        </p:nvSpPr>
        <p:spPr>
          <a:xfrm>
            <a:off x="431540" y="3024742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Pontos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Atenção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5" name="Rectangle 6"/>
          <p:cNvSpPr/>
          <p:nvPr/>
        </p:nvSpPr>
        <p:spPr>
          <a:xfrm>
            <a:off x="431540" y="3273895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 algn="just">
              <a:buFont typeface="Arial" pitchFamily="34" charset="0"/>
              <a:buChar char="•"/>
            </a:pPr>
            <a:r>
              <a:rPr lang="pt-BR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Com a saída da chefia da unidade o sistema está sendo passado para um outro analista e não tivemos progresso significativo neste período.</a:t>
            </a:r>
            <a:endParaRPr lang="pt-BR" sz="105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6" name="Round Same Side Corner Rectangle 42"/>
          <p:cNvSpPr/>
          <p:nvPr/>
        </p:nvSpPr>
        <p:spPr>
          <a:xfrm>
            <a:off x="4608460" y="2142524"/>
            <a:ext cx="410400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Progressão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7" name="Rectangle 6"/>
          <p:cNvSpPr/>
          <p:nvPr/>
        </p:nvSpPr>
        <p:spPr>
          <a:xfrm>
            <a:off x="4608460" y="2406116"/>
            <a:ext cx="4110920" cy="2059099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200" dirty="0">
              <a:solidFill>
                <a:schemeClr val="accent2"/>
              </a:solidFill>
            </a:endParaRPr>
          </a:p>
        </p:txBody>
      </p:sp>
      <p:pic>
        <p:nvPicPr>
          <p:cNvPr id="38" name="Picture 2070" descr="Icon Exclamation Ma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18" y="3052118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2028" descr="Icon Results Chart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2067" y="2182271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2" name="Tabela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5300073"/>
              </p:ext>
            </p:extLst>
          </p:nvPr>
        </p:nvGraphicFramePr>
        <p:xfrm>
          <a:off x="418056" y="4782928"/>
          <a:ext cx="8301324" cy="133200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6172919"/>
                <a:gridCol w="1295742"/>
                <a:gridCol w="832663"/>
              </a:tblGrid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Projeto em fase inicial de requisitos. Ainda será elaborado o cronograma.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latin typeface="+mn-lt"/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endParaRPr lang="pt-BR" sz="11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latin typeface="+mn-lt"/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endParaRPr lang="pt-BR" sz="11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latin typeface="+mn-lt"/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/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3" name="Round Same Side Corner Rectangle 42"/>
          <p:cNvSpPr/>
          <p:nvPr/>
        </p:nvSpPr>
        <p:spPr>
          <a:xfrm>
            <a:off x="418056" y="4537223"/>
            <a:ext cx="830132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Principais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Fases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44" name="Picture 2081" descr="Flag-r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3318" y="4570352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Rectangle 6"/>
          <p:cNvSpPr/>
          <p:nvPr/>
        </p:nvSpPr>
        <p:spPr>
          <a:xfrm>
            <a:off x="424620" y="1770755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050" dirty="0">
              <a:solidFill>
                <a:schemeClr val="dk1"/>
              </a:solidFill>
            </a:endParaRPr>
          </a:p>
        </p:txBody>
      </p:sp>
      <p:sp>
        <p:nvSpPr>
          <p:cNvPr id="46" name="Round Same Side Corner Rectangle 42"/>
          <p:cNvSpPr/>
          <p:nvPr/>
        </p:nvSpPr>
        <p:spPr>
          <a:xfrm>
            <a:off x="4637544" y="1504753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Data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Conclusão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7" name="Rectangle 6"/>
          <p:cNvSpPr/>
          <p:nvPr/>
        </p:nvSpPr>
        <p:spPr>
          <a:xfrm>
            <a:off x="4630624" y="1762040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A definir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48" name="Round Same Side Corner Rectangle 42"/>
          <p:cNvSpPr/>
          <p:nvPr/>
        </p:nvSpPr>
        <p:spPr>
          <a:xfrm>
            <a:off x="6753484" y="1512887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Progresso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Atual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9" name="Rectangle 6"/>
          <p:cNvSpPr/>
          <p:nvPr/>
        </p:nvSpPr>
        <p:spPr>
          <a:xfrm>
            <a:off x="6746564" y="1770174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10%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50" name="Title 4"/>
          <p:cNvSpPr txBox="1">
            <a:spLocks/>
          </p:cNvSpPr>
          <p:nvPr/>
        </p:nvSpPr>
        <p:spPr bwMode="auto">
          <a:xfrm>
            <a:off x="0" y="-99392"/>
            <a:ext cx="9144000" cy="50405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pt-BR" sz="2000" b="1" cap="all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chemeClr val="bg1"/>
                </a:solidFill>
              </a:rPr>
              <a:t>Projeto: Novo sistema de Diárias</a:t>
            </a:r>
            <a:endParaRPr lang="pt-BR" sz="1600" dirty="0"/>
          </a:p>
        </p:txBody>
      </p:sp>
      <p:pic>
        <p:nvPicPr>
          <p:cNvPr id="52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09329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Round Same Side Corner Rectangle 42"/>
          <p:cNvSpPr/>
          <p:nvPr/>
        </p:nvSpPr>
        <p:spPr>
          <a:xfrm>
            <a:off x="438460" y="764704"/>
            <a:ext cx="826570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Descrição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54" name="Picture 2065" descr="Icon- Checklist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6615" y="808246"/>
            <a:ext cx="179219" cy="18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Rectangle 6"/>
          <p:cNvSpPr/>
          <p:nvPr/>
        </p:nvSpPr>
        <p:spPr>
          <a:xfrm>
            <a:off x="431540" y="993544"/>
            <a:ext cx="8265704" cy="419232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>
                <a:solidFill>
                  <a:schemeClr val="dk1"/>
                </a:solidFill>
              </a:rPr>
              <a:t>O novo sistema de diárias visa dar mais agilidade e controle na liberação dos recursos aos servidores do TJPE.</a:t>
            </a:r>
          </a:p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 smtClean="0">
                <a:solidFill>
                  <a:schemeClr val="dk1"/>
                </a:solidFill>
              </a:rPr>
              <a:t> </a:t>
            </a:r>
            <a:endParaRPr lang="pt-BR" sz="1050" dirty="0">
              <a:solidFill>
                <a:schemeClr val="dk1"/>
              </a:solidFill>
            </a:endParaRPr>
          </a:p>
          <a:p>
            <a:pPr algn="just"/>
            <a:endParaRPr lang="pt-BR" sz="105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6" name="Imagem 5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58" y="1540585"/>
            <a:ext cx="216000" cy="216000"/>
          </a:xfrm>
          <a:prstGeom prst="rect">
            <a:avLst/>
          </a:prstGeom>
        </p:spPr>
      </p:pic>
      <p:graphicFrame>
        <p:nvGraphicFramePr>
          <p:cNvPr id="41" name="Gráfico 40"/>
          <p:cNvGraphicFramePr/>
          <p:nvPr>
            <p:extLst>
              <p:ext uri="{D42A27DB-BD31-4B8C-83A1-F6EECF244321}">
                <p14:modId xmlns:p14="http://schemas.microsoft.com/office/powerpoint/2010/main" val="2951864640"/>
              </p:ext>
            </p:extLst>
          </p:nvPr>
        </p:nvGraphicFramePr>
        <p:xfrm>
          <a:off x="4655026" y="2406116"/>
          <a:ext cx="4042218" cy="2059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3917637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/>
          <p:cNvGrpSpPr/>
          <p:nvPr/>
        </p:nvGrpSpPr>
        <p:grpSpPr>
          <a:xfrm>
            <a:off x="4608460" y="404664"/>
            <a:ext cx="4104000" cy="276999"/>
            <a:chOff x="4572000" y="1180069"/>
            <a:chExt cx="4140463" cy="276999"/>
          </a:xfrm>
        </p:grpSpPr>
        <p:sp>
          <p:nvSpPr>
            <p:cNvPr id="21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4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5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Gerente do Projeto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26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Sócrates Gambarra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27" name="Round Same Side Corner Rectangle 42"/>
          <p:cNvSpPr/>
          <p:nvPr/>
        </p:nvSpPr>
        <p:spPr>
          <a:xfrm>
            <a:off x="431540" y="1512887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Status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28" name="Grupo 27"/>
          <p:cNvGrpSpPr/>
          <p:nvPr/>
        </p:nvGrpSpPr>
        <p:grpSpPr>
          <a:xfrm>
            <a:off x="431540" y="404664"/>
            <a:ext cx="4104000" cy="276999"/>
            <a:chOff x="4572000" y="1180069"/>
            <a:chExt cx="4140463" cy="276999"/>
          </a:xfrm>
        </p:grpSpPr>
        <p:sp>
          <p:nvSpPr>
            <p:cNvPr id="29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1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2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Gestor do Negócio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33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n-ea"/>
                </a:rPr>
                <a:t>Dra. Mariana Vargas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34" name="Round Same Side Corner Rectangle 42"/>
          <p:cNvSpPr/>
          <p:nvPr/>
        </p:nvSpPr>
        <p:spPr>
          <a:xfrm>
            <a:off x="431540" y="3024742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Pontos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Atenção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5" name="Rectangle 6"/>
          <p:cNvSpPr/>
          <p:nvPr/>
        </p:nvSpPr>
        <p:spPr>
          <a:xfrm>
            <a:off x="431540" y="3273895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85738" indent="-18573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>
                <a:solidFill>
                  <a:schemeClr val="dk1"/>
                </a:solidFill>
              </a:rPr>
              <a:t>Aguardando </a:t>
            </a:r>
            <a:r>
              <a:rPr lang="pt-BR" sz="1050" dirty="0" smtClean="0">
                <a:solidFill>
                  <a:schemeClr val="dk1"/>
                </a:solidFill>
              </a:rPr>
              <a:t>contato da SETIC com </a:t>
            </a:r>
            <a:r>
              <a:rPr lang="pt-BR" sz="1050" dirty="0">
                <a:solidFill>
                  <a:schemeClr val="dk1"/>
                </a:solidFill>
              </a:rPr>
              <a:t>o gestor do </a:t>
            </a:r>
            <a:r>
              <a:rPr lang="pt-BR" sz="1050" dirty="0" smtClean="0">
                <a:solidFill>
                  <a:schemeClr val="dk1"/>
                </a:solidFill>
              </a:rPr>
              <a:t>negócio para homologa</a:t>
            </a:r>
            <a:r>
              <a:rPr lang="pt-BR" sz="1050" dirty="0" smtClean="0">
                <a:solidFill>
                  <a:schemeClr val="dk1"/>
                </a:solidFill>
              </a:rPr>
              <a:t>ção do sistema</a:t>
            </a:r>
            <a:endParaRPr lang="pt-BR" sz="1050" dirty="0">
              <a:solidFill>
                <a:schemeClr val="dk1"/>
              </a:solidFill>
            </a:endParaRPr>
          </a:p>
        </p:txBody>
      </p:sp>
      <p:sp>
        <p:nvSpPr>
          <p:cNvPr id="36" name="Round Same Side Corner Rectangle 42"/>
          <p:cNvSpPr/>
          <p:nvPr/>
        </p:nvSpPr>
        <p:spPr>
          <a:xfrm>
            <a:off x="4608460" y="2142524"/>
            <a:ext cx="410400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Progressão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7" name="Rectangle 6"/>
          <p:cNvSpPr/>
          <p:nvPr/>
        </p:nvSpPr>
        <p:spPr>
          <a:xfrm>
            <a:off x="4608460" y="2406116"/>
            <a:ext cx="4110920" cy="2059099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200" dirty="0">
              <a:solidFill>
                <a:schemeClr val="accent2"/>
              </a:solidFill>
            </a:endParaRPr>
          </a:p>
        </p:txBody>
      </p:sp>
      <p:pic>
        <p:nvPicPr>
          <p:cNvPr id="38" name="Picture 2070" descr="Icon Exclamation Ma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18" y="3052118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2028" descr="Icon Results Chart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2067" y="2182271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2" name="Tabela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0098009"/>
              </p:ext>
            </p:extLst>
          </p:nvPr>
        </p:nvGraphicFramePr>
        <p:xfrm>
          <a:off x="418056" y="4782928"/>
          <a:ext cx="8301324" cy="133200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6172919"/>
                <a:gridCol w="1295742"/>
                <a:gridCol w="832663"/>
              </a:tblGrid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Especificação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Abr/12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100%</a:t>
                      </a:r>
                      <a:endParaRPr lang="pt-BR" sz="1100" dirty="0"/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Implementação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Mai/12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100%</a:t>
                      </a:r>
                      <a:endParaRPr lang="pt-BR" sz="1100" dirty="0"/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Testes e Homologação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err="1" smtClean="0"/>
                        <a:t>Nov</a:t>
                      </a:r>
                      <a:r>
                        <a:rPr lang="pt-BR" sz="1100" dirty="0" smtClean="0"/>
                        <a:t>/12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90%</a:t>
                      </a:r>
                      <a:endParaRPr lang="pt-BR" sz="1100" dirty="0"/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Implantação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err="1" smtClean="0"/>
                        <a:t>Nov</a:t>
                      </a:r>
                      <a:r>
                        <a:rPr lang="pt-BR" sz="1100" dirty="0" smtClean="0"/>
                        <a:t>/12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0%</a:t>
                      </a:r>
                      <a:endParaRPr lang="pt-BR" sz="1100" dirty="0"/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3" name="Round Same Side Corner Rectangle 42"/>
          <p:cNvSpPr/>
          <p:nvPr/>
        </p:nvSpPr>
        <p:spPr>
          <a:xfrm>
            <a:off x="418056" y="4537223"/>
            <a:ext cx="830132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Principais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Fases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44" name="Picture 2081" descr="Flag-r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3318" y="4570352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Rectangle 6"/>
          <p:cNvSpPr/>
          <p:nvPr/>
        </p:nvSpPr>
        <p:spPr>
          <a:xfrm>
            <a:off x="424620" y="1770755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050" dirty="0">
              <a:solidFill>
                <a:schemeClr val="dk1"/>
              </a:solidFill>
            </a:endParaRPr>
          </a:p>
        </p:txBody>
      </p:sp>
      <p:sp>
        <p:nvSpPr>
          <p:cNvPr id="46" name="Round Same Side Corner Rectangle 42"/>
          <p:cNvSpPr/>
          <p:nvPr/>
        </p:nvSpPr>
        <p:spPr>
          <a:xfrm>
            <a:off x="4637544" y="1504753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Data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Conclusão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7" name="Rectangle 6"/>
          <p:cNvSpPr/>
          <p:nvPr/>
        </p:nvSpPr>
        <p:spPr>
          <a:xfrm>
            <a:off x="4630624" y="1762040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Novembro 2012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48" name="Round Same Side Corner Rectangle 42"/>
          <p:cNvSpPr/>
          <p:nvPr/>
        </p:nvSpPr>
        <p:spPr>
          <a:xfrm>
            <a:off x="6753484" y="1512887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Progresso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Atual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9" name="Rectangle 6"/>
          <p:cNvSpPr/>
          <p:nvPr/>
        </p:nvSpPr>
        <p:spPr>
          <a:xfrm>
            <a:off x="6746564" y="1770174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95%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50" name="Title 4"/>
          <p:cNvSpPr txBox="1">
            <a:spLocks/>
          </p:cNvSpPr>
          <p:nvPr/>
        </p:nvSpPr>
        <p:spPr bwMode="auto">
          <a:xfrm>
            <a:off x="0" y="-99392"/>
            <a:ext cx="9144000" cy="50405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pt-BR" sz="2000" b="1" cap="all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chemeClr val="bg1"/>
                </a:solidFill>
              </a:rPr>
              <a:t>Projeto: Mandatos e Alvarás Digitais</a:t>
            </a:r>
            <a:endParaRPr lang="pt-BR" sz="1600" dirty="0"/>
          </a:p>
        </p:txBody>
      </p:sp>
      <p:pic>
        <p:nvPicPr>
          <p:cNvPr id="52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09329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Round Same Side Corner Rectangle 42"/>
          <p:cNvSpPr/>
          <p:nvPr/>
        </p:nvSpPr>
        <p:spPr>
          <a:xfrm>
            <a:off x="438460" y="764704"/>
            <a:ext cx="826570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Descrição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54" name="Picture 2065" descr="Icon- Checklist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6615" y="808246"/>
            <a:ext cx="179219" cy="18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Rectangle 6"/>
          <p:cNvSpPr/>
          <p:nvPr/>
        </p:nvSpPr>
        <p:spPr>
          <a:xfrm>
            <a:off x="431540" y="993544"/>
            <a:ext cx="8265704" cy="419232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>
                <a:solidFill>
                  <a:schemeClr val="dk1"/>
                </a:solidFill>
              </a:rPr>
              <a:t>Sistema que garanta aos mandados e alvarás expedidos pelo TJPE autenticidade e integridade às informações.</a:t>
            </a:r>
          </a:p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050" dirty="0">
              <a:solidFill>
                <a:schemeClr val="dk1"/>
              </a:solidFill>
            </a:endParaRPr>
          </a:p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 smtClean="0">
                <a:solidFill>
                  <a:schemeClr val="dk1"/>
                </a:solidFill>
              </a:rPr>
              <a:t> </a:t>
            </a:r>
            <a:endParaRPr lang="pt-BR" sz="1050" dirty="0">
              <a:solidFill>
                <a:schemeClr val="dk1"/>
              </a:solidFill>
            </a:endParaRPr>
          </a:p>
          <a:p>
            <a:pPr algn="just"/>
            <a:endParaRPr lang="pt-BR" sz="105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6" name="Imagem 5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58" y="1540585"/>
            <a:ext cx="216000" cy="216000"/>
          </a:xfrm>
          <a:prstGeom prst="rect">
            <a:avLst/>
          </a:prstGeom>
        </p:spPr>
      </p:pic>
      <p:graphicFrame>
        <p:nvGraphicFramePr>
          <p:cNvPr id="41" name="Gráfico 40"/>
          <p:cNvGraphicFramePr/>
          <p:nvPr>
            <p:extLst>
              <p:ext uri="{D42A27DB-BD31-4B8C-83A1-F6EECF244321}">
                <p14:modId xmlns:p14="http://schemas.microsoft.com/office/powerpoint/2010/main" val="377516574"/>
              </p:ext>
            </p:extLst>
          </p:nvPr>
        </p:nvGraphicFramePr>
        <p:xfrm>
          <a:off x="4655026" y="2406116"/>
          <a:ext cx="4042218" cy="2059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25448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/>
          <p:cNvGrpSpPr/>
          <p:nvPr/>
        </p:nvGrpSpPr>
        <p:grpSpPr>
          <a:xfrm>
            <a:off x="4608460" y="404664"/>
            <a:ext cx="4104000" cy="276999"/>
            <a:chOff x="4572000" y="1180069"/>
            <a:chExt cx="4140463" cy="276999"/>
          </a:xfrm>
        </p:grpSpPr>
        <p:sp>
          <p:nvSpPr>
            <p:cNvPr id="21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4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5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Gerente do Projeto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26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Jairson Barbosa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27" name="Round Same Side Corner Rectangle 42"/>
          <p:cNvSpPr/>
          <p:nvPr/>
        </p:nvSpPr>
        <p:spPr>
          <a:xfrm>
            <a:off x="431540" y="1512887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Status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28" name="Grupo 27"/>
          <p:cNvGrpSpPr/>
          <p:nvPr/>
        </p:nvGrpSpPr>
        <p:grpSpPr>
          <a:xfrm>
            <a:off x="431540" y="404664"/>
            <a:ext cx="4104000" cy="276999"/>
            <a:chOff x="4572000" y="1180069"/>
            <a:chExt cx="4140463" cy="276999"/>
          </a:xfrm>
        </p:grpSpPr>
        <p:sp>
          <p:nvSpPr>
            <p:cNvPr id="29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1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2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Gestor do Negócio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33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n-ea"/>
                </a:rPr>
                <a:t>Oscar Barros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34" name="Round Same Side Corner Rectangle 42"/>
          <p:cNvSpPr/>
          <p:nvPr/>
        </p:nvSpPr>
        <p:spPr>
          <a:xfrm>
            <a:off x="431540" y="3024742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Pontos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Atenção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5" name="Rectangle 6"/>
          <p:cNvSpPr/>
          <p:nvPr/>
        </p:nvSpPr>
        <p:spPr>
          <a:xfrm>
            <a:off x="431540" y="3273895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 algn="just">
              <a:buFont typeface="Arial" pitchFamily="34" charset="0"/>
              <a:buChar char="•"/>
            </a:pPr>
            <a:r>
              <a:rPr lang="pt-BR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 projeto está suspenso aguardando análise da alta gestão.</a:t>
            </a:r>
          </a:p>
          <a:p>
            <a:pPr marL="171450" indent="-171450" algn="just">
              <a:buFont typeface="Arial" pitchFamily="34" charset="0"/>
              <a:buChar char="•"/>
            </a:pPr>
            <a:r>
              <a:rPr lang="pt-BR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Um novo cronograma será elaborado.</a:t>
            </a:r>
            <a:endParaRPr lang="pt-BR" sz="105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6" name="Round Same Side Corner Rectangle 42"/>
          <p:cNvSpPr/>
          <p:nvPr/>
        </p:nvSpPr>
        <p:spPr>
          <a:xfrm>
            <a:off x="4608460" y="2142524"/>
            <a:ext cx="410400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Progressão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7" name="Rectangle 6"/>
          <p:cNvSpPr/>
          <p:nvPr/>
        </p:nvSpPr>
        <p:spPr>
          <a:xfrm>
            <a:off x="4608460" y="2406116"/>
            <a:ext cx="4110920" cy="2059099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200" dirty="0">
              <a:solidFill>
                <a:schemeClr val="accent2"/>
              </a:solidFill>
            </a:endParaRPr>
          </a:p>
        </p:txBody>
      </p:sp>
      <p:pic>
        <p:nvPicPr>
          <p:cNvPr id="38" name="Picture 2070" descr="Icon Exclamation Ma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18" y="3052118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2028" descr="Icon Results Chart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2067" y="2182271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2" name="Tabela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075367"/>
              </p:ext>
            </p:extLst>
          </p:nvPr>
        </p:nvGraphicFramePr>
        <p:xfrm>
          <a:off x="418056" y="4782928"/>
          <a:ext cx="8301324" cy="133200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6172919"/>
                <a:gridCol w="1295742"/>
                <a:gridCol w="832663"/>
              </a:tblGrid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Implantação do Sistema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Out/12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50%</a:t>
                      </a:r>
                      <a:endParaRPr lang="pt-BR" sz="1100" dirty="0"/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BPM – Mapeamento e Redesenho de Processos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Nov/12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15%</a:t>
                      </a:r>
                      <a:endParaRPr lang="pt-BR" sz="1100" dirty="0"/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Digitalização e</a:t>
                      </a:r>
                      <a:r>
                        <a:rPr lang="pt-BR" sz="1100" baseline="0" dirty="0" smtClean="0"/>
                        <a:t> Indexação das Pastas Funcionais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Fev/13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5%</a:t>
                      </a:r>
                      <a:endParaRPr lang="pt-BR" sz="1100" dirty="0"/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Implantação dos Processos da SGP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Mai/13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0%</a:t>
                      </a:r>
                      <a:endParaRPr lang="pt-BR" sz="1100" dirty="0"/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3" name="Round Same Side Corner Rectangle 42"/>
          <p:cNvSpPr/>
          <p:nvPr/>
        </p:nvSpPr>
        <p:spPr>
          <a:xfrm>
            <a:off x="418056" y="4537223"/>
            <a:ext cx="830132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Principais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Fases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44" name="Picture 2081" descr="Flag-r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3318" y="4570352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Rectangle 6"/>
          <p:cNvSpPr/>
          <p:nvPr/>
        </p:nvSpPr>
        <p:spPr>
          <a:xfrm>
            <a:off x="424620" y="1770755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050" dirty="0">
              <a:solidFill>
                <a:schemeClr val="dk1"/>
              </a:solidFill>
            </a:endParaRPr>
          </a:p>
        </p:txBody>
      </p:sp>
      <p:sp>
        <p:nvSpPr>
          <p:cNvPr id="46" name="Round Same Side Corner Rectangle 42"/>
          <p:cNvSpPr/>
          <p:nvPr/>
        </p:nvSpPr>
        <p:spPr>
          <a:xfrm>
            <a:off x="4637544" y="1504753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Data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Conclusão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7" name="Rectangle 6"/>
          <p:cNvSpPr/>
          <p:nvPr/>
        </p:nvSpPr>
        <p:spPr>
          <a:xfrm>
            <a:off x="4630624" y="1762040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A definir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48" name="Round Same Side Corner Rectangle 42"/>
          <p:cNvSpPr/>
          <p:nvPr/>
        </p:nvSpPr>
        <p:spPr>
          <a:xfrm>
            <a:off x="6753484" y="1512887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Progresso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Atual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9" name="Rectangle 6"/>
          <p:cNvSpPr/>
          <p:nvPr/>
        </p:nvSpPr>
        <p:spPr>
          <a:xfrm>
            <a:off x="6746564" y="1770174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15%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50" name="Title 4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504056"/>
          </a:xfrm>
        </p:spPr>
        <p:txBody>
          <a:bodyPr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chemeClr val="bg1"/>
                </a:solidFill>
              </a:rPr>
              <a:t>Projeto: Digitalização das Pastas Funcionais</a:t>
            </a:r>
            <a:endParaRPr lang="pt-BR" sz="1600" dirty="0"/>
          </a:p>
        </p:txBody>
      </p:sp>
      <p:graphicFrame>
        <p:nvGraphicFramePr>
          <p:cNvPr id="52" name="Gráfico 51"/>
          <p:cNvGraphicFramePr/>
          <p:nvPr>
            <p:extLst>
              <p:ext uri="{D42A27DB-BD31-4B8C-83A1-F6EECF244321}">
                <p14:modId xmlns:p14="http://schemas.microsoft.com/office/powerpoint/2010/main" val="1835791385"/>
              </p:ext>
            </p:extLst>
          </p:nvPr>
        </p:nvGraphicFramePr>
        <p:xfrm>
          <a:off x="4655026" y="2406116"/>
          <a:ext cx="4042218" cy="2059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51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09329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Round Same Side Corner Rectangle 42"/>
          <p:cNvSpPr/>
          <p:nvPr/>
        </p:nvSpPr>
        <p:spPr>
          <a:xfrm>
            <a:off x="438460" y="764704"/>
            <a:ext cx="826570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Descrição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54" name="Picture 2065" descr="Icon- Checklist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6615" y="808246"/>
            <a:ext cx="179219" cy="18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Rectangle 6"/>
          <p:cNvSpPr/>
          <p:nvPr/>
        </p:nvSpPr>
        <p:spPr>
          <a:xfrm>
            <a:off x="431540" y="993544"/>
            <a:ext cx="8265704" cy="419232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>
                <a:solidFill>
                  <a:schemeClr val="tx1"/>
                </a:solidFill>
              </a:rPr>
              <a:t>Implantação de uma metodologia de gestão de documentos digitais da Secretaria de Gestão de Pessoas e a digitalização do acervo de documentos existentes</a:t>
            </a:r>
            <a:r>
              <a:rPr lang="pt-BR" sz="1050" dirty="0" smtClean="0">
                <a:solidFill>
                  <a:schemeClr val="tx1"/>
                </a:solidFill>
              </a:rPr>
              <a:t>.</a:t>
            </a:r>
            <a:endParaRPr lang="pt-BR" sz="105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6" name="Imagem 5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58" y="1540585"/>
            <a:ext cx="216000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8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/>
          <p:cNvGrpSpPr/>
          <p:nvPr/>
        </p:nvGrpSpPr>
        <p:grpSpPr>
          <a:xfrm>
            <a:off x="4608460" y="404664"/>
            <a:ext cx="4104000" cy="276999"/>
            <a:chOff x="4572000" y="1180069"/>
            <a:chExt cx="4140463" cy="276999"/>
          </a:xfrm>
        </p:grpSpPr>
        <p:sp>
          <p:nvSpPr>
            <p:cNvPr id="21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4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5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Gerente do Projeto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26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Sócrates Gambarra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7" name="Round Same Side Corner Rectangle 42"/>
          <p:cNvSpPr/>
          <p:nvPr/>
        </p:nvSpPr>
        <p:spPr>
          <a:xfrm>
            <a:off x="431540" y="1512887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Status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28" name="Grupo 27"/>
          <p:cNvGrpSpPr/>
          <p:nvPr/>
        </p:nvGrpSpPr>
        <p:grpSpPr>
          <a:xfrm>
            <a:off x="431540" y="404664"/>
            <a:ext cx="4104000" cy="276999"/>
            <a:chOff x="4572000" y="1180069"/>
            <a:chExt cx="4140463" cy="276999"/>
          </a:xfrm>
        </p:grpSpPr>
        <p:sp>
          <p:nvSpPr>
            <p:cNvPr id="29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1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2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Gestor do Negócio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33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n-ea"/>
                </a:rPr>
                <a:t>Maria José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34" name="Round Same Side Corner Rectangle 42"/>
          <p:cNvSpPr/>
          <p:nvPr/>
        </p:nvSpPr>
        <p:spPr>
          <a:xfrm>
            <a:off x="431540" y="3024742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Pontos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Atenção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5" name="Rectangle 6"/>
          <p:cNvSpPr/>
          <p:nvPr/>
        </p:nvSpPr>
        <p:spPr>
          <a:xfrm>
            <a:off x="431540" y="3273895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 algn="just">
              <a:buFont typeface="Arial" pitchFamily="34" charset="0"/>
              <a:buChar char="•"/>
            </a:pPr>
            <a:r>
              <a:rPr lang="pt-BR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Não há.</a:t>
            </a:r>
            <a:endParaRPr lang="pt-BR" sz="105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6" name="Round Same Side Corner Rectangle 42"/>
          <p:cNvSpPr/>
          <p:nvPr/>
        </p:nvSpPr>
        <p:spPr>
          <a:xfrm>
            <a:off x="4608460" y="2142524"/>
            <a:ext cx="410400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Progressão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7" name="Rectangle 6"/>
          <p:cNvSpPr/>
          <p:nvPr/>
        </p:nvSpPr>
        <p:spPr>
          <a:xfrm>
            <a:off x="4608460" y="2406116"/>
            <a:ext cx="4110920" cy="2059099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200" dirty="0">
              <a:solidFill>
                <a:schemeClr val="accent2"/>
              </a:solidFill>
            </a:endParaRPr>
          </a:p>
        </p:txBody>
      </p:sp>
      <p:pic>
        <p:nvPicPr>
          <p:cNvPr id="38" name="Picture 2070" descr="Icon Exclamation Ma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18" y="3052118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2028" descr="Icon Results Chart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2067" y="2182271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2" name="Tabela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515297"/>
              </p:ext>
            </p:extLst>
          </p:nvPr>
        </p:nvGraphicFramePr>
        <p:xfrm>
          <a:off x="418056" y="4782928"/>
          <a:ext cx="8301324" cy="133200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6172919"/>
                <a:gridCol w="1295742"/>
                <a:gridCol w="832663"/>
              </a:tblGrid>
              <a:tr h="2664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dirty="0" smtClean="0"/>
                        <a:t>Análise e</a:t>
                      </a:r>
                      <a:r>
                        <a:rPr lang="pt-BR" sz="1100" baseline="0" dirty="0" smtClean="0"/>
                        <a:t> Projeto</a:t>
                      </a:r>
                      <a:endParaRPr lang="pt-BR" sz="11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Set/12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100%</a:t>
                      </a:r>
                      <a:endParaRPr lang="pt-BR" sz="1100" dirty="0"/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Desenvolvimento</a:t>
                      </a:r>
                      <a:r>
                        <a:rPr lang="pt-BR" sz="1100" baseline="0" dirty="0" smtClean="0"/>
                        <a:t> e Integração WS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err="1" smtClean="0"/>
                        <a:t>Nov</a:t>
                      </a:r>
                      <a:r>
                        <a:rPr lang="pt-BR" sz="1100" dirty="0" smtClean="0"/>
                        <a:t>/12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70%</a:t>
                      </a:r>
                      <a:endParaRPr lang="pt-BR" sz="1100" dirty="0"/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Implantação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Dez/12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0%</a:t>
                      </a:r>
                      <a:endParaRPr lang="pt-BR" sz="1100" dirty="0"/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/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3" name="Round Same Side Corner Rectangle 42"/>
          <p:cNvSpPr/>
          <p:nvPr/>
        </p:nvSpPr>
        <p:spPr>
          <a:xfrm>
            <a:off x="418056" y="4537223"/>
            <a:ext cx="830132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Principais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Fases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44" name="Picture 2081" descr="Flag-r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3318" y="4570352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Rectangle 6"/>
          <p:cNvSpPr/>
          <p:nvPr/>
        </p:nvSpPr>
        <p:spPr>
          <a:xfrm>
            <a:off x="424620" y="1770755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285750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050" dirty="0">
              <a:solidFill>
                <a:schemeClr val="dk1"/>
              </a:solidFill>
            </a:endParaRPr>
          </a:p>
        </p:txBody>
      </p:sp>
      <p:sp>
        <p:nvSpPr>
          <p:cNvPr id="46" name="Round Same Side Corner Rectangle 42"/>
          <p:cNvSpPr/>
          <p:nvPr/>
        </p:nvSpPr>
        <p:spPr>
          <a:xfrm>
            <a:off x="4637544" y="1504753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Data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Conclusão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7" name="Rectangle 6"/>
          <p:cNvSpPr/>
          <p:nvPr/>
        </p:nvSpPr>
        <p:spPr>
          <a:xfrm>
            <a:off x="4630624" y="1762040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Dezembro 2012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48" name="Round Same Side Corner Rectangle 42"/>
          <p:cNvSpPr/>
          <p:nvPr/>
        </p:nvSpPr>
        <p:spPr>
          <a:xfrm>
            <a:off x="6753484" y="1512887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Progresso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Atual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9" name="Rectangle 6"/>
          <p:cNvSpPr/>
          <p:nvPr/>
        </p:nvSpPr>
        <p:spPr>
          <a:xfrm>
            <a:off x="6746564" y="1770174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70%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50" name="Title 4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504056"/>
          </a:xfrm>
        </p:spPr>
        <p:txBody>
          <a:bodyPr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chemeClr val="bg1"/>
                </a:solidFill>
              </a:rPr>
              <a:t>Projeto: Arquivo Geral</a:t>
            </a:r>
            <a:endParaRPr lang="pt-BR" sz="1600" dirty="0"/>
          </a:p>
        </p:txBody>
      </p:sp>
      <p:graphicFrame>
        <p:nvGraphicFramePr>
          <p:cNvPr id="51" name="Gráfico 50"/>
          <p:cNvGraphicFramePr/>
          <p:nvPr>
            <p:extLst>
              <p:ext uri="{D42A27DB-BD31-4B8C-83A1-F6EECF244321}">
                <p14:modId xmlns:p14="http://schemas.microsoft.com/office/powerpoint/2010/main" val="2287681942"/>
              </p:ext>
            </p:extLst>
          </p:nvPr>
        </p:nvGraphicFramePr>
        <p:xfrm>
          <a:off x="4655026" y="2406116"/>
          <a:ext cx="4042218" cy="2059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52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09329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Round Same Side Corner Rectangle 42"/>
          <p:cNvSpPr/>
          <p:nvPr/>
        </p:nvSpPr>
        <p:spPr>
          <a:xfrm>
            <a:off x="438460" y="764704"/>
            <a:ext cx="826570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Descrição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54" name="Picture 2065" descr="Icon- Checklist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6615" y="808246"/>
            <a:ext cx="179219" cy="18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Rectangle 6"/>
          <p:cNvSpPr/>
          <p:nvPr/>
        </p:nvSpPr>
        <p:spPr>
          <a:xfrm>
            <a:off x="431540" y="993544"/>
            <a:ext cx="8265704" cy="419232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2857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>
                <a:solidFill>
                  <a:schemeClr val="dk1"/>
                </a:solidFill>
              </a:rPr>
              <a:t>Desenvolvimento de sistema para o gerenciamento do Arquivo Geral.</a:t>
            </a:r>
          </a:p>
        </p:txBody>
      </p:sp>
      <p:pic>
        <p:nvPicPr>
          <p:cNvPr id="56" name="Imagem 5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58" y="1540585"/>
            <a:ext cx="216000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8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/>
          <p:cNvGrpSpPr/>
          <p:nvPr/>
        </p:nvGrpSpPr>
        <p:grpSpPr>
          <a:xfrm>
            <a:off x="4608460" y="404664"/>
            <a:ext cx="4104000" cy="276999"/>
            <a:chOff x="4572000" y="1180069"/>
            <a:chExt cx="4140463" cy="276999"/>
          </a:xfrm>
        </p:grpSpPr>
        <p:sp>
          <p:nvSpPr>
            <p:cNvPr id="21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4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5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Gerente do Projeto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26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Jairson Barbosa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7" name="Round Same Side Corner Rectangle 42"/>
          <p:cNvSpPr/>
          <p:nvPr/>
        </p:nvSpPr>
        <p:spPr>
          <a:xfrm>
            <a:off x="431540" y="1513824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Status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28" name="Grupo 27"/>
          <p:cNvGrpSpPr/>
          <p:nvPr/>
        </p:nvGrpSpPr>
        <p:grpSpPr>
          <a:xfrm>
            <a:off x="431540" y="404664"/>
            <a:ext cx="4104000" cy="276999"/>
            <a:chOff x="4572000" y="1180069"/>
            <a:chExt cx="4140463" cy="276999"/>
          </a:xfrm>
        </p:grpSpPr>
        <p:sp>
          <p:nvSpPr>
            <p:cNvPr id="29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1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2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Gestor do Negócio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33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n-ea"/>
                </a:rPr>
                <a:t>Zenaide Barbosa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34" name="Round Same Side Corner Rectangle 42"/>
          <p:cNvSpPr/>
          <p:nvPr/>
        </p:nvSpPr>
        <p:spPr>
          <a:xfrm>
            <a:off x="431540" y="3025679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Pontos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Atenção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5" name="Rectangle 6"/>
          <p:cNvSpPr/>
          <p:nvPr/>
        </p:nvSpPr>
        <p:spPr>
          <a:xfrm>
            <a:off x="431540" y="3274832"/>
            <a:ext cx="4110920" cy="975296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 algn="just">
              <a:buFont typeface="Arial" pitchFamily="34" charset="0"/>
              <a:buChar char="•"/>
            </a:pPr>
            <a:r>
              <a:rPr lang="pt-BR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Houve um replanejamento alterando </a:t>
            </a:r>
            <a:r>
              <a:rPr lang="pt-BR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 </a:t>
            </a:r>
            <a:r>
              <a:rPr lang="pt-BR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data final do projeto de dezembro de 2012 para janeiro de 2013.</a:t>
            </a:r>
            <a:endParaRPr lang="pt-BR" sz="105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6" name="Round Same Side Corner Rectangle 42"/>
          <p:cNvSpPr/>
          <p:nvPr/>
        </p:nvSpPr>
        <p:spPr>
          <a:xfrm>
            <a:off x="4608460" y="2143461"/>
            <a:ext cx="410400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Progressão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7" name="Rectangle 6"/>
          <p:cNvSpPr/>
          <p:nvPr/>
        </p:nvSpPr>
        <p:spPr>
          <a:xfrm>
            <a:off x="4608460" y="2407053"/>
            <a:ext cx="4110920" cy="1843075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200" dirty="0">
              <a:solidFill>
                <a:schemeClr val="accent2"/>
              </a:solidFill>
            </a:endParaRPr>
          </a:p>
        </p:txBody>
      </p:sp>
      <p:pic>
        <p:nvPicPr>
          <p:cNvPr id="38" name="Picture 2070" descr="Icon Exclamation Ma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18" y="3053055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2028" descr="Icon Results Chart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2067" y="2183208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2" name="Tabela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750527"/>
              </p:ext>
            </p:extLst>
          </p:nvPr>
        </p:nvGraphicFramePr>
        <p:xfrm>
          <a:off x="418056" y="4538160"/>
          <a:ext cx="8301324" cy="186480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6172919"/>
                <a:gridCol w="1295742"/>
                <a:gridCol w="832663"/>
              </a:tblGrid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Arquitetura de Informação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err="1" smtClean="0"/>
                        <a:t>Abr</a:t>
                      </a:r>
                      <a:r>
                        <a:rPr lang="pt-BR" sz="1100" dirty="0" smtClean="0"/>
                        <a:t>/12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100%</a:t>
                      </a:r>
                      <a:endParaRPr lang="pt-BR" sz="1100" dirty="0"/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Proposta Gráfica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Jul/12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100%</a:t>
                      </a:r>
                      <a:endParaRPr lang="pt-BR" sz="1100" dirty="0"/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Implementação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Set/12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100%</a:t>
                      </a:r>
                      <a:endParaRPr lang="pt-BR" sz="1100" dirty="0"/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Treinamento 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err="1" smtClean="0"/>
                        <a:t>Nov</a:t>
                      </a:r>
                      <a:r>
                        <a:rPr lang="pt-BR" sz="1100" dirty="0" smtClean="0"/>
                        <a:t>/12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30%</a:t>
                      </a:r>
                      <a:endParaRPr lang="pt-BR" sz="1100" dirty="0"/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Integração dos Sistemas Legados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Dez/12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40%</a:t>
                      </a:r>
                      <a:endParaRPr lang="pt-BR" sz="1100" dirty="0"/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Migração de Dados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Jan/13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20%</a:t>
                      </a:r>
                      <a:endParaRPr lang="pt-BR" sz="1100" dirty="0"/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Teste e Implantação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Jan/13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0%</a:t>
                      </a:r>
                      <a:endParaRPr lang="pt-BR" sz="11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3" name="Round Same Side Corner Rectangle 42"/>
          <p:cNvSpPr/>
          <p:nvPr/>
        </p:nvSpPr>
        <p:spPr>
          <a:xfrm>
            <a:off x="418056" y="4289007"/>
            <a:ext cx="830132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Principais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Fases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44" name="Picture 2081" descr="Flag-r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3318" y="4322136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Rectangle 6"/>
          <p:cNvSpPr/>
          <p:nvPr/>
        </p:nvSpPr>
        <p:spPr>
          <a:xfrm>
            <a:off x="424620" y="1771692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050" dirty="0">
              <a:solidFill>
                <a:schemeClr val="dk1"/>
              </a:solidFill>
            </a:endParaRPr>
          </a:p>
        </p:txBody>
      </p:sp>
      <p:sp>
        <p:nvSpPr>
          <p:cNvPr id="46" name="Round Same Side Corner Rectangle 42"/>
          <p:cNvSpPr/>
          <p:nvPr/>
        </p:nvSpPr>
        <p:spPr>
          <a:xfrm>
            <a:off x="4637544" y="1505690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Data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Conclusão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7" name="Rectangle 6"/>
          <p:cNvSpPr/>
          <p:nvPr/>
        </p:nvSpPr>
        <p:spPr>
          <a:xfrm>
            <a:off x="4630624" y="1762977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Janeiro 2013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48" name="Round Same Side Corner Rectangle 42"/>
          <p:cNvSpPr/>
          <p:nvPr/>
        </p:nvSpPr>
        <p:spPr>
          <a:xfrm>
            <a:off x="6753484" y="1513824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Progresso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Atual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9" name="Rectangle 6"/>
          <p:cNvSpPr/>
          <p:nvPr/>
        </p:nvSpPr>
        <p:spPr>
          <a:xfrm>
            <a:off x="6746564" y="1771111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70%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50" name="Title 4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504056"/>
          </a:xfrm>
        </p:spPr>
        <p:txBody>
          <a:bodyPr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chemeClr val="bg1"/>
                </a:solidFill>
              </a:rPr>
              <a:t>Projeto: Portal de Internet</a:t>
            </a:r>
            <a:endParaRPr lang="pt-BR" sz="1600" dirty="0"/>
          </a:p>
        </p:txBody>
      </p:sp>
      <p:graphicFrame>
        <p:nvGraphicFramePr>
          <p:cNvPr id="52" name="Gráfico 51"/>
          <p:cNvGraphicFramePr/>
          <p:nvPr>
            <p:extLst>
              <p:ext uri="{D42A27DB-BD31-4B8C-83A1-F6EECF244321}">
                <p14:modId xmlns:p14="http://schemas.microsoft.com/office/powerpoint/2010/main" val="545468594"/>
              </p:ext>
            </p:extLst>
          </p:nvPr>
        </p:nvGraphicFramePr>
        <p:xfrm>
          <a:off x="4655026" y="2407053"/>
          <a:ext cx="4042218" cy="1843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51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09329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Round Same Side Corner Rectangle 42"/>
          <p:cNvSpPr/>
          <p:nvPr/>
        </p:nvSpPr>
        <p:spPr>
          <a:xfrm>
            <a:off x="438460" y="764704"/>
            <a:ext cx="826570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Descrição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54" name="Picture 2065" descr="Icon- Checklist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6615" y="808246"/>
            <a:ext cx="179219" cy="18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Rectangle 6"/>
          <p:cNvSpPr/>
          <p:nvPr/>
        </p:nvSpPr>
        <p:spPr>
          <a:xfrm>
            <a:off x="431540" y="993544"/>
            <a:ext cx="8265704" cy="419232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>
                <a:solidFill>
                  <a:schemeClr val="dk1"/>
                </a:solidFill>
              </a:rPr>
              <a:t>Este projeto tem o objetivo de substituir o atual portal do TJPE (www.tjpe.jus.br) por uma ferramenta mais moderna. Envolve renovação do layout gráfico e implantação de um sistema gerenciador de conteúdo.</a:t>
            </a:r>
          </a:p>
        </p:txBody>
      </p:sp>
      <p:pic>
        <p:nvPicPr>
          <p:cNvPr id="56" name="Imagem 5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58" y="1526071"/>
            <a:ext cx="216000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8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/>
          <p:cNvGrpSpPr/>
          <p:nvPr/>
        </p:nvGrpSpPr>
        <p:grpSpPr>
          <a:xfrm>
            <a:off x="4608460" y="404664"/>
            <a:ext cx="4104000" cy="276999"/>
            <a:chOff x="4572000" y="1180069"/>
            <a:chExt cx="4140463" cy="276999"/>
          </a:xfrm>
        </p:grpSpPr>
        <p:sp>
          <p:nvSpPr>
            <p:cNvPr id="21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4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5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Gerente do Projeto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26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Jossenilson Bezerra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7" name="Round Same Side Corner Rectangle 42"/>
          <p:cNvSpPr/>
          <p:nvPr/>
        </p:nvSpPr>
        <p:spPr>
          <a:xfrm>
            <a:off x="431540" y="1527401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Status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28" name="Grupo 27"/>
          <p:cNvGrpSpPr/>
          <p:nvPr/>
        </p:nvGrpSpPr>
        <p:grpSpPr>
          <a:xfrm>
            <a:off x="431540" y="404664"/>
            <a:ext cx="4104000" cy="276999"/>
            <a:chOff x="4572000" y="1180069"/>
            <a:chExt cx="4140463" cy="276999"/>
          </a:xfrm>
        </p:grpSpPr>
        <p:sp>
          <p:nvSpPr>
            <p:cNvPr id="29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1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2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Gestor do Negócio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33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Norma Lyra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34" name="Round Same Side Corner Rectangle 42"/>
          <p:cNvSpPr/>
          <p:nvPr/>
        </p:nvSpPr>
        <p:spPr>
          <a:xfrm>
            <a:off x="431540" y="3039256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Pontos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Atenção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5" name="Rectangle 6"/>
          <p:cNvSpPr/>
          <p:nvPr/>
        </p:nvSpPr>
        <p:spPr>
          <a:xfrm>
            <a:off x="431540" y="3288409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 algn="just">
              <a:buFont typeface="Arial" pitchFamily="34" charset="0"/>
              <a:buChar char="•"/>
            </a:pPr>
            <a:r>
              <a:rPr lang="pt-BR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Aguardando aquisição de equipamentos. </a:t>
            </a:r>
            <a:endParaRPr lang="pt-BR" sz="105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6" name="Round Same Side Corner Rectangle 42"/>
          <p:cNvSpPr/>
          <p:nvPr/>
        </p:nvSpPr>
        <p:spPr>
          <a:xfrm>
            <a:off x="4608460" y="2157038"/>
            <a:ext cx="410400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Progressão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7" name="Rectangle 6"/>
          <p:cNvSpPr/>
          <p:nvPr/>
        </p:nvSpPr>
        <p:spPr>
          <a:xfrm>
            <a:off x="4608460" y="2420630"/>
            <a:ext cx="4110920" cy="2059099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200" dirty="0">
              <a:solidFill>
                <a:schemeClr val="accent2"/>
              </a:solidFill>
            </a:endParaRPr>
          </a:p>
        </p:txBody>
      </p:sp>
      <p:pic>
        <p:nvPicPr>
          <p:cNvPr id="38" name="Picture 2070" descr="Icon Exclamation Ma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18" y="3066632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2028" descr="Icon Results Chart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2067" y="2196785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2" name="Tabela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3714374"/>
              </p:ext>
            </p:extLst>
          </p:nvPr>
        </p:nvGraphicFramePr>
        <p:xfrm>
          <a:off x="418056" y="4797442"/>
          <a:ext cx="8301324" cy="159840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6172919"/>
                <a:gridCol w="1295742"/>
                <a:gridCol w="832663"/>
              </a:tblGrid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Levantamento do Escopo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Mai/12</a:t>
                      </a:r>
                      <a:endParaRPr lang="pt-BR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100%</a:t>
                      </a:r>
                      <a:endParaRPr lang="pt-BR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Especificação dos equipamentos</a:t>
                      </a:r>
                      <a:endParaRPr lang="pt-BR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Set/12</a:t>
                      </a:r>
                      <a:endParaRPr lang="pt-BR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100%</a:t>
                      </a:r>
                      <a:endParaRPr lang="pt-BR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Elaboração do Termo de Referência</a:t>
                      </a:r>
                      <a:endParaRPr lang="pt-BR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Out/12</a:t>
                      </a:r>
                      <a:endParaRPr lang="pt-BR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100%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Licitação</a:t>
                      </a:r>
                      <a:endParaRPr lang="pt-BR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A definir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0%</a:t>
                      </a:r>
                      <a:endParaRPr lang="pt-BR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Aquisição</a:t>
                      </a:r>
                      <a:endParaRPr lang="pt-BR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A definir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0%</a:t>
                      </a:r>
                      <a:endParaRPr lang="pt-BR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Implantação</a:t>
                      </a:r>
                      <a:endParaRPr lang="pt-BR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A definir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0%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3" name="Round Same Side Corner Rectangle 42"/>
          <p:cNvSpPr/>
          <p:nvPr/>
        </p:nvSpPr>
        <p:spPr>
          <a:xfrm>
            <a:off x="418056" y="4551737"/>
            <a:ext cx="830132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Principais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Fases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44" name="Picture 2081" descr="Flag-r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3318" y="4584866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Rectangle 6"/>
          <p:cNvSpPr/>
          <p:nvPr/>
        </p:nvSpPr>
        <p:spPr>
          <a:xfrm>
            <a:off x="424620" y="1785269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285750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050" dirty="0">
              <a:solidFill>
                <a:schemeClr val="dk1"/>
              </a:solidFill>
            </a:endParaRPr>
          </a:p>
        </p:txBody>
      </p:sp>
      <p:sp>
        <p:nvSpPr>
          <p:cNvPr id="46" name="Round Same Side Corner Rectangle 42"/>
          <p:cNvSpPr/>
          <p:nvPr/>
        </p:nvSpPr>
        <p:spPr>
          <a:xfrm>
            <a:off x="4637544" y="1519267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Data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Conclusão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7" name="Rectangle 6"/>
          <p:cNvSpPr/>
          <p:nvPr/>
        </p:nvSpPr>
        <p:spPr>
          <a:xfrm>
            <a:off x="4630624" y="1776554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Fevereiro 2013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48" name="Round Same Side Corner Rectangle 42"/>
          <p:cNvSpPr/>
          <p:nvPr/>
        </p:nvSpPr>
        <p:spPr>
          <a:xfrm>
            <a:off x="6753484" y="1527401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Progresso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Atual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9" name="Rectangle 6"/>
          <p:cNvSpPr/>
          <p:nvPr/>
        </p:nvSpPr>
        <p:spPr>
          <a:xfrm>
            <a:off x="6746564" y="1784688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65%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50" name="Title 4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504056"/>
          </a:xfrm>
        </p:spPr>
        <p:txBody>
          <a:bodyPr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chemeClr val="bg1"/>
                </a:solidFill>
              </a:rPr>
              <a:t>Projeto: Modernização da Rede da Capital (Wireless)</a:t>
            </a:r>
            <a:endParaRPr lang="pt-BR" sz="1600" dirty="0"/>
          </a:p>
        </p:txBody>
      </p:sp>
      <p:graphicFrame>
        <p:nvGraphicFramePr>
          <p:cNvPr id="51" name="Gráfico 50"/>
          <p:cNvGraphicFramePr/>
          <p:nvPr>
            <p:extLst>
              <p:ext uri="{D42A27DB-BD31-4B8C-83A1-F6EECF244321}">
                <p14:modId xmlns:p14="http://schemas.microsoft.com/office/powerpoint/2010/main" val="3258542577"/>
              </p:ext>
            </p:extLst>
          </p:nvPr>
        </p:nvGraphicFramePr>
        <p:xfrm>
          <a:off x="4655026" y="2420630"/>
          <a:ext cx="4042218" cy="2059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52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09329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Round Same Side Corner Rectangle 42"/>
          <p:cNvSpPr/>
          <p:nvPr/>
        </p:nvSpPr>
        <p:spPr>
          <a:xfrm>
            <a:off x="438460" y="750190"/>
            <a:ext cx="826570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Descrição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54" name="Picture 2065" descr="Icon- Checklist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6615" y="793732"/>
            <a:ext cx="179219" cy="18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Rectangle 6"/>
          <p:cNvSpPr/>
          <p:nvPr/>
        </p:nvSpPr>
        <p:spPr>
          <a:xfrm>
            <a:off x="431540" y="979029"/>
            <a:ext cx="8265704" cy="511209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2857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>
                <a:solidFill>
                  <a:schemeClr val="dk1"/>
                </a:solidFill>
              </a:rPr>
              <a:t>O objetivo deste projeto é a definição das especificações técnicas e de aquisição de uma estrutura de acesso à Internet por meio de redes sem fio (wireless) nos </a:t>
            </a:r>
            <a:r>
              <a:rPr lang="pt-BR" sz="1050" dirty="0" err="1">
                <a:solidFill>
                  <a:schemeClr val="dk1"/>
                </a:solidFill>
              </a:rPr>
              <a:t>prinicpais</a:t>
            </a:r>
            <a:r>
              <a:rPr lang="pt-BR" sz="1050" dirty="0">
                <a:solidFill>
                  <a:schemeClr val="dk1"/>
                </a:solidFill>
              </a:rPr>
              <a:t> prédios do poder Judiciário de Pernambuco - Palácio de Justiça, </a:t>
            </a:r>
            <a:r>
              <a:rPr lang="pt-BR" sz="1050" dirty="0" err="1">
                <a:solidFill>
                  <a:schemeClr val="dk1"/>
                </a:solidFill>
              </a:rPr>
              <a:t>Forum</a:t>
            </a:r>
            <a:r>
              <a:rPr lang="pt-BR" sz="1050" dirty="0">
                <a:solidFill>
                  <a:schemeClr val="dk1"/>
                </a:solidFill>
              </a:rPr>
              <a:t> Rodolpho Aureliano, Tomas de Aquino.</a:t>
            </a:r>
          </a:p>
        </p:txBody>
      </p:sp>
      <p:pic>
        <p:nvPicPr>
          <p:cNvPr id="56" name="Imagem 5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58" y="1555099"/>
            <a:ext cx="216000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8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/>
          <p:cNvGrpSpPr/>
          <p:nvPr/>
        </p:nvGrpSpPr>
        <p:grpSpPr>
          <a:xfrm>
            <a:off x="4608460" y="404664"/>
            <a:ext cx="4104000" cy="276999"/>
            <a:chOff x="4572000" y="1180069"/>
            <a:chExt cx="4140463" cy="276999"/>
          </a:xfrm>
        </p:grpSpPr>
        <p:sp>
          <p:nvSpPr>
            <p:cNvPr id="21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4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5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Gerente do Projeto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26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Jossenilson </a:t>
              </a: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Bezerra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7" name="Round Same Side Corner Rectangle 42"/>
          <p:cNvSpPr/>
          <p:nvPr/>
        </p:nvSpPr>
        <p:spPr>
          <a:xfrm>
            <a:off x="431540" y="1491255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Status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28" name="Grupo 27"/>
          <p:cNvGrpSpPr/>
          <p:nvPr/>
        </p:nvGrpSpPr>
        <p:grpSpPr>
          <a:xfrm>
            <a:off x="431540" y="404664"/>
            <a:ext cx="4104000" cy="276999"/>
            <a:chOff x="4572000" y="1180069"/>
            <a:chExt cx="4140463" cy="276999"/>
          </a:xfrm>
        </p:grpSpPr>
        <p:sp>
          <p:nvSpPr>
            <p:cNvPr id="29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1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2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Gestor do Negócio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33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Norma Lyra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34" name="Round Same Side Corner Rectangle 42"/>
          <p:cNvSpPr/>
          <p:nvPr/>
        </p:nvSpPr>
        <p:spPr>
          <a:xfrm>
            <a:off x="431540" y="3003110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Pontos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Atenção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5" name="Rectangle 6"/>
          <p:cNvSpPr/>
          <p:nvPr/>
        </p:nvSpPr>
        <p:spPr>
          <a:xfrm>
            <a:off x="431540" y="3252263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 algn="just">
              <a:buFont typeface="Arial" pitchFamily="34" charset="0"/>
              <a:buChar char="•"/>
            </a:pPr>
            <a:r>
              <a:rPr lang="pt-BR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Houve alteração no prazo final de dezembro de 2013 para março de 2014</a:t>
            </a:r>
            <a:endParaRPr lang="pt-BR" sz="105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6" name="Round Same Side Corner Rectangle 42"/>
          <p:cNvSpPr/>
          <p:nvPr/>
        </p:nvSpPr>
        <p:spPr>
          <a:xfrm>
            <a:off x="4608460" y="2120892"/>
            <a:ext cx="410400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Progressão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7" name="Rectangle 6"/>
          <p:cNvSpPr/>
          <p:nvPr/>
        </p:nvSpPr>
        <p:spPr>
          <a:xfrm>
            <a:off x="4608460" y="2384484"/>
            <a:ext cx="4110920" cy="2059099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200" dirty="0">
              <a:solidFill>
                <a:schemeClr val="accent2"/>
              </a:solidFill>
            </a:endParaRPr>
          </a:p>
        </p:txBody>
      </p:sp>
      <p:pic>
        <p:nvPicPr>
          <p:cNvPr id="38" name="Picture 2070" descr="Icon Exclamation Ma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18" y="3030486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2028" descr="Icon Results Chart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2067" y="2160639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2" name="Tabela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6161293"/>
              </p:ext>
            </p:extLst>
          </p:nvPr>
        </p:nvGraphicFramePr>
        <p:xfrm>
          <a:off x="418056" y="4761296"/>
          <a:ext cx="8301324" cy="133200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6172919"/>
                <a:gridCol w="1295742"/>
                <a:gridCol w="832663"/>
              </a:tblGrid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Projeto em fase inicial de requisitos. Ainda será elaborado o cronograma.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3" name="Round Same Side Corner Rectangle 42"/>
          <p:cNvSpPr/>
          <p:nvPr/>
        </p:nvSpPr>
        <p:spPr>
          <a:xfrm>
            <a:off x="418056" y="4515591"/>
            <a:ext cx="830132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Principais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Fases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44" name="Picture 2081" descr="Flag-r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3318" y="4548720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Rectangle 6"/>
          <p:cNvSpPr/>
          <p:nvPr/>
        </p:nvSpPr>
        <p:spPr>
          <a:xfrm>
            <a:off x="424620" y="1749123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050" dirty="0">
              <a:solidFill>
                <a:schemeClr val="dk1"/>
              </a:solidFill>
            </a:endParaRPr>
          </a:p>
        </p:txBody>
      </p:sp>
      <p:sp>
        <p:nvSpPr>
          <p:cNvPr id="46" name="Round Same Side Corner Rectangle 42"/>
          <p:cNvSpPr/>
          <p:nvPr/>
        </p:nvSpPr>
        <p:spPr>
          <a:xfrm>
            <a:off x="4637544" y="1483121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Data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Conclusão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7" name="Rectangle 6"/>
          <p:cNvSpPr/>
          <p:nvPr/>
        </p:nvSpPr>
        <p:spPr>
          <a:xfrm>
            <a:off x="4630624" y="1740408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Março 2014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48" name="Round Same Side Corner Rectangle 42"/>
          <p:cNvSpPr/>
          <p:nvPr/>
        </p:nvSpPr>
        <p:spPr>
          <a:xfrm>
            <a:off x="6753484" y="1491255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Progresso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Atual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9" name="Rectangle 6"/>
          <p:cNvSpPr/>
          <p:nvPr/>
        </p:nvSpPr>
        <p:spPr>
          <a:xfrm>
            <a:off x="6746564" y="1748542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>
                <a:solidFill>
                  <a:schemeClr val="tx1"/>
                </a:solidFill>
              </a:rPr>
              <a:t>5</a:t>
            </a:r>
            <a:r>
              <a:rPr lang="pt-BR" sz="1200" dirty="0" smtClean="0">
                <a:solidFill>
                  <a:schemeClr val="tx1"/>
                </a:solidFill>
              </a:rPr>
              <a:t>%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50" name="Title 4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504056"/>
          </a:xfrm>
        </p:spPr>
        <p:txBody>
          <a:bodyPr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chemeClr val="bg1"/>
                </a:solidFill>
              </a:rPr>
              <a:t>Projeto: Redundância de Instalações Físicas</a:t>
            </a:r>
            <a:endParaRPr lang="pt-BR" sz="1600" dirty="0"/>
          </a:p>
        </p:txBody>
      </p:sp>
      <p:graphicFrame>
        <p:nvGraphicFramePr>
          <p:cNvPr id="51" name="Gráfico 50"/>
          <p:cNvGraphicFramePr/>
          <p:nvPr>
            <p:extLst>
              <p:ext uri="{D42A27DB-BD31-4B8C-83A1-F6EECF244321}">
                <p14:modId xmlns:p14="http://schemas.microsoft.com/office/powerpoint/2010/main" val="529604814"/>
              </p:ext>
            </p:extLst>
          </p:nvPr>
        </p:nvGraphicFramePr>
        <p:xfrm>
          <a:off x="4655026" y="2384484"/>
          <a:ext cx="4042218" cy="2059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52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09329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Round Same Side Corner Rectangle 42"/>
          <p:cNvSpPr/>
          <p:nvPr/>
        </p:nvSpPr>
        <p:spPr>
          <a:xfrm>
            <a:off x="438460" y="764704"/>
            <a:ext cx="826570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Descrição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54" name="Picture 2065" descr="Icon- Checklist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6615" y="808246"/>
            <a:ext cx="179219" cy="18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Rectangle 6"/>
          <p:cNvSpPr/>
          <p:nvPr/>
        </p:nvSpPr>
        <p:spPr>
          <a:xfrm>
            <a:off x="431540" y="993544"/>
            <a:ext cx="8265704" cy="419232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>
                <a:solidFill>
                  <a:schemeClr val="dk1"/>
                </a:solidFill>
              </a:rPr>
              <a:t>Criar estrutura física que possa comportar um datacenter secundário para redundância dos sistemas do TJPE.</a:t>
            </a:r>
          </a:p>
        </p:txBody>
      </p:sp>
      <p:pic>
        <p:nvPicPr>
          <p:cNvPr id="56" name="Imagem 5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58" y="1511557"/>
            <a:ext cx="216000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8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/>
          <p:cNvGrpSpPr/>
          <p:nvPr/>
        </p:nvGrpSpPr>
        <p:grpSpPr>
          <a:xfrm>
            <a:off x="4608460" y="404664"/>
            <a:ext cx="4104000" cy="276999"/>
            <a:chOff x="4572000" y="1180069"/>
            <a:chExt cx="4140463" cy="276999"/>
          </a:xfrm>
        </p:grpSpPr>
        <p:sp>
          <p:nvSpPr>
            <p:cNvPr id="21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4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5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Gerente do Projeto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26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Carlos Rocha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7" name="Round Same Side Corner Rectangle 42"/>
          <p:cNvSpPr/>
          <p:nvPr/>
        </p:nvSpPr>
        <p:spPr>
          <a:xfrm>
            <a:off x="431540" y="1491255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Status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28" name="Grupo 27"/>
          <p:cNvGrpSpPr/>
          <p:nvPr/>
        </p:nvGrpSpPr>
        <p:grpSpPr>
          <a:xfrm>
            <a:off x="431540" y="404664"/>
            <a:ext cx="4104000" cy="276999"/>
            <a:chOff x="4572000" y="1180069"/>
            <a:chExt cx="4140463" cy="276999"/>
          </a:xfrm>
        </p:grpSpPr>
        <p:sp>
          <p:nvSpPr>
            <p:cNvPr id="29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1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2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Gestor do Negócio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33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Roberto Arteiro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34" name="Round Same Side Corner Rectangle 42"/>
          <p:cNvSpPr/>
          <p:nvPr/>
        </p:nvSpPr>
        <p:spPr>
          <a:xfrm>
            <a:off x="431540" y="3003110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Pontos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Atenção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5" name="Rectangle 6"/>
          <p:cNvSpPr/>
          <p:nvPr/>
        </p:nvSpPr>
        <p:spPr>
          <a:xfrm>
            <a:off x="431540" y="3252263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>
                <a:solidFill>
                  <a:schemeClr val="tx1"/>
                </a:solidFill>
              </a:rPr>
              <a:t>Projeto teve o Gerente do Projeto trocado, devido a incompatibilidades das atividades do Gerente anterior com as atividades funcionais.</a:t>
            </a:r>
          </a:p>
        </p:txBody>
      </p:sp>
      <p:sp>
        <p:nvSpPr>
          <p:cNvPr id="36" name="Round Same Side Corner Rectangle 42"/>
          <p:cNvSpPr/>
          <p:nvPr/>
        </p:nvSpPr>
        <p:spPr>
          <a:xfrm>
            <a:off x="4608460" y="2120892"/>
            <a:ext cx="410400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Progressão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7" name="Rectangle 6"/>
          <p:cNvSpPr/>
          <p:nvPr/>
        </p:nvSpPr>
        <p:spPr>
          <a:xfrm>
            <a:off x="4608460" y="2384484"/>
            <a:ext cx="4110920" cy="2059099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200" dirty="0">
              <a:solidFill>
                <a:schemeClr val="accent2"/>
              </a:solidFill>
            </a:endParaRPr>
          </a:p>
        </p:txBody>
      </p:sp>
      <p:pic>
        <p:nvPicPr>
          <p:cNvPr id="38" name="Picture 2070" descr="Icon Exclamation Ma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18" y="3030486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2028" descr="Icon Results Chart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2067" y="2160639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2" name="Tabela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3695940"/>
              </p:ext>
            </p:extLst>
          </p:nvPr>
        </p:nvGraphicFramePr>
        <p:xfrm>
          <a:off x="418056" y="4761296"/>
          <a:ext cx="8301324" cy="133200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6172919"/>
                <a:gridCol w="1295742"/>
                <a:gridCol w="832663"/>
              </a:tblGrid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Iniciação e Formalização do Projeto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Out/12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100%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Planejamento do Projeto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Nov</a:t>
                      </a:r>
                      <a:r>
                        <a:rPr lang="pt-BR" sz="11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/12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70</a:t>
                      </a:r>
                      <a:r>
                        <a:rPr lang="pt-BR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%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Implantação do Catálogo de Serviços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Dez/12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0%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Implantação dos Processos de Incidentes e de Requisições de Serviços 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Dez/12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0%</a:t>
                      </a:r>
                      <a:endParaRPr lang="pt-BR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Implantação dos Processos de Configuração e de Mudança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Mar/13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0%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3" name="Round Same Side Corner Rectangle 42"/>
          <p:cNvSpPr/>
          <p:nvPr/>
        </p:nvSpPr>
        <p:spPr>
          <a:xfrm>
            <a:off x="418056" y="4515591"/>
            <a:ext cx="830132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Principais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Fases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44" name="Picture 2081" descr="Flag-r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3318" y="4548720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Rectangle 6"/>
          <p:cNvSpPr/>
          <p:nvPr/>
        </p:nvSpPr>
        <p:spPr>
          <a:xfrm>
            <a:off x="424620" y="1749123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050" dirty="0">
              <a:solidFill>
                <a:schemeClr val="tx1"/>
              </a:solidFill>
            </a:endParaRPr>
          </a:p>
        </p:txBody>
      </p:sp>
      <p:sp>
        <p:nvSpPr>
          <p:cNvPr id="46" name="Round Same Side Corner Rectangle 42"/>
          <p:cNvSpPr/>
          <p:nvPr/>
        </p:nvSpPr>
        <p:spPr>
          <a:xfrm>
            <a:off x="4637544" y="1483121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Data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Conclusão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7" name="Rectangle 6"/>
          <p:cNvSpPr/>
          <p:nvPr/>
        </p:nvSpPr>
        <p:spPr>
          <a:xfrm>
            <a:off x="4630624" y="1740408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Março 2013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48" name="Round Same Side Corner Rectangle 42"/>
          <p:cNvSpPr/>
          <p:nvPr/>
        </p:nvSpPr>
        <p:spPr>
          <a:xfrm>
            <a:off x="6753484" y="1491255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Progresso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Atual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9" name="Rectangle 6"/>
          <p:cNvSpPr/>
          <p:nvPr/>
        </p:nvSpPr>
        <p:spPr>
          <a:xfrm>
            <a:off x="6746564" y="1748542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15%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50" name="Title 4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504056"/>
          </a:xfrm>
        </p:spPr>
        <p:txBody>
          <a:bodyPr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chemeClr val="bg1"/>
                </a:solidFill>
              </a:rPr>
              <a:t>Projeto: Implantação do Service Manager</a:t>
            </a:r>
            <a:endParaRPr lang="pt-BR" sz="1600" dirty="0"/>
          </a:p>
        </p:txBody>
      </p:sp>
      <p:graphicFrame>
        <p:nvGraphicFramePr>
          <p:cNvPr id="51" name="Gráfico 50"/>
          <p:cNvGraphicFramePr/>
          <p:nvPr>
            <p:extLst>
              <p:ext uri="{D42A27DB-BD31-4B8C-83A1-F6EECF244321}">
                <p14:modId xmlns:p14="http://schemas.microsoft.com/office/powerpoint/2010/main" val="2578907514"/>
              </p:ext>
            </p:extLst>
          </p:nvPr>
        </p:nvGraphicFramePr>
        <p:xfrm>
          <a:off x="4655026" y="2384484"/>
          <a:ext cx="4042218" cy="2059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52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09329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Round Same Side Corner Rectangle 42"/>
          <p:cNvSpPr/>
          <p:nvPr/>
        </p:nvSpPr>
        <p:spPr>
          <a:xfrm>
            <a:off x="438460" y="764704"/>
            <a:ext cx="826570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Descrição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54" name="Picture 2065" descr="Icon- Checklist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6615" y="808246"/>
            <a:ext cx="179219" cy="18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Rectangle 6"/>
          <p:cNvSpPr/>
          <p:nvPr/>
        </p:nvSpPr>
        <p:spPr>
          <a:xfrm>
            <a:off x="431540" y="993544"/>
            <a:ext cx="8265704" cy="419232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>
                <a:solidFill>
                  <a:schemeClr val="tx1"/>
                </a:solidFill>
              </a:rPr>
              <a:t>Customização e implantação da ferramenta </a:t>
            </a:r>
            <a:r>
              <a:rPr lang="pt-BR" sz="1050" i="1" dirty="0">
                <a:solidFill>
                  <a:schemeClr val="tx1"/>
                </a:solidFill>
              </a:rPr>
              <a:t>Service Manager</a:t>
            </a:r>
            <a:r>
              <a:rPr lang="pt-BR" sz="1050" dirty="0">
                <a:solidFill>
                  <a:schemeClr val="tx1"/>
                </a:solidFill>
              </a:rPr>
              <a:t>, que tem o objetivo de armazenar e gerenciar todos os registros de incidentes e solicitações de serviços de TIC, registrados por meio da Central de Serviços de TIC.</a:t>
            </a:r>
          </a:p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050" dirty="0">
              <a:solidFill>
                <a:schemeClr val="dk1"/>
              </a:solidFill>
            </a:endParaRPr>
          </a:p>
        </p:txBody>
      </p:sp>
      <p:pic>
        <p:nvPicPr>
          <p:cNvPr id="56" name="Imagem 5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58" y="1511557"/>
            <a:ext cx="216000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436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7072244"/>
              </p:ext>
            </p:extLst>
          </p:nvPr>
        </p:nvGraphicFramePr>
        <p:xfrm>
          <a:off x="611560" y="1772816"/>
          <a:ext cx="7992888" cy="1851635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5544616"/>
                <a:gridCol w="864096"/>
                <a:gridCol w="1584176"/>
              </a:tblGrid>
              <a:tr h="370327">
                <a:tc>
                  <a:txBody>
                    <a:bodyPr/>
                    <a:lstStyle/>
                    <a:p>
                      <a:pPr marL="285750" indent="-285750">
                        <a:buFont typeface="Lucida Grande"/>
                        <a:buChar char="▶"/>
                      </a:pPr>
                      <a:r>
                        <a:rPr lang="pt-BR" dirty="0" smtClean="0"/>
                        <a:t>Processo</a:t>
                      </a:r>
                      <a:r>
                        <a:rPr lang="pt-BR" baseline="0" dirty="0" smtClean="0"/>
                        <a:t> Judicial Eletrônico (</a:t>
                      </a:r>
                      <a:r>
                        <a:rPr lang="pt-BR" baseline="0" dirty="0" err="1" smtClean="0"/>
                        <a:t>PJe</a:t>
                      </a:r>
                      <a:r>
                        <a:rPr lang="pt-BR" baseline="0" dirty="0" smtClean="0"/>
                        <a:t>)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BR" sz="1600" baseline="0" dirty="0" smtClean="0"/>
                        <a:t>Implantação Juizados Cíveis da RMR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Susp</a:t>
                      </a:r>
                      <a:r>
                        <a:rPr lang="pt-BR" sz="16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.</a:t>
                      </a:r>
                      <a:endParaRPr lang="pt-BR" sz="16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50%</a:t>
                      </a:r>
                      <a:endParaRPr lang="pt-BR" sz="1600" dirty="0"/>
                    </a:p>
                  </a:txBody>
                  <a:tcPr/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Processos Internos (Corregedoria)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Jan/13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70%</a:t>
                      </a:r>
                      <a:endParaRPr lang="pt-BR" sz="1600" dirty="0"/>
                    </a:p>
                  </a:txBody>
                  <a:tcPr/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Juizados Criminais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err="1" smtClean="0"/>
                        <a:t>Susp</a:t>
                      </a:r>
                      <a:r>
                        <a:rPr lang="pt-BR" sz="1600" dirty="0" smtClean="0"/>
                        <a:t>.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50%</a:t>
                      </a:r>
                      <a:endParaRPr lang="pt-BR" sz="1600" dirty="0"/>
                    </a:p>
                  </a:txBody>
                  <a:tcPr/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Colégio Recursal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err="1" smtClean="0"/>
                        <a:t>Susp</a:t>
                      </a:r>
                      <a:r>
                        <a:rPr lang="pt-BR" sz="1600" dirty="0" smtClean="0"/>
                        <a:t>.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25%</a:t>
                      </a:r>
                      <a:endParaRPr lang="pt-BR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1" name="Table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3610954"/>
              </p:ext>
            </p:extLst>
          </p:nvPr>
        </p:nvGraphicFramePr>
        <p:xfrm>
          <a:off x="611560" y="3789040"/>
          <a:ext cx="7992888" cy="740654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5544616"/>
                <a:gridCol w="864096"/>
                <a:gridCol w="1584176"/>
              </a:tblGrid>
              <a:tr h="370327">
                <a:tc>
                  <a:txBody>
                    <a:bodyPr/>
                    <a:lstStyle/>
                    <a:p>
                      <a:pPr marL="285750" indent="-285750">
                        <a:buFont typeface="Lucida Grande"/>
                        <a:buChar char="▶"/>
                      </a:pPr>
                      <a:r>
                        <a:rPr lang="pt-BR" dirty="0" smtClean="0"/>
                        <a:t>Audiência Digital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BR" sz="1600" baseline="0" dirty="0" smtClean="0"/>
                        <a:t>Sistema de Gravação de Audiências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Mar/13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65%</a:t>
                      </a:r>
                      <a:endParaRPr lang="pt-BR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6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1590546"/>
              </p:ext>
            </p:extLst>
          </p:nvPr>
        </p:nvGraphicFramePr>
        <p:xfrm>
          <a:off x="7092280" y="2117160"/>
          <a:ext cx="1395155" cy="482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8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3290208"/>
              </p:ext>
            </p:extLst>
          </p:nvPr>
        </p:nvGraphicFramePr>
        <p:xfrm>
          <a:off x="7137285" y="2209894"/>
          <a:ext cx="1278000" cy="297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0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8093690"/>
              </p:ext>
            </p:extLst>
          </p:nvPr>
        </p:nvGraphicFramePr>
        <p:xfrm>
          <a:off x="7092280" y="2477200"/>
          <a:ext cx="1395155" cy="482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2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7697308"/>
              </p:ext>
            </p:extLst>
          </p:nvPr>
        </p:nvGraphicFramePr>
        <p:xfrm>
          <a:off x="7137285" y="2569934"/>
          <a:ext cx="1278000" cy="297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53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4228823"/>
              </p:ext>
            </p:extLst>
          </p:nvPr>
        </p:nvGraphicFramePr>
        <p:xfrm>
          <a:off x="7092280" y="2864543"/>
          <a:ext cx="1395155" cy="482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54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2002860"/>
              </p:ext>
            </p:extLst>
          </p:nvPr>
        </p:nvGraphicFramePr>
        <p:xfrm>
          <a:off x="7137285" y="2957277"/>
          <a:ext cx="1278000" cy="297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55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6290606"/>
              </p:ext>
            </p:extLst>
          </p:nvPr>
        </p:nvGraphicFramePr>
        <p:xfrm>
          <a:off x="7092280" y="3222025"/>
          <a:ext cx="1395155" cy="482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56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9391107"/>
              </p:ext>
            </p:extLst>
          </p:nvPr>
        </p:nvGraphicFramePr>
        <p:xfrm>
          <a:off x="7137285" y="3314759"/>
          <a:ext cx="1278000" cy="297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57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8424148"/>
              </p:ext>
            </p:extLst>
          </p:nvPr>
        </p:nvGraphicFramePr>
        <p:xfrm>
          <a:off x="7092280" y="4112728"/>
          <a:ext cx="1395155" cy="482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58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690442"/>
              </p:ext>
            </p:extLst>
          </p:nvPr>
        </p:nvGraphicFramePr>
        <p:xfrm>
          <a:off x="7137285" y="4205462"/>
          <a:ext cx="1278000" cy="297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pic>
        <p:nvPicPr>
          <p:cNvPr id="59" name="Picture 102" descr="Star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508128" y="2237063"/>
            <a:ext cx="21600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" name="Picture 2056" descr="Icon Magnifying Glass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796168" y="2237063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" name="Picture 56" descr="Viewer file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316440" y="1842298"/>
            <a:ext cx="21600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" name="Picture 56" descr="Viewer file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316440" y="3837898"/>
            <a:ext cx="21600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" name="Picture 102" descr="Star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508104" y="2599661"/>
            <a:ext cx="21600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" name="Picture 2056" descr="Icon Magnifying Glass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796144" y="2599661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" name="Picture 102" descr="Star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508104" y="2959701"/>
            <a:ext cx="21600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" name="Picture 2056" descr="Icon Magnifying Glass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796144" y="2959701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" name="Picture 102" descr="Star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508104" y="3319741"/>
            <a:ext cx="21600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" name="Picture 2056" descr="Icon Magnifying Glass">
            <a:hlinkClick r:id="rId18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796144" y="3319741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" name="Picture 102" descr="Star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508104" y="4235189"/>
            <a:ext cx="21600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" name="Picture 2056" descr="Icon Magnifying Glass">
            <a:hlinkClick r:id="rId19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796144" y="4235189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7" name="Table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3794255"/>
              </p:ext>
            </p:extLst>
          </p:nvPr>
        </p:nvGraphicFramePr>
        <p:xfrm>
          <a:off x="611560" y="4704570"/>
          <a:ext cx="7992888" cy="740654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5544616"/>
                <a:gridCol w="864096"/>
                <a:gridCol w="1584176"/>
              </a:tblGrid>
              <a:tr h="370327">
                <a:tc>
                  <a:txBody>
                    <a:bodyPr/>
                    <a:lstStyle/>
                    <a:p>
                      <a:pPr marL="285750" indent="-285750">
                        <a:buFont typeface="Lucida Grande"/>
                        <a:buChar char="▶"/>
                      </a:pPr>
                      <a:r>
                        <a:rPr lang="pt-BR" dirty="0" smtClean="0"/>
                        <a:t>VEPA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BR" sz="1540" baseline="0" dirty="0" smtClean="0"/>
                        <a:t>Controle de Frequência de Cumpridor de Penal Alternativa</a:t>
                      </a:r>
                      <a:endParaRPr lang="pt-BR" sz="154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Mar/</a:t>
                      </a:r>
                      <a:r>
                        <a:rPr lang="pt-BR" sz="1600" dirty="0" smtClean="0"/>
                        <a:t>13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15%</a:t>
                      </a:r>
                      <a:endParaRPr lang="pt-BR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9" name="Picture 2056" descr="Icon Magnifying Glass">
            <a:hlinkClick r:id="rId20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796136" y="5157216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0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2180703"/>
              </p:ext>
            </p:extLst>
          </p:nvPr>
        </p:nvGraphicFramePr>
        <p:xfrm>
          <a:off x="7092280" y="5034731"/>
          <a:ext cx="1395155" cy="482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1"/>
          </a:graphicData>
        </a:graphic>
      </p:graphicFrame>
      <p:graphicFrame>
        <p:nvGraphicFramePr>
          <p:cNvPr id="61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4937337"/>
              </p:ext>
            </p:extLst>
          </p:nvPr>
        </p:nvGraphicFramePr>
        <p:xfrm>
          <a:off x="7137285" y="5127465"/>
          <a:ext cx="1278000" cy="297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2"/>
          </a:graphicData>
        </a:graphic>
      </p:graphicFrame>
      <p:sp>
        <p:nvSpPr>
          <p:cNvPr id="62" name="CaixaDeTexto 39"/>
          <p:cNvSpPr txBox="1"/>
          <p:nvPr/>
        </p:nvSpPr>
        <p:spPr>
          <a:xfrm>
            <a:off x="395536" y="6187370"/>
            <a:ext cx="25922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/>
              <a:t> Priorizados              Informações</a:t>
            </a:r>
          </a:p>
          <a:p>
            <a:endParaRPr lang="pt-BR" dirty="0"/>
          </a:p>
        </p:txBody>
      </p:sp>
      <p:pic>
        <p:nvPicPr>
          <p:cNvPr id="63" name="Picture 102" descr="Star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51544" y="6187370"/>
            <a:ext cx="21600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" name="Picture 2056" descr="Icon Magnifying Glass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642954" y="6187394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1" name="Group 279"/>
          <p:cNvGrpSpPr>
            <a:grpSpLocks noChangeAspect="1"/>
          </p:cNvGrpSpPr>
          <p:nvPr/>
        </p:nvGrpSpPr>
        <p:grpSpPr bwMode="auto">
          <a:xfrm>
            <a:off x="4283968" y="6277948"/>
            <a:ext cx="198000" cy="198000"/>
            <a:chOff x="3507" y="1060"/>
            <a:chExt cx="182" cy="16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2" name="Oval 280"/>
            <p:cNvSpPr>
              <a:spLocks noChangeArrowheads="1"/>
            </p:cNvSpPr>
            <p:nvPr/>
          </p:nvSpPr>
          <p:spPr bwMode="gray">
            <a:xfrm>
              <a:off x="3527" y="1073"/>
              <a:ext cx="142" cy="14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endParaRPr lang="pt-BR"/>
            </a:p>
          </p:txBody>
        </p:sp>
        <p:sp>
          <p:nvSpPr>
            <p:cNvPr id="73" name="Oval 281"/>
            <p:cNvSpPr>
              <a:spLocks noChangeArrowheads="1"/>
            </p:cNvSpPr>
            <p:nvPr/>
          </p:nvSpPr>
          <p:spPr bwMode="gray">
            <a:xfrm>
              <a:off x="3507" y="1060"/>
              <a:ext cx="182" cy="168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pPr algn="ctr" defTabSz="977900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pt-BR" sz="1050" b="1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74" name="Group 159"/>
          <p:cNvGrpSpPr>
            <a:grpSpLocks noChangeAspect="1"/>
          </p:cNvGrpSpPr>
          <p:nvPr/>
        </p:nvGrpSpPr>
        <p:grpSpPr bwMode="auto">
          <a:xfrm>
            <a:off x="4617016" y="6275390"/>
            <a:ext cx="198000" cy="198000"/>
            <a:chOff x="3335" y="1428"/>
            <a:chExt cx="182" cy="168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5" name="Oval 160"/>
            <p:cNvSpPr>
              <a:spLocks noChangeArrowheads="1"/>
            </p:cNvSpPr>
            <p:nvPr/>
          </p:nvSpPr>
          <p:spPr bwMode="gray">
            <a:xfrm>
              <a:off x="3355" y="1441"/>
              <a:ext cx="142" cy="142"/>
            </a:xfrm>
            <a:prstGeom prst="ellips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endParaRPr lang="pt-BR"/>
            </a:p>
          </p:txBody>
        </p:sp>
        <p:sp>
          <p:nvSpPr>
            <p:cNvPr id="76" name="Oval 161">
              <a:hlinkClick r:id="rId23" action="ppaction://hlinksldjump"/>
            </p:cNvPr>
            <p:cNvSpPr>
              <a:spLocks noChangeArrowheads="1"/>
            </p:cNvSpPr>
            <p:nvPr/>
          </p:nvSpPr>
          <p:spPr bwMode="gray">
            <a:xfrm>
              <a:off x="3335" y="1428"/>
              <a:ext cx="182" cy="168"/>
            </a:xfrm>
            <a:prstGeom prst="ellips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pPr algn="ctr" defTabSz="977900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pt-BR" sz="1050" dirty="0"/>
                <a:t>2</a:t>
              </a:r>
            </a:p>
          </p:txBody>
        </p:sp>
      </p:grpSp>
      <p:grpSp>
        <p:nvGrpSpPr>
          <p:cNvPr id="79" name="Group 159"/>
          <p:cNvGrpSpPr>
            <a:grpSpLocks noChangeAspect="1"/>
          </p:cNvGrpSpPr>
          <p:nvPr/>
        </p:nvGrpSpPr>
        <p:grpSpPr bwMode="auto">
          <a:xfrm>
            <a:off x="4950064" y="6271220"/>
            <a:ext cx="198000" cy="198000"/>
            <a:chOff x="3335" y="1428"/>
            <a:chExt cx="182" cy="168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0" name="Oval 160"/>
            <p:cNvSpPr>
              <a:spLocks noChangeArrowheads="1"/>
            </p:cNvSpPr>
            <p:nvPr/>
          </p:nvSpPr>
          <p:spPr bwMode="gray">
            <a:xfrm>
              <a:off x="3355" y="1441"/>
              <a:ext cx="142" cy="142"/>
            </a:xfrm>
            <a:prstGeom prst="ellips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endParaRPr lang="pt-BR"/>
            </a:p>
          </p:txBody>
        </p:sp>
        <p:sp>
          <p:nvSpPr>
            <p:cNvPr id="81" name="Oval 161">
              <a:hlinkClick r:id="rId24" action="ppaction://hlinksldjump"/>
            </p:cNvPr>
            <p:cNvSpPr>
              <a:spLocks noChangeArrowheads="1"/>
            </p:cNvSpPr>
            <p:nvPr/>
          </p:nvSpPr>
          <p:spPr bwMode="gray">
            <a:xfrm>
              <a:off x="3335" y="1428"/>
              <a:ext cx="182" cy="168"/>
            </a:xfrm>
            <a:prstGeom prst="ellips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pPr algn="ctr" defTabSz="977900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pt-BR" sz="1050" dirty="0"/>
                <a:t>3</a:t>
              </a:r>
            </a:p>
          </p:txBody>
        </p:sp>
      </p:grpSp>
      <p:grpSp>
        <p:nvGrpSpPr>
          <p:cNvPr id="84" name="Group 279"/>
          <p:cNvGrpSpPr>
            <a:grpSpLocks noChangeAspect="1"/>
          </p:cNvGrpSpPr>
          <p:nvPr/>
        </p:nvGrpSpPr>
        <p:grpSpPr bwMode="auto">
          <a:xfrm>
            <a:off x="3941952" y="6277948"/>
            <a:ext cx="198000" cy="198000"/>
            <a:chOff x="3507" y="1060"/>
            <a:chExt cx="182" cy="16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5" name="Oval 280"/>
            <p:cNvSpPr>
              <a:spLocks noChangeArrowheads="1"/>
            </p:cNvSpPr>
            <p:nvPr/>
          </p:nvSpPr>
          <p:spPr bwMode="gray">
            <a:xfrm>
              <a:off x="3527" y="1073"/>
              <a:ext cx="142" cy="142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endParaRPr lang="pt-BR"/>
            </a:p>
          </p:txBody>
        </p:sp>
        <p:sp>
          <p:nvSpPr>
            <p:cNvPr id="86" name="Oval 281">
              <a:hlinkClick r:id="rId25" action="ppaction://hlinksldjump"/>
            </p:cNvPr>
            <p:cNvSpPr>
              <a:spLocks noChangeArrowheads="1"/>
            </p:cNvSpPr>
            <p:nvPr/>
          </p:nvSpPr>
          <p:spPr bwMode="gray">
            <a:xfrm>
              <a:off x="3507" y="1060"/>
              <a:ext cx="182" cy="168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pPr algn="ctr" defTabSz="977900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pt-BR" sz="1050" dirty="0" smtClean="0"/>
                <a:t>R</a:t>
              </a:r>
              <a:endParaRPr lang="pt-BR" sz="1050" dirty="0"/>
            </a:p>
          </p:txBody>
        </p:sp>
      </p:grpSp>
    </p:spTree>
    <p:extLst>
      <p:ext uri="{BB962C8B-B14F-4D97-AF65-F5344CB8AC3E}">
        <p14:creationId xmlns:p14="http://schemas.microsoft.com/office/powerpoint/2010/main" val="25448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/>
          <p:cNvGrpSpPr/>
          <p:nvPr/>
        </p:nvGrpSpPr>
        <p:grpSpPr>
          <a:xfrm>
            <a:off x="4608460" y="404664"/>
            <a:ext cx="4104000" cy="276999"/>
            <a:chOff x="4572000" y="1180069"/>
            <a:chExt cx="4140463" cy="276999"/>
          </a:xfrm>
        </p:grpSpPr>
        <p:sp>
          <p:nvSpPr>
            <p:cNvPr id="21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4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5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Gerente do Projeto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26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Márcio Carneiro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7" name="Round Same Side Corner Rectangle 42"/>
          <p:cNvSpPr/>
          <p:nvPr/>
        </p:nvSpPr>
        <p:spPr>
          <a:xfrm>
            <a:off x="431540" y="1779287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Status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28" name="Grupo 27"/>
          <p:cNvGrpSpPr/>
          <p:nvPr/>
        </p:nvGrpSpPr>
        <p:grpSpPr>
          <a:xfrm>
            <a:off x="431540" y="404664"/>
            <a:ext cx="4104000" cy="276999"/>
            <a:chOff x="4572000" y="1180069"/>
            <a:chExt cx="4140463" cy="276999"/>
          </a:xfrm>
        </p:grpSpPr>
        <p:sp>
          <p:nvSpPr>
            <p:cNvPr id="29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1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2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Gestor do Negócio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33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Roberto Arteiro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34" name="Round Same Side Corner Rectangle 42"/>
          <p:cNvSpPr/>
          <p:nvPr/>
        </p:nvSpPr>
        <p:spPr>
          <a:xfrm>
            <a:off x="431540" y="3291142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Pontos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Atenção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5" name="Rectangle 6"/>
          <p:cNvSpPr/>
          <p:nvPr/>
        </p:nvSpPr>
        <p:spPr>
          <a:xfrm>
            <a:off x="431540" y="3540295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050" dirty="0" smtClean="0">
                <a:solidFill>
                  <a:schemeClr val="tx1"/>
                </a:solidFill>
              </a:rPr>
              <a:t>Houve replanejamento alterando a data de término do projeto de Março para Julho de 2013.</a:t>
            </a:r>
          </a:p>
          <a:p>
            <a:pPr marL="171450" indent="-17145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050" dirty="0" smtClean="0">
                <a:solidFill>
                  <a:schemeClr val="tx1"/>
                </a:solidFill>
              </a:rPr>
              <a:t>Um novo cronograma está sendo elaborado.</a:t>
            </a:r>
            <a:endParaRPr lang="pt-BR" sz="1050" dirty="0">
              <a:solidFill>
                <a:schemeClr val="tx1"/>
              </a:solidFill>
            </a:endParaRPr>
          </a:p>
        </p:txBody>
      </p:sp>
      <p:sp>
        <p:nvSpPr>
          <p:cNvPr id="36" name="Round Same Side Corner Rectangle 42"/>
          <p:cNvSpPr/>
          <p:nvPr/>
        </p:nvSpPr>
        <p:spPr>
          <a:xfrm>
            <a:off x="4608460" y="2408924"/>
            <a:ext cx="410400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Progressão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7" name="Rectangle 6"/>
          <p:cNvSpPr/>
          <p:nvPr/>
        </p:nvSpPr>
        <p:spPr>
          <a:xfrm>
            <a:off x="4608460" y="2672516"/>
            <a:ext cx="4110920" cy="2059099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200" dirty="0">
              <a:solidFill>
                <a:schemeClr val="accent2"/>
              </a:solidFill>
            </a:endParaRPr>
          </a:p>
        </p:txBody>
      </p:sp>
      <p:pic>
        <p:nvPicPr>
          <p:cNvPr id="38" name="Picture 2070" descr="Icon Exclamation Ma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18" y="3318518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2028" descr="Icon Results Chart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2067" y="2448671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2" name="Tabela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2709568"/>
              </p:ext>
            </p:extLst>
          </p:nvPr>
        </p:nvGraphicFramePr>
        <p:xfrm>
          <a:off x="418056" y="5049328"/>
          <a:ext cx="8301324" cy="133200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6172919"/>
                <a:gridCol w="1295742"/>
                <a:gridCol w="832663"/>
              </a:tblGrid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Iniciação e Formalização do Projeto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Out/12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100%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Planejamento do Projeto</a:t>
                      </a:r>
                      <a:endParaRPr lang="pt-BR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Nov</a:t>
                      </a:r>
                      <a:r>
                        <a:rPr lang="pt-BR" sz="11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/12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40</a:t>
                      </a:r>
                      <a:r>
                        <a:rPr lang="pt-BR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%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6400">
                <a:tc>
                  <a:txBody>
                    <a:bodyPr/>
                    <a:lstStyle/>
                    <a:p>
                      <a:pPr marL="0" marR="45720" indent="0" algn="just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10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Configuração, instalação e customização da ferramenta em ambiente de laboratório.</a:t>
                      </a:r>
                      <a:endParaRPr lang="pt-BR" sz="1100" spc="1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Nov</a:t>
                      </a:r>
                      <a:r>
                        <a:rPr lang="pt-BR" sz="11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/12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0%</a:t>
                      </a:r>
                      <a:endParaRPr lang="pt-BR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6400">
                <a:tc>
                  <a:txBody>
                    <a:bodyPr/>
                    <a:lstStyle/>
                    <a:p>
                      <a:pPr marL="0" marR="45720" indent="0" algn="just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10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Instalação da ferramenta cliente nas estações de trabalho em ambiente de produção</a:t>
                      </a:r>
                      <a:endParaRPr lang="pt-BR" sz="1100" spc="1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Dez/12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0%</a:t>
                      </a:r>
                      <a:endParaRPr lang="pt-BR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6400">
                <a:tc>
                  <a:txBody>
                    <a:bodyPr/>
                    <a:lstStyle/>
                    <a:p>
                      <a:pPr marL="0" marR="45720" indent="0" algn="just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10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Habilitação do Módulo de acesso remoto às estações de trabalho</a:t>
                      </a:r>
                      <a:endParaRPr lang="pt-BR" sz="1100" spc="1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Mar/13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0%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3" name="Round Same Side Corner Rectangle 42"/>
          <p:cNvSpPr/>
          <p:nvPr/>
        </p:nvSpPr>
        <p:spPr>
          <a:xfrm>
            <a:off x="418056" y="4803623"/>
            <a:ext cx="830132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Principais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Fases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44" name="Picture 2081" descr="Flag-r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3318" y="4836752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Rectangle 6"/>
          <p:cNvSpPr/>
          <p:nvPr/>
        </p:nvSpPr>
        <p:spPr>
          <a:xfrm>
            <a:off x="424620" y="2037155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050" dirty="0">
              <a:solidFill>
                <a:schemeClr val="tx1"/>
              </a:solidFill>
            </a:endParaRPr>
          </a:p>
        </p:txBody>
      </p:sp>
      <p:sp>
        <p:nvSpPr>
          <p:cNvPr id="46" name="Round Same Side Corner Rectangle 42"/>
          <p:cNvSpPr/>
          <p:nvPr/>
        </p:nvSpPr>
        <p:spPr>
          <a:xfrm>
            <a:off x="4637544" y="1771153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Data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Conclusão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7" name="Rectangle 6"/>
          <p:cNvSpPr/>
          <p:nvPr/>
        </p:nvSpPr>
        <p:spPr>
          <a:xfrm>
            <a:off x="4630624" y="2028440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Julho 2013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48" name="Round Same Side Corner Rectangle 42"/>
          <p:cNvSpPr/>
          <p:nvPr/>
        </p:nvSpPr>
        <p:spPr>
          <a:xfrm>
            <a:off x="6753484" y="1779287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Progresso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Atual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9" name="Rectangle 6"/>
          <p:cNvSpPr/>
          <p:nvPr/>
        </p:nvSpPr>
        <p:spPr>
          <a:xfrm>
            <a:off x="6746564" y="2036574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15%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50" name="Title 4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504056"/>
          </a:xfrm>
        </p:spPr>
        <p:txBody>
          <a:bodyPr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chemeClr val="bg1"/>
                </a:solidFill>
              </a:rPr>
              <a:t>Projeto: Implantação do </a:t>
            </a:r>
            <a:r>
              <a:rPr lang="pt-BR" sz="1600" dirty="0" err="1">
                <a:solidFill>
                  <a:schemeClr val="bg1"/>
                </a:solidFill>
              </a:rPr>
              <a:t>Configuration</a:t>
            </a:r>
            <a:r>
              <a:rPr lang="pt-BR" sz="1600" dirty="0">
                <a:solidFill>
                  <a:schemeClr val="bg1"/>
                </a:solidFill>
              </a:rPr>
              <a:t> Manager</a:t>
            </a:r>
            <a:endParaRPr lang="pt-BR" sz="1600" dirty="0"/>
          </a:p>
        </p:txBody>
      </p:sp>
      <p:graphicFrame>
        <p:nvGraphicFramePr>
          <p:cNvPr id="51" name="Gráfico 50"/>
          <p:cNvGraphicFramePr/>
          <p:nvPr>
            <p:extLst>
              <p:ext uri="{D42A27DB-BD31-4B8C-83A1-F6EECF244321}">
                <p14:modId xmlns:p14="http://schemas.microsoft.com/office/powerpoint/2010/main" val="612373847"/>
              </p:ext>
            </p:extLst>
          </p:nvPr>
        </p:nvGraphicFramePr>
        <p:xfrm>
          <a:off x="4655026" y="2672516"/>
          <a:ext cx="4042218" cy="2059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52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09329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Round Same Side Corner Rectangle 42"/>
          <p:cNvSpPr/>
          <p:nvPr/>
        </p:nvSpPr>
        <p:spPr>
          <a:xfrm>
            <a:off x="438460" y="764704"/>
            <a:ext cx="826570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Descrição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54" name="Picture 2065" descr="Icon- Checklist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6615" y="808246"/>
            <a:ext cx="179219" cy="18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Rectangle 6"/>
          <p:cNvSpPr/>
          <p:nvPr/>
        </p:nvSpPr>
        <p:spPr>
          <a:xfrm>
            <a:off x="431540" y="993542"/>
            <a:ext cx="8265704" cy="72000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>
                <a:solidFill>
                  <a:schemeClr val="tx1"/>
                </a:solidFill>
              </a:rPr>
              <a:t>Customização e implantação da ferramenta </a:t>
            </a:r>
            <a:r>
              <a:rPr lang="pt-BR" sz="1050" dirty="0" err="1">
                <a:solidFill>
                  <a:schemeClr val="tx1"/>
                </a:solidFill>
              </a:rPr>
              <a:t>Configuration</a:t>
            </a:r>
            <a:r>
              <a:rPr lang="pt-BR" sz="1050" dirty="0">
                <a:solidFill>
                  <a:schemeClr val="tx1"/>
                </a:solidFill>
              </a:rPr>
              <a:t> Manager, que tem por objetivo automatizar o processo de distribuição de software e sistemas operacionais, hoje é executado de forma manual pelos técnicos de campo. Além disso, tem o objetivo de gerar e gerenciar o inventário completo dos ativos de TIC (estações de trabalho, impressoras, computadores, etc.) no âmbito da infraestrutura de TIC do TJPE.</a:t>
            </a:r>
          </a:p>
        </p:txBody>
      </p:sp>
      <p:pic>
        <p:nvPicPr>
          <p:cNvPr id="56" name="Imagem 5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58" y="1816382"/>
            <a:ext cx="216000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8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/>
          <p:cNvGrpSpPr/>
          <p:nvPr/>
        </p:nvGrpSpPr>
        <p:grpSpPr>
          <a:xfrm>
            <a:off x="4608460" y="404664"/>
            <a:ext cx="4104000" cy="276999"/>
            <a:chOff x="4572000" y="1180069"/>
            <a:chExt cx="4140463" cy="276999"/>
          </a:xfrm>
        </p:grpSpPr>
        <p:sp>
          <p:nvSpPr>
            <p:cNvPr id="21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4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5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Gerente do Projeto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26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Werner Rodrigues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7" name="Round Same Side Corner Rectangle 42"/>
          <p:cNvSpPr/>
          <p:nvPr/>
        </p:nvSpPr>
        <p:spPr>
          <a:xfrm>
            <a:off x="431540" y="1800919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Status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28" name="Grupo 27"/>
          <p:cNvGrpSpPr/>
          <p:nvPr/>
        </p:nvGrpSpPr>
        <p:grpSpPr>
          <a:xfrm>
            <a:off x="431540" y="404664"/>
            <a:ext cx="4104000" cy="276999"/>
            <a:chOff x="4572000" y="1180069"/>
            <a:chExt cx="4140463" cy="276999"/>
          </a:xfrm>
        </p:grpSpPr>
        <p:sp>
          <p:nvSpPr>
            <p:cNvPr id="29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1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2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Gestor do Negócio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33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Maurício </a:t>
              </a:r>
              <a:r>
                <a:rPr lang="pt-PT" sz="12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Brainer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34" name="Round Same Side Corner Rectangle 42"/>
          <p:cNvSpPr/>
          <p:nvPr/>
        </p:nvSpPr>
        <p:spPr>
          <a:xfrm>
            <a:off x="431540" y="3312774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Pontos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Atenção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5" name="Rectangle 6"/>
          <p:cNvSpPr/>
          <p:nvPr/>
        </p:nvSpPr>
        <p:spPr>
          <a:xfrm>
            <a:off x="431540" y="3561927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 smtClean="0">
                <a:solidFill>
                  <a:schemeClr val="tx1"/>
                </a:solidFill>
              </a:rPr>
              <a:t>Não há.</a:t>
            </a:r>
            <a:endParaRPr lang="pt-BR" sz="1050" dirty="0">
              <a:solidFill>
                <a:schemeClr val="tx1"/>
              </a:solidFill>
            </a:endParaRPr>
          </a:p>
        </p:txBody>
      </p:sp>
      <p:sp>
        <p:nvSpPr>
          <p:cNvPr id="36" name="Round Same Side Corner Rectangle 42"/>
          <p:cNvSpPr/>
          <p:nvPr/>
        </p:nvSpPr>
        <p:spPr>
          <a:xfrm>
            <a:off x="4608460" y="2430556"/>
            <a:ext cx="410400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Progressão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7" name="Rectangle 6"/>
          <p:cNvSpPr/>
          <p:nvPr/>
        </p:nvSpPr>
        <p:spPr>
          <a:xfrm>
            <a:off x="4608460" y="2694148"/>
            <a:ext cx="4110920" cy="2059099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200" dirty="0">
              <a:solidFill>
                <a:schemeClr val="accent2"/>
              </a:solidFill>
            </a:endParaRPr>
          </a:p>
        </p:txBody>
      </p:sp>
      <p:pic>
        <p:nvPicPr>
          <p:cNvPr id="38" name="Picture 2070" descr="Icon Exclamation Ma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18" y="3340150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2028" descr="Icon Results Chart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2067" y="2470303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2" name="Tabela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8647510"/>
              </p:ext>
            </p:extLst>
          </p:nvPr>
        </p:nvGraphicFramePr>
        <p:xfrm>
          <a:off x="418056" y="5070960"/>
          <a:ext cx="8301324" cy="133200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6172919"/>
                <a:gridCol w="1295742"/>
                <a:gridCol w="832663"/>
              </a:tblGrid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Iniciação e Formalização do Projeto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Out/12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100%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Planejamento do Projeto</a:t>
                      </a:r>
                      <a:endParaRPr lang="pt-BR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Nov</a:t>
                      </a:r>
                      <a:r>
                        <a:rPr lang="pt-BR" sz="11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/12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50</a:t>
                      </a:r>
                      <a:r>
                        <a:rPr lang="pt-BR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%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Implementação do laboratório de </a:t>
                      </a:r>
                      <a:r>
                        <a:rPr lang="pt-BR" sz="11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desenv</a:t>
                      </a:r>
                      <a:r>
                        <a:rPr lang="pt-BR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., testes </a:t>
                      </a:r>
                      <a:r>
                        <a:rPr lang="pt-BR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e homologação – Fórum Rodolfo Aureliano.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Nov</a:t>
                      </a:r>
                      <a:r>
                        <a:rPr lang="pt-BR" sz="11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/12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0%</a:t>
                      </a:r>
                      <a:endParaRPr lang="pt-BR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+mn-lt"/>
                          <a:ea typeface="Calibri"/>
                          <a:cs typeface="Times New Roman"/>
                        </a:rPr>
                        <a:t>Implementação do SCOM 2012 no ambiente de Produção - Fórum Rodolfo Aureliano.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Dez/12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0%</a:t>
                      </a:r>
                      <a:endParaRPr lang="pt-BR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Finalização do Projeto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Mar/13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0%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3" name="Round Same Side Corner Rectangle 42"/>
          <p:cNvSpPr/>
          <p:nvPr/>
        </p:nvSpPr>
        <p:spPr>
          <a:xfrm>
            <a:off x="418056" y="4825255"/>
            <a:ext cx="830132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Principais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Fases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44" name="Picture 2081" descr="Flag-r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3318" y="4858384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Rectangle 6"/>
          <p:cNvSpPr/>
          <p:nvPr/>
        </p:nvSpPr>
        <p:spPr>
          <a:xfrm>
            <a:off x="424620" y="2058787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900" dirty="0">
              <a:solidFill>
                <a:schemeClr val="tx1"/>
              </a:solidFill>
            </a:endParaRPr>
          </a:p>
        </p:txBody>
      </p:sp>
      <p:sp>
        <p:nvSpPr>
          <p:cNvPr id="46" name="Round Same Side Corner Rectangle 42"/>
          <p:cNvSpPr/>
          <p:nvPr/>
        </p:nvSpPr>
        <p:spPr>
          <a:xfrm>
            <a:off x="4637544" y="1792785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Data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Conclusão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7" name="Rectangle 6"/>
          <p:cNvSpPr/>
          <p:nvPr/>
        </p:nvSpPr>
        <p:spPr>
          <a:xfrm>
            <a:off x="4630624" y="2050072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Março 2013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48" name="Round Same Side Corner Rectangle 42"/>
          <p:cNvSpPr/>
          <p:nvPr/>
        </p:nvSpPr>
        <p:spPr>
          <a:xfrm>
            <a:off x="6753484" y="1800919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Progresso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Atual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9" name="Rectangle 6"/>
          <p:cNvSpPr/>
          <p:nvPr/>
        </p:nvSpPr>
        <p:spPr>
          <a:xfrm>
            <a:off x="6746564" y="2058206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15%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50" name="Title 4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504056"/>
          </a:xfrm>
        </p:spPr>
        <p:txBody>
          <a:bodyPr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chemeClr val="bg1"/>
                </a:solidFill>
              </a:rPr>
              <a:t>Projeto: Implantação do </a:t>
            </a:r>
            <a:r>
              <a:rPr lang="pt-BR" sz="1600" dirty="0" err="1">
                <a:solidFill>
                  <a:schemeClr val="bg1"/>
                </a:solidFill>
              </a:rPr>
              <a:t>Operation</a:t>
            </a:r>
            <a:r>
              <a:rPr lang="pt-BR" sz="1600" dirty="0">
                <a:solidFill>
                  <a:schemeClr val="bg1"/>
                </a:solidFill>
              </a:rPr>
              <a:t> Manager</a:t>
            </a:r>
            <a:endParaRPr lang="pt-BR" sz="1600" dirty="0"/>
          </a:p>
        </p:txBody>
      </p:sp>
      <p:graphicFrame>
        <p:nvGraphicFramePr>
          <p:cNvPr id="51" name="Gráfico 50"/>
          <p:cNvGraphicFramePr/>
          <p:nvPr>
            <p:extLst>
              <p:ext uri="{D42A27DB-BD31-4B8C-83A1-F6EECF244321}">
                <p14:modId xmlns:p14="http://schemas.microsoft.com/office/powerpoint/2010/main" val="3252922490"/>
              </p:ext>
            </p:extLst>
          </p:nvPr>
        </p:nvGraphicFramePr>
        <p:xfrm>
          <a:off x="4655026" y="2694148"/>
          <a:ext cx="4042218" cy="2059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52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09329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Round Same Side Corner Rectangle 42"/>
          <p:cNvSpPr/>
          <p:nvPr/>
        </p:nvSpPr>
        <p:spPr>
          <a:xfrm>
            <a:off x="438460" y="764704"/>
            <a:ext cx="826570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Descrição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54" name="Picture 2065" descr="Icon- Checklist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6615" y="808246"/>
            <a:ext cx="179219" cy="18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Rectangle 6"/>
          <p:cNvSpPr/>
          <p:nvPr/>
        </p:nvSpPr>
        <p:spPr>
          <a:xfrm>
            <a:off x="431540" y="993542"/>
            <a:ext cx="8265704" cy="72000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>
                <a:solidFill>
                  <a:schemeClr val="tx1"/>
                </a:solidFill>
              </a:rPr>
              <a:t>Este projeto tem como propósito a implantação da ferramenta Microsoft </a:t>
            </a:r>
            <a:r>
              <a:rPr lang="pt-BR" sz="1050" dirty="0" err="1">
                <a:solidFill>
                  <a:schemeClr val="tx1"/>
                </a:solidFill>
              </a:rPr>
              <a:t>Operations</a:t>
            </a:r>
            <a:r>
              <a:rPr lang="pt-BR" sz="1050" dirty="0">
                <a:solidFill>
                  <a:schemeClr val="tx1"/>
                </a:solidFill>
              </a:rPr>
              <a:t> Manager, componente este da plataforma Microsoft System Center, que atenderá a necessidade existente de um maior e mais preciso gerenciamento e monitoramento do ambiente de TIC da SETIC, possibilitando assim, por meio de uma visão unificada, o diagnóstico e prevenção de falhas que ocasionam inatividade, viabilizando a alta disponibilidade dos aplicativos e serviços essenciais ao Tribunal de Justiça do Estado de Pernambuco.</a:t>
            </a:r>
          </a:p>
        </p:txBody>
      </p:sp>
      <p:pic>
        <p:nvPicPr>
          <p:cNvPr id="56" name="Imagem 5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58" y="1830334"/>
            <a:ext cx="216000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629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/>
          <p:cNvGrpSpPr/>
          <p:nvPr/>
        </p:nvGrpSpPr>
        <p:grpSpPr>
          <a:xfrm>
            <a:off x="4608460" y="404664"/>
            <a:ext cx="4104000" cy="276999"/>
            <a:chOff x="4572000" y="1180069"/>
            <a:chExt cx="4140463" cy="276999"/>
          </a:xfrm>
        </p:grpSpPr>
        <p:sp>
          <p:nvSpPr>
            <p:cNvPr id="21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4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5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Gerente do Projeto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26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Viviane Freire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7" name="Round Same Side Corner Rectangle 42"/>
          <p:cNvSpPr/>
          <p:nvPr/>
        </p:nvSpPr>
        <p:spPr>
          <a:xfrm>
            <a:off x="431540" y="1779287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Status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28" name="Grupo 27"/>
          <p:cNvGrpSpPr/>
          <p:nvPr/>
        </p:nvGrpSpPr>
        <p:grpSpPr>
          <a:xfrm>
            <a:off x="431540" y="404664"/>
            <a:ext cx="4104000" cy="276999"/>
            <a:chOff x="4572000" y="1180069"/>
            <a:chExt cx="4140463" cy="276999"/>
          </a:xfrm>
        </p:grpSpPr>
        <p:sp>
          <p:nvSpPr>
            <p:cNvPr id="29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1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2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Gestor do Negócio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33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Roberto Arteiro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34" name="Round Same Side Corner Rectangle 42"/>
          <p:cNvSpPr/>
          <p:nvPr/>
        </p:nvSpPr>
        <p:spPr>
          <a:xfrm>
            <a:off x="431540" y="3291142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Pontos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Atenção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5" name="Rectangle 6"/>
          <p:cNvSpPr/>
          <p:nvPr/>
        </p:nvSpPr>
        <p:spPr>
          <a:xfrm>
            <a:off x="431540" y="3540295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 fontAlgn="ctr">
              <a:buFont typeface="Arial" pitchFamily="34" charset="0"/>
              <a:buChar char="•"/>
            </a:pPr>
            <a:r>
              <a:rPr lang="pt-BR" sz="1050" dirty="0">
                <a:solidFill>
                  <a:schemeClr val="tx1"/>
                </a:solidFill>
              </a:rPr>
              <a:t>Enquanto o TJPE  não adquire a licença para o Sharepoint, será utilizada a </a:t>
            </a:r>
            <a:r>
              <a:rPr lang="pt-BR" sz="1050" dirty="0" smtClean="0">
                <a:solidFill>
                  <a:schemeClr val="tx1"/>
                </a:solidFill>
              </a:rPr>
              <a:t>versão VLSC </a:t>
            </a:r>
            <a:r>
              <a:rPr lang="pt-BR" sz="1050" dirty="0">
                <a:solidFill>
                  <a:schemeClr val="tx1"/>
                </a:solidFill>
              </a:rPr>
              <a:t>do contrato do TJPE, que tem duração de 90 dias.</a:t>
            </a:r>
          </a:p>
        </p:txBody>
      </p:sp>
      <p:sp>
        <p:nvSpPr>
          <p:cNvPr id="36" name="Round Same Side Corner Rectangle 42"/>
          <p:cNvSpPr/>
          <p:nvPr/>
        </p:nvSpPr>
        <p:spPr>
          <a:xfrm>
            <a:off x="4608460" y="2408924"/>
            <a:ext cx="410400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Progressão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7" name="Rectangle 6"/>
          <p:cNvSpPr/>
          <p:nvPr/>
        </p:nvSpPr>
        <p:spPr>
          <a:xfrm>
            <a:off x="4608460" y="2672516"/>
            <a:ext cx="4110920" cy="2059099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200" dirty="0">
              <a:solidFill>
                <a:schemeClr val="accent2"/>
              </a:solidFill>
            </a:endParaRPr>
          </a:p>
        </p:txBody>
      </p:sp>
      <p:pic>
        <p:nvPicPr>
          <p:cNvPr id="38" name="Picture 2070" descr="Icon Exclamation Ma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18" y="3318518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2028" descr="Icon Results Chart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2067" y="2448671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2" name="Tabela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2156697"/>
              </p:ext>
            </p:extLst>
          </p:nvPr>
        </p:nvGraphicFramePr>
        <p:xfrm>
          <a:off x="418056" y="5049328"/>
          <a:ext cx="8301324" cy="133200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6172919"/>
                <a:gridCol w="1295742"/>
                <a:gridCol w="832663"/>
              </a:tblGrid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Iniciação e Formalização do Projeto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Out/12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100</a:t>
                      </a:r>
                      <a:r>
                        <a:rPr lang="pt-BR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%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Planejamento do Projeto</a:t>
                      </a:r>
                      <a:endParaRPr lang="pt-BR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Nov</a:t>
                      </a:r>
                      <a:r>
                        <a:rPr lang="pt-BR" sz="11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/12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80</a:t>
                      </a:r>
                      <a:r>
                        <a:rPr lang="pt-BR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%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Planejamento e arquitetura do EPM</a:t>
                      </a:r>
                      <a:endParaRPr lang="pt-BR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Nov</a:t>
                      </a:r>
                      <a:r>
                        <a:rPr lang="pt-BR" sz="11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/12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0%</a:t>
                      </a:r>
                      <a:endParaRPr lang="pt-BR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Criação do ambiente de Homologação do EPM</a:t>
                      </a:r>
                      <a:endParaRPr lang="pt-BR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Dez/12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0%</a:t>
                      </a:r>
                      <a:endParaRPr lang="pt-BR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+mn-lt"/>
                          <a:ea typeface="Calibri"/>
                          <a:cs typeface="Times New Roman"/>
                        </a:rPr>
                        <a:t>Implantação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Mar/13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0%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3" name="Round Same Side Corner Rectangle 42"/>
          <p:cNvSpPr/>
          <p:nvPr/>
        </p:nvSpPr>
        <p:spPr>
          <a:xfrm>
            <a:off x="418056" y="4803623"/>
            <a:ext cx="830132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Principais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Fases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44" name="Picture 2081" descr="Flag-r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3318" y="4836752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Rectangle 6"/>
          <p:cNvSpPr/>
          <p:nvPr/>
        </p:nvSpPr>
        <p:spPr>
          <a:xfrm>
            <a:off x="424620" y="2037155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050" dirty="0">
              <a:solidFill>
                <a:schemeClr val="tx1"/>
              </a:solidFill>
            </a:endParaRPr>
          </a:p>
        </p:txBody>
      </p:sp>
      <p:sp>
        <p:nvSpPr>
          <p:cNvPr id="46" name="Round Same Side Corner Rectangle 42"/>
          <p:cNvSpPr/>
          <p:nvPr/>
        </p:nvSpPr>
        <p:spPr>
          <a:xfrm>
            <a:off x="4637544" y="1771153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Data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Conclusão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7" name="Rectangle 6"/>
          <p:cNvSpPr/>
          <p:nvPr/>
        </p:nvSpPr>
        <p:spPr>
          <a:xfrm>
            <a:off x="4630624" y="2028440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Março 2013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48" name="Round Same Side Corner Rectangle 42"/>
          <p:cNvSpPr/>
          <p:nvPr/>
        </p:nvSpPr>
        <p:spPr>
          <a:xfrm>
            <a:off x="6753484" y="1779287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Progresso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Atual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9" name="Rectangle 6"/>
          <p:cNvSpPr/>
          <p:nvPr/>
        </p:nvSpPr>
        <p:spPr>
          <a:xfrm>
            <a:off x="6746564" y="2036574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20%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50" name="Title 4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504056"/>
          </a:xfrm>
        </p:spPr>
        <p:txBody>
          <a:bodyPr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chemeClr val="bg1"/>
                </a:solidFill>
              </a:rPr>
              <a:t>Projeto: Implantação do EPM-Microsoft</a:t>
            </a:r>
            <a:endParaRPr lang="pt-BR" sz="1600" dirty="0"/>
          </a:p>
        </p:txBody>
      </p:sp>
      <p:graphicFrame>
        <p:nvGraphicFramePr>
          <p:cNvPr id="51" name="Gráfico 50"/>
          <p:cNvGraphicFramePr/>
          <p:nvPr>
            <p:extLst>
              <p:ext uri="{D42A27DB-BD31-4B8C-83A1-F6EECF244321}">
                <p14:modId xmlns:p14="http://schemas.microsoft.com/office/powerpoint/2010/main" val="2519963422"/>
              </p:ext>
            </p:extLst>
          </p:nvPr>
        </p:nvGraphicFramePr>
        <p:xfrm>
          <a:off x="4655026" y="2672516"/>
          <a:ext cx="4042218" cy="2059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52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09329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Round Same Side Corner Rectangle 42"/>
          <p:cNvSpPr/>
          <p:nvPr/>
        </p:nvSpPr>
        <p:spPr>
          <a:xfrm>
            <a:off x="438460" y="764704"/>
            <a:ext cx="826570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Descrição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54" name="Picture 2065" descr="Icon- Checklist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6615" y="808246"/>
            <a:ext cx="179219" cy="18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Rectangle 6"/>
          <p:cNvSpPr/>
          <p:nvPr/>
        </p:nvSpPr>
        <p:spPr>
          <a:xfrm>
            <a:off x="431540" y="993542"/>
            <a:ext cx="8265704" cy="72000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>
                <a:solidFill>
                  <a:schemeClr val="tx1"/>
                </a:solidFill>
              </a:rPr>
              <a:t>Implantar a solução Microsoft Enterprise Project Management (EPM) 2010, plataforma de Gerenciamento de Portfólio do Projeto, para automatizar os principais processos de gerenciamento de projetos da Secretaria de Tecnologia da Informação (</a:t>
            </a:r>
            <a:r>
              <a:rPr lang="pt-BR" sz="1050" dirty="0" err="1">
                <a:solidFill>
                  <a:schemeClr val="tx1"/>
                </a:solidFill>
              </a:rPr>
              <a:t>Setic</a:t>
            </a:r>
            <a:r>
              <a:rPr lang="pt-BR" sz="1050" dirty="0">
                <a:solidFill>
                  <a:schemeClr val="tx1"/>
                </a:solidFill>
              </a:rPr>
              <a:t>) do TJPE, permitindo a governança de todo o ciclo de vida dos projetos, desde as decisões estratégicas até o controle operacional.</a:t>
            </a:r>
          </a:p>
        </p:txBody>
      </p:sp>
      <p:pic>
        <p:nvPicPr>
          <p:cNvPr id="56" name="Imagem 5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58" y="1801844"/>
            <a:ext cx="216000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307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/>
          <p:cNvGrpSpPr/>
          <p:nvPr/>
        </p:nvGrpSpPr>
        <p:grpSpPr>
          <a:xfrm>
            <a:off x="4608460" y="404664"/>
            <a:ext cx="4104000" cy="276999"/>
            <a:chOff x="4572000" y="1180069"/>
            <a:chExt cx="4140463" cy="276999"/>
          </a:xfrm>
        </p:grpSpPr>
        <p:sp>
          <p:nvSpPr>
            <p:cNvPr id="21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4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5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Gerente do Projeto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26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Luciana Muniz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7" name="Round Same Side Corner Rectangle 42"/>
          <p:cNvSpPr/>
          <p:nvPr/>
        </p:nvSpPr>
        <p:spPr>
          <a:xfrm>
            <a:off x="431540" y="1793801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Status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28" name="Grupo 27"/>
          <p:cNvGrpSpPr/>
          <p:nvPr/>
        </p:nvGrpSpPr>
        <p:grpSpPr>
          <a:xfrm>
            <a:off x="431540" y="404664"/>
            <a:ext cx="4104000" cy="276999"/>
            <a:chOff x="4572000" y="1180069"/>
            <a:chExt cx="4140463" cy="276999"/>
          </a:xfrm>
        </p:grpSpPr>
        <p:sp>
          <p:nvSpPr>
            <p:cNvPr id="29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1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2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Gestor do Negócio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33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Roberto Arteiro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34" name="Round Same Side Corner Rectangle 42"/>
          <p:cNvSpPr/>
          <p:nvPr/>
        </p:nvSpPr>
        <p:spPr>
          <a:xfrm>
            <a:off x="431540" y="3305656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Pontos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Atenção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5" name="Rectangle 6"/>
          <p:cNvSpPr/>
          <p:nvPr/>
        </p:nvSpPr>
        <p:spPr>
          <a:xfrm>
            <a:off x="431540" y="3554809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050" dirty="0" smtClean="0">
                <a:solidFill>
                  <a:schemeClr val="tx1"/>
                </a:solidFill>
              </a:rPr>
              <a:t>Está em fase final de planejamento, mas a previsão inicial para término é em março de 2013.</a:t>
            </a:r>
            <a:endParaRPr lang="pt-BR" sz="1050" dirty="0">
              <a:solidFill>
                <a:schemeClr val="tx1"/>
              </a:solidFill>
            </a:endParaRPr>
          </a:p>
        </p:txBody>
      </p:sp>
      <p:sp>
        <p:nvSpPr>
          <p:cNvPr id="36" name="Round Same Side Corner Rectangle 42"/>
          <p:cNvSpPr/>
          <p:nvPr/>
        </p:nvSpPr>
        <p:spPr>
          <a:xfrm>
            <a:off x="4608460" y="2423438"/>
            <a:ext cx="410400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Progressão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7" name="Rectangle 6"/>
          <p:cNvSpPr/>
          <p:nvPr/>
        </p:nvSpPr>
        <p:spPr>
          <a:xfrm>
            <a:off x="4608460" y="2687030"/>
            <a:ext cx="4110920" cy="2059099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200" dirty="0">
              <a:solidFill>
                <a:schemeClr val="accent2"/>
              </a:solidFill>
            </a:endParaRPr>
          </a:p>
        </p:txBody>
      </p:sp>
      <p:pic>
        <p:nvPicPr>
          <p:cNvPr id="38" name="Picture 2070" descr="Icon Exclamation Ma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18" y="3333032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2028" descr="Icon Results Chart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2067" y="2463185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2" name="Tabela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7886337"/>
              </p:ext>
            </p:extLst>
          </p:nvPr>
        </p:nvGraphicFramePr>
        <p:xfrm>
          <a:off x="418056" y="5063842"/>
          <a:ext cx="8301324" cy="133200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6172919"/>
                <a:gridCol w="1295742"/>
                <a:gridCol w="832663"/>
              </a:tblGrid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Iniciação e Formalização do Projeto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Out/12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100</a:t>
                      </a:r>
                      <a:r>
                        <a:rPr lang="pt-BR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%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Planejamento do Projeto</a:t>
                      </a:r>
                      <a:endParaRPr lang="pt-BR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Nov</a:t>
                      </a:r>
                      <a:r>
                        <a:rPr lang="pt-BR" sz="11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/12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40%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Divulgação do Treinamento</a:t>
                      </a:r>
                      <a:endParaRPr lang="pt-BR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Não Definido</a:t>
                      </a:r>
                      <a:endParaRPr lang="pt-BR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0%</a:t>
                      </a:r>
                      <a:endParaRPr lang="pt-BR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Disponibilização do ambiente de treinamento</a:t>
                      </a:r>
                      <a:endParaRPr lang="pt-BR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Não Definido</a:t>
                      </a:r>
                      <a:endParaRPr lang="pt-BR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0%</a:t>
                      </a:r>
                      <a:endParaRPr lang="pt-BR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Encerramento do Projeto</a:t>
                      </a:r>
                      <a:endParaRPr lang="pt-BR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Não Definido</a:t>
                      </a:r>
                      <a:endParaRPr lang="pt-BR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0%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3" name="Round Same Side Corner Rectangle 42"/>
          <p:cNvSpPr/>
          <p:nvPr/>
        </p:nvSpPr>
        <p:spPr>
          <a:xfrm>
            <a:off x="418056" y="4818137"/>
            <a:ext cx="830132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Principais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Fases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44" name="Picture 2081" descr="Flag-r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3318" y="4851266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Rectangle 6"/>
          <p:cNvSpPr/>
          <p:nvPr/>
        </p:nvSpPr>
        <p:spPr>
          <a:xfrm>
            <a:off x="424620" y="2051669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900" dirty="0">
              <a:solidFill>
                <a:schemeClr val="tx1"/>
              </a:solidFill>
            </a:endParaRPr>
          </a:p>
        </p:txBody>
      </p:sp>
      <p:sp>
        <p:nvSpPr>
          <p:cNvPr id="46" name="Round Same Side Corner Rectangle 42"/>
          <p:cNvSpPr/>
          <p:nvPr/>
        </p:nvSpPr>
        <p:spPr>
          <a:xfrm>
            <a:off x="4637544" y="1785667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Data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Conclusão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7" name="Rectangle 6"/>
          <p:cNvSpPr/>
          <p:nvPr/>
        </p:nvSpPr>
        <p:spPr>
          <a:xfrm>
            <a:off x="4630624" y="2042954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Março 2013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48" name="Round Same Side Corner Rectangle 42"/>
          <p:cNvSpPr/>
          <p:nvPr/>
        </p:nvSpPr>
        <p:spPr>
          <a:xfrm>
            <a:off x="6753484" y="1793801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Progresso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Atual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9" name="Rectangle 6"/>
          <p:cNvSpPr/>
          <p:nvPr/>
        </p:nvSpPr>
        <p:spPr>
          <a:xfrm>
            <a:off x="6746564" y="2051088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15%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50" name="Title 4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504056"/>
          </a:xfrm>
        </p:spPr>
        <p:txBody>
          <a:bodyPr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chemeClr val="bg1"/>
                </a:solidFill>
              </a:rPr>
              <a:t>Projeto: Uso Doméstico do Office</a:t>
            </a:r>
            <a:endParaRPr lang="pt-BR" sz="1600" dirty="0"/>
          </a:p>
        </p:txBody>
      </p:sp>
      <p:graphicFrame>
        <p:nvGraphicFramePr>
          <p:cNvPr id="51" name="Gráfico 50"/>
          <p:cNvGraphicFramePr/>
          <p:nvPr>
            <p:extLst>
              <p:ext uri="{D42A27DB-BD31-4B8C-83A1-F6EECF244321}">
                <p14:modId xmlns:p14="http://schemas.microsoft.com/office/powerpoint/2010/main" val="2306743439"/>
              </p:ext>
            </p:extLst>
          </p:nvPr>
        </p:nvGraphicFramePr>
        <p:xfrm>
          <a:off x="4655026" y="2687030"/>
          <a:ext cx="4042218" cy="2059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52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09329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Round Same Side Corner Rectangle 42"/>
          <p:cNvSpPr/>
          <p:nvPr/>
        </p:nvSpPr>
        <p:spPr>
          <a:xfrm>
            <a:off x="438460" y="764704"/>
            <a:ext cx="826570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Descrição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54" name="Picture 2065" descr="Icon- Checklist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6615" y="808246"/>
            <a:ext cx="179219" cy="18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Rectangle 6"/>
          <p:cNvSpPr/>
          <p:nvPr/>
        </p:nvSpPr>
        <p:spPr>
          <a:xfrm>
            <a:off x="431540" y="993541"/>
            <a:ext cx="8265704" cy="777611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>
                <a:solidFill>
                  <a:schemeClr val="tx1"/>
                </a:solidFill>
              </a:rPr>
              <a:t>Este Projeto faz parte do Programa Microsoft, criado a partir da formalização do contrato de Enterprise </a:t>
            </a:r>
            <a:r>
              <a:rPr lang="pt-BR" sz="1050" dirty="0" err="1">
                <a:solidFill>
                  <a:schemeClr val="tx1"/>
                </a:solidFill>
              </a:rPr>
              <a:t>Agreement</a:t>
            </a:r>
            <a:r>
              <a:rPr lang="pt-BR" sz="1050" dirty="0">
                <a:solidFill>
                  <a:schemeClr val="tx1"/>
                </a:solidFill>
              </a:rPr>
              <a:t> (EA), celebrado entre o TJPE e a Empresa Microsoft, cujo objetivo se concentra nas seguintes ações:</a:t>
            </a:r>
          </a:p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>
                <a:solidFill>
                  <a:schemeClr val="tx1"/>
                </a:solidFill>
              </a:rPr>
              <a:t>• Oferecer treinamento à distância do Office 2010 para 8050 colaboradores do Tribunal de Justiça de Pernambuco (TJPE);</a:t>
            </a:r>
          </a:p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>
                <a:solidFill>
                  <a:schemeClr val="tx1"/>
                </a:solidFill>
              </a:rPr>
              <a:t>• Disponibilizar 8050 licenças de uso do Office 2010 para instalação nos computadores pessoais destes colaboradores.</a:t>
            </a:r>
          </a:p>
        </p:txBody>
      </p:sp>
      <p:pic>
        <p:nvPicPr>
          <p:cNvPr id="56" name="Imagem 5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58" y="1815820"/>
            <a:ext cx="216000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620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/>
          <p:cNvGrpSpPr/>
          <p:nvPr/>
        </p:nvGrpSpPr>
        <p:grpSpPr>
          <a:xfrm>
            <a:off x="4608460" y="404664"/>
            <a:ext cx="4104000" cy="276999"/>
            <a:chOff x="4572000" y="1180069"/>
            <a:chExt cx="4140463" cy="276999"/>
          </a:xfrm>
        </p:grpSpPr>
        <p:sp>
          <p:nvSpPr>
            <p:cNvPr id="21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4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5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Gerente do Projeto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26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Tibérius Macedo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7" name="Round Same Side Corner Rectangle 42"/>
          <p:cNvSpPr/>
          <p:nvPr/>
        </p:nvSpPr>
        <p:spPr>
          <a:xfrm>
            <a:off x="431540" y="1512887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Status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28" name="Grupo 27"/>
          <p:cNvGrpSpPr/>
          <p:nvPr/>
        </p:nvGrpSpPr>
        <p:grpSpPr>
          <a:xfrm>
            <a:off x="431540" y="404664"/>
            <a:ext cx="4104000" cy="276999"/>
            <a:chOff x="4572000" y="1180069"/>
            <a:chExt cx="4140463" cy="276999"/>
          </a:xfrm>
        </p:grpSpPr>
        <p:sp>
          <p:nvSpPr>
            <p:cNvPr id="29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1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2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Gestor do Negócio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33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Dra. Mariana Vargas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34" name="Round Same Side Corner Rectangle 42"/>
          <p:cNvSpPr/>
          <p:nvPr/>
        </p:nvSpPr>
        <p:spPr>
          <a:xfrm>
            <a:off x="431540" y="3024742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Pontos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Atenção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5" name="Rectangle 6"/>
          <p:cNvSpPr/>
          <p:nvPr/>
        </p:nvSpPr>
        <p:spPr>
          <a:xfrm>
            <a:off x="431540" y="3273895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pt-BR" sz="1050" dirty="0" smtClean="0">
                <a:solidFill>
                  <a:schemeClr val="tx1"/>
                </a:solidFill>
                <a:ea typeface="Times New Roman"/>
                <a:cs typeface="Calibri" pitchFamily="34" charset="0"/>
              </a:rPr>
              <a:t>Não há.</a:t>
            </a:r>
            <a:endParaRPr lang="pt-BR" sz="1050" dirty="0">
              <a:solidFill>
                <a:schemeClr val="tx1"/>
              </a:solidFill>
              <a:ea typeface="Times New Roman"/>
              <a:cs typeface="Calibri" pitchFamily="34" charset="0"/>
            </a:endParaRPr>
          </a:p>
        </p:txBody>
      </p:sp>
      <p:sp>
        <p:nvSpPr>
          <p:cNvPr id="36" name="Round Same Side Corner Rectangle 42"/>
          <p:cNvSpPr/>
          <p:nvPr/>
        </p:nvSpPr>
        <p:spPr>
          <a:xfrm>
            <a:off x="4608460" y="2142524"/>
            <a:ext cx="410400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Progressão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7" name="Rectangle 6"/>
          <p:cNvSpPr/>
          <p:nvPr/>
        </p:nvSpPr>
        <p:spPr>
          <a:xfrm>
            <a:off x="4608460" y="2406116"/>
            <a:ext cx="4110920" cy="2059099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200" dirty="0">
              <a:solidFill>
                <a:schemeClr val="accent2"/>
              </a:solidFill>
            </a:endParaRPr>
          </a:p>
        </p:txBody>
      </p:sp>
      <p:pic>
        <p:nvPicPr>
          <p:cNvPr id="38" name="Picture 2070" descr="Icon Exclamation Ma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18" y="3052118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2028" descr="Icon Results Chart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2067" y="2182271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2" name="Tabela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4219885"/>
              </p:ext>
            </p:extLst>
          </p:nvPr>
        </p:nvGraphicFramePr>
        <p:xfrm>
          <a:off x="418056" y="4782928"/>
          <a:ext cx="8301324" cy="133200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6172919"/>
                <a:gridCol w="1295742"/>
                <a:gridCol w="832663"/>
              </a:tblGrid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Levantamento de 5 Indicadores que irão compor a 1ª Etapa do BI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Set/12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100%</a:t>
                      </a:r>
                      <a:endParaRPr lang="pt-BR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Entrega 1ª Parte contendo os 5 indicadores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Nov</a:t>
                      </a:r>
                      <a:r>
                        <a:rPr lang="pt-BR" sz="11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/12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40%</a:t>
                      </a:r>
                      <a:endParaRPr lang="pt-BR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Treinamento dos usuários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Dez/12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0%</a:t>
                      </a:r>
                      <a:endParaRPr lang="pt-BR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Levantamento de novos Indicadores que irão compor a 2ª Etapa do BI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Dez/12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0%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3" name="Round Same Side Corner Rectangle 42"/>
          <p:cNvSpPr/>
          <p:nvPr/>
        </p:nvSpPr>
        <p:spPr>
          <a:xfrm>
            <a:off x="418056" y="4537223"/>
            <a:ext cx="830132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Principais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Fases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44" name="Picture 2081" descr="Flag-r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3318" y="4570352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Rectangle 6"/>
          <p:cNvSpPr/>
          <p:nvPr/>
        </p:nvSpPr>
        <p:spPr>
          <a:xfrm>
            <a:off x="424620" y="1770755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050" dirty="0">
              <a:solidFill>
                <a:schemeClr val="dk1"/>
              </a:solidFill>
            </a:endParaRPr>
          </a:p>
        </p:txBody>
      </p:sp>
      <p:sp>
        <p:nvSpPr>
          <p:cNvPr id="46" name="Round Same Side Corner Rectangle 42"/>
          <p:cNvSpPr/>
          <p:nvPr/>
        </p:nvSpPr>
        <p:spPr>
          <a:xfrm>
            <a:off x="4637544" y="1504753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Data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Conclusão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7" name="Rectangle 6"/>
          <p:cNvSpPr/>
          <p:nvPr/>
        </p:nvSpPr>
        <p:spPr>
          <a:xfrm>
            <a:off x="4630624" y="1762040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Dezembro 2012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48" name="Round Same Side Corner Rectangle 42"/>
          <p:cNvSpPr/>
          <p:nvPr/>
        </p:nvSpPr>
        <p:spPr>
          <a:xfrm>
            <a:off x="6753484" y="1512887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Progresso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Atual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9" name="Rectangle 6"/>
          <p:cNvSpPr/>
          <p:nvPr/>
        </p:nvSpPr>
        <p:spPr>
          <a:xfrm>
            <a:off x="6746564" y="1770174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>
                <a:solidFill>
                  <a:schemeClr val="tx1"/>
                </a:solidFill>
              </a:rPr>
              <a:t>5</a:t>
            </a:r>
            <a:r>
              <a:rPr lang="pt-BR" sz="1200" dirty="0" smtClean="0">
                <a:solidFill>
                  <a:schemeClr val="tx1"/>
                </a:solidFill>
              </a:rPr>
              <a:t>5%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50" name="Title 4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504056"/>
          </a:xfrm>
        </p:spPr>
        <p:txBody>
          <a:bodyPr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chemeClr val="bg1"/>
                </a:solidFill>
              </a:rPr>
              <a:t>Projeto: Painel de Indicadores 1º Grau (BI)</a:t>
            </a:r>
            <a:endParaRPr lang="pt-BR" sz="1600" dirty="0"/>
          </a:p>
        </p:txBody>
      </p:sp>
      <p:graphicFrame>
        <p:nvGraphicFramePr>
          <p:cNvPr id="51" name="Gráfico 50"/>
          <p:cNvGraphicFramePr/>
          <p:nvPr>
            <p:extLst>
              <p:ext uri="{D42A27DB-BD31-4B8C-83A1-F6EECF244321}">
                <p14:modId xmlns:p14="http://schemas.microsoft.com/office/powerpoint/2010/main" val="2889660871"/>
              </p:ext>
            </p:extLst>
          </p:nvPr>
        </p:nvGraphicFramePr>
        <p:xfrm>
          <a:off x="4655026" y="2406116"/>
          <a:ext cx="4042218" cy="2059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52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09329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" name="Round Same Side Corner Rectangle 42"/>
          <p:cNvSpPr/>
          <p:nvPr/>
        </p:nvSpPr>
        <p:spPr>
          <a:xfrm>
            <a:off x="438460" y="764704"/>
            <a:ext cx="826570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Descrição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57" name="Picture 2065" descr="Icon- Checklist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6615" y="808246"/>
            <a:ext cx="179219" cy="18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" name="Rectangle 6"/>
          <p:cNvSpPr/>
          <p:nvPr/>
        </p:nvSpPr>
        <p:spPr>
          <a:xfrm>
            <a:off x="431540" y="993544"/>
            <a:ext cx="8265704" cy="419232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>
                <a:solidFill>
                  <a:schemeClr val="tx1"/>
                </a:solidFill>
              </a:rPr>
              <a:t>Este projeto tem o objetivo de coletar dados do 1º Grau para gerar informações gerenciais para as inspeções da Corregedoria.</a:t>
            </a:r>
            <a:endParaRPr lang="pt-BR" sz="1050" dirty="0">
              <a:solidFill>
                <a:schemeClr val="dk1"/>
              </a:solidFill>
            </a:endParaRPr>
          </a:p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050" dirty="0">
              <a:solidFill>
                <a:schemeClr val="dk1"/>
              </a:solidFill>
            </a:endParaRPr>
          </a:p>
        </p:txBody>
      </p:sp>
      <p:pic>
        <p:nvPicPr>
          <p:cNvPr id="59" name="Imagem 5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58" y="1526071"/>
            <a:ext cx="216000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8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/>
          <p:cNvGrpSpPr/>
          <p:nvPr/>
        </p:nvGrpSpPr>
        <p:grpSpPr>
          <a:xfrm>
            <a:off x="4608460" y="404664"/>
            <a:ext cx="4104000" cy="276999"/>
            <a:chOff x="4572000" y="1180069"/>
            <a:chExt cx="4140463" cy="276999"/>
          </a:xfrm>
        </p:grpSpPr>
        <p:sp>
          <p:nvSpPr>
            <p:cNvPr id="21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4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5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Gerente do Projeto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26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definir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7" name="Round Same Side Corner Rectangle 42"/>
          <p:cNvSpPr/>
          <p:nvPr/>
        </p:nvSpPr>
        <p:spPr>
          <a:xfrm>
            <a:off x="431540" y="1512887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Status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28" name="Grupo 27"/>
          <p:cNvGrpSpPr/>
          <p:nvPr/>
        </p:nvGrpSpPr>
        <p:grpSpPr>
          <a:xfrm>
            <a:off x="431540" y="404664"/>
            <a:ext cx="4104000" cy="276999"/>
            <a:chOff x="4572000" y="1180069"/>
            <a:chExt cx="4140463" cy="276999"/>
          </a:xfrm>
        </p:grpSpPr>
        <p:sp>
          <p:nvSpPr>
            <p:cNvPr id="29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1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2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Gestor do Negócio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33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Paulo Emílio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34" name="Round Same Side Corner Rectangle 42"/>
          <p:cNvSpPr/>
          <p:nvPr/>
        </p:nvSpPr>
        <p:spPr>
          <a:xfrm>
            <a:off x="431540" y="3024742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Pontos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Atenção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5" name="Rectangle 6"/>
          <p:cNvSpPr/>
          <p:nvPr/>
        </p:nvSpPr>
        <p:spPr>
          <a:xfrm>
            <a:off x="431540" y="3273895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>
                <a:solidFill>
                  <a:schemeClr val="dk1"/>
                </a:solidFill>
              </a:rPr>
              <a:t>O gestor solicitou mudanças no projeto, ocasionando o replanejamento do projeto com a definição de um novo cronograma.</a:t>
            </a:r>
          </a:p>
        </p:txBody>
      </p:sp>
      <p:sp>
        <p:nvSpPr>
          <p:cNvPr id="36" name="Round Same Side Corner Rectangle 42"/>
          <p:cNvSpPr/>
          <p:nvPr/>
        </p:nvSpPr>
        <p:spPr>
          <a:xfrm>
            <a:off x="4608460" y="2142524"/>
            <a:ext cx="410400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Progressão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7" name="Rectangle 6"/>
          <p:cNvSpPr/>
          <p:nvPr/>
        </p:nvSpPr>
        <p:spPr>
          <a:xfrm>
            <a:off x="4608460" y="2406116"/>
            <a:ext cx="4110920" cy="2059099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200" dirty="0">
              <a:solidFill>
                <a:schemeClr val="accent2"/>
              </a:solidFill>
            </a:endParaRPr>
          </a:p>
        </p:txBody>
      </p:sp>
      <p:pic>
        <p:nvPicPr>
          <p:cNvPr id="38" name="Picture 2070" descr="Icon Exclamation Ma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18" y="3052118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2028" descr="Icon Results Chart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2067" y="2182271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2" name="Tabela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3506659"/>
              </p:ext>
            </p:extLst>
          </p:nvPr>
        </p:nvGraphicFramePr>
        <p:xfrm>
          <a:off x="418056" y="4782928"/>
          <a:ext cx="8301324" cy="133200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6172919"/>
                <a:gridCol w="1295742"/>
                <a:gridCol w="832663"/>
              </a:tblGrid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3" name="Round Same Side Corner Rectangle 42"/>
          <p:cNvSpPr/>
          <p:nvPr/>
        </p:nvSpPr>
        <p:spPr>
          <a:xfrm>
            <a:off x="418056" y="4537223"/>
            <a:ext cx="830132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Principais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Fases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44" name="Picture 2081" descr="Flag-r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3318" y="4570352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Rectangle 6"/>
          <p:cNvSpPr/>
          <p:nvPr/>
        </p:nvSpPr>
        <p:spPr>
          <a:xfrm>
            <a:off x="424620" y="1770755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050" dirty="0">
              <a:solidFill>
                <a:schemeClr val="dk1"/>
              </a:solidFill>
            </a:endParaRPr>
          </a:p>
        </p:txBody>
      </p:sp>
      <p:sp>
        <p:nvSpPr>
          <p:cNvPr id="46" name="Round Same Side Corner Rectangle 42"/>
          <p:cNvSpPr/>
          <p:nvPr/>
        </p:nvSpPr>
        <p:spPr>
          <a:xfrm>
            <a:off x="4637544" y="1504753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Data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Conclusão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7" name="Rectangle 6"/>
          <p:cNvSpPr/>
          <p:nvPr/>
        </p:nvSpPr>
        <p:spPr>
          <a:xfrm>
            <a:off x="4630624" y="1762040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A definir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48" name="Round Same Side Corner Rectangle 42"/>
          <p:cNvSpPr/>
          <p:nvPr/>
        </p:nvSpPr>
        <p:spPr>
          <a:xfrm>
            <a:off x="6753484" y="1512887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Progresso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Atual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9" name="Rectangle 6"/>
          <p:cNvSpPr/>
          <p:nvPr/>
        </p:nvSpPr>
        <p:spPr>
          <a:xfrm>
            <a:off x="6746564" y="1770174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50" name="Title 4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504056"/>
          </a:xfrm>
        </p:spPr>
        <p:txBody>
          <a:bodyPr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chemeClr val="bg1"/>
                </a:solidFill>
              </a:rPr>
              <a:t>Projeto: Painel de Indicadores 2º Grau (BI)</a:t>
            </a:r>
            <a:endParaRPr lang="pt-BR" sz="1600" dirty="0"/>
          </a:p>
        </p:txBody>
      </p:sp>
      <p:graphicFrame>
        <p:nvGraphicFramePr>
          <p:cNvPr id="51" name="Gráfico 50"/>
          <p:cNvGraphicFramePr/>
          <p:nvPr>
            <p:extLst>
              <p:ext uri="{D42A27DB-BD31-4B8C-83A1-F6EECF244321}">
                <p14:modId xmlns:p14="http://schemas.microsoft.com/office/powerpoint/2010/main" val="1026337106"/>
              </p:ext>
            </p:extLst>
          </p:nvPr>
        </p:nvGraphicFramePr>
        <p:xfrm>
          <a:off x="4655026" y="2406116"/>
          <a:ext cx="4042218" cy="2059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52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09329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Round Same Side Corner Rectangle 42"/>
          <p:cNvSpPr/>
          <p:nvPr/>
        </p:nvSpPr>
        <p:spPr>
          <a:xfrm>
            <a:off x="438460" y="764704"/>
            <a:ext cx="826570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Descrição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54" name="Picture 2065" descr="Icon- Checklist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6615" y="808246"/>
            <a:ext cx="179219" cy="18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Rectangle 6"/>
          <p:cNvSpPr/>
          <p:nvPr/>
        </p:nvSpPr>
        <p:spPr>
          <a:xfrm>
            <a:off x="431540" y="993544"/>
            <a:ext cx="8265704" cy="419232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>
                <a:solidFill>
                  <a:schemeClr val="dk1"/>
                </a:solidFill>
              </a:rPr>
              <a:t>Este projeto tem o objetivo dedados do 2º Grau para gerar informações gerenciais para responder as Metas do CNJ.</a:t>
            </a:r>
          </a:p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050" dirty="0">
              <a:solidFill>
                <a:schemeClr val="dk1"/>
              </a:solidFill>
            </a:endParaRPr>
          </a:p>
        </p:txBody>
      </p:sp>
      <p:pic>
        <p:nvPicPr>
          <p:cNvPr id="56" name="Imagem 5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58" y="1526071"/>
            <a:ext cx="216000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8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/>
          <p:cNvGrpSpPr/>
          <p:nvPr/>
        </p:nvGrpSpPr>
        <p:grpSpPr>
          <a:xfrm>
            <a:off x="4608460" y="404664"/>
            <a:ext cx="4104000" cy="276999"/>
            <a:chOff x="4572000" y="1180069"/>
            <a:chExt cx="4140463" cy="276999"/>
          </a:xfrm>
        </p:grpSpPr>
        <p:sp>
          <p:nvSpPr>
            <p:cNvPr id="21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4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5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Gerente do Projeto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26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Arthur Cesar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7" name="Round Same Side Corner Rectangle 42"/>
          <p:cNvSpPr/>
          <p:nvPr/>
        </p:nvSpPr>
        <p:spPr>
          <a:xfrm>
            <a:off x="431540" y="1491255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Status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28" name="Grupo 27"/>
          <p:cNvGrpSpPr/>
          <p:nvPr/>
        </p:nvGrpSpPr>
        <p:grpSpPr>
          <a:xfrm>
            <a:off x="431540" y="404664"/>
            <a:ext cx="4104000" cy="276999"/>
            <a:chOff x="4572000" y="1180069"/>
            <a:chExt cx="4140463" cy="276999"/>
          </a:xfrm>
        </p:grpSpPr>
        <p:sp>
          <p:nvSpPr>
            <p:cNvPr id="29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1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2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Gestor do Negócio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33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BR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Maria José (</a:t>
              </a:r>
              <a:r>
                <a:rPr lang="pt-BR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DEA</a:t>
              </a:r>
              <a:r>
                <a:rPr lang="pt-BR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)</a:t>
              </a:r>
              <a:endParaRPr lang="pt-BR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</p:grpSp>
      <p:sp>
        <p:nvSpPr>
          <p:cNvPr id="34" name="Round Same Side Corner Rectangle 42"/>
          <p:cNvSpPr/>
          <p:nvPr/>
        </p:nvSpPr>
        <p:spPr>
          <a:xfrm>
            <a:off x="431540" y="3003110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Pontos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Atenção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5" name="Rectangle 6"/>
          <p:cNvSpPr/>
          <p:nvPr/>
        </p:nvSpPr>
        <p:spPr>
          <a:xfrm>
            <a:off x="431540" y="3252263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050" dirty="0">
                <a:solidFill>
                  <a:schemeClr val="dk1"/>
                </a:solidFill>
              </a:rPr>
              <a:t>O cronograma do projeto está </a:t>
            </a:r>
            <a:r>
              <a:rPr lang="pt-BR" sz="1050" dirty="0" smtClean="0">
                <a:solidFill>
                  <a:schemeClr val="dk1"/>
                </a:solidFill>
              </a:rPr>
              <a:t>com um pequeno atraso</a:t>
            </a:r>
            <a:r>
              <a:rPr lang="pt-BR" sz="1050" dirty="0">
                <a:solidFill>
                  <a:schemeClr val="dk1"/>
                </a:solidFill>
              </a:rPr>
              <a:t>.</a:t>
            </a:r>
          </a:p>
        </p:txBody>
      </p:sp>
      <p:sp>
        <p:nvSpPr>
          <p:cNvPr id="36" name="Round Same Side Corner Rectangle 42"/>
          <p:cNvSpPr/>
          <p:nvPr/>
        </p:nvSpPr>
        <p:spPr>
          <a:xfrm>
            <a:off x="4608460" y="2120892"/>
            <a:ext cx="410400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Progressão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7" name="Rectangle 6"/>
          <p:cNvSpPr/>
          <p:nvPr/>
        </p:nvSpPr>
        <p:spPr>
          <a:xfrm>
            <a:off x="4608460" y="2384484"/>
            <a:ext cx="4110920" cy="2059099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200" dirty="0">
              <a:solidFill>
                <a:schemeClr val="accent2"/>
              </a:solidFill>
            </a:endParaRPr>
          </a:p>
        </p:txBody>
      </p:sp>
      <p:pic>
        <p:nvPicPr>
          <p:cNvPr id="38" name="Picture 2070" descr="Icon Exclamation Ma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18" y="3030486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2028" descr="Icon Results Chart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2067" y="2160639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2" name="Tabela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30917"/>
              </p:ext>
            </p:extLst>
          </p:nvPr>
        </p:nvGraphicFramePr>
        <p:xfrm>
          <a:off x="418056" y="4761296"/>
          <a:ext cx="8301324" cy="133200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6172919"/>
                <a:gridCol w="1295742"/>
                <a:gridCol w="832663"/>
              </a:tblGrid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Validação do escopo</a:t>
                      </a:r>
                      <a:r>
                        <a:rPr lang="pt-BR" sz="1100" baseline="0" dirty="0" smtClean="0"/>
                        <a:t> do projeto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Set/12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100%</a:t>
                      </a:r>
                      <a:endParaRPr lang="pt-BR" sz="1100" dirty="0"/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Planejamento</a:t>
                      </a:r>
                      <a:r>
                        <a:rPr lang="pt-BR" sz="1100" baseline="0" dirty="0" smtClean="0"/>
                        <a:t> do cronograma do projeto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dirty="0" smtClean="0"/>
                        <a:t>Set/12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100%</a:t>
                      </a:r>
                      <a:endParaRPr lang="pt-BR" sz="1100" dirty="0"/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Entrega da 1ª</a:t>
                      </a:r>
                      <a:r>
                        <a:rPr lang="pt-BR" sz="1100" baseline="0" dirty="0" smtClean="0"/>
                        <a:t> fase do projeto (obras em execução)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err="1" smtClean="0"/>
                        <a:t>Nov</a:t>
                      </a:r>
                      <a:r>
                        <a:rPr lang="pt-BR" sz="1100" dirty="0" smtClean="0"/>
                        <a:t>/12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0%</a:t>
                      </a:r>
                      <a:endParaRPr lang="pt-BR" sz="1100" dirty="0"/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dirty="0" smtClean="0"/>
                        <a:t>Entrega da 2ª</a:t>
                      </a:r>
                      <a:r>
                        <a:rPr lang="pt-BR" sz="1100" baseline="0" dirty="0" smtClean="0"/>
                        <a:t> fase do projeto (obras em licitação)</a:t>
                      </a:r>
                      <a:endParaRPr lang="pt-BR" sz="11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N/D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0%</a:t>
                      </a:r>
                      <a:endParaRPr lang="pt-BR" sz="1100" dirty="0"/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3" name="Round Same Side Corner Rectangle 42"/>
          <p:cNvSpPr/>
          <p:nvPr/>
        </p:nvSpPr>
        <p:spPr>
          <a:xfrm>
            <a:off x="418056" y="4515591"/>
            <a:ext cx="830132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Principais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Fases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44" name="Picture 2081" descr="Flag-r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3318" y="4548720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Rectangle 6"/>
          <p:cNvSpPr/>
          <p:nvPr/>
        </p:nvSpPr>
        <p:spPr>
          <a:xfrm>
            <a:off x="424620" y="1749123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050" dirty="0">
              <a:solidFill>
                <a:schemeClr val="dk1"/>
              </a:solidFill>
            </a:endParaRPr>
          </a:p>
        </p:txBody>
      </p:sp>
      <p:sp>
        <p:nvSpPr>
          <p:cNvPr id="46" name="Round Same Side Corner Rectangle 42"/>
          <p:cNvSpPr/>
          <p:nvPr/>
        </p:nvSpPr>
        <p:spPr>
          <a:xfrm>
            <a:off x="4637544" y="1483121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Data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Conclusão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7" name="Rectangle 6"/>
          <p:cNvSpPr/>
          <p:nvPr/>
        </p:nvSpPr>
        <p:spPr>
          <a:xfrm>
            <a:off x="4630624" y="1740408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Dezembro/2012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48" name="Round Same Side Corner Rectangle 42"/>
          <p:cNvSpPr/>
          <p:nvPr/>
        </p:nvSpPr>
        <p:spPr>
          <a:xfrm>
            <a:off x="6753484" y="1491255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Progresso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Atual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9" name="Rectangle 6"/>
          <p:cNvSpPr/>
          <p:nvPr/>
        </p:nvSpPr>
        <p:spPr>
          <a:xfrm>
            <a:off x="6746564" y="1748542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25%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50" name="Title 4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504056"/>
          </a:xfrm>
        </p:spPr>
        <p:txBody>
          <a:bodyPr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chemeClr val="bg1"/>
                </a:solidFill>
              </a:rPr>
              <a:t>Projeto: Acompanhamento de Obras</a:t>
            </a:r>
            <a:endParaRPr lang="pt-BR" sz="1600" dirty="0"/>
          </a:p>
        </p:txBody>
      </p:sp>
      <p:graphicFrame>
        <p:nvGraphicFramePr>
          <p:cNvPr id="51" name="Gráfico 50"/>
          <p:cNvGraphicFramePr/>
          <p:nvPr>
            <p:extLst>
              <p:ext uri="{D42A27DB-BD31-4B8C-83A1-F6EECF244321}">
                <p14:modId xmlns:p14="http://schemas.microsoft.com/office/powerpoint/2010/main" val="2699772935"/>
              </p:ext>
            </p:extLst>
          </p:nvPr>
        </p:nvGraphicFramePr>
        <p:xfrm>
          <a:off x="4655026" y="2384484"/>
          <a:ext cx="4042218" cy="2059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52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09329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Round Same Side Corner Rectangle 42"/>
          <p:cNvSpPr/>
          <p:nvPr/>
        </p:nvSpPr>
        <p:spPr>
          <a:xfrm>
            <a:off x="438460" y="764704"/>
            <a:ext cx="826570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Descrição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54" name="Picture 2065" descr="Icon- Checklist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6615" y="808246"/>
            <a:ext cx="179219" cy="18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Rectangle 6"/>
          <p:cNvSpPr/>
          <p:nvPr/>
        </p:nvSpPr>
        <p:spPr>
          <a:xfrm>
            <a:off x="431540" y="993544"/>
            <a:ext cx="8265704" cy="419232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>
                <a:solidFill>
                  <a:schemeClr val="dk1"/>
                </a:solidFill>
              </a:rPr>
              <a:t>O objetivo deste projeto é a construção de um sistema para acompanhamento das obras de engenharia do Tribunal de Justiça de Pernambuco, estejam elas em processo licitatório ou execução.</a:t>
            </a:r>
          </a:p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050" dirty="0">
              <a:solidFill>
                <a:schemeClr val="dk1"/>
              </a:solidFill>
            </a:endParaRPr>
          </a:p>
        </p:txBody>
      </p:sp>
      <p:pic>
        <p:nvPicPr>
          <p:cNvPr id="56" name="Imagem 5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58" y="1526071"/>
            <a:ext cx="216000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8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/>
          <p:cNvGrpSpPr/>
          <p:nvPr/>
        </p:nvGrpSpPr>
        <p:grpSpPr>
          <a:xfrm>
            <a:off x="4608460" y="404664"/>
            <a:ext cx="4104000" cy="276999"/>
            <a:chOff x="4572000" y="1180069"/>
            <a:chExt cx="4140463" cy="276999"/>
          </a:xfrm>
        </p:grpSpPr>
        <p:sp>
          <p:nvSpPr>
            <p:cNvPr id="21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4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5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Gerente do Projeto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26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Carlos Rocha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7" name="Round Same Side Corner Rectangle 42"/>
          <p:cNvSpPr/>
          <p:nvPr/>
        </p:nvSpPr>
        <p:spPr>
          <a:xfrm>
            <a:off x="431540" y="1491255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Status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28" name="Grupo 27"/>
          <p:cNvGrpSpPr/>
          <p:nvPr/>
        </p:nvGrpSpPr>
        <p:grpSpPr>
          <a:xfrm>
            <a:off x="431540" y="404664"/>
            <a:ext cx="4104000" cy="276999"/>
            <a:chOff x="4572000" y="1180069"/>
            <a:chExt cx="4140463" cy="276999"/>
          </a:xfrm>
        </p:grpSpPr>
        <p:sp>
          <p:nvSpPr>
            <p:cNvPr id="29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1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2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Gestor do Negócio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33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BR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Des. Mauro Alencar</a:t>
              </a:r>
              <a:endParaRPr lang="pt-BR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</p:grpSp>
      <p:sp>
        <p:nvSpPr>
          <p:cNvPr id="34" name="Round Same Side Corner Rectangle 42"/>
          <p:cNvSpPr/>
          <p:nvPr/>
        </p:nvSpPr>
        <p:spPr>
          <a:xfrm>
            <a:off x="431540" y="3003110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Pontos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Atenção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5" name="Rectangle 6"/>
          <p:cNvSpPr/>
          <p:nvPr/>
        </p:nvSpPr>
        <p:spPr>
          <a:xfrm>
            <a:off x="431540" y="3252263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050" dirty="0">
                <a:solidFill>
                  <a:schemeClr val="dk1"/>
                </a:solidFill>
              </a:rPr>
              <a:t>Foi solicitada a contratação de consultoria especializada (Patrícia Peck) para realizar a blindagem jurídica da PSI. É importante que a Política só seja publicada depois desta análise em conjunto com a equipe da Consultoria Jurídica do TJPE</a:t>
            </a:r>
            <a:r>
              <a:rPr lang="pt-BR" sz="1050" dirty="0" smtClean="0">
                <a:solidFill>
                  <a:schemeClr val="dk1"/>
                </a:solidFill>
              </a:rPr>
              <a:t>.</a:t>
            </a:r>
          </a:p>
          <a:p>
            <a:pPr marL="171450" indent="-17145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050" dirty="0" smtClean="0">
                <a:solidFill>
                  <a:schemeClr val="dk1"/>
                </a:solidFill>
              </a:rPr>
              <a:t>Houve alteração no prazo final do projeto de novembro para dezembro de 2012.</a:t>
            </a:r>
            <a:endParaRPr lang="pt-BR" sz="1050" dirty="0">
              <a:solidFill>
                <a:schemeClr val="dk1"/>
              </a:solidFill>
            </a:endParaRPr>
          </a:p>
        </p:txBody>
      </p:sp>
      <p:sp>
        <p:nvSpPr>
          <p:cNvPr id="36" name="Round Same Side Corner Rectangle 42"/>
          <p:cNvSpPr/>
          <p:nvPr/>
        </p:nvSpPr>
        <p:spPr>
          <a:xfrm>
            <a:off x="4608460" y="2120892"/>
            <a:ext cx="410400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Progressão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7" name="Rectangle 6"/>
          <p:cNvSpPr/>
          <p:nvPr/>
        </p:nvSpPr>
        <p:spPr>
          <a:xfrm>
            <a:off x="4608460" y="2384484"/>
            <a:ext cx="4110920" cy="2059099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200" dirty="0">
              <a:solidFill>
                <a:schemeClr val="accent2"/>
              </a:solidFill>
            </a:endParaRPr>
          </a:p>
        </p:txBody>
      </p:sp>
      <p:pic>
        <p:nvPicPr>
          <p:cNvPr id="38" name="Picture 2070" descr="Icon Exclamation Ma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18" y="3030486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2028" descr="Icon Results Chart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2067" y="2160639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2" name="Tabela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6977613"/>
              </p:ext>
            </p:extLst>
          </p:nvPr>
        </p:nvGraphicFramePr>
        <p:xfrm>
          <a:off x="418056" y="4761296"/>
          <a:ext cx="8301324" cy="133200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6172919"/>
                <a:gridCol w="1295742"/>
                <a:gridCol w="832663"/>
              </a:tblGrid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Proposta inicial das Diretrizes da PSI elaborada pelo NSI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Mai/12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100%</a:t>
                      </a:r>
                      <a:endParaRPr lang="pt-BR" sz="1100" dirty="0"/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Diretrizes da PSI Revisadas e Aprovadas pela SETIC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Jun/12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100%</a:t>
                      </a:r>
                      <a:endParaRPr lang="pt-BR" sz="1100" dirty="0"/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Diretrizes da PSI Revisadas/Aprovadas pelo CGTIC 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Set/12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100%</a:t>
                      </a:r>
                      <a:endParaRPr lang="pt-BR" sz="1100" dirty="0"/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Diretrizes da PSI Aprovadas pelo T.Pleno e Publicada no </a:t>
                      </a:r>
                      <a:r>
                        <a:rPr lang="pt-BR" sz="1100" dirty="0" err="1" smtClean="0"/>
                        <a:t>DJe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Out/12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0%</a:t>
                      </a:r>
                      <a:endParaRPr lang="pt-BR" sz="1100" dirty="0"/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Política Divulgada e Conscientização inicial realizada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Dez/12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10%</a:t>
                      </a:r>
                      <a:endParaRPr lang="pt-BR" sz="11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3" name="Round Same Side Corner Rectangle 42"/>
          <p:cNvSpPr/>
          <p:nvPr/>
        </p:nvSpPr>
        <p:spPr>
          <a:xfrm>
            <a:off x="418056" y="4515591"/>
            <a:ext cx="830132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Principais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Fases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44" name="Picture 2081" descr="Flag-r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3318" y="4548720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Rectangle 6"/>
          <p:cNvSpPr/>
          <p:nvPr/>
        </p:nvSpPr>
        <p:spPr>
          <a:xfrm>
            <a:off x="424620" y="1749123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050" dirty="0">
              <a:solidFill>
                <a:schemeClr val="dk1"/>
              </a:solidFill>
            </a:endParaRPr>
          </a:p>
        </p:txBody>
      </p:sp>
      <p:sp>
        <p:nvSpPr>
          <p:cNvPr id="46" name="Round Same Side Corner Rectangle 42"/>
          <p:cNvSpPr/>
          <p:nvPr/>
        </p:nvSpPr>
        <p:spPr>
          <a:xfrm>
            <a:off x="4637544" y="1483121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Data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Conclusão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7" name="Rectangle 6"/>
          <p:cNvSpPr/>
          <p:nvPr/>
        </p:nvSpPr>
        <p:spPr>
          <a:xfrm>
            <a:off x="4630624" y="1740408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Dezembro 2012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48" name="Round Same Side Corner Rectangle 42"/>
          <p:cNvSpPr/>
          <p:nvPr/>
        </p:nvSpPr>
        <p:spPr>
          <a:xfrm>
            <a:off x="6753484" y="1491255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Progresso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Atual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9" name="Rectangle 6"/>
          <p:cNvSpPr/>
          <p:nvPr/>
        </p:nvSpPr>
        <p:spPr>
          <a:xfrm>
            <a:off x="6746564" y="1748542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65%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50" name="Title 4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504056"/>
          </a:xfrm>
        </p:spPr>
        <p:txBody>
          <a:bodyPr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chemeClr val="bg1"/>
                </a:solidFill>
              </a:rPr>
              <a:t>Projeto: Política de Segurança da Informação (Diretrizes)</a:t>
            </a:r>
            <a:endParaRPr lang="pt-BR" sz="1600" dirty="0"/>
          </a:p>
        </p:txBody>
      </p:sp>
      <p:graphicFrame>
        <p:nvGraphicFramePr>
          <p:cNvPr id="51" name="Gráfico 50"/>
          <p:cNvGraphicFramePr/>
          <p:nvPr>
            <p:extLst>
              <p:ext uri="{D42A27DB-BD31-4B8C-83A1-F6EECF244321}">
                <p14:modId xmlns:p14="http://schemas.microsoft.com/office/powerpoint/2010/main" val="3933498760"/>
              </p:ext>
            </p:extLst>
          </p:nvPr>
        </p:nvGraphicFramePr>
        <p:xfrm>
          <a:off x="4655026" y="2384484"/>
          <a:ext cx="4042218" cy="2059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52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09329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Round Same Side Corner Rectangle 42"/>
          <p:cNvSpPr/>
          <p:nvPr/>
        </p:nvSpPr>
        <p:spPr>
          <a:xfrm>
            <a:off x="438460" y="764704"/>
            <a:ext cx="826570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Descrição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54" name="Picture 2065" descr="Icon- Checklist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6615" y="808246"/>
            <a:ext cx="179219" cy="18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Rectangle 6"/>
          <p:cNvSpPr/>
          <p:nvPr/>
        </p:nvSpPr>
        <p:spPr>
          <a:xfrm>
            <a:off x="431540" y="993544"/>
            <a:ext cx="8265704" cy="419232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>
                <a:solidFill>
                  <a:schemeClr val="dk1"/>
                </a:solidFill>
              </a:rPr>
              <a:t>Este projeto tem como objetivos: Definir a Política de Segurança da Informação do Poder Judiciário de Pernambuco e atividades de divulgação e conscientização da PSI para os Servidores, Magistrados e Colaboradores do TJPE.</a:t>
            </a:r>
          </a:p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050" dirty="0">
              <a:solidFill>
                <a:schemeClr val="dk1"/>
              </a:solidFill>
            </a:endParaRPr>
          </a:p>
        </p:txBody>
      </p:sp>
      <p:pic>
        <p:nvPicPr>
          <p:cNvPr id="56" name="Imagem 5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58" y="1511557"/>
            <a:ext cx="216000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8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/>
          <p:cNvGrpSpPr/>
          <p:nvPr/>
        </p:nvGrpSpPr>
        <p:grpSpPr>
          <a:xfrm>
            <a:off x="4608460" y="404664"/>
            <a:ext cx="4104000" cy="276999"/>
            <a:chOff x="4572000" y="1180069"/>
            <a:chExt cx="4140463" cy="276999"/>
          </a:xfrm>
        </p:grpSpPr>
        <p:sp>
          <p:nvSpPr>
            <p:cNvPr id="21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4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5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Gerente do Projeto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26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Carlos Rocha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7" name="Round Same Side Corner Rectangle 42"/>
          <p:cNvSpPr/>
          <p:nvPr/>
        </p:nvSpPr>
        <p:spPr>
          <a:xfrm>
            <a:off x="431540" y="1512887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Status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28" name="Grupo 27"/>
          <p:cNvGrpSpPr/>
          <p:nvPr/>
        </p:nvGrpSpPr>
        <p:grpSpPr>
          <a:xfrm>
            <a:off x="431540" y="404664"/>
            <a:ext cx="4104000" cy="276999"/>
            <a:chOff x="4572000" y="1180069"/>
            <a:chExt cx="4140463" cy="276999"/>
          </a:xfrm>
        </p:grpSpPr>
        <p:sp>
          <p:nvSpPr>
            <p:cNvPr id="29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1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2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Gestor do Negócio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33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BR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Des. Mauro Alencar</a:t>
              </a:r>
              <a:endParaRPr lang="pt-BR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</p:grpSp>
      <p:sp>
        <p:nvSpPr>
          <p:cNvPr id="34" name="Round Same Side Corner Rectangle 42"/>
          <p:cNvSpPr/>
          <p:nvPr/>
        </p:nvSpPr>
        <p:spPr>
          <a:xfrm>
            <a:off x="431540" y="3024742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Pontos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Atenção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5" name="Rectangle 6"/>
          <p:cNvSpPr/>
          <p:nvPr/>
        </p:nvSpPr>
        <p:spPr>
          <a:xfrm>
            <a:off x="431540" y="3273895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050" dirty="0" smtClean="0">
                <a:solidFill>
                  <a:schemeClr val="dk1"/>
                </a:solidFill>
              </a:rPr>
              <a:t>Houve alteração no prazo final do projeto de dezembro de 2012 para fevereiro de 2013 </a:t>
            </a:r>
            <a:endParaRPr lang="pt-BR" sz="1050" dirty="0">
              <a:solidFill>
                <a:schemeClr val="dk1"/>
              </a:solidFill>
            </a:endParaRPr>
          </a:p>
        </p:txBody>
      </p:sp>
      <p:sp>
        <p:nvSpPr>
          <p:cNvPr id="36" name="Round Same Side Corner Rectangle 42"/>
          <p:cNvSpPr/>
          <p:nvPr/>
        </p:nvSpPr>
        <p:spPr>
          <a:xfrm>
            <a:off x="4608460" y="2142524"/>
            <a:ext cx="410400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Progressão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7" name="Rectangle 6"/>
          <p:cNvSpPr/>
          <p:nvPr/>
        </p:nvSpPr>
        <p:spPr>
          <a:xfrm>
            <a:off x="4608460" y="2406116"/>
            <a:ext cx="4110920" cy="2059099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200" dirty="0">
              <a:solidFill>
                <a:schemeClr val="accent2"/>
              </a:solidFill>
            </a:endParaRPr>
          </a:p>
        </p:txBody>
      </p:sp>
      <p:pic>
        <p:nvPicPr>
          <p:cNvPr id="38" name="Picture 2070" descr="Icon Exclamation Ma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18" y="3052118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2028" descr="Icon Results Chart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2067" y="2182271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2" name="Tabela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8298004"/>
              </p:ext>
            </p:extLst>
          </p:nvPr>
        </p:nvGraphicFramePr>
        <p:xfrm>
          <a:off x="418056" y="4782928"/>
          <a:ext cx="8301324" cy="133200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6172919"/>
                <a:gridCol w="1295742"/>
                <a:gridCol w="832663"/>
              </a:tblGrid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Planejamento concluído</a:t>
                      </a:r>
                      <a:endParaRPr lang="pt-BR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err="1" smtClean="0"/>
                        <a:t>Ago</a:t>
                      </a:r>
                      <a:r>
                        <a:rPr lang="pt-BR" sz="1100" dirty="0" smtClean="0"/>
                        <a:t>/12</a:t>
                      </a:r>
                      <a:endParaRPr lang="pt-BR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100%</a:t>
                      </a:r>
                      <a:endParaRPr lang="pt-BR" sz="1100" dirty="0"/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0" dirty="0" smtClean="0">
                          <a:effectLst/>
                        </a:rPr>
                        <a:t>Materiais elaborados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Out/12</a:t>
                      </a:r>
                      <a:endParaRPr lang="pt-BR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50%</a:t>
                      </a:r>
                      <a:endParaRPr lang="pt-BR" sz="1100" dirty="0"/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0" dirty="0" smtClean="0">
                          <a:effectLst/>
                        </a:rPr>
                        <a:t>Campanha iniciada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err="1" smtClean="0"/>
                        <a:t>Nov</a:t>
                      </a:r>
                      <a:r>
                        <a:rPr lang="pt-BR" sz="1100" dirty="0" smtClean="0"/>
                        <a:t>/12</a:t>
                      </a:r>
                      <a:endParaRPr lang="pt-BR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0%</a:t>
                      </a:r>
                      <a:endParaRPr lang="pt-BR" sz="1100" dirty="0"/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0" dirty="0" smtClean="0">
                          <a:effectLst/>
                        </a:rPr>
                        <a:t>Palestras realizadas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err="1" smtClean="0"/>
                        <a:t>Fev</a:t>
                      </a:r>
                      <a:r>
                        <a:rPr lang="pt-BR" sz="1100" dirty="0" smtClean="0"/>
                        <a:t>/13</a:t>
                      </a:r>
                      <a:endParaRPr lang="pt-BR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0%</a:t>
                      </a:r>
                      <a:endParaRPr lang="pt-BR" sz="1100" dirty="0"/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0" dirty="0" smtClean="0">
                          <a:effectLst/>
                        </a:rPr>
                        <a:t>Campanha encerrada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Fev</a:t>
                      </a:r>
                      <a:r>
                        <a:rPr lang="pt-BR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/13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0%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3" name="Round Same Side Corner Rectangle 42"/>
          <p:cNvSpPr/>
          <p:nvPr/>
        </p:nvSpPr>
        <p:spPr>
          <a:xfrm>
            <a:off x="418056" y="4537223"/>
            <a:ext cx="830132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Principais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Fases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44" name="Picture 2081" descr="Flag-r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3318" y="4570352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Rectangle 6"/>
          <p:cNvSpPr/>
          <p:nvPr/>
        </p:nvSpPr>
        <p:spPr>
          <a:xfrm>
            <a:off x="424620" y="1770755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050" dirty="0">
              <a:solidFill>
                <a:schemeClr val="dk1"/>
              </a:solidFill>
            </a:endParaRPr>
          </a:p>
        </p:txBody>
      </p:sp>
      <p:sp>
        <p:nvSpPr>
          <p:cNvPr id="46" name="Round Same Side Corner Rectangle 42"/>
          <p:cNvSpPr/>
          <p:nvPr/>
        </p:nvSpPr>
        <p:spPr>
          <a:xfrm>
            <a:off x="4637544" y="1504753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Data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Conclusão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7" name="Rectangle 6"/>
          <p:cNvSpPr/>
          <p:nvPr/>
        </p:nvSpPr>
        <p:spPr>
          <a:xfrm>
            <a:off x="4630624" y="1762040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Fevereiro 2013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48" name="Round Same Side Corner Rectangle 42"/>
          <p:cNvSpPr/>
          <p:nvPr/>
        </p:nvSpPr>
        <p:spPr>
          <a:xfrm>
            <a:off x="6753484" y="1512887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Progresso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Atual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9" name="Rectangle 6"/>
          <p:cNvSpPr/>
          <p:nvPr/>
        </p:nvSpPr>
        <p:spPr>
          <a:xfrm>
            <a:off x="6746564" y="1770174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55%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50" name="Title 4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504056"/>
          </a:xfrm>
        </p:spPr>
        <p:txBody>
          <a:bodyPr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chemeClr val="bg1"/>
                </a:solidFill>
              </a:rPr>
              <a:t>Projeto: Campanha de Divulgação e Conscientização da PSI</a:t>
            </a:r>
            <a:endParaRPr lang="pt-BR" sz="1600" dirty="0"/>
          </a:p>
        </p:txBody>
      </p:sp>
      <p:graphicFrame>
        <p:nvGraphicFramePr>
          <p:cNvPr id="51" name="Gráfico 50"/>
          <p:cNvGraphicFramePr/>
          <p:nvPr>
            <p:extLst>
              <p:ext uri="{D42A27DB-BD31-4B8C-83A1-F6EECF244321}">
                <p14:modId xmlns:p14="http://schemas.microsoft.com/office/powerpoint/2010/main" val="4057117913"/>
              </p:ext>
            </p:extLst>
          </p:nvPr>
        </p:nvGraphicFramePr>
        <p:xfrm>
          <a:off x="4655026" y="2406116"/>
          <a:ext cx="4042218" cy="2059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52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09329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Round Same Side Corner Rectangle 42"/>
          <p:cNvSpPr/>
          <p:nvPr/>
        </p:nvSpPr>
        <p:spPr>
          <a:xfrm>
            <a:off x="438460" y="764704"/>
            <a:ext cx="826570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Descrição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54" name="Picture 2065" descr="Icon- Checklist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6615" y="808246"/>
            <a:ext cx="179219" cy="18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Rectangle 6"/>
          <p:cNvSpPr/>
          <p:nvPr/>
        </p:nvSpPr>
        <p:spPr>
          <a:xfrm>
            <a:off x="431540" y="993544"/>
            <a:ext cx="8265704" cy="419232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>
                <a:solidFill>
                  <a:schemeClr val="dk1"/>
                </a:solidFill>
              </a:rPr>
              <a:t>Este projeto tem como objetivos: Divulgar a Política de Segurança da Informação do Poder Judiciário de Pernambuco para os Servidores, Magistrados e Colaboradores do TJPE.</a:t>
            </a:r>
          </a:p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050" dirty="0">
              <a:solidFill>
                <a:schemeClr val="dk1"/>
              </a:solidFill>
            </a:endParaRPr>
          </a:p>
        </p:txBody>
      </p:sp>
      <p:pic>
        <p:nvPicPr>
          <p:cNvPr id="56" name="Imagem 5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58" y="1540585"/>
            <a:ext cx="216000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030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/>
          <p:cNvGrpSpPr/>
          <p:nvPr/>
        </p:nvGrpSpPr>
        <p:grpSpPr>
          <a:xfrm>
            <a:off x="4608460" y="404664"/>
            <a:ext cx="4104000" cy="276999"/>
            <a:chOff x="4572000" y="1180069"/>
            <a:chExt cx="4140463" cy="276999"/>
          </a:xfrm>
        </p:grpSpPr>
        <p:sp>
          <p:nvSpPr>
            <p:cNvPr id="21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4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5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Gerente do Projeto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26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Carlos Rocha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7" name="Round Same Side Corner Rectangle 42"/>
          <p:cNvSpPr/>
          <p:nvPr/>
        </p:nvSpPr>
        <p:spPr>
          <a:xfrm>
            <a:off x="431540" y="1635271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Status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28" name="Grupo 27"/>
          <p:cNvGrpSpPr/>
          <p:nvPr/>
        </p:nvGrpSpPr>
        <p:grpSpPr>
          <a:xfrm>
            <a:off x="431540" y="404664"/>
            <a:ext cx="4104000" cy="276999"/>
            <a:chOff x="4572000" y="1180069"/>
            <a:chExt cx="4140463" cy="276999"/>
          </a:xfrm>
        </p:grpSpPr>
        <p:sp>
          <p:nvSpPr>
            <p:cNvPr id="29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1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2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Gestor do Negócio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33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BR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Alessandra Barbara</a:t>
              </a:r>
              <a:endParaRPr lang="pt-BR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</p:grpSp>
      <p:sp>
        <p:nvSpPr>
          <p:cNvPr id="34" name="Round Same Side Corner Rectangle 42"/>
          <p:cNvSpPr/>
          <p:nvPr/>
        </p:nvSpPr>
        <p:spPr>
          <a:xfrm>
            <a:off x="431540" y="3147126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Pontos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Atenção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5" name="Rectangle 6"/>
          <p:cNvSpPr/>
          <p:nvPr/>
        </p:nvSpPr>
        <p:spPr>
          <a:xfrm>
            <a:off x="431540" y="3396279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050" dirty="0" smtClean="0">
                <a:solidFill>
                  <a:schemeClr val="dk1"/>
                </a:solidFill>
              </a:rPr>
              <a:t>O projeto esta passando por uma mudança de escopo e está sendo relampejado.</a:t>
            </a:r>
            <a:endParaRPr lang="pt-BR" sz="1050" dirty="0">
              <a:solidFill>
                <a:schemeClr val="dk1"/>
              </a:solidFill>
            </a:endParaRPr>
          </a:p>
        </p:txBody>
      </p:sp>
      <p:sp>
        <p:nvSpPr>
          <p:cNvPr id="36" name="Round Same Side Corner Rectangle 42"/>
          <p:cNvSpPr/>
          <p:nvPr/>
        </p:nvSpPr>
        <p:spPr>
          <a:xfrm>
            <a:off x="4608460" y="2264908"/>
            <a:ext cx="410400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Progressão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7" name="Rectangle 6"/>
          <p:cNvSpPr/>
          <p:nvPr/>
        </p:nvSpPr>
        <p:spPr>
          <a:xfrm>
            <a:off x="4608460" y="2528500"/>
            <a:ext cx="4110920" cy="2059099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200" dirty="0">
              <a:solidFill>
                <a:schemeClr val="accent2"/>
              </a:solidFill>
            </a:endParaRPr>
          </a:p>
        </p:txBody>
      </p:sp>
      <p:pic>
        <p:nvPicPr>
          <p:cNvPr id="38" name="Picture 2070" descr="Icon Exclamation Ma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18" y="3174502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2028" descr="Icon Results Chart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2067" y="2304655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2" name="Tabela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4161012"/>
              </p:ext>
            </p:extLst>
          </p:nvPr>
        </p:nvGraphicFramePr>
        <p:xfrm>
          <a:off x="418056" y="4905312"/>
          <a:ext cx="8301324" cy="133200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6172919"/>
                <a:gridCol w="1295742"/>
                <a:gridCol w="832663"/>
              </a:tblGrid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Fase</a:t>
                      </a:r>
                      <a:r>
                        <a:rPr lang="pt-BR" sz="1100" baseline="0" dirty="0" smtClean="0"/>
                        <a:t> 1 – Inventariar 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Out/12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80%</a:t>
                      </a:r>
                      <a:endParaRPr lang="pt-BR" sz="1100" dirty="0"/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Fase 2 – Analisar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Nov/12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60%</a:t>
                      </a:r>
                      <a:endParaRPr lang="pt-BR" sz="1100" dirty="0"/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Fase 3 – Avaliar 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A definir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15%</a:t>
                      </a:r>
                      <a:endParaRPr lang="pt-BR" sz="1100" dirty="0"/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/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3" name="Round Same Side Corner Rectangle 42"/>
          <p:cNvSpPr/>
          <p:nvPr/>
        </p:nvSpPr>
        <p:spPr>
          <a:xfrm>
            <a:off x="418056" y="4659607"/>
            <a:ext cx="830132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Principais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Fases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44" name="Picture 2081" descr="Flag-r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3318" y="4692736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Rectangle 6"/>
          <p:cNvSpPr/>
          <p:nvPr/>
        </p:nvSpPr>
        <p:spPr>
          <a:xfrm>
            <a:off x="424620" y="1893139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050" dirty="0">
              <a:solidFill>
                <a:schemeClr val="dk1"/>
              </a:solidFill>
            </a:endParaRPr>
          </a:p>
        </p:txBody>
      </p:sp>
      <p:sp>
        <p:nvSpPr>
          <p:cNvPr id="46" name="Round Same Side Corner Rectangle 42"/>
          <p:cNvSpPr/>
          <p:nvPr/>
        </p:nvSpPr>
        <p:spPr>
          <a:xfrm>
            <a:off x="4637544" y="1627137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Data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Conclusão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7" name="Rectangle 6"/>
          <p:cNvSpPr/>
          <p:nvPr/>
        </p:nvSpPr>
        <p:spPr>
          <a:xfrm>
            <a:off x="4630624" y="1884424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A definir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48" name="Round Same Side Corner Rectangle 42"/>
          <p:cNvSpPr/>
          <p:nvPr/>
        </p:nvSpPr>
        <p:spPr>
          <a:xfrm>
            <a:off x="6753484" y="1635271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Progresso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Atual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9" name="Rectangle 6"/>
          <p:cNvSpPr/>
          <p:nvPr/>
        </p:nvSpPr>
        <p:spPr>
          <a:xfrm>
            <a:off x="6746564" y="1892558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60%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50" name="Title 4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504056"/>
          </a:xfrm>
        </p:spPr>
        <p:txBody>
          <a:bodyPr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chemeClr val="bg1"/>
                </a:solidFill>
              </a:rPr>
              <a:t>Projeto: Gestão de Riscos</a:t>
            </a:r>
            <a:endParaRPr lang="pt-BR" sz="1600" dirty="0"/>
          </a:p>
        </p:txBody>
      </p:sp>
      <p:graphicFrame>
        <p:nvGraphicFramePr>
          <p:cNvPr id="51" name="Gráfico 50"/>
          <p:cNvGraphicFramePr/>
          <p:nvPr>
            <p:extLst>
              <p:ext uri="{D42A27DB-BD31-4B8C-83A1-F6EECF244321}">
                <p14:modId xmlns:p14="http://schemas.microsoft.com/office/powerpoint/2010/main" val="4057903517"/>
              </p:ext>
            </p:extLst>
          </p:nvPr>
        </p:nvGraphicFramePr>
        <p:xfrm>
          <a:off x="4655026" y="2528500"/>
          <a:ext cx="4042218" cy="2059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52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09329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Round Same Side Corner Rectangle 42"/>
          <p:cNvSpPr/>
          <p:nvPr/>
        </p:nvSpPr>
        <p:spPr>
          <a:xfrm>
            <a:off x="438460" y="764704"/>
            <a:ext cx="826570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Descrição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54" name="Picture 2065" descr="Icon- Checklist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6615" y="808246"/>
            <a:ext cx="179219" cy="18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Rectangle 6"/>
          <p:cNvSpPr/>
          <p:nvPr/>
        </p:nvSpPr>
        <p:spPr>
          <a:xfrm>
            <a:off x="431540" y="993542"/>
            <a:ext cx="8265704" cy="57600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>
                <a:solidFill>
                  <a:schemeClr val="dk1"/>
                </a:solidFill>
              </a:rPr>
              <a:t>Identificar e quantificar os níveis de riscos, considerando as possíveis ameaças e vulnerabilidades, seus impactos para as atividades do TJPE e a probabilidade de sua ocorrência, devendo ainda recomendar ações de segurança que compreendam controles, políticas e procedimentos para tratamento e mitigação destes riscos.</a:t>
            </a:r>
          </a:p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050" dirty="0">
              <a:solidFill>
                <a:schemeClr val="dk1"/>
              </a:solidFill>
            </a:endParaRPr>
          </a:p>
        </p:txBody>
      </p:sp>
      <p:pic>
        <p:nvPicPr>
          <p:cNvPr id="56" name="Imagem 5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58" y="1657828"/>
            <a:ext cx="216000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8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5707587"/>
              </p:ext>
            </p:extLst>
          </p:nvPr>
        </p:nvGraphicFramePr>
        <p:xfrm>
          <a:off x="611560" y="1772816"/>
          <a:ext cx="7992888" cy="2962616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5544616"/>
                <a:gridCol w="864096"/>
                <a:gridCol w="1584176"/>
              </a:tblGrid>
              <a:tr h="370327">
                <a:tc>
                  <a:txBody>
                    <a:bodyPr/>
                    <a:lstStyle/>
                    <a:p>
                      <a:pPr marL="285750" indent="-285750">
                        <a:buFont typeface="Lucida Grande"/>
                        <a:buChar char="▶"/>
                      </a:pPr>
                      <a:r>
                        <a:rPr lang="pt-BR" dirty="0" smtClean="0"/>
                        <a:t>1º Grau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BR" sz="1600" baseline="0" dirty="0" smtClean="0"/>
                        <a:t>Banco Nacional de Mandados de Prisão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Dez/12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75%</a:t>
                      </a:r>
                      <a:endParaRPr lang="pt-BR" sz="1600" dirty="0"/>
                    </a:p>
                  </a:txBody>
                  <a:tcPr/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Protocolo Integrado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/>
                        <a:t>Concl.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600" dirty="0" smtClean="0"/>
                        <a:t>100%</a:t>
                      </a:r>
                      <a:endParaRPr lang="pt-BR" sz="1600" dirty="0"/>
                    </a:p>
                  </a:txBody>
                  <a:tcPr/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Pré-queixa</a:t>
                      </a:r>
                      <a:r>
                        <a:rPr lang="pt-BR" sz="1600" baseline="0" dirty="0" smtClean="0"/>
                        <a:t> (Mediação &amp; Arbitragem)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err="1" smtClean="0"/>
                        <a:t>Concl</a:t>
                      </a:r>
                      <a:r>
                        <a:rPr lang="pt-BR" sz="1600" dirty="0" smtClean="0"/>
                        <a:t>.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100%</a:t>
                      </a:r>
                      <a:endParaRPr lang="pt-BR" sz="1600" dirty="0"/>
                    </a:p>
                  </a:txBody>
                  <a:tcPr/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BR" sz="1600" baseline="0" dirty="0" smtClean="0"/>
                        <a:t>Execução Fiscal Eletrônica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err="1" smtClean="0"/>
                        <a:t>Susp</a:t>
                      </a:r>
                      <a:r>
                        <a:rPr lang="pt-BR" sz="1600" dirty="0" smtClean="0"/>
                        <a:t>.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95%</a:t>
                      </a:r>
                      <a:endParaRPr lang="pt-BR" sz="1600" dirty="0"/>
                    </a:p>
                  </a:txBody>
                  <a:tcPr/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Painel de Chamadas de Audiências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err="1" smtClean="0"/>
                        <a:t>Abr</a:t>
                      </a:r>
                      <a:r>
                        <a:rPr lang="pt-BR" sz="1600" dirty="0" smtClean="0"/>
                        <a:t>/</a:t>
                      </a:r>
                      <a:r>
                        <a:rPr lang="pt-BR" sz="1600" dirty="0" smtClean="0"/>
                        <a:t>13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20%</a:t>
                      </a:r>
                      <a:endParaRPr lang="pt-BR" sz="1600" dirty="0"/>
                    </a:p>
                  </a:txBody>
                  <a:tcPr/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BR" sz="1600" dirty="0" err="1" smtClean="0"/>
                        <a:t>Vitaliciamento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N/</a:t>
                      </a:r>
                      <a:r>
                        <a:rPr lang="pt-BR" sz="1600" dirty="0" err="1" smtClean="0"/>
                        <a:t>D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70%</a:t>
                      </a:r>
                      <a:endParaRPr lang="pt-BR" sz="1600" dirty="0"/>
                    </a:p>
                  </a:txBody>
                  <a:tcPr/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Gestão de Pagamento de Precatórios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N/D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t-BR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7" name="Picture 102" descr="St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28" y="2204864"/>
            <a:ext cx="21600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" name="Picture 2056" descr="Icon Magnifying Glass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68" y="2204864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" name="Picture 2056" descr="Icon Magnifying Glass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44" y="2579061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" name="Picture 2056" descr="Icon Magnifying Glass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44" y="2953234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" name="Picture 2056" descr="Icon Magnifying Glass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44" y="3322267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1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1489935"/>
              </p:ext>
            </p:extLst>
          </p:nvPr>
        </p:nvGraphicFramePr>
        <p:xfrm>
          <a:off x="7092280" y="2119686"/>
          <a:ext cx="1395155" cy="482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92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7363756"/>
              </p:ext>
            </p:extLst>
          </p:nvPr>
        </p:nvGraphicFramePr>
        <p:xfrm>
          <a:off x="7146440" y="2204864"/>
          <a:ext cx="1278000" cy="297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93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5470431"/>
              </p:ext>
            </p:extLst>
          </p:nvPr>
        </p:nvGraphicFramePr>
        <p:xfrm>
          <a:off x="7092280" y="2469746"/>
          <a:ext cx="1395155" cy="482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94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8564056"/>
              </p:ext>
            </p:extLst>
          </p:nvPr>
        </p:nvGraphicFramePr>
        <p:xfrm>
          <a:off x="7137285" y="2562480"/>
          <a:ext cx="1278000" cy="297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95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28860"/>
              </p:ext>
            </p:extLst>
          </p:nvPr>
        </p:nvGraphicFramePr>
        <p:xfrm>
          <a:off x="7092280" y="2852936"/>
          <a:ext cx="1395155" cy="482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96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8178869"/>
              </p:ext>
            </p:extLst>
          </p:nvPr>
        </p:nvGraphicFramePr>
        <p:xfrm>
          <a:off x="7137285" y="2945670"/>
          <a:ext cx="1278000" cy="297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graphicFrame>
        <p:nvGraphicFramePr>
          <p:cNvPr id="97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7541420"/>
              </p:ext>
            </p:extLst>
          </p:nvPr>
        </p:nvGraphicFramePr>
        <p:xfrm>
          <a:off x="7092280" y="3215534"/>
          <a:ext cx="1395155" cy="482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graphicFrame>
        <p:nvGraphicFramePr>
          <p:cNvPr id="98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8448654"/>
              </p:ext>
            </p:extLst>
          </p:nvPr>
        </p:nvGraphicFramePr>
        <p:xfrm>
          <a:off x="7137285" y="3308268"/>
          <a:ext cx="1278000" cy="297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pic>
        <p:nvPicPr>
          <p:cNvPr id="105" name="Picture 56" descr="Viewer file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316440" y="1844824"/>
            <a:ext cx="21600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0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9998709"/>
              </p:ext>
            </p:extLst>
          </p:nvPr>
        </p:nvGraphicFramePr>
        <p:xfrm>
          <a:off x="7092280" y="3573016"/>
          <a:ext cx="1395155" cy="482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  <p:graphicFrame>
        <p:nvGraphicFramePr>
          <p:cNvPr id="52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4499939"/>
              </p:ext>
            </p:extLst>
          </p:nvPr>
        </p:nvGraphicFramePr>
        <p:xfrm>
          <a:off x="7137285" y="3665750"/>
          <a:ext cx="1278000" cy="297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pic>
        <p:nvPicPr>
          <p:cNvPr id="60" name="Picture 2056" descr="Icon Magnifying Glass">
            <a:hlinkClick r:id="rId19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3717032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5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94727771"/>
              </p:ext>
            </p:extLst>
          </p:nvPr>
        </p:nvGraphicFramePr>
        <p:xfrm>
          <a:off x="7092280" y="3933056"/>
          <a:ext cx="1395155" cy="482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0"/>
          </a:graphicData>
        </a:graphic>
      </p:graphicFrame>
      <p:graphicFrame>
        <p:nvGraphicFramePr>
          <p:cNvPr id="63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2555486"/>
              </p:ext>
            </p:extLst>
          </p:nvPr>
        </p:nvGraphicFramePr>
        <p:xfrm>
          <a:off x="7146440" y="4024233"/>
          <a:ext cx="1278000" cy="297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1"/>
          </a:graphicData>
        </a:graphic>
      </p:graphicFrame>
      <p:pic>
        <p:nvPicPr>
          <p:cNvPr id="64" name="Picture 2056" descr="Icon Magnifying Glass">
            <a:hlinkClick r:id="rId22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68" y="4075743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" name="CaixaDeTexto 39"/>
          <p:cNvSpPr txBox="1"/>
          <p:nvPr/>
        </p:nvSpPr>
        <p:spPr>
          <a:xfrm>
            <a:off x="395536" y="6187370"/>
            <a:ext cx="25922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/>
              <a:t> Priorizados              Informações</a:t>
            </a:r>
          </a:p>
          <a:p>
            <a:endParaRPr lang="pt-BR" dirty="0"/>
          </a:p>
        </p:txBody>
      </p:sp>
      <p:pic>
        <p:nvPicPr>
          <p:cNvPr id="73" name="Picture 102" descr="St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44" y="6187370"/>
            <a:ext cx="21600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" name="Picture 2056" descr="Icon Magnifying Glas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2954" y="6187394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1" name="Group 279"/>
          <p:cNvGrpSpPr>
            <a:grpSpLocks noChangeAspect="1"/>
          </p:cNvGrpSpPr>
          <p:nvPr/>
        </p:nvGrpSpPr>
        <p:grpSpPr bwMode="auto">
          <a:xfrm>
            <a:off x="4283968" y="6277948"/>
            <a:ext cx="198000" cy="198000"/>
            <a:chOff x="3507" y="1060"/>
            <a:chExt cx="182" cy="16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2" name="Oval 280">
              <a:hlinkClick r:id="rId23" action="ppaction://hlinksldjump"/>
            </p:cNvPr>
            <p:cNvSpPr>
              <a:spLocks noChangeArrowheads="1"/>
            </p:cNvSpPr>
            <p:nvPr/>
          </p:nvSpPr>
          <p:spPr bwMode="gray">
            <a:xfrm>
              <a:off x="3527" y="1073"/>
              <a:ext cx="142" cy="14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endParaRPr lang="pt-BR"/>
            </a:p>
          </p:txBody>
        </p:sp>
        <p:sp>
          <p:nvSpPr>
            <p:cNvPr id="79" name="Oval 281">
              <a:hlinkClick r:id="rId23" action="ppaction://hlinksldjump"/>
            </p:cNvPr>
            <p:cNvSpPr>
              <a:spLocks noChangeArrowheads="1"/>
            </p:cNvSpPr>
            <p:nvPr/>
          </p:nvSpPr>
          <p:spPr bwMode="gray">
            <a:xfrm>
              <a:off x="3507" y="1060"/>
              <a:ext cx="182" cy="16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pPr algn="ctr" defTabSz="977900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pt-BR" sz="1050" dirty="0"/>
                <a:t>1</a:t>
              </a:r>
            </a:p>
          </p:txBody>
        </p:sp>
      </p:grpSp>
      <p:grpSp>
        <p:nvGrpSpPr>
          <p:cNvPr id="81" name="Group 159"/>
          <p:cNvGrpSpPr>
            <a:grpSpLocks noChangeAspect="1"/>
          </p:cNvGrpSpPr>
          <p:nvPr/>
        </p:nvGrpSpPr>
        <p:grpSpPr bwMode="auto">
          <a:xfrm>
            <a:off x="4617016" y="6275390"/>
            <a:ext cx="198000" cy="198000"/>
            <a:chOff x="3335" y="1428"/>
            <a:chExt cx="182" cy="168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3" name="Oval 160"/>
            <p:cNvSpPr>
              <a:spLocks noChangeArrowheads="1"/>
            </p:cNvSpPr>
            <p:nvPr/>
          </p:nvSpPr>
          <p:spPr bwMode="gray">
            <a:xfrm>
              <a:off x="3355" y="1441"/>
              <a:ext cx="142" cy="142"/>
            </a:xfrm>
            <a:prstGeom prst="ellips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endParaRPr lang="pt-BR"/>
            </a:p>
          </p:txBody>
        </p:sp>
        <p:sp>
          <p:nvSpPr>
            <p:cNvPr id="85" name="Oval 161"/>
            <p:cNvSpPr>
              <a:spLocks noChangeArrowheads="1"/>
            </p:cNvSpPr>
            <p:nvPr/>
          </p:nvSpPr>
          <p:spPr bwMode="gray">
            <a:xfrm>
              <a:off x="3335" y="1428"/>
              <a:ext cx="182" cy="168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pPr algn="ctr" defTabSz="977900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pt-BR" sz="1050" b="1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86" name="Group 159"/>
          <p:cNvGrpSpPr>
            <a:grpSpLocks noChangeAspect="1"/>
          </p:cNvGrpSpPr>
          <p:nvPr/>
        </p:nvGrpSpPr>
        <p:grpSpPr bwMode="auto">
          <a:xfrm>
            <a:off x="4950064" y="6271220"/>
            <a:ext cx="198000" cy="198000"/>
            <a:chOff x="3335" y="1428"/>
            <a:chExt cx="182" cy="168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7" name="Oval 160"/>
            <p:cNvSpPr>
              <a:spLocks noChangeArrowheads="1"/>
            </p:cNvSpPr>
            <p:nvPr/>
          </p:nvSpPr>
          <p:spPr bwMode="gray">
            <a:xfrm>
              <a:off x="3355" y="1441"/>
              <a:ext cx="142" cy="142"/>
            </a:xfrm>
            <a:prstGeom prst="ellips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endParaRPr lang="pt-BR"/>
            </a:p>
          </p:txBody>
        </p:sp>
        <p:sp>
          <p:nvSpPr>
            <p:cNvPr id="88" name="Oval 161">
              <a:hlinkClick r:id="rId24" action="ppaction://hlinksldjump"/>
            </p:cNvPr>
            <p:cNvSpPr>
              <a:spLocks noChangeArrowheads="1"/>
            </p:cNvSpPr>
            <p:nvPr/>
          </p:nvSpPr>
          <p:spPr bwMode="gray">
            <a:xfrm>
              <a:off x="3335" y="1428"/>
              <a:ext cx="182" cy="168"/>
            </a:xfrm>
            <a:prstGeom prst="ellips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pPr algn="ctr" defTabSz="977900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pt-BR" sz="1050" dirty="0"/>
                <a:t>3</a:t>
              </a:r>
            </a:p>
          </p:txBody>
        </p:sp>
      </p:grpSp>
      <p:grpSp>
        <p:nvGrpSpPr>
          <p:cNvPr id="90" name="Group 279"/>
          <p:cNvGrpSpPr>
            <a:grpSpLocks noChangeAspect="1"/>
          </p:cNvGrpSpPr>
          <p:nvPr/>
        </p:nvGrpSpPr>
        <p:grpSpPr bwMode="auto">
          <a:xfrm>
            <a:off x="3941952" y="6277948"/>
            <a:ext cx="198000" cy="198000"/>
            <a:chOff x="3507" y="1060"/>
            <a:chExt cx="182" cy="16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9" name="Oval 280"/>
            <p:cNvSpPr>
              <a:spLocks noChangeArrowheads="1"/>
            </p:cNvSpPr>
            <p:nvPr/>
          </p:nvSpPr>
          <p:spPr bwMode="gray">
            <a:xfrm>
              <a:off x="3527" y="1073"/>
              <a:ext cx="142" cy="14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endParaRPr lang="pt-BR"/>
            </a:p>
          </p:txBody>
        </p:sp>
        <p:sp>
          <p:nvSpPr>
            <p:cNvPr id="100" name="Oval 281">
              <a:hlinkClick r:id="rId25" action="ppaction://hlinksldjump"/>
            </p:cNvPr>
            <p:cNvSpPr>
              <a:spLocks noChangeArrowheads="1"/>
            </p:cNvSpPr>
            <p:nvPr/>
          </p:nvSpPr>
          <p:spPr bwMode="gray">
            <a:xfrm>
              <a:off x="3507" y="1060"/>
              <a:ext cx="182" cy="168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pPr algn="ctr" defTabSz="977900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pt-BR" sz="1050" dirty="0" smtClean="0"/>
                <a:t>R</a:t>
              </a:r>
              <a:endParaRPr lang="pt-BR" sz="1050" dirty="0"/>
            </a:p>
          </p:txBody>
        </p:sp>
      </p:grpSp>
    </p:spTree>
    <p:extLst>
      <p:ext uri="{BB962C8B-B14F-4D97-AF65-F5344CB8AC3E}">
        <p14:creationId xmlns:p14="http://schemas.microsoft.com/office/powerpoint/2010/main" val="306904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8087260"/>
              </p:ext>
            </p:extLst>
          </p:nvPr>
        </p:nvGraphicFramePr>
        <p:xfrm>
          <a:off x="611560" y="1809101"/>
          <a:ext cx="7992888" cy="3332943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5328592"/>
                <a:gridCol w="1512168"/>
                <a:gridCol w="1152128"/>
              </a:tblGrid>
              <a:tr h="370327">
                <a:tc>
                  <a:txBody>
                    <a:bodyPr/>
                    <a:lstStyle/>
                    <a:p>
                      <a:pPr marL="285750" indent="-285750">
                        <a:buFont typeface="Lucida Grande"/>
                        <a:buNone/>
                      </a:pPr>
                      <a:r>
                        <a:rPr lang="pt-BR" sz="1600" dirty="0" smtClean="0"/>
                        <a:t>Nome da Demanda</a:t>
                      </a:r>
                      <a:endParaRPr lang="pt-BR" sz="1600" b="1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Demandante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Data</a:t>
                      </a:r>
                      <a:endParaRPr lang="pt-BR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BR" sz="1600" baseline="0" dirty="0" smtClean="0"/>
                        <a:t>BNMP 2º Grau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Presidência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Custas Judiciais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Presidência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dirty="0" smtClean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Conhecer Virtual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Presidência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Mai/12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Consulta Processual CCMA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CCMA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Fev/11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Sistema de Gestão da SEJU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SEJU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Cemando 2º Grau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Cemando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Nov/10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Controle de Acolhimento e Adoção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CEJA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Out/12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Consulta Processual do Advogado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OAB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err="1" smtClean="0"/>
                        <a:t>Nov</a:t>
                      </a:r>
                      <a:r>
                        <a:rPr lang="pt-BR" sz="1600" dirty="0" smtClean="0"/>
                        <a:t>/12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9" name="Picture 102" descr="St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15354" y="2276896"/>
            <a:ext cx="21600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102" descr="St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15354" y="2636912"/>
            <a:ext cx="21600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102" descr="St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15354" y="2985522"/>
            <a:ext cx="21600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2056" descr="Icon Magnifying Glass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03394" y="2985522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2056" descr="Icon Magnifying Glass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03394" y="4113648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5" name="Group 279"/>
          <p:cNvGrpSpPr>
            <a:grpSpLocks noChangeAspect="1"/>
          </p:cNvGrpSpPr>
          <p:nvPr/>
        </p:nvGrpSpPr>
        <p:grpSpPr bwMode="auto">
          <a:xfrm>
            <a:off x="4283968" y="6277948"/>
            <a:ext cx="198000" cy="198000"/>
            <a:chOff x="3507" y="1060"/>
            <a:chExt cx="182" cy="16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6" name="Oval 280"/>
            <p:cNvSpPr>
              <a:spLocks noChangeArrowheads="1"/>
            </p:cNvSpPr>
            <p:nvPr/>
          </p:nvSpPr>
          <p:spPr bwMode="gray">
            <a:xfrm>
              <a:off x="3527" y="1073"/>
              <a:ext cx="142" cy="14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endParaRPr lang="pt-BR"/>
            </a:p>
          </p:txBody>
        </p:sp>
        <p:sp>
          <p:nvSpPr>
            <p:cNvPr id="42" name="Oval 281"/>
            <p:cNvSpPr>
              <a:spLocks noChangeArrowheads="1"/>
            </p:cNvSpPr>
            <p:nvPr/>
          </p:nvSpPr>
          <p:spPr bwMode="gray">
            <a:xfrm>
              <a:off x="3507" y="1060"/>
              <a:ext cx="182" cy="168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pPr algn="ctr" defTabSz="977900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pt-BR" sz="1050" b="1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43" name="Group 159"/>
          <p:cNvGrpSpPr>
            <a:grpSpLocks noChangeAspect="1"/>
          </p:cNvGrpSpPr>
          <p:nvPr/>
        </p:nvGrpSpPr>
        <p:grpSpPr bwMode="auto">
          <a:xfrm>
            <a:off x="4617016" y="6275390"/>
            <a:ext cx="198000" cy="198000"/>
            <a:chOff x="3335" y="1428"/>
            <a:chExt cx="182" cy="168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5" name="Oval 160"/>
            <p:cNvSpPr>
              <a:spLocks noChangeArrowheads="1"/>
            </p:cNvSpPr>
            <p:nvPr/>
          </p:nvSpPr>
          <p:spPr bwMode="gray">
            <a:xfrm>
              <a:off x="3355" y="1441"/>
              <a:ext cx="142" cy="142"/>
            </a:xfrm>
            <a:prstGeom prst="ellips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endParaRPr lang="pt-BR"/>
            </a:p>
          </p:txBody>
        </p:sp>
        <p:sp>
          <p:nvSpPr>
            <p:cNvPr id="47" name="Oval 161">
              <a:hlinkClick r:id="rId6" action="ppaction://hlinksldjump"/>
            </p:cNvPr>
            <p:cNvSpPr>
              <a:spLocks noChangeArrowheads="1"/>
            </p:cNvSpPr>
            <p:nvPr/>
          </p:nvSpPr>
          <p:spPr bwMode="gray">
            <a:xfrm>
              <a:off x="3335" y="1428"/>
              <a:ext cx="182" cy="168"/>
            </a:xfrm>
            <a:prstGeom prst="ellips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pPr algn="ctr" defTabSz="977900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pt-BR" sz="1050" dirty="0"/>
                <a:t>2</a:t>
              </a:r>
            </a:p>
          </p:txBody>
        </p:sp>
      </p:grpSp>
      <p:sp>
        <p:nvSpPr>
          <p:cNvPr id="48" name="CaixaDeTexto 47"/>
          <p:cNvSpPr txBox="1"/>
          <p:nvPr/>
        </p:nvSpPr>
        <p:spPr>
          <a:xfrm>
            <a:off x="395536" y="6187370"/>
            <a:ext cx="25922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/>
              <a:t> Priorizados              Informações</a:t>
            </a:r>
          </a:p>
          <a:p>
            <a:endParaRPr lang="pt-BR" dirty="0"/>
          </a:p>
        </p:txBody>
      </p:sp>
      <p:pic>
        <p:nvPicPr>
          <p:cNvPr id="49" name="Picture 102" descr="St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44" y="6187370"/>
            <a:ext cx="21600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2056" descr="Icon Magnifying Glas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2954" y="6187394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056" descr="Icon Magnifying Glass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03394" y="3356992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448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903966"/>
              </p:ext>
            </p:extLst>
          </p:nvPr>
        </p:nvGraphicFramePr>
        <p:xfrm>
          <a:off x="611560" y="1809101"/>
          <a:ext cx="7992888" cy="2592289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5328592"/>
                <a:gridCol w="1512168"/>
                <a:gridCol w="1152128"/>
              </a:tblGrid>
              <a:tr h="370327">
                <a:tc>
                  <a:txBody>
                    <a:bodyPr/>
                    <a:lstStyle/>
                    <a:p>
                      <a:pPr marL="285750" indent="-285750">
                        <a:buFont typeface="Lucida Grande"/>
                        <a:buNone/>
                      </a:pPr>
                      <a:r>
                        <a:rPr lang="pt-BR" sz="1600" dirty="0" smtClean="0"/>
                        <a:t>Nome da Demanda</a:t>
                      </a:r>
                      <a:endParaRPr lang="pt-BR" sz="1600" b="1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Demandante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Data</a:t>
                      </a:r>
                      <a:endParaRPr lang="pt-BR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Consulta Processual Unificada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SETIC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Jul/12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Consulta</a:t>
                      </a:r>
                      <a:r>
                        <a:rPr lang="pt-BR" sz="1600" baseline="0" dirty="0" smtClean="0"/>
                        <a:t> Processual Móvel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SETIC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Jul/12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Gerenciador</a:t>
                      </a:r>
                      <a:r>
                        <a:rPr lang="pt-BR" sz="1600" baseline="0" dirty="0" smtClean="0"/>
                        <a:t> de Contas de Depósito Judicial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DG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Jul/11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Integração do </a:t>
                      </a:r>
                      <a:r>
                        <a:rPr lang="pt-BR" sz="1600" dirty="0" err="1" smtClean="0"/>
                        <a:t>Judwin</a:t>
                      </a:r>
                      <a:r>
                        <a:rPr lang="pt-BR" sz="1600" baseline="0" dirty="0" smtClean="0"/>
                        <a:t> 1º Grau com o CNACL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CICA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Ago/11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Acompanhamento de Medidas Sócio Educativas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Vara Infância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Jan/11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Sistema de Leilão Eletrônico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Fórum Recife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err="1" smtClean="0"/>
                        <a:t>Ago</a:t>
                      </a:r>
                      <a:r>
                        <a:rPr lang="pt-BR" sz="1600" dirty="0" smtClean="0"/>
                        <a:t>/12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7" name="Picture 2056" descr="Icon Magnifying Glass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2249440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2056" descr="Icon Magnifying Glass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2609480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Picture 2056" descr="Icon Magnifying Glass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2969520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2056" descr="Icon Magnifying Glass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3329584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2056" descr="Icon Magnifying Glass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3761632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5" name="Group 279"/>
          <p:cNvGrpSpPr>
            <a:grpSpLocks noChangeAspect="1"/>
          </p:cNvGrpSpPr>
          <p:nvPr/>
        </p:nvGrpSpPr>
        <p:grpSpPr bwMode="auto">
          <a:xfrm>
            <a:off x="4283968" y="6277948"/>
            <a:ext cx="198000" cy="198000"/>
            <a:chOff x="3507" y="1060"/>
            <a:chExt cx="182" cy="16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6" name="Oval 280"/>
            <p:cNvSpPr>
              <a:spLocks noChangeArrowheads="1"/>
            </p:cNvSpPr>
            <p:nvPr/>
          </p:nvSpPr>
          <p:spPr bwMode="gray">
            <a:xfrm>
              <a:off x="3527" y="1073"/>
              <a:ext cx="142" cy="14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endParaRPr lang="pt-BR"/>
            </a:p>
          </p:txBody>
        </p:sp>
        <p:sp>
          <p:nvSpPr>
            <p:cNvPr id="37" name="Oval 281">
              <a:hlinkClick r:id="rId8" action="ppaction://hlinksldjump"/>
            </p:cNvPr>
            <p:cNvSpPr>
              <a:spLocks noChangeArrowheads="1"/>
            </p:cNvSpPr>
            <p:nvPr/>
          </p:nvSpPr>
          <p:spPr bwMode="gray">
            <a:xfrm>
              <a:off x="3507" y="1060"/>
              <a:ext cx="182" cy="168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pPr algn="ctr" defTabSz="977900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pt-BR" sz="1050" dirty="0"/>
                <a:t>1</a:t>
              </a:r>
            </a:p>
          </p:txBody>
        </p:sp>
      </p:grpSp>
      <p:grpSp>
        <p:nvGrpSpPr>
          <p:cNvPr id="41" name="Group 159"/>
          <p:cNvGrpSpPr>
            <a:grpSpLocks noChangeAspect="1"/>
          </p:cNvGrpSpPr>
          <p:nvPr/>
        </p:nvGrpSpPr>
        <p:grpSpPr bwMode="auto">
          <a:xfrm>
            <a:off x="4617016" y="6275390"/>
            <a:ext cx="198000" cy="198000"/>
            <a:chOff x="3335" y="1428"/>
            <a:chExt cx="182" cy="168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2" name="Oval 160"/>
            <p:cNvSpPr>
              <a:spLocks noChangeArrowheads="1"/>
            </p:cNvSpPr>
            <p:nvPr/>
          </p:nvSpPr>
          <p:spPr bwMode="gray">
            <a:xfrm>
              <a:off x="3355" y="1441"/>
              <a:ext cx="142" cy="142"/>
            </a:xfrm>
            <a:prstGeom prst="ellips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endParaRPr lang="pt-BR"/>
            </a:p>
          </p:txBody>
        </p:sp>
        <p:sp>
          <p:nvSpPr>
            <p:cNvPr id="45" name="Oval 161"/>
            <p:cNvSpPr>
              <a:spLocks noChangeArrowheads="1"/>
            </p:cNvSpPr>
            <p:nvPr/>
          </p:nvSpPr>
          <p:spPr bwMode="gray">
            <a:xfrm>
              <a:off x="3335" y="1428"/>
              <a:ext cx="182" cy="168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pPr algn="ctr" defTabSz="977900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pt-BR" sz="1050" b="1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48" name="CaixaDeTexto 47"/>
          <p:cNvSpPr txBox="1"/>
          <p:nvPr/>
        </p:nvSpPr>
        <p:spPr>
          <a:xfrm>
            <a:off x="395536" y="6187370"/>
            <a:ext cx="25922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/>
              <a:t> Priorizados              Informações</a:t>
            </a:r>
          </a:p>
          <a:p>
            <a:endParaRPr lang="pt-BR" dirty="0"/>
          </a:p>
        </p:txBody>
      </p:sp>
      <p:pic>
        <p:nvPicPr>
          <p:cNvPr id="49" name="Picture 102" descr="Star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1544" y="6187370"/>
            <a:ext cx="21600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2056" descr="Icon Magnifying Glas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2954" y="6187394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448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6830976"/>
              </p:ext>
            </p:extLst>
          </p:nvPr>
        </p:nvGraphicFramePr>
        <p:xfrm>
          <a:off x="611560" y="1809101"/>
          <a:ext cx="7992888" cy="3703270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5328592"/>
                <a:gridCol w="1512168"/>
                <a:gridCol w="1152128"/>
              </a:tblGrid>
              <a:tr h="370327">
                <a:tc>
                  <a:txBody>
                    <a:bodyPr/>
                    <a:lstStyle/>
                    <a:p>
                      <a:pPr marL="285750" indent="-285750">
                        <a:buFont typeface="Lucida Grande"/>
                        <a:buNone/>
                      </a:pPr>
                      <a:r>
                        <a:rPr lang="pt-BR" sz="1600" dirty="0" smtClean="0"/>
                        <a:t>Nome da Demanda</a:t>
                      </a:r>
                      <a:endParaRPr lang="pt-BR" sz="1600" b="1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Demandante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Data</a:t>
                      </a:r>
                      <a:endParaRPr lang="pt-BR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Substituição do SISPE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SETIC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Jul/11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Sistema de Frequência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DG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Mar/11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Banco de Talentos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SGP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Fev/11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Sistema para o Centro de Justiça</a:t>
                      </a:r>
                      <a:r>
                        <a:rPr lang="pt-BR" sz="1600" baseline="0" dirty="0" smtClean="0"/>
                        <a:t> Terapêutico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Aquisição de Sistema</a:t>
                      </a:r>
                      <a:r>
                        <a:rPr lang="pt-BR" sz="1600" baseline="0" dirty="0" smtClean="0"/>
                        <a:t> para o Centro de Saúde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SGP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Jan/11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Sistema</a:t>
                      </a:r>
                      <a:r>
                        <a:rPr lang="pt-BR" sz="1600" baseline="0" dirty="0" smtClean="0"/>
                        <a:t> Integrado de Gestão Pública (GRP)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DG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Jan/09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Controle do Serviço de Taxi</a:t>
                      </a: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GCSG</a:t>
                      </a: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Set/12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Controle da Transparência Passiva</a:t>
                      </a: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Ouvidoria</a:t>
                      </a: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Set/12</a:t>
                      </a: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Novo Sistema de Ouvidoria</a:t>
                      </a: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Ouvidoria</a:t>
                      </a: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Out/12</a:t>
                      </a: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4" name="Picture 2056" descr="Icon Magnifying Glass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2276896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2056" descr="Icon Magnifying Glass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2636936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2056" descr="Icon Magnifying Glass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2996976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2056" descr="Icon Magnifying Glass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3789064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CaixaDeTexto 42"/>
          <p:cNvSpPr txBox="1"/>
          <p:nvPr/>
        </p:nvSpPr>
        <p:spPr>
          <a:xfrm>
            <a:off x="395536" y="6187370"/>
            <a:ext cx="25922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/>
              <a:t> Priorizados              Informações</a:t>
            </a:r>
          </a:p>
          <a:p>
            <a:endParaRPr lang="pt-BR" dirty="0"/>
          </a:p>
        </p:txBody>
      </p:sp>
      <p:pic>
        <p:nvPicPr>
          <p:cNvPr id="44" name="Picture 102" descr="Star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44" y="6187370"/>
            <a:ext cx="21600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2056" descr="Icon Magnifying Glas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2954" y="6187394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448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8898490"/>
              </p:ext>
            </p:extLst>
          </p:nvPr>
        </p:nvGraphicFramePr>
        <p:xfrm>
          <a:off x="611560" y="1809101"/>
          <a:ext cx="7992888" cy="3703270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5328592"/>
                <a:gridCol w="1512168"/>
                <a:gridCol w="1152128"/>
              </a:tblGrid>
              <a:tr h="370327">
                <a:tc>
                  <a:txBody>
                    <a:bodyPr/>
                    <a:lstStyle/>
                    <a:p>
                      <a:pPr marL="285750" indent="-285750">
                        <a:buFont typeface="Lucida Grande"/>
                        <a:buNone/>
                      </a:pPr>
                      <a:r>
                        <a:rPr lang="pt-BR" sz="1600" dirty="0" smtClean="0"/>
                        <a:t>Nome da Demanda</a:t>
                      </a:r>
                      <a:endParaRPr lang="pt-BR" sz="1600" b="1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Demandante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Data</a:t>
                      </a:r>
                      <a:endParaRPr lang="pt-BR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Jurisprudência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DIDOC/Pres.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Mar/12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Expansão Malote Digital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DG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dirty="0" smtClean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Informações ao Cidadão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CPSIC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Mai/12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Gestão Documental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DIDOC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err="1" smtClean="0"/>
                        <a:t>Nov</a:t>
                      </a:r>
                      <a:r>
                        <a:rPr lang="pt-BR" sz="1600" dirty="0" smtClean="0"/>
                        <a:t>/09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Novo Themis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SETIC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Jul/11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Jurisprudência do CEJ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CEJ</a:t>
                      </a: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Out/12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Intranet COPLAN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COPLAN</a:t>
                      </a: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Jun</a:t>
                      </a:r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/12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Automatizar publicações da</a:t>
                      </a:r>
                      <a:r>
                        <a:rPr lang="pt-BR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SGP no </a:t>
                      </a:r>
                      <a:r>
                        <a:rPr lang="pt-BR" sz="16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DJe</a:t>
                      </a:r>
                      <a:endParaRPr lang="pt-BR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SGP</a:t>
                      </a: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Ago</a:t>
                      </a:r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/12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9" name="Picture 102" descr="St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88" y="2276872"/>
            <a:ext cx="21600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2056" descr="Icon Magnifying Glass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2276872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102" descr="St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2636912"/>
            <a:ext cx="21600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CaixaDeTexto 32"/>
          <p:cNvSpPr txBox="1"/>
          <p:nvPr/>
        </p:nvSpPr>
        <p:spPr>
          <a:xfrm>
            <a:off x="395536" y="6187370"/>
            <a:ext cx="25922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/>
              <a:t> Priorizados              Informações</a:t>
            </a:r>
          </a:p>
          <a:p>
            <a:endParaRPr lang="pt-BR" dirty="0"/>
          </a:p>
        </p:txBody>
      </p:sp>
      <p:pic>
        <p:nvPicPr>
          <p:cNvPr id="39" name="Picture 102" descr="St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44" y="6187370"/>
            <a:ext cx="21600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2056" descr="Icon Magnifying Glas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2954" y="6187394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56" descr="Icon Magnifying Glass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03394" y="3744464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448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0583982"/>
              </p:ext>
            </p:extLst>
          </p:nvPr>
        </p:nvGraphicFramePr>
        <p:xfrm>
          <a:off x="611560" y="1809101"/>
          <a:ext cx="7992888" cy="3703270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5328592"/>
                <a:gridCol w="1512168"/>
                <a:gridCol w="1152128"/>
              </a:tblGrid>
              <a:tr h="370327">
                <a:tc>
                  <a:txBody>
                    <a:bodyPr/>
                    <a:lstStyle/>
                    <a:p>
                      <a:pPr marL="285750" indent="-285750">
                        <a:buFont typeface="Lucida Grande"/>
                        <a:buNone/>
                      </a:pPr>
                      <a:r>
                        <a:rPr lang="pt-BR" sz="1600" dirty="0" smtClean="0"/>
                        <a:t>Nome da Demanda</a:t>
                      </a:r>
                      <a:endParaRPr lang="pt-BR" sz="1600" b="1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Demandante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Data</a:t>
                      </a:r>
                      <a:endParaRPr lang="pt-BR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b="0" dirty="0" smtClean="0"/>
                        <a:t>Rede de Dados Interior</a:t>
                      </a:r>
                      <a:endParaRPr lang="pt-BR" sz="1600" b="0" dirty="0" smtClean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DG/COPLAN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b="0" dirty="0" smtClean="0"/>
                        <a:t>SETIC 24x7</a:t>
                      </a:r>
                      <a:endParaRPr lang="pt-BR" sz="1600" b="0" dirty="0" smtClean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dirty="0" smtClean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dirty="0" smtClean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0" name="Picture 102" descr="St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88" y="2256388"/>
            <a:ext cx="21600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2056" descr="Icon Magnifying Glass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2276872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2056" descr="Icon Magnifying Glass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2636912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102" descr="St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2636912"/>
            <a:ext cx="21600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CaixaDeTexto 40"/>
          <p:cNvSpPr txBox="1"/>
          <p:nvPr/>
        </p:nvSpPr>
        <p:spPr>
          <a:xfrm>
            <a:off x="395536" y="6187370"/>
            <a:ext cx="25922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/>
              <a:t> Priorizados              Informações</a:t>
            </a:r>
          </a:p>
          <a:p>
            <a:endParaRPr lang="pt-BR" dirty="0"/>
          </a:p>
        </p:txBody>
      </p:sp>
      <p:pic>
        <p:nvPicPr>
          <p:cNvPr id="43" name="Picture 102" descr="St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44" y="6187370"/>
            <a:ext cx="21600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2056" descr="Icon Magnifying Glas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2954" y="6187394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448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6868935"/>
              </p:ext>
            </p:extLst>
          </p:nvPr>
        </p:nvGraphicFramePr>
        <p:xfrm>
          <a:off x="611560" y="1809101"/>
          <a:ext cx="7992888" cy="3332943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5328592"/>
                <a:gridCol w="1512168"/>
                <a:gridCol w="1152128"/>
              </a:tblGrid>
              <a:tr h="370327">
                <a:tc>
                  <a:txBody>
                    <a:bodyPr/>
                    <a:lstStyle/>
                    <a:p>
                      <a:pPr marL="285750" indent="-285750">
                        <a:buFont typeface="Lucida Grande"/>
                        <a:buNone/>
                      </a:pPr>
                      <a:r>
                        <a:rPr lang="pt-BR" sz="1600" dirty="0" smtClean="0"/>
                        <a:t>Nome da Demanda</a:t>
                      </a:r>
                      <a:endParaRPr lang="pt-BR" sz="1600" b="1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Demandante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Data</a:t>
                      </a:r>
                      <a:endParaRPr lang="pt-BR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Gestão de Vulnerabilidades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SETIC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Jul/11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Implantação do PETIC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SETIC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Fev/12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Elaboração do PDTIC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SETIC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Jul/11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Gestão de Identidades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SETIC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Jul/12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Implantação Ferramenta de CRM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SETIC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Jul/12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8" name="Picture 102" descr="St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88" y="2276872"/>
            <a:ext cx="21600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2056" descr="Icon Magnifying Glass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2276872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2056" descr="Icon Magnifying Glass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2636912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2056" descr="Icon Magnifying Glass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2996952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Picture 2056" descr="Icon Magnifying Glass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3717032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Picture 2056" descr="Icon Magnifying Glass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3356992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102" descr="St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3357016"/>
            <a:ext cx="21600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CaixaDeTexto 42"/>
          <p:cNvSpPr txBox="1"/>
          <p:nvPr/>
        </p:nvSpPr>
        <p:spPr>
          <a:xfrm>
            <a:off x="395536" y="6187370"/>
            <a:ext cx="25922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/>
              <a:t> Priorizados              Informações</a:t>
            </a:r>
          </a:p>
          <a:p>
            <a:endParaRPr lang="pt-BR" dirty="0"/>
          </a:p>
        </p:txBody>
      </p:sp>
      <p:pic>
        <p:nvPicPr>
          <p:cNvPr id="44" name="Picture 102" descr="St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44" y="6187370"/>
            <a:ext cx="21600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2056" descr="Icon Magnifying Glas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2954" y="6187394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448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/>
          <p:cNvSpPr/>
          <p:nvPr/>
        </p:nvSpPr>
        <p:spPr>
          <a:xfrm>
            <a:off x="467544" y="1628800"/>
            <a:ext cx="8280920" cy="309634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504056"/>
          </a:xfrm>
        </p:spPr>
        <p:txBody>
          <a:bodyPr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chemeClr val="bg1"/>
                </a:solidFill>
              </a:rPr>
              <a:t>Gestão de Pagamento de Precatórios</a:t>
            </a:r>
          </a:p>
        </p:txBody>
      </p:sp>
      <p:graphicFrame>
        <p:nvGraphicFramePr>
          <p:cNvPr id="22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1108532"/>
              </p:ext>
            </p:extLst>
          </p:nvPr>
        </p:nvGraphicFramePr>
        <p:xfrm>
          <a:off x="467544" y="548680"/>
          <a:ext cx="8280920" cy="73152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5056490"/>
                <a:gridCol w="3224430"/>
              </a:tblGrid>
              <a:tr h="36004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Demandante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Data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Dr. Carlos Moraes</a:t>
                      </a:r>
                      <a:endParaRPr lang="pt-BR" b="1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0" dirty="0" smtClean="0"/>
                        <a:t>Maio/2012</a:t>
                      </a: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27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7068639"/>
              </p:ext>
            </p:extLst>
          </p:nvPr>
        </p:nvGraphicFramePr>
        <p:xfrm>
          <a:off x="467544" y="1628800"/>
          <a:ext cx="8280920" cy="3096344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280920"/>
              </a:tblGrid>
              <a:tr h="370993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b="1" dirty="0" smtClean="0"/>
                        <a:t>Resumo Executivo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5351">
                <a:tc>
                  <a:txBody>
                    <a:bodyPr/>
                    <a:lstStyle/>
                    <a:p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 projeto em questão visa propiciar um controle informatizado dos precatórios,</a:t>
                      </a:r>
                      <a:r>
                        <a:rPr lang="pt-BR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i</a:t>
                      </a:r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ntegrada com o </a:t>
                      </a:r>
                      <a:r>
                        <a:rPr lang="pt-BR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Judwin</a:t>
                      </a:r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do 2º Grau, que busque as ações de Precatório e Requisição de Pequeno Valor (RPV), permitindo a alimentação e o acompanhamento dos pagamentos dos precatórios.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Rectangle 6"/>
          <p:cNvSpPr/>
          <p:nvPr/>
        </p:nvSpPr>
        <p:spPr>
          <a:xfrm>
            <a:off x="1979712" y="-12870"/>
            <a:ext cx="216000" cy="338554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pt-BR" sz="1600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Zapf Dingbats"/>
                <a:ea typeface="Zapf Dingbats"/>
                <a:cs typeface="Zapf Dingbats"/>
              </a:rPr>
              <a:t>★</a:t>
            </a:r>
            <a:endParaRPr lang="pt-BR" sz="1600" dirty="0"/>
          </a:p>
        </p:txBody>
      </p:sp>
      <p:pic>
        <p:nvPicPr>
          <p:cNvPr id="13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09329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448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/>
          <p:cNvSpPr/>
          <p:nvPr/>
        </p:nvSpPr>
        <p:spPr>
          <a:xfrm>
            <a:off x="467544" y="1628800"/>
            <a:ext cx="8280920" cy="309634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504056"/>
          </a:xfrm>
        </p:spPr>
        <p:txBody>
          <a:bodyPr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chemeClr val="bg1"/>
                </a:solidFill>
              </a:rPr>
              <a:t>Conhecer Virtual</a:t>
            </a:r>
          </a:p>
        </p:txBody>
      </p:sp>
      <p:graphicFrame>
        <p:nvGraphicFramePr>
          <p:cNvPr id="22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3866496"/>
              </p:ext>
            </p:extLst>
          </p:nvPr>
        </p:nvGraphicFramePr>
        <p:xfrm>
          <a:off x="467544" y="548680"/>
          <a:ext cx="8280920" cy="73152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5056490"/>
                <a:gridCol w="3224430"/>
              </a:tblGrid>
              <a:tr h="36004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Demandante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Data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Desembargador Luiz Carlos Figueiredo</a:t>
                      </a:r>
                      <a:endParaRPr lang="pt-BR" b="1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0" dirty="0" smtClean="0"/>
                        <a:t>Maio/2012</a:t>
                      </a: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27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6938208"/>
              </p:ext>
            </p:extLst>
          </p:nvPr>
        </p:nvGraphicFramePr>
        <p:xfrm>
          <a:off x="467544" y="1628800"/>
          <a:ext cx="8280920" cy="3096344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280920"/>
              </a:tblGrid>
              <a:tr h="370993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b="1" dirty="0" smtClean="0"/>
                        <a:t>Resumo Executivo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53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 projeto em questão tem por objetivo utilizar a videoconferência para facilitar o</a:t>
                      </a:r>
                      <a:r>
                        <a:rPr lang="pt-BR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primeiro contato entre um pretendente a uma adoção nacional ou internacional e uma criança residente em comarca do estado, resultando na propositura de ação de adoção.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Rectangle 6"/>
          <p:cNvSpPr/>
          <p:nvPr/>
        </p:nvSpPr>
        <p:spPr>
          <a:xfrm>
            <a:off x="3146354" y="1644"/>
            <a:ext cx="432048" cy="338554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pt-BR" sz="1600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Zapf Dingbats"/>
                <a:ea typeface="Zapf Dingbats"/>
                <a:cs typeface="Zapf Dingbats"/>
              </a:rPr>
              <a:t>★</a:t>
            </a:r>
            <a:endParaRPr lang="pt-BR" sz="1600" dirty="0"/>
          </a:p>
        </p:txBody>
      </p:sp>
      <p:pic>
        <p:nvPicPr>
          <p:cNvPr id="13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09329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448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/>
          <p:cNvSpPr/>
          <p:nvPr/>
        </p:nvSpPr>
        <p:spPr>
          <a:xfrm>
            <a:off x="467544" y="1556792"/>
            <a:ext cx="8280920" cy="309634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504056"/>
          </a:xfrm>
        </p:spPr>
        <p:txBody>
          <a:bodyPr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chemeClr val="bg1"/>
                </a:solidFill>
              </a:rPr>
              <a:t>Gestão da Execução Penal</a:t>
            </a:r>
          </a:p>
        </p:txBody>
      </p:sp>
      <p:graphicFrame>
        <p:nvGraphicFramePr>
          <p:cNvPr id="22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9126715"/>
              </p:ext>
            </p:extLst>
          </p:nvPr>
        </p:nvGraphicFramePr>
        <p:xfrm>
          <a:off x="467544" y="476672"/>
          <a:ext cx="8280920" cy="73152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5056490"/>
                <a:gridCol w="3224430"/>
              </a:tblGrid>
              <a:tr h="36004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Demandante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Data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Janaina Nunes de Menezes (VEP)</a:t>
                      </a:r>
                      <a:endParaRPr lang="pt-BR" b="1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0" dirty="0" smtClean="0"/>
                        <a:t>Outubro/2011</a:t>
                      </a: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27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5321347"/>
              </p:ext>
            </p:extLst>
          </p:nvPr>
        </p:nvGraphicFramePr>
        <p:xfrm>
          <a:off x="467544" y="1556792"/>
          <a:ext cx="8280920" cy="3096344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280920"/>
              </a:tblGrid>
              <a:tr h="370993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b="1" dirty="0" smtClean="0"/>
                        <a:t>Resumo Executivo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53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 sistema em questão deverá, a partir de lançamentos diversos, elaborar os cálculos de prazos para benefícios e liquidação de penas das Varas de Execuções Penais.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1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09329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448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/>
          <p:cNvSpPr/>
          <p:nvPr/>
        </p:nvSpPr>
        <p:spPr>
          <a:xfrm>
            <a:off x="467544" y="1556792"/>
            <a:ext cx="8280920" cy="309634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504056"/>
          </a:xfrm>
        </p:spPr>
        <p:txBody>
          <a:bodyPr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chemeClr val="bg1"/>
                </a:solidFill>
              </a:rPr>
              <a:t>Novo Themis</a:t>
            </a:r>
          </a:p>
        </p:txBody>
      </p:sp>
      <p:graphicFrame>
        <p:nvGraphicFramePr>
          <p:cNvPr id="22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1925403"/>
              </p:ext>
            </p:extLst>
          </p:nvPr>
        </p:nvGraphicFramePr>
        <p:xfrm>
          <a:off x="467544" y="476672"/>
          <a:ext cx="8280920" cy="73152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5056490"/>
                <a:gridCol w="3224430"/>
              </a:tblGrid>
              <a:tr h="36004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Demandante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Data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0" dirty="0" smtClean="0"/>
                        <a:t>Norma Lyra</a:t>
                      </a: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0" dirty="0" smtClean="0"/>
                        <a:t>Julho/2011</a:t>
                      </a: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27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1673086"/>
              </p:ext>
            </p:extLst>
          </p:nvPr>
        </p:nvGraphicFramePr>
        <p:xfrm>
          <a:off x="467544" y="1556792"/>
          <a:ext cx="8280920" cy="3096344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280920"/>
              </a:tblGrid>
              <a:tr h="370993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b="1" dirty="0" smtClean="0"/>
                        <a:t>Resumo Executivo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53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0" dirty="0" smtClean="0"/>
                        <a:t>Novo sistema que visa substituir o sistema atual. Replicando</a:t>
                      </a:r>
                      <a:r>
                        <a:rPr lang="pt-BR" sz="1800" b="0" baseline="0" dirty="0" smtClean="0"/>
                        <a:t> funcionalidades presentes e incluindo novas funcionalidades.</a:t>
                      </a:r>
                      <a:endParaRPr lang="pt-BR" sz="1800" b="0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1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09329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448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" name="Table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2581752"/>
              </p:ext>
            </p:extLst>
          </p:nvPr>
        </p:nvGraphicFramePr>
        <p:xfrm>
          <a:off x="611560" y="1772816"/>
          <a:ext cx="7992888" cy="1851635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5544616"/>
                <a:gridCol w="864096"/>
                <a:gridCol w="1584176"/>
              </a:tblGrid>
              <a:tr h="370327">
                <a:tc>
                  <a:txBody>
                    <a:bodyPr/>
                    <a:lstStyle/>
                    <a:p>
                      <a:pPr marL="285750" indent="-285750">
                        <a:buFont typeface="Lucida Grande"/>
                        <a:buChar char="▶"/>
                      </a:pPr>
                      <a:r>
                        <a:rPr lang="pt-BR" dirty="0" smtClean="0"/>
                        <a:t>2º Grau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BR" sz="1600" baseline="0" dirty="0" smtClean="0"/>
                        <a:t>Processos Apensados (Extinção de Barramentos)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Jan/13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50%</a:t>
                      </a:r>
                      <a:endParaRPr lang="pt-BR" sz="1600" dirty="0"/>
                    </a:p>
                  </a:txBody>
                  <a:tcPr/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Sessão de Julgamento Eletrônico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err="1" smtClean="0"/>
                        <a:t>Concl</a:t>
                      </a:r>
                      <a:r>
                        <a:rPr lang="pt-PT" sz="1600" dirty="0" smtClean="0"/>
                        <a:t>.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600" dirty="0" smtClean="0"/>
                        <a:t>100%</a:t>
                      </a:r>
                      <a:endParaRPr lang="pt-BR" sz="1600" dirty="0"/>
                    </a:p>
                  </a:txBody>
                  <a:tcPr/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Controle</a:t>
                      </a:r>
                      <a:r>
                        <a:rPr lang="pt-BR" sz="1600" baseline="0" dirty="0" smtClean="0"/>
                        <a:t> de Paradigmas Recursais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/>
                        <a:t>Mai/13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600" dirty="0" smtClean="0"/>
                        <a:t>30%</a:t>
                      </a:r>
                      <a:endParaRPr lang="pt-BR" sz="1600" dirty="0"/>
                    </a:p>
                  </a:txBody>
                  <a:tcPr/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Gestão da Execução Penal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N/D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t-BR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6" name="Picture 2056" descr="Icon Magnifying Glass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44" y="2210004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" name="Picture 102" descr="Sta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2570044"/>
            <a:ext cx="21600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" name="Picture 2056" descr="Icon Magnifying Glass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44" y="2570044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" name="Picture 2056" descr="Icon Magnifying Glass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44" y="2953234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9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678834"/>
              </p:ext>
            </p:extLst>
          </p:nvPr>
        </p:nvGraphicFramePr>
        <p:xfrm>
          <a:off x="7092280" y="2096536"/>
          <a:ext cx="1395155" cy="482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00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5130831"/>
              </p:ext>
            </p:extLst>
          </p:nvPr>
        </p:nvGraphicFramePr>
        <p:xfrm>
          <a:off x="7137285" y="2189270"/>
          <a:ext cx="1278000" cy="297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01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6309645"/>
              </p:ext>
            </p:extLst>
          </p:nvPr>
        </p:nvGraphicFramePr>
        <p:xfrm>
          <a:off x="7092280" y="2456576"/>
          <a:ext cx="1395155" cy="482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02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688812"/>
              </p:ext>
            </p:extLst>
          </p:nvPr>
        </p:nvGraphicFramePr>
        <p:xfrm>
          <a:off x="7137285" y="2549310"/>
          <a:ext cx="1278000" cy="297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103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8492692"/>
              </p:ext>
            </p:extLst>
          </p:nvPr>
        </p:nvGraphicFramePr>
        <p:xfrm>
          <a:off x="7092280" y="2830749"/>
          <a:ext cx="1395155" cy="482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04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0405297"/>
              </p:ext>
            </p:extLst>
          </p:nvPr>
        </p:nvGraphicFramePr>
        <p:xfrm>
          <a:off x="7137285" y="2923483"/>
          <a:ext cx="1278000" cy="297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pic>
        <p:nvPicPr>
          <p:cNvPr id="106" name="Picture 56" descr="Viewer file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316416" y="1844824"/>
            <a:ext cx="21600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CaixaDeTexto 39"/>
          <p:cNvSpPr txBox="1"/>
          <p:nvPr/>
        </p:nvSpPr>
        <p:spPr>
          <a:xfrm>
            <a:off x="395536" y="6187370"/>
            <a:ext cx="25922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/>
              <a:t> Priorizados              Informações</a:t>
            </a:r>
          </a:p>
          <a:p>
            <a:endParaRPr lang="pt-BR" dirty="0"/>
          </a:p>
        </p:txBody>
      </p:sp>
      <p:pic>
        <p:nvPicPr>
          <p:cNvPr id="42" name="Picture 102" descr="Sta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44" y="6187370"/>
            <a:ext cx="21600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2056" descr="Icon Magnifying Glas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2954" y="6187394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6" name="Group 279"/>
          <p:cNvGrpSpPr>
            <a:grpSpLocks noChangeAspect="1"/>
          </p:cNvGrpSpPr>
          <p:nvPr/>
        </p:nvGrpSpPr>
        <p:grpSpPr bwMode="auto">
          <a:xfrm>
            <a:off x="4283968" y="6277948"/>
            <a:ext cx="198000" cy="198000"/>
            <a:chOff x="3507" y="1060"/>
            <a:chExt cx="182" cy="16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9" name="Oval 280"/>
            <p:cNvSpPr>
              <a:spLocks noChangeArrowheads="1"/>
            </p:cNvSpPr>
            <p:nvPr/>
          </p:nvSpPr>
          <p:spPr bwMode="gray">
            <a:xfrm>
              <a:off x="3527" y="1073"/>
              <a:ext cx="142" cy="14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endParaRPr lang="pt-BR"/>
            </a:p>
          </p:txBody>
        </p:sp>
        <p:sp>
          <p:nvSpPr>
            <p:cNvPr id="50" name="Oval 281">
              <a:hlinkClick r:id="rId14" action="ppaction://hlinksldjump"/>
            </p:cNvPr>
            <p:cNvSpPr>
              <a:spLocks noChangeArrowheads="1"/>
            </p:cNvSpPr>
            <p:nvPr/>
          </p:nvSpPr>
          <p:spPr bwMode="gray">
            <a:xfrm>
              <a:off x="3507" y="1060"/>
              <a:ext cx="182" cy="16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pPr algn="ctr" defTabSz="977900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pt-BR" sz="1050" dirty="0"/>
                <a:t>1</a:t>
              </a:r>
            </a:p>
          </p:txBody>
        </p:sp>
      </p:grpSp>
      <p:grpSp>
        <p:nvGrpSpPr>
          <p:cNvPr id="52" name="Group 159"/>
          <p:cNvGrpSpPr>
            <a:grpSpLocks noChangeAspect="1"/>
          </p:cNvGrpSpPr>
          <p:nvPr/>
        </p:nvGrpSpPr>
        <p:grpSpPr bwMode="auto">
          <a:xfrm>
            <a:off x="4617016" y="6275390"/>
            <a:ext cx="198000" cy="198000"/>
            <a:chOff x="3335" y="1428"/>
            <a:chExt cx="182" cy="168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3" name="Oval 160"/>
            <p:cNvSpPr>
              <a:spLocks noChangeArrowheads="1"/>
            </p:cNvSpPr>
            <p:nvPr/>
          </p:nvSpPr>
          <p:spPr bwMode="gray">
            <a:xfrm>
              <a:off x="3355" y="1441"/>
              <a:ext cx="142" cy="142"/>
            </a:xfrm>
            <a:prstGeom prst="ellips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endParaRPr lang="pt-BR"/>
            </a:p>
          </p:txBody>
        </p:sp>
        <p:sp>
          <p:nvSpPr>
            <p:cNvPr id="60" name="Oval 161">
              <a:hlinkClick r:id="rId15" action="ppaction://hlinksldjump"/>
            </p:cNvPr>
            <p:cNvSpPr>
              <a:spLocks noChangeArrowheads="1"/>
            </p:cNvSpPr>
            <p:nvPr/>
          </p:nvSpPr>
          <p:spPr bwMode="gray">
            <a:xfrm>
              <a:off x="3335" y="1428"/>
              <a:ext cx="182" cy="168"/>
            </a:xfrm>
            <a:prstGeom prst="ellips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pPr algn="ctr" defTabSz="977900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pt-BR" sz="1050" dirty="0"/>
                <a:t>2</a:t>
              </a:r>
            </a:p>
          </p:txBody>
        </p:sp>
      </p:grpSp>
      <p:grpSp>
        <p:nvGrpSpPr>
          <p:cNvPr id="61" name="Group 159"/>
          <p:cNvGrpSpPr>
            <a:grpSpLocks noChangeAspect="1"/>
          </p:cNvGrpSpPr>
          <p:nvPr/>
        </p:nvGrpSpPr>
        <p:grpSpPr bwMode="auto">
          <a:xfrm>
            <a:off x="4950064" y="6271220"/>
            <a:ext cx="198000" cy="198000"/>
            <a:chOff x="3335" y="1428"/>
            <a:chExt cx="182" cy="168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2" name="Oval 160"/>
            <p:cNvSpPr>
              <a:spLocks noChangeArrowheads="1"/>
            </p:cNvSpPr>
            <p:nvPr/>
          </p:nvSpPr>
          <p:spPr bwMode="gray">
            <a:xfrm>
              <a:off x="3355" y="1441"/>
              <a:ext cx="142" cy="142"/>
            </a:xfrm>
            <a:prstGeom prst="ellips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endParaRPr lang="pt-BR"/>
            </a:p>
          </p:txBody>
        </p:sp>
        <p:sp>
          <p:nvSpPr>
            <p:cNvPr id="73" name="Oval 161"/>
            <p:cNvSpPr>
              <a:spLocks noChangeArrowheads="1"/>
            </p:cNvSpPr>
            <p:nvPr/>
          </p:nvSpPr>
          <p:spPr bwMode="gray">
            <a:xfrm>
              <a:off x="3335" y="1428"/>
              <a:ext cx="182" cy="168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pPr algn="ctr" defTabSz="977900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pt-BR" sz="1050" b="1" dirty="0">
                  <a:solidFill>
                    <a:schemeClr val="bg1"/>
                  </a:solidFill>
                </a:rPr>
                <a:t>3</a:t>
              </a:r>
            </a:p>
          </p:txBody>
        </p:sp>
      </p:grpSp>
      <p:grpSp>
        <p:nvGrpSpPr>
          <p:cNvPr id="75" name="Group 279"/>
          <p:cNvGrpSpPr>
            <a:grpSpLocks noChangeAspect="1"/>
          </p:cNvGrpSpPr>
          <p:nvPr/>
        </p:nvGrpSpPr>
        <p:grpSpPr bwMode="auto">
          <a:xfrm>
            <a:off x="3941952" y="6277948"/>
            <a:ext cx="198000" cy="198000"/>
            <a:chOff x="3507" y="1060"/>
            <a:chExt cx="182" cy="16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6" name="Oval 280"/>
            <p:cNvSpPr>
              <a:spLocks noChangeArrowheads="1"/>
            </p:cNvSpPr>
            <p:nvPr/>
          </p:nvSpPr>
          <p:spPr bwMode="gray">
            <a:xfrm>
              <a:off x="3527" y="1073"/>
              <a:ext cx="142" cy="14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endParaRPr lang="pt-BR"/>
            </a:p>
          </p:txBody>
        </p:sp>
        <p:sp>
          <p:nvSpPr>
            <p:cNvPr id="77" name="Oval 281">
              <a:hlinkClick r:id="rId16" action="ppaction://hlinksldjump"/>
            </p:cNvPr>
            <p:cNvSpPr>
              <a:spLocks noChangeArrowheads="1"/>
            </p:cNvSpPr>
            <p:nvPr/>
          </p:nvSpPr>
          <p:spPr bwMode="gray">
            <a:xfrm>
              <a:off x="3507" y="1060"/>
              <a:ext cx="182" cy="16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pPr algn="ctr" defTabSz="977900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pt-BR" sz="1050" dirty="0" smtClean="0"/>
                <a:t>R</a:t>
              </a:r>
              <a:endParaRPr lang="pt-BR" sz="1050" dirty="0"/>
            </a:p>
          </p:txBody>
        </p:sp>
      </p:grpSp>
    </p:spTree>
    <p:extLst>
      <p:ext uri="{BB962C8B-B14F-4D97-AF65-F5344CB8AC3E}">
        <p14:creationId xmlns:p14="http://schemas.microsoft.com/office/powerpoint/2010/main" val="3894872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/>
          <p:cNvSpPr/>
          <p:nvPr/>
        </p:nvSpPr>
        <p:spPr>
          <a:xfrm>
            <a:off x="467544" y="1556792"/>
            <a:ext cx="8280920" cy="309634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504056"/>
          </a:xfrm>
        </p:spPr>
        <p:txBody>
          <a:bodyPr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chemeClr val="bg1"/>
                </a:solidFill>
              </a:rPr>
              <a:t>Cemando 2º Grau</a:t>
            </a:r>
          </a:p>
        </p:txBody>
      </p:sp>
      <p:graphicFrame>
        <p:nvGraphicFramePr>
          <p:cNvPr id="22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7018448"/>
              </p:ext>
            </p:extLst>
          </p:nvPr>
        </p:nvGraphicFramePr>
        <p:xfrm>
          <a:off x="467544" y="476672"/>
          <a:ext cx="8280920" cy="73152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5056490"/>
                <a:gridCol w="3224430"/>
              </a:tblGrid>
              <a:tr h="36004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Demandante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Data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Lúcia Aquino</a:t>
                      </a:r>
                      <a:endParaRPr lang="pt-BR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0" dirty="0" smtClean="0"/>
                        <a:t>Novembro/2010</a:t>
                      </a: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27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0325644"/>
              </p:ext>
            </p:extLst>
          </p:nvPr>
        </p:nvGraphicFramePr>
        <p:xfrm>
          <a:off x="467544" y="1556792"/>
          <a:ext cx="8280920" cy="3096344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280920"/>
              </a:tblGrid>
              <a:tr h="370993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b="1" dirty="0" smtClean="0"/>
                        <a:t>Resumo Executivo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5351">
                <a:tc>
                  <a:txBody>
                    <a:bodyPr/>
                    <a:lstStyle/>
                    <a:p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Alteração do sistema </a:t>
                      </a:r>
                      <a:r>
                        <a:rPr lang="pt-BR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Judwin</a:t>
                      </a:r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do 2º Grau com implementação da funcionalidade de tratamento de expedientes similar ao sistema do 1º grau:</a:t>
                      </a:r>
                    </a:p>
                    <a:p>
                      <a:endParaRPr lang="pt-BR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Cadastro de modelos de expedientes e certidões parametrizados para utilização futura;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Distribuição de mandados para oficiais de justiça, sendo desejável que os responsáveis pelo setor possam, a partir da indicação da área de cumprimento, distribuir um mandado para oficial de justiça pelo sistema.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1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09329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448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/>
          <p:cNvSpPr/>
          <p:nvPr/>
        </p:nvSpPr>
        <p:spPr>
          <a:xfrm>
            <a:off x="467544" y="1556792"/>
            <a:ext cx="8280920" cy="309634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504056"/>
          </a:xfrm>
        </p:spPr>
        <p:txBody>
          <a:bodyPr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chemeClr val="bg1"/>
                </a:solidFill>
              </a:rPr>
              <a:t>Consulta Processual CCMA</a:t>
            </a:r>
          </a:p>
        </p:txBody>
      </p:sp>
      <p:graphicFrame>
        <p:nvGraphicFramePr>
          <p:cNvPr id="22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264104"/>
              </p:ext>
            </p:extLst>
          </p:nvPr>
        </p:nvGraphicFramePr>
        <p:xfrm>
          <a:off x="467544" y="476672"/>
          <a:ext cx="8280920" cy="73152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5056490"/>
                <a:gridCol w="3224430"/>
              </a:tblGrid>
              <a:tr h="36004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Demandante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Data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Edson Dias</a:t>
                      </a:r>
                      <a:endParaRPr lang="pt-BR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0" dirty="0" smtClean="0"/>
                        <a:t>Fevereiro/2011</a:t>
                      </a: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27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7357541"/>
              </p:ext>
            </p:extLst>
          </p:nvPr>
        </p:nvGraphicFramePr>
        <p:xfrm>
          <a:off x="467544" y="1556792"/>
          <a:ext cx="8280920" cy="3096344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280920"/>
              </a:tblGrid>
              <a:tr h="370993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b="1" dirty="0" smtClean="0"/>
                        <a:t>Resumo Executivo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5351">
                <a:tc>
                  <a:txBody>
                    <a:bodyPr/>
                    <a:lstStyle/>
                    <a:p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Desenvolvimento de ferramenta de consulta dos procedimentos cadastrados nas Centrais e Câmaras de Conciliação, Mediação e Arbitragem, no site de Internet do Tribunal de Justiça de Pernambuco.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1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09329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448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/>
          <p:cNvSpPr/>
          <p:nvPr/>
        </p:nvSpPr>
        <p:spPr>
          <a:xfrm>
            <a:off x="467544" y="1556792"/>
            <a:ext cx="8280920" cy="309634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504056"/>
          </a:xfrm>
        </p:spPr>
        <p:txBody>
          <a:bodyPr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chemeClr val="bg1"/>
                </a:solidFill>
              </a:rPr>
              <a:t>Consulta Processual Unificada</a:t>
            </a:r>
          </a:p>
        </p:txBody>
      </p:sp>
      <p:graphicFrame>
        <p:nvGraphicFramePr>
          <p:cNvPr id="22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4056785"/>
              </p:ext>
            </p:extLst>
          </p:nvPr>
        </p:nvGraphicFramePr>
        <p:xfrm>
          <a:off x="467544" y="476672"/>
          <a:ext cx="8280920" cy="73152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5056490"/>
                <a:gridCol w="3224430"/>
              </a:tblGrid>
              <a:tr h="36004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Demandante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Data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b="0" dirty="0" smtClean="0"/>
                        <a:t>Norma Lyra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0" dirty="0" smtClean="0"/>
                        <a:t>Julho/2012</a:t>
                      </a: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27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5913242"/>
              </p:ext>
            </p:extLst>
          </p:nvPr>
        </p:nvGraphicFramePr>
        <p:xfrm>
          <a:off x="467544" y="1556792"/>
          <a:ext cx="8280920" cy="3096344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280920"/>
              </a:tblGrid>
              <a:tr h="370993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b="1" dirty="0" smtClean="0"/>
                        <a:t>Resumo Executivo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5351">
                <a:tc>
                  <a:txBody>
                    <a:bodyPr/>
                    <a:lstStyle/>
                    <a:p>
                      <a:r>
                        <a:rPr lang="pt-BR" sz="1800" b="0" dirty="0" smtClean="0"/>
                        <a:t>Criar uma uniformidade de consultas dos processos no TJPE. Unificando as consultas de juizados, 1º e 2º Graus em uma única consulta.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1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09329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448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/>
          <p:cNvSpPr/>
          <p:nvPr/>
        </p:nvSpPr>
        <p:spPr>
          <a:xfrm>
            <a:off x="467544" y="1556792"/>
            <a:ext cx="8280920" cy="309634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504056"/>
          </a:xfrm>
        </p:spPr>
        <p:txBody>
          <a:bodyPr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chemeClr val="bg1"/>
                </a:solidFill>
              </a:rPr>
              <a:t>Consulta Processual Móvel</a:t>
            </a:r>
          </a:p>
        </p:txBody>
      </p:sp>
      <p:graphicFrame>
        <p:nvGraphicFramePr>
          <p:cNvPr id="22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5916159"/>
              </p:ext>
            </p:extLst>
          </p:nvPr>
        </p:nvGraphicFramePr>
        <p:xfrm>
          <a:off x="467544" y="476672"/>
          <a:ext cx="8280920" cy="73152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5056490"/>
                <a:gridCol w="3224430"/>
              </a:tblGrid>
              <a:tr h="36004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Demandante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Data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b="0" dirty="0" smtClean="0"/>
                        <a:t>Norma Lyra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0" dirty="0" smtClean="0"/>
                        <a:t>Julho/2012</a:t>
                      </a: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27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1866210"/>
              </p:ext>
            </p:extLst>
          </p:nvPr>
        </p:nvGraphicFramePr>
        <p:xfrm>
          <a:off x="467544" y="1556792"/>
          <a:ext cx="8280920" cy="3096344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280920"/>
              </a:tblGrid>
              <a:tr h="370993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b="1" dirty="0" smtClean="0"/>
                        <a:t>Resumo Executivo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5351">
                <a:tc>
                  <a:txBody>
                    <a:bodyPr/>
                    <a:lstStyle/>
                    <a:p>
                      <a:r>
                        <a:rPr lang="pt-BR" sz="1800" b="0" dirty="0" smtClean="0"/>
                        <a:t>Corrigir o aplicativo de pesquisa processual do primeiro grau</a:t>
                      </a:r>
                      <a:r>
                        <a:rPr lang="pt-BR" sz="1800" b="0" baseline="0" dirty="0" smtClean="0"/>
                        <a:t> </a:t>
                      </a:r>
                      <a:r>
                        <a:rPr lang="pt-BR" sz="1800" b="0" dirty="0" smtClean="0"/>
                        <a:t>para plataforma </a:t>
                      </a:r>
                      <a:r>
                        <a:rPr lang="pt-BR" sz="1800" b="0" dirty="0" err="1" smtClean="0"/>
                        <a:t>android</a:t>
                      </a:r>
                      <a:r>
                        <a:rPr lang="pt-BR" sz="1800" b="0" dirty="0" smtClean="0"/>
                        <a:t>,</a:t>
                      </a:r>
                      <a:r>
                        <a:rPr lang="pt-BR" sz="1800" b="0" baseline="0" dirty="0" smtClean="0"/>
                        <a:t> e desenvolver outros aplicativos de forma similar viabilizando a pesquisa para juizados e segundo grau, além de disponibilizar para a plataforma de dispositivos móveis do IOS.</a:t>
                      </a:r>
                      <a:endParaRPr lang="pt-BR" sz="1800" b="0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1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021288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448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/>
          <p:cNvSpPr/>
          <p:nvPr/>
        </p:nvSpPr>
        <p:spPr>
          <a:xfrm>
            <a:off x="467544" y="1556792"/>
            <a:ext cx="8280920" cy="309634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504056"/>
          </a:xfrm>
        </p:spPr>
        <p:txBody>
          <a:bodyPr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chemeClr val="bg1"/>
                </a:solidFill>
              </a:rPr>
              <a:t>Gerenciador de Contas de Depósito Judicial</a:t>
            </a:r>
          </a:p>
        </p:txBody>
      </p:sp>
      <p:graphicFrame>
        <p:nvGraphicFramePr>
          <p:cNvPr id="22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9259218"/>
              </p:ext>
            </p:extLst>
          </p:nvPr>
        </p:nvGraphicFramePr>
        <p:xfrm>
          <a:off x="467544" y="476672"/>
          <a:ext cx="8280920" cy="73152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5056490"/>
                <a:gridCol w="3224430"/>
              </a:tblGrid>
              <a:tr h="36004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Demandante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Data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b="0" dirty="0" err="1" smtClean="0"/>
                        <a:t>Leovegildo</a:t>
                      </a:r>
                      <a:r>
                        <a:rPr lang="pt-BR" b="0" baseline="0" dirty="0" smtClean="0"/>
                        <a:t> Mota</a:t>
                      </a:r>
                      <a:endParaRPr lang="pt-BR" b="0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0" dirty="0" smtClean="0"/>
                        <a:t>Julho/2011</a:t>
                      </a: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27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5613287"/>
              </p:ext>
            </p:extLst>
          </p:nvPr>
        </p:nvGraphicFramePr>
        <p:xfrm>
          <a:off x="467544" y="1556792"/>
          <a:ext cx="8280920" cy="3096344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280920"/>
              </a:tblGrid>
              <a:tr h="370993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b="1" dirty="0" smtClean="0"/>
                        <a:t>Resumo Executivo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5351">
                <a:tc>
                  <a:txBody>
                    <a:bodyPr/>
                    <a:lstStyle/>
                    <a:p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Sistema que utilizará dezenas de serviços do BB para permitir um controle pelo juiz das movimentações bancárias nas contas que recebem depósitos judiciais.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1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09329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448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/>
          <p:cNvSpPr/>
          <p:nvPr/>
        </p:nvSpPr>
        <p:spPr>
          <a:xfrm>
            <a:off x="467544" y="1556792"/>
            <a:ext cx="8280920" cy="309634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504056"/>
          </a:xfrm>
        </p:spPr>
        <p:txBody>
          <a:bodyPr/>
          <a:lstStyle/>
          <a:p>
            <a:pPr algn="ctr"/>
            <a:r>
              <a:rPr lang="pt-BR" sz="1600" dirty="0">
                <a:solidFill>
                  <a:schemeClr val="bg1"/>
                </a:solidFill>
              </a:rPr>
              <a:t>Integração do </a:t>
            </a:r>
            <a:r>
              <a:rPr lang="pt-BR" sz="1600" dirty="0" err="1">
                <a:solidFill>
                  <a:schemeClr val="bg1"/>
                </a:solidFill>
              </a:rPr>
              <a:t>Judwin</a:t>
            </a:r>
            <a:r>
              <a:rPr lang="pt-BR" sz="1600" dirty="0">
                <a:solidFill>
                  <a:schemeClr val="bg1"/>
                </a:solidFill>
              </a:rPr>
              <a:t> 1º Grau com o CNACL</a:t>
            </a:r>
          </a:p>
        </p:txBody>
      </p:sp>
      <p:graphicFrame>
        <p:nvGraphicFramePr>
          <p:cNvPr id="22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4570160"/>
              </p:ext>
            </p:extLst>
          </p:nvPr>
        </p:nvGraphicFramePr>
        <p:xfrm>
          <a:off x="467544" y="476672"/>
          <a:ext cx="8280920" cy="73152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5056490"/>
                <a:gridCol w="3224430"/>
              </a:tblGrid>
              <a:tr h="36004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Demandante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Data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Teresa </a:t>
                      </a:r>
                      <a:r>
                        <a:rPr lang="pt-BR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Silgueiro</a:t>
                      </a:r>
                      <a:endParaRPr lang="pt-BR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0" dirty="0" smtClean="0"/>
                        <a:t>Agosto/2011</a:t>
                      </a: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27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4075690"/>
              </p:ext>
            </p:extLst>
          </p:nvPr>
        </p:nvGraphicFramePr>
        <p:xfrm>
          <a:off x="467544" y="1556792"/>
          <a:ext cx="8280920" cy="3096344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280920"/>
              </a:tblGrid>
              <a:tr h="370993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b="1" dirty="0" smtClean="0"/>
                        <a:t>Resumo Executivo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5351">
                <a:tc>
                  <a:txBody>
                    <a:bodyPr/>
                    <a:lstStyle/>
                    <a:p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Desenvolvimento de </a:t>
                      </a:r>
                      <a:r>
                        <a:rPr lang="pt-BR" sz="18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serviços </a:t>
                      </a:r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para o envio de informações do </a:t>
                      </a:r>
                      <a:r>
                        <a:rPr lang="pt-BR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Judwin</a:t>
                      </a:r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do 1º Grau para o CNACL </a:t>
                      </a:r>
                      <a:r>
                        <a:rPr lang="pt-BR" sz="1800" dirty="0" smtClean="0">
                          <a:solidFill>
                            <a:schemeClr val="tx1"/>
                          </a:solidFill>
                        </a:rPr>
                        <a:t>(Cadastro Nacional de Adolescente em Conflito com a Lei)</a:t>
                      </a:r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1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021288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448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/>
          <p:cNvSpPr/>
          <p:nvPr/>
        </p:nvSpPr>
        <p:spPr>
          <a:xfrm>
            <a:off x="467544" y="1772816"/>
            <a:ext cx="8280920" cy="273630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504056"/>
          </a:xfrm>
        </p:spPr>
        <p:txBody>
          <a:bodyPr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chemeClr val="bg1"/>
                </a:solidFill>
              </a:rPr>
              <a:t>Acompanhamento de Medidas Sócio Educativas </a:t>
            </a:r>
          </a:p>
        </p:txBody>
      </p:sp>
      <p:graphicFrame>
        <p:nvGraphicFramePr>
          <p:cNvPr id="22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2130879"/>
              </p:ext>
            </p:extLst>
          </p:nvPr>
        </p:nvGraphicFramePr>
        <p:xfrm>
          <a:off x="467544" y="476672"/>
          <a:ext cx="8280920" cy="73152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5056490"/>
                <a:gridCol w="3224430"/>
              </a:tblGrid>
              <a:tr h="36004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Demandante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Data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Dr. </a:t>
                      </a:r>
                      <a:r>
                        <a:rPr lang="pt-BR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Élio</a:t>
                      </a:r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Bráz</a:t>
                      </a:r>
                      <a:endParaRPr lang="pt-BR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0" dirty="0" smtClean="0"/>
                        <a:t>Janeiro/2011</a:t>
                      </a: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27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0036906"/>
              </p:ext>
            </p:extLst>
          </p:nvPr>
        </p:nvGraphicFramePr>
        <p:xfrm>
          <a:off x="467544" y="1412776"/>
          <a:ext cx="8280920" cy="3096344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280920"/>
              </a:tblGrid>
              <a:tr h="370993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b="1" dirty="0" smtClean="0"/>
                        <a:t>Resumo Executivo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5351">
                <a:tc>
                  <a:txBody>
                    <a:bodyPr/>
                    <a:lstStyle/>
                    <a:p>
                      <a:r>
                        <a:rPr lang="pt-BR" sz="1600" b="0" dirty="0" smtClean="0"/>
                        <a:t>Alteração no sistema </a:t>
                      </a:r>
                      <a:r>
                        <a:rPr lang="pt-BR" sz="1600" b="0" dirty="0" err="1" smtClean="0"/>
                        <a:t>Judwin</a:t>
                      </a:r>
                      <a:r>
                        <a:rPr lang="pt-BR" sz="1600" b="0" dirty="0" smtClean="0"/>
                        <a:t> do 1º Grau, implementando na ferramenta de acompanhamento processual a possibilidade de:</a:t>
                      </a:r>
                    </a:p>
                    <a:p>
                      <a:endParaRPr lang="pt-BR" sz="1600" b="0" dirty="0" smtClean="0"/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pt-BR" sz="1600" b="0" dirty="0" smtClean="0"/>
                        <a:t>Lançamento dos movimentos realizadas pelos diversos núcleos existentes na 2ª Vara da Infância e Juventude. 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pt-BR" sz="1600" b="0" dirty="0" smtClean="0"/>
                        <a:t>Relatórios para atender as necessidades de extração de informações dos núcleos citados.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pt-BR" sz="1600" b="0" dirty="0" smtClean="0"/>
                        <a:t>Controle de menores que estão em unidades de acolhimento de forma semelhante ao desenvolvido para menores em Medidas Sócio Educativa, com controle de prazo de reavaliação e possibilidade de lançamento dos eventos realizados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1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09329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448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/>
          <p:cNvSpPr/>
          <p:nvPr/>
        </p:nvSpPr>
        <p:spPr>
          <a:xfrm>
            <a:off x="467544" y="1772816"/>
            <a:ext cx="8280920" cy="273630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504056"/>
          </a:xfrm>
        </p:spPr>
        <p:txBody>
          <a:bodyPr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chemeClr val="bg1"/>
                </a:solidFill>
              </a:rPr>
              <a:t>Substituição do SISPE</a:t>
            </a:r>
          </a:p>
        </p:txBody>
      </p:sp>
      <p:graphicFrame>
        <p:nvGraphicFramePr>
          <p:cNvPr id="22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2570581"/>
              </p:ext>
            </p:extLst>
          </p:nvPr>
        </p:nvGraphicFramePr>
        <p:xfrm>
          <a:off x="467544" y="476672"/>
          <a:ext cx="8280920" cy="73152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5056490"/>
                <a:gridCol w="3224430"/>
              </a:tblGrid>
              <a:tr h="36004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Demandante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Data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b="0" dirty="0" smtClean="0"/>
                        <a:t>Norma Lyra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0" dirty="0" smtClean="0"/>
                        <a:t>Julho/2011</a:t>
                      </a: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27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4014915"/>
              </p:ext>
            </p:extLst>
          </p:nvPr>
        </p:nvGraphicFramePr>
        <p:xfrm>
          <a:off x="467544" y="1412776"/>
          <a:ext cx="8280920" cy="3096344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280920"/>
              </a:tblGrid>
              <a:tr h="370993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b="1" dirty="0" smtClean="0"/>
                        <a:t>Resumo Executivo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5351">
                <a:tc>
                  <a:txBody>
                    <a:bodyPr/>
                    <a:lstStyle/>
                    <a:p>
                      <a:r>
                        <a:rPr lang="pt-BR" sz="1600" b="0" dirty="0" smtClean="0"/>
                        <a:t>Desenvolver/Adquirir um sistema em substituição ao atual sistema SISPE.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1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09329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448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/>
          <p:cNvSpPr/>
          <p:nvPr/>
        </p:nvSpPr>
        <p:spPr>
          <a:xfrm>
            <a:off x="467544" y="1772816"/>
            <a:ext cx="8280920" cy="273630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504056"/>
          </a:xfrm>
        </p:spPr>
        <p:txBody>
          <a:bodyPr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chemeClr val="bg1"/>
                </a:solidFill>
              </a:rPr>
              <a:t>Sistema de Frequência</a:t>
            </a:r>
          </a:p>
        </p:txBody>
      </p:sp>
      <p:graphicFrame>
        <p:nvGraphicFramePr>
          <p:cNvPr id="22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487170"/>
              </p:ext>
            </p:extLst>
          </p:nvPr>
        </p:nvGraphicFramePr>
        <p:xfrm>
          <a:off x="467544" y="476672"/>
          <a:ext cx="8280920" cy="73152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5056490"/>
                <a:gridCol w="3224430"/>
              </a:tblGrid>
              <a:tr h="36004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Demandante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Data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b="0" dirty="0" err="1" smtClean="0"/>
                        <a:t>Leovegildo</a:t>
                      </a:r>
                      <a:r>
                        <a:rPr lang="pt-BR" b="0" dirty="0" smtClean="0"/>
                        <a:t> Mota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0" dirty="0" smtClean="0"/>
                        <a:t>Março/2011</a:t>
                      </a: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27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6059361"/>
              </p:ext>
            </p:extLst>
          </p:nvPr>
        </p:nvGraphicFramePr>
        <p:xfrm>
          <a:off x="467544" y="1412776"/>
          <a:ext cx="8280920" cy="3096344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280920"/>
              </a:tblGrid>
              <a:tr h="370993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b="1" dirty="0" smtClean="0"/>
                        <a:t>Resumo Executivo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5351">
                <a:tc>
                  <a:txBody>
                    <a:bodyPr/>
                    <a:lstStyle/>
                    <a:p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Diretoria Geral do TJPE solicitou a SGP e a SETIC uma funcionalidade WEB para permitir o registro das ausências de servidores, afim de evitar o pagamento indevido de salários aos faltosos e a pessoas que não estão mais a serviço do TJ e não tiveram o registro da sua situação atualizada pelos gestores de cada área.</a:t>
                      </a:r>
                      <a:endParaRPr lang="pt-BR" sz="1600" b="0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1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09329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448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/>
          <p:cNvSpPr/>
          <p:nvPr/>
        </p:nvSpPr>
        <p:spPr>
          <a:xfrm>
            <a:off x="467544" y="1772816"/>
            <a:ext cx="8280920" cy="273630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504056"/>
          </a:xfrm>
        </p:spPr>
        <p:txBody>
          <a:bodyPr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chemeClr val="bg1"/>
                </a:solidFill>
              </a:rPr>
              <a:t>Banco de Talentos</a:t>
            </a:r>
          </a:p>
        </p:txBody>
      </p:sp>
      <p:graphicFrame>
        <p:nvGraphicFramePr>
          <p:cNvPr id="22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8512296"/>
              </p:ext>
            </p:extLst>
          </p:nvPr>
        </p:nvGraphicFramePr>
        <p:xfrm>
          <a:off x="467544" y="476672"/>
          <a:ext cx="8280920" cy="73152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5056490"/>
                <a:gridCol w="3224430"/>
              </a:tblGrid>
              <a:tr h="36004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Demandante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Data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Suzana </a:t>
                      </a:r>
                      <a:r>
                        <a:rPr lang="pt-BR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Azoubel</a:t>
                      </a:r>
                      <a:endParaRPr lang="pt-BR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0" dirty="0" smtClean="0"/>
                        <a:t>Fevereiro/2011</a:t>
                      </a: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27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9575736"/>
              </p:ext>
            </p:extLst>
          </p:nvPr>
        </p:nvGraphicFramePr>
        <p:xfrm>
          <a:off x="467544" y="1412776"/>
          <a:ext cx="8280920" cy="3096344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280920"/>
              </a:tblGrid>
              <a:tr h="370993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b="1" dirty="0" smtClean="0"/>
                        <a:t>Resumo Executivo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5351">
                <a:tc>
                  <a:txBody>
                    <a:bodyPr/>
                    <a:lstStyle/>
                    <a:p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gerência de seleção e acolhimento da SGP solicita o desenvolvimento de uma ferramenta de geração de relatórios que extraia os dados inseridos pelo sistema de cadastramento de nomeados e do sistema censo referente a</a:t>
                      </a:r>
                      <a:r>
                        <a:rPr lang="pt-BR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conhecimentos, projetos, talentos e habilidades. </a:t>
                      </a:r>
                    </a:p>
                    <a:p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Essa nova funcionalidade será parametrizada devendo possuir filtros que permita ao usuário escolher diversos tipos de perfis de conhecimentos dos concursados. As informações deverão ser migradas para o Universal para possibilitar a futura utilização dessa funcionalidade pela SGP diretamente pelo Universal.</a:t>
                      </a:r>
                      <a:endParaRPr lang="pt-BR" sz="1600" b="0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1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09329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448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nded Rectangle 5"/>
          <p:cNvSpPr/>
          <p:nvPr/>
        </p:nvSpPr>
        <p:spPr>
          <a:xfrm>
            <a:off x="401082" y="1874011"/>
            <a:ext cx="2432174" cy="1626997"/>
          </a:xfrm>
          <a:prstGeom prst="roundRect">
            <a:avLst>
              <a:gd name="adj" fmla="val 5432"/>
            </a:avLst>
          </a:prstGeom>
          <a:solidFill>
            <a:schemeClr val="tx1">
              <a:alpha val="50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400" dirty="0">
              <a:solidFill>
                <a:schemeClr val="accent2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30" name="Group 18"/>
          <p:cNvGrpSpPr/>
          <p:nvPr/>
        </p:nvGrpSpPr>
        <p:grpSpPr>
          <a:xfrm>
            <a:off x="458930" y="1923825"/>
            <a:ext cx="2314753" cy="277000"/>
            <a:chOff x="452926" y="1955659"/>
            <a:chExt cx="2074514" cy="300915"/>
          </a:xfrm>
        </p:grpSpPr>
        <p:sp>
          <p:nvSpPr>
            <p:cNvPr id="49" name="Round Same Side Corner Rectangle 14"/>
            <p:cNvSpPr/>
            <p:nvPr/>
          </p:nvSpPr>
          <p:spPr>
            <a:xfrm rot="16200000" flipV="1">
              <a:off x="1974624" y="1678214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0" name="Round Same Side Corner Rectangle 15"/>
            <p:cNvSpPr/>
            <p:nvPr/>
          </p:nvSpPr>
          <p:spPr>
            <a:xfrm rot="16200000">
              <a:off x="937367" y="1496759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1" name="TextBox 16"/>
            <p:cNvSpPr txBox="1"/>
            <p:nvPr/>
          </p:nvSpPr>
          <p:spPr>
            <a:xfrm>
              <a:off x="486975" y="1955659"/>
              <a:ext cx="1170376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pt-PT" sz="1200" b="1" dirty="0" smtClean="0">
                  <a:latin typeface="Calibri" pitchFamily="34" charset="0"/>
                  <a:cs typeface="Calibri" pitchFamily="34" charset="0"/>
                </a:rPr>
                <a:t>Em Execução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2" name="TextBox 17"/>
            <p:cNvSpPr txBox="1"/>
            <p:nvPr/>
          </p:nvSpPr>
          <p:spPr>
            <a:xfrm>
              <a:off x="1685925" y="1955660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01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53" name="Group 23"/>
          <p:cNvGrpSpPr/>
          <p:nvPr/>
        </p:nvGrpSpPr>
        <p:grpSpPr>
          <a:xfrm>
            <a:off x="458930" y="2230706"/>
            <a:ext cx="2314753" cy="277000"/>
            <a:chOff x="452926" y="2289035"/>
            <a:chExt cx="2074514" cy="300915"/>
          </a:xfrm>
        </p:grpSpPr>
        <p:sp>
          <p:nvSpPr>
            <p:cNvPr id="54" name="Round Same Side Corner Rectangle 19"/>
            <p:cNvSpPr/>
            <p:nvPr/>
          </p:nvSpPr>
          <p:spPr>
            <a:xfrm rot="16200000" flipV="1">
              <a:off x="1974624" y="2011589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5" name="Round Same Side Corner Rectangle 20"/>
            <p:cNvSpPr/>
            <p:nvPr/>
          </p:nvSpPr>
          <p:spPr>
            <a:xfrm rot="16200000">
              <a:off x="937367" y="1830134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6" name="TextBox 21"/>
            <p:cNvSpPr txBox="1"/>
            <p:nvPr/>
          </p:nvSpPr>
          <p:spPr>
            <a:xfrm>
              <a:off x="486975" y="2289035"/>
              <a:ext cx="1170376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pt-PT" sz="1200" b="1" dirty="0" smtClean="0">
                  <a:latin typeface="Calibri" pitchFamily="34" charset="0"/>
                  <a:cs typeface="Calibri" pitchFamily="34" charset="0"/>
                </a:rPr>
                <a:t>Não Iniciados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7" name="TextBox 22"/>
            <p:cNvSpPr txBox="1"/>
            <p:nvPr/>
          </p:nvSpPr>
          <p:spPr>
            <a:xfrm>
              <a:off x="1685925" y="2289036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09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58" name="Group 25"/>
          <p:cNvGrpSpPr/>
          <p:nvPr/>
        </p:nvGrpSpPr>
        <p:grpSpPr>
          <a:xfrm>
            <a:off x="458930" y="2546355"/>
            <a:ext cx="2314753" cy="277000"/>
            <a:chOff x="452926" y="2289035"/>
            <a:chExt cx="2074514" cy="300915"/>
          </a:xfrm>
        </p:grpSpPr>
        <p:sp>
          <p:nvSpPr>
            <p:cNvPr id="59" name="Round Same Side Corner Rectangle 26"/>
            <p:cNvSpPr/>
            <p:nvPr/>
          </p:nvSpPr>
          <p:spPr>
            <a:xfrm rot="16200000" flipV="1">
              <a:off x="1974624" y="2011589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0" name="Round Same Side Corner Rectangle 27"/>
            <p:cNvSpPr/>
            <p:nvPr/>
          </p:nvSpPr>
          <p:spPr>
            <a:xfrm rot="16200000">
              <a:off x="937367" y="1830134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1" name="TextBox 28"/>
            <p:cNvSpPr txBox="1"/>
            <p:nvPr/>
          </p:nvSpPr>
          <p:spPr>
            <a:xfrm>
              <a:off x="486975" y="2289035"/>
              <a:ext cx="1170376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pt-PT" sz="1200" b="1" dirty="0" smtClean="0">
                  <a:latin typeface="Calibri" pitchFamily="34" charset="0"/>
                  <a:cs typeface="Calibri" pitchFamily="34" charset="0"/>
                </a:rPr>
                <a:t>Suspensos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2" name="TextBox 29"/>
            <p:cNvSpPr txBox="1"/>
            <p:nvPr/>
          </p:nvSpPr>
          <p:spPr>
            <a:xfrm>
              <a:off x="1685925" y="2289036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00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63" name="Round Same Side Corner Rectangle 106"/>
          <p:cNvSpPr/>
          <p:nvPr/>
        </p:nvSpPr>
        <p:spPr>
          <a:xfrm>
            <a:off x="401082" y="1602772"/>
            <a:ext cx="2432174" cy="271335"/>
          </a:xfrm>
          <a:prstGeom prst="round2SameRect">
            <a:avLst>
              <a:gd name="adj1" fmla="val 33545"/>
              <a:gd name="adj2" fmla="val 0"/>
            </a:avLst>
          </a:prstGeo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0" scaled="1"/>
          </a:gradFill>
          <a:ln w="3175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4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Projetos</a:t>
            </a:r>
            <a:endParaRPr lang="ro-RO" sz="1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67" name="Group 23"/>
          <p:cNvGrpSpPr/>
          <p:nvPr/>
        </p:nvGrpSpPr>
        <p:grpSpPr>
          <a:xfrm>
            <a:off x="474850" y="2860786"/>
            <a:ext cx="2314753" cy="277000"/>
            <a:chOff x="452926" y="2289035"/>
            <a:chExt cx="2074514" cy="300915"/>
          </a:xfrm>
        </p:grpSpPr>
        <p:sp>
          <p:nvSpPr>
            <p:cNvPr id="68" name="Round Same Side Corner Rectangle 19"/>
            <p:cNvSpPr/>
            <p:nvPr/>
          </p:nvSpPr>
          <p:spPr>
            <a:xfrm rot="16200000" flipV="1">
              <a:off x="1974624" y="2011589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9" name="Round Same Side Corner Rectangle 20"/>
            <p:cNvSpPr/>
            <p:nvPr/>
          </p:nvSpPr>
          <p:spPr>
            <a:xfrm rot="16200000">
              <a:off x="937367" y="1830134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0" name="TextBox 21"/>
            <p:cNvSpPr txBox="1"/>
            <p:nvPr/>
          </p:nvSpPr>
          <p:spPr>
            <a:xfrm>
              <a:off x="486975" y="2289035"/>
              <a:ext cx="1170376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pt-PT" sz="1200" b="1" dirty="0" smtClean="0">
                  <a:latin typeface="Calibri" pitchFamily="34" charset="0"/>
                  <a:cs typeface="Calibri" pitchFamily="34" charset="0"/>
                </a:rPr>
                <a:t>Concluídos Mês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1" name="TextBox 22"/>
            <p:cNvSpPr txBox="1"/>
            <p:nvPr/>
          </p:nvSpPr>
          <p:spPr>
            <a:xfrm>
              <a:off x="1685925" y="2289036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00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72" name="Group 25"/>
          <p:cNvGrpSpPr/>
          <p:nvPr/>
        </p:nvGrpSpPr>
        <p:grpSpPr>
          <a:xfrm>
            <a:off x="474850" y="3176435"/>
            <a:ext cx="2314753" cy="277000"/>
            <a:chOff x="452926" y="2289035"/>
            <a:chExt cx="2074514" cy="300915"/>
          </a:xfrm>
        </p:grpSpPr>
        <p:sp>
          <p:nvSpPr>
            <p:cNvPr id="73" name="Round Same Side Corner Rectangle 26"/>
            <p:cNvSpPr/>
            <p:nvPr/>
          </p:nvSpPr>
          <p:spPr>
            <a:xfrm rot="16200000" flipV="1">
              <a:off x="1974624" y="2011589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4" name="Round Same Side Corner Rectangle 27"/>
            <p:cNvSpPr/>
            <p:nvPr/>
          </p:nvSpPr>
          <p:spPr>
            <a:xfrm rot="16200000">
              <a:off x="937367" y="1830134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5" name="TextBox 28"/>
            <p:cNvSpPr txBox="1"/>
            <p:nvPr/>
          </p:nvSpPr>
          <p:spPr>
            <a:xfrm>
              <a:off x="486975" y="2289035"/>
              <a:ext cx="1170376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pt-PT" sz="1200" b="1" dirty="0" smtClean="0">
                  <a:latin typeface="Calibri" pitchFamily="34" charset="0"/>
                  <a:cs typeface="Calibri" pitchFamily="34" charset="0"/>
                </a:rPr>
                <a:t>Propostas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6" name="TextBox 29"/>
            <p:cNvSpPr txBox="1"/>
            <p:nvPr/>
          </p:nvSpPr>
          <p:spPr>
            <a:xfrm>
              <a:off x="1685925" y="2289036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03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77" name="Rounded Rectangle 5"/>
          <p:cNvSpPr/>
          <p:nvPr/>
        </p:nvSpPr>
        <p:spPr>
          <a:xfrm>
            <a:off x="6313325" y="1874011"/>
            <a:ext cx="2432174" cy="1626997"/>
          </a:xfrm>
          <a:prstGeom prst="roundRect">
            <a:avLst>
              <a:gd name="adj" fmla="val 5432"/>
            </a:avLst>
          </a:prstGeom>
          <a:solidFill>
            <a:schemeClr val="tx1">
              <a:alpha val="50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400" dirty="0">
              <a:solidFill>
                <a:schemeClr val="accent2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78" name="Group 18"/>
          <p:cNvGrpSpPr/>
          <p:nvPr/>
        </p:nvGrpSpPr>
        <p:grpSpPr>
          <a:xfrm>
            <a:off x="6371175" y="1923824"/>
            <a:ext cx="2314754" cy="291938"/>
            <a:chOff x="452926" y="1955660"/>
            <a:chExt cx="2074514" cy="317143"/>
          </a:xfrm>
        </p:grpSpPr>
        <p:sp>
          <p:nvSpPr>
            <p:cNvPr id="79" name="Round Same Side Corner Rectangle 14"/>
            <p:cNvSpPr/>
            <p:nvPr/>
          </p:nvSpPr>
          <p:spPr>
            <a:xfrm rot="16200000" flipV="1">
              <a:off x="1974624" y="1678214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0" name="Round Same Side Corner Rectangle 15"/>
            <p:cNvSpPr/>
            <p:nvPr/>
          </p:nvSpPr>
          <p:spPr>
            <a:xfrm rot="16200000">
              <a:off x="937367" y="1496759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1" name="TextBox 16"/>
            <p:cNvSpPr txBox="1"/>
            <p:nvPr/>
          </p:nvSpPr>
          <p:spPr>
            <a:xfrm>
              <a:off x="501241" y="1971889"/>
              <a:ext cx="1262522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pt-PT" sz="1200" b="1" dirty="0" smtClean="0">
                  <a:latin typeface="Calibri" pitchFamily="34" charset="0"/>
                  <a:cs typeface="Calibri" pitchFamily="34" charset="0"/>
                </a:rPr>
                <a:t>Atrasados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2" name="TextBox 17"/>
            <p:cNvSpPr txBox="1"/>
            <p:nvPr/>
          </p:nvSpPr>
          <p:spPr>
            <a:xfrm>
              <a:off x="1685925" y="1955660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0%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83" name="Group 23"/>
          <p:cNvGrpSpPr/>
          <p:nvPr/>
        </p:nvGrpSpPr>
        <p:grpSpPr>
          <a:xfrm>
            <a:off x="6371175" y="2230705"/>
            <a:ext cx="2314755" cy="287506"/>
            <a:chOff x="452926" y="2289036"/>
            <a:chExt cx="2074514" cy="312328"/>
          </a:xfrm>
        </p:grpSpPr>
        <p:sp>
          <p:nvSpPr>
            <p:cNvPr id="84" name="Round Same Side Corner Rectangle 19"/>
            <p:cNvSpPr/>
            <p:nvPr/>
          </p:nvSpPr>
          <p:spPr>
            <a:xfrm rot="16200000" flipV="1">
              <a:off x="1974624" y="2011589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5" name="Round Same Side Corner Rectangle 20"/>
            <p:cNvSpPr/>
            <p:nvPr/>
          </p:nvSpPr>
          <p:spPr>
            <a:xfrm rot="16200000">
              <a:off x="937367" y="1830134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6" name="TextBox 21"/>
            <p:cNvSpPr txBox="1"/>
            <p:nvPr/>
          </p:nvSpPr>
          <p:spPr>
            <a:xfrm>
              <a:off x="501240" y="2300450"/>
              <a:ext cx="1225831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pt-PT" sz="1200" b="1" dirty="0" smtClean="0">
                  <a:latin typeface="Calibri" pitchFamily="34" charset="0"/>
                  <a:cs typeface="Calibri" pitchFamily="34" charset="0"/>
                </a:rPr>
                <a:t>No Prazo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7" name="TextBox 22"/>
            <p:cNvSpPr txBox="1"/>
            <p:nvPr/>
          </p:nvSpPr>
          <p:spPr>
            <a:xfrm>
              <a:off x="1685925" y="2289036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100%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88" name="Group 25"/>
          <p:cNvGrpSpPr/>
          <p:nvPr/>
        </p:nvGrpSpPr>
        <p:grpSpPr>
          <a:xfrm>
            <a:off x="6371173" y="2546355"/>
            <a:ext cx="2314753" cy="277000"/>
            <a:chOff x="452926" y="2289035"/>
            <a:chExt cx="2074514" cy="300915"/>
          </a:xfrm>
        </p:grpSpPr>
        <p:sp>
          <p:nvSpPr>
            <p:cNvPr id="89" name="Round Same Side Corner Rectangle 26"/>
            <p:cNvSpPr/>
            <p:nvPr/>
          </p:nvSpPr>
          <p:spPr>
            <a:xfrm rot="16200000" flipV="1">
              <a:off x="1974624" y="2011589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0" name="Round Same Side Corner Rectangle 27"/>
            <p:cNvSpPr/>
            <p:nvPr/>
          </p:nvSpPr>
          <p:spPr>
            <a:xfrm rot="16200000">
              <a:off x="937367" y="1830134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1" name="TextBox 28"/>
            <p:cNvSpPr txBox="1"/>
            <p:nvPr/>
          </p:nvSpPr>
          <p:spPr>
            <a:xfrm>
              <a:off x="486974" y="2289035"/>
              <a:ext cx="1276790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pt-PT" sz="1200" b="1" dirty="0" smtClean="0">
                  <a:latin typeface="Calibri" pitchFamily="34" charset="0"/>
                  <a:cs typeface="Calibri" pitchFamily="34" charset="0"/>
                </a:rPr>
                <a:t>Monitorados PMO 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2" name="TextBox 29"/>
            <p:cNvSpPr txBox="1"/>
            <p:nvPr/>
          </p:nvSpPr>
          <p:spPr>
            <a:xfrm>
              <a:off x="1685925" y="2289036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100%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93" name="Round Same Side Corner Rectangle 106"/>
          <p:cNvSpPr/>
          <p:nvPr/>
        </p:nvSpPr>
        <p:spPr>
          <a:xfrm>
            <a:off x="6313325" y="1602772"/>
            <a:ext cx="2432174" cy="271335"/>
          </a:xfrm>
          <a:prstGeom prst="round2SameRect">
            <a:avLst>
              <a:gd name="adj1" fmla="val 33545"/>
              <a:gd name="adj2" fmla="val 0"/>
            </a:avLst>
          </a:prstGeo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0" scaled="1"/>
          </a:gradFill>
          <a:ln w="3175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4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Indicadores</a:t>
            </a:r>
            <a:r>
              <a:rPr lang="en-US" sz="1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de </a:t>
            </a:r>
            <a:r>
              <a:rPr lang="en-US" sz="14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Projetos</a:t>
            </a:r>
            <a:r>
              <a:rPr lang="en-US" sz="1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(%)</a:t>
            </a:r>
            <a:endParaRPr lang="ro-RO" sz="1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94" name="Group 23"/>
          <p:cNvGrpSpPr/>
          <p:nvPr/>
        </p:nvGrpSpPr>
        <p:grpSpPr>
          <a:xfrm>
            <a:off x="6387093" y="2860786"/>
            <a:ext cx="2314753" cy="277000"/>
            <a:chOff x="452926" y="2289035"/>
            <a:chExt cx="2074514" cy="300915"/>
          </a:xfrm>
        </p:grpSpPr>
        <p:sp>
          <p:nvSpPr>
            <p:cNvPr id="95" name="Round Same Side Corner Rectangle 19"/>
            <p:cNvSpPr/>
            <p:nvPr/>
          </p:nvSpPr>
          <p:spPr>
            <a:xfrm rot="16200000" flipV="1">
              <a:off x="1974624" y="2011589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6" name="Round Same Side Corner Rectangle 20"/>
            <p:cNvSpPr/>
            <p:nvPr/>
          </p:nvSpPr>
          <p:spPr>
            <a:xfrm rot="16200000">
              <a:off x="937367" y="1830134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7" name="TextBox 21"/>
            <p:cNvSpPr txBox="1"/>
            <p:nvPr/>
          </p:nvSpPr>
          <p:spPr>
            <a:xfrm>
              <a:off x="486975" y="2289035"/>
              <a:ext cx="1170376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en-US" sz="1200" b="1" dirty="0" err="1" smtClean="0">
                  <a:latin typeface="Calibri" pitchFamily="34" charset="0"/>
                  <a:cs typeface="Calibri" pitchFamily="34" charset="0"/>
                </a:rPr>
                <a:t>Rejeitados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8" name="TextBox 22"/>
            <p:cNvSpPr txBox="1"/>
            <p:nvPr/>
          </p:nvSpPr>
          <p:spPr>
            <a:xfrm>
              <a:off x="1685925" y="2289036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N/D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99" name="Group 25"/>
          <p:cNvGrpSpPr/>
          <p:nvPr/>
        </p:nvGrpSpPr>
        <p:grpSpPr>
          <a:xfrm>
            <a:off x="6387093" y="3176435"/>
            <a:ext cx="2314753" cy="277000"/>
            <a:chOff x="452926" y="2289035"/>
            <a:chExt cx="2074514" cy="300915"/>
          </a:xfrm>
        </p:grpSpPr>
        <p:sp>
          <p:nvSpPr>
            <p:cNvPr id="100" name="Round Same Side Corner Rectangle 26"/>
            <p:cNvSpPr/>
            <p:nvPr/>
          </p:nvSpPr>
          <p:spPr>
            <a:xfrm rot="16200000" flipV="1">
              <a:off x="1974624" y="2011589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1" name="Round Same Side Corner Rectangle 27"/>
            <p:cNvSpPr/>
            <p:nvPr/>
          </p:nvSpPr>
          <p:spPr>
            <a:xfrm rot="16200000">
              <a:off x="937367" y="1830134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2" name="TextBox 28"/>
            <p:cNvSpPr txBox="1"/>
            <p:nvPr/>
          </p:nvSpPr>
          <p:spPr>
            <a:xfrm>
              <a:off x="486975" y="2289035"/>
              <a:ext cx="1262523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pt-PT" sz="1200" b="1" dirty="0" smtClean="0">
                  <a:latin typeface="Calibri" pitchFamily="34" charset="0"/>
                  <a:cs typeface="Calibri" pitchFamily="34" charset="0"/>
                </a:rPr>
                <a:t>Ocupação Recursos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3" name="TextBox 29"/>
            <p:cNvSpPr txBox="1"/>
            <p:nvPr/>
          </p:nvSpPr>
          <p:spPr>
            <a:xfrm>
              <a:off x="1685925" y="2289036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N/D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104" name="Round Same Side Corner Rectangle 102"/>
          <p:cNvSpPr/>
          <p:nvPr/>
        </p:nvSpPr>
        <p:spPr>
          <a:xfrm>
            <a:off x="535319" y="5522657"/>
            <a:ext cx="3983999" cy="53779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1">
              <a:alpha val="50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b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2012</a:t>
            </a:r>
            <a:endParaRPr lang="ro-RO" sz="1200" b="1" dirty="0">
              <a:solidFill>
                <a:schemeClr val="tx1"/>
              </a:solidFill>
            </a:endParaRPr>
          </a:p>
        </p:txBody>
      </p:sp>
      <p:graphicFrame>
        <p:nvGraphicFramePr>
          <p:cNvPr id="105" name="Chart 96"/>
          <p:cNvGraphicFramePr/>
          <p:nvPr>
            <p:extLst>
              <p:ext uri="{D42A27DB-BD31-4B8C-83A1-F6EECF244321}">
                <p14:modId xmlns:p14="http://schemas.microsoft.com/office/powerpoint/2010/main" val="4155256736"/>
              </p:ext>
            </p:extLst>
          </p:nvPr>
        </p:nvGraphicFramePr>
        <p:xfrm>
          <a:off x="215607" y="3886091"/>
          <a:ext cx="4301799" cy="19259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6" name="Round Same Side Corner Rectangle 100"/>
          <p:cNvSpPr/>
          <p:nvPr/>
        </p:nvSpPr>
        <p:spPr>
          <a:xfrm>
            <a:off x="212392" y="3658976"/>
            <a:ext cx="4306926" cy="22574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65000"/>
              <a:alpha val="15000"/>
            </a:schemeClr>
          </a:solidFill>
          <a:ln w="3175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Evolução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–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Projetos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12" name="Group 279"/>
          <p:cNvGrpSpPr>
            <a:grpSpLocks noChangeAspect="1"/>
          </p:cNvGrpSpPr>
          <p:nvPr/>
        </p:nvGrpSpPr>
        <p:grpSpPr bwMode="auto">
          <a:xfrm>
            <a:off x="4625984" y="6277948"/>
            <a:ext cx="198000" cy="198000"/>
            <a:chOff x="3507" y="1060"/>
            <a:chExt cx="182" cy="16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3" name="Oval 280"/>
            <p:cNvSpPr>
              <a:spLocks noChangeArrowheads="1"/>
            </p:cNvSpPr>
            <p:nvPr/>
          </p:nvSpPr>
          <p:spPr bwMode="gray">
            <a:xfrm>
              <a:off x="3527" y="1073"/>
              <a:ext cx="142" cy="14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endParaRPr lang="pt-BR"/>
            </a:p>
          </p:txBody>
        </p:sp>
        <p:sp>
          <p:nvSpPr>
            <p:cNvPr id="114" name="Oval 281">
              <a:hlinkClick r:id="rId3" action="ppaction://hlinksldjump"/>
            </p:cNvPr>
            <p:cNvSpPr>
              <a:spLocks noChangeArrowheads="1"/>
            </p:cNvSpPr>
            <p:nvPr/>
          </p:nvSpPr>
          <p:spPr bwMode="gray">
            <a:xfrm>
              <a:off x="3507" y="1060"/>
              <a:ext cx="182" cy="16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pPr algn="ctr" defTabSz="977900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pt-BR" sz="1050" dirty="0"/>
                <a:t>1</a:t>
              </a:r>
            </a:p>
          </p:txBody>
        </p:sp>
      </p:grpSp>
      <p:grpSp>
        <p:nvGrpSpPr>
          <p:cNvPr id="115" name="Group 279"/>
          <p:cNvGrpSpPr>
            <a:grpSpLocks noChangeAspect="1"/>
          </p:cNvGrpSpPr>
          <p:nvPr/>
        </p:nvGrpSpPr>
        <p:grpSpPr bwMode="auto">
          <a:xfrm>
            <a:off x="4283968" y="6277948"/>
            <a:ext cx="198000" cy="198000"/>
            <a:chOff x="3507" y="1060"/>
            <a:chExt cx="182" cy="16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6" name="Oval 280"/>
            <p:cNvSpPr>
              <a:spLocks noChangeArrowheads="1"/>
            </p:cNvSpPr>
            <p:nvPr/>
          </p:nvSpPr>
          <p:spPr bwMode="gray">
            <a:xfrm>
              <a:off x="3527" y="1073"/>
              <a:ext cx="142" cy="14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endParaRPr lang="pt-BR"/>
            </a:p>
          </p:txBody>
        </p:sp>
        <p:sp>
          <p:nvSpPr>
            <p:cNvPr id="117" name="Oval 281"/>
            <p:cNvSpPr>
              <a:spLocks noChangeArrowheads="1"/>
            </p:cNvSpPr>
            <p:nvPr/>
          </p:nvSpPr>
          <p:spPr bwMode="gray">
            <a:xfrm>
              <a:off x="3507" y="1060"/>
              <a:ext cx="182" cy="168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pPr algn="ctr" defTabSz="977900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pt-BR" sz="1050" b="1" dirty="0" smtClean="0">
                  <a:solidFill>
                    <a:schemeClr val="bg1"/>
                  </a:solidFill>
                </a:rPr>
                <a:t>R</a:t>
              </a:r>
              <a:endParaRPr lang="pt-BR" sz="105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18" name="Round Same Side Corner Rectangle 4"/>
          <p:cNvSpPr/>
          <p:nvPr/>
        </p:nvSpPr>
        <p:spPr>
          <a:xfrm rot="10800000">
            <a:off x="3059832" y="1890626"/>
            <a:ext cx="3024336" cy="1610379"/>
          </a:xfrm>
          <a:prstGeom prst="round2SameRect">
            <a:avLst>
              <a:gd name="adj1" fmla="val 12899"/>
              <a:gd name="adj2" fmla="val 0"/>
            </a:avLst>
          </a:prstGeom>
          <a:solidFill>
            <a:schemeClr val="tx1">
              <a:alpha val="18000"/>
            </a:schemeClr>
          </a:solid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endParaRPr lang="ro-RO" sz="14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9" name="Round Same Side Corner Rectangle 106"/>
          <p:cNvSpPr/>
          <p:nvPr/>
        </p:nvSpPr>
        <p:spPr>
          <a:xfrm>
            <a:off x="3059831" y="1624196"/>
            <a:ext cx="3024337" cy="249911"/>
          </a:xfrm>
          <a:prstGeom prst="round2SameRect">
            <a:avLst>
              <a:gd name="adj1" fmla="val 33545"/>
              <a:gd name="adj2" fmla="val 0"/>
            </a:avLst>
          </a:prstGeo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0" scaled="1"/>
          </a:gradFill>
          <a:ln w="3175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4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Projetos</a:t>
            </a:r>
            <a:r>
              <a:rPr lang="en-US" sz="1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Concluídos</a:t>
            </a:r>
            <a:endParaRPr lang="ro-RO" sz="1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20" name="Tabela 1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849101"/>
              </p:ext>
            </p:extLst>
          </p:nvPr>
        </p:nvGraphicFramePr>
        <p:xfrm>
          <a:off x="3075341" y="1906118"/>
          <a:ext cx="2993275" cy="1428161"/>
        </p:xfrm>
        <a:graphic>
          <a:graphicData uri="http://schemas.openxmlformats.org/drawingml/2006/table">
            <a:tbl>
              <a:tblPr/>
              <a:tblGrid>
                <a:gridCol w="256971"/>
                <a:gridCol w="2088232"/>
                <a:gridCol w="648072"/>
              </a:tblGrid>
              <a:tr h="204023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01</a:t>
                      </a: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4138" indent="0"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Avaliação</a:t>
                      </a:r>
                      <a:r>
                        <a:rPr lang="pt-BR" sz="1100" baseline="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 de Competências</a:t>
                      </a: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Set/12</a:t>
                      </a: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4023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02</a:t>
                      </a: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4138" indent="0" algn="l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4023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03</a:t>
                      </a: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4138" indent="0"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pt-BR" sz="11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pt-BR" sz="11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4023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04</a:t>
                      </a: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4138" indent="0"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pt-BR" sz="11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pt-BR" sz="11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4023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05</a:t>
                      </a: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4138" indent="0"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pt-BR" sz="11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pt-BR" sz="11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4023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06</a:t>
                      </a: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4138" indent="0"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pt-BR" sz="11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pt-BR" sz="11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4023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07</a:t>
                      </a: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4138" indent="0"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pt-BR" sz="11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pt-BR" sz="11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21" name="Round Same Side Corner Rectangle 102"/>
          <p:cNvSpPr/>
          <p:nvPr/>
        </p:nvSpPr>
        <p:spPr>
          <a:xfrm>
            <a:off x="4945895" y="5526478"/>
            <a:ext cx="3983999" cy="53779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6">
              <a:lumMod val="60000"/>
              <a:lumOff val="40000"/>
              <a:alpha val="50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b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2012</a:t>
            </a:r>
            <a:endParaRPr lang="ro-RO" sz="1200" b="1" dirty="0">
              <a:solidFill>
                <a:schemeClr val="tx1"/>
              </a:solidFill>
            </a:endParaRPr>
          </a:p>
        </p:txBody>
      </p:sp>
      <p:graphicFrame>
        <p:nvGraphicFramePr>
          <p:cNvPr id="122" name="Chart 96"/>
          <p:cNvGraphicFramePr/>
          <p:nvPr>
            <p:extLst>
              <p:ext uri="{D42A27DB-BD31-4B8C-83A1-F6EECF244321}">
                <p14:modId xmlns:p14="http://schemas.microsoft.com/office/powerpoint/2010/main" val="3445193882"/>
              </p:ext>
            </p:extLst>
          </p:nvPr>
        </p:nvGraphicFramePr>
        <p:xfrm>
          <a:off x="4626183" y="3889912"/>
          <a:ext cx="4301799" cy="19259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3" name="Round Same Side Corner Rectangle 100"/>
          <p:cNvSpPr/>
          <p:nvPr/>
        </p:nvSpPr>
        <p:spPr>
          <a:xfrm>
            <a:off x="4622968" y="3662797"/>
            <a:ext cx="4306926" cy="22574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65000"/>
              <a:alpha val="15000"/>
            </a:schemeClr>
          </a:solidFill>
          <a:ln w="3175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Evolução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–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Indicadores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689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/>
          <p:cNvSpPr/>
          <p:nvPr/>
        </p:nvSpPr>
        <p:spPr>
          <a:xfrm>
            <a:off x="467544" y="1772816"/>
            <a:ext cx="8280920" cy="273630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504056"/>
          </a:xfrm>
        </p:spPr>
        <p:txBody>
          <a:bodyPr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chemeClr val="bg1"/>
                </a:solidFill>
              </a:rPr>
              <a:t>Aquisição de Sistema para o Centro de Saúde</a:t>
            </a:r>
          </a:p>
        </p:txBody>
      </p:sp>
      <p:graphicFrame>
        <p:nvGraphicFramePr>
          <p:cNvPr id="22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1402895"/>
              </p:ext>
            </p:extLst>
          </p:nvPr>
        </p:nvGraphicFramePr>
        <p:xfrm>
          <a:off x="467544" y="476672"/>
          <a:ext cx="8280920" cy="73152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5056490"/>
                <a:gridCol w="3224430"/>
              </a:tblGrid>
              <a:tr h="36004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Demandante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Data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b="0" dirty="0" err="1" smtClean="0"/>
                        <a:t>Tarciana</a:t>
                      </a:r>
                      <a:r>
                        <a:rPr lang="pt-BR" b="0" dirty="0" smtClean="0"/>
                        <a:t> </a:t>
                      </a:r>
                      <a:r>
                        <a:rPr lang="pt-BR" b="0" dirty="0" err="1" smtClean="0"/>
                        <a:t>Chalegre</a:t>
                      </a:r>
                      <a:endParaRPr lang="pt-BR" b="0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0" dirty="0" smtClean="0"/>
                        <a:t>Janeiro/2011</a:t>
                      </a: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27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3361624"/>
              </p:ext>
            </p:extLst>
          </p:nvPr>
        </p:nvGraphicFramePr>
        <p:xfrm>
          <a:off x="467544" y="1412776"/>
          <a:ext cx="8280920" cy="3096344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280920"/>
              </a:tblGrid>
              <a:tr h="370993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b="1" dirty="0" smtClean="0"/>
                        <a:t>Resumo Executivo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5351">
                <a:tc>
                  <a:txBody>
                    <a:bodyPr/>
                    <a:lstStyle/>
                    <a:p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 atendimento dessa solicitação irá permitir o agendamento de consultas pelos próprios usuários, através da internet, informatizando todo o processo, controle e o gerenciamento dos atendimentos realizados pelos profissionais do centro de saúde do TJPE, através da possibilidade de geração de relatórios gerenciais e estatísticos pelos gestores do Centro de Saúde acabando com a necessidade de controles manuais.</a:t>
                      </a:r>
                      <a:endParaRPr lang="pt-BR" sz="1600" b="0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1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09329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448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/>
          <p:cNvSpPr/>
          <p:nvPr/>
        </p:nvSpPr>
        <p:spPr>
          <a:xfrm>
            <a:off x="467544" y="1556792"/>
            <a:ext cx="8280920" cy="309634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504056"/>
          </a:xfrm>
        </p:spPr>
        <p:txBody>
          <a:bodyPr/>
          <a:lstStyle/>
          <a:p>
            <a:pPr algn="ctr"/>
            <a:r>
              <a:rPr lang="pt-BR" sz="1600" dirty="0">
                <a:solidFill>
                  <a:schemeClr val="bg1"/>
                </a:solidFill>
              </a:rPr>
              <a:t>Jurisprudência</a:t>
            </a:r>
          </a:p>
        </p:txBody>
      </p:sp>
      <p:graphicFrame>
        <p:nvGraphicFramePr>
          <p:cNvPr id="22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041525"/>
              </p:ext>
            </p:extLst>
          </p:nvPr>
        </p:nvGraphicFramePr>
        <p:xfrm>
          <a:off x="467544" y="476672"/>
          <a:ext cx="8280920" cy="73152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5056490"/>
                <a:gridCol w="3224430"/>
              </a:tblGrid>
              <a:tr h="36004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Demandante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Data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0" dirty="0" smtClean="0"/>
                        <a:t>Maria José / Presidente</a:t>
                      </a: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0" dirty="0" smtClean="0"/>
                        <a:t>Março/2012</a:t>
                      </a: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27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1042414"/>
              </p:ext>
            </p:extLst>
          </p:nvPr>
        </p:nvGraphicFramePr>
        <p:xfrm>
          <a:off x="467544" y="1556792"/>
          <a:ext cx="8280920" cy="3096344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280920"/>
              </a:tblGrid>
              <a:tr h="370993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b="1" dirty="0" smtClean="0"/>
                        <a:t>Resumo Executivo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53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 projeto em questão trata do desenvolvimento de uma aplicação web acessando uma base de dados formada pelos despachos, decisões e sentenças lançados no Sistema </a:t>
                      </a:r>
                      <a:r>
                        <a:rPr lang="pt-BR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Judwin</a:t>
                      </a:r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para consulta indexada do conteúdo da referida base com acesso através de palavras chave.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Rectangle 6"/>
          <p:cNvSpPr/>
          <p:nvPr/>
        </p:nvSpPr>
        <p:spPr>
          <a:xfrm>
            <a:off x="3275856" y="-12870"/>
            <a:ext cx="432048" cy="338554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pt-BR" sz="1600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Zapf Dingbats"/>
                <a:ea typeface="Zapf Dingbats"/>
                <a:cs typeface="Zapf Dingbats"/>
              </a:rPr>
              <a:t>★</a:t>
            </a:r>
            <a:endParaRPr lang="pt-BR" sz="1600" dirty="0"/>
          </a:p>
        </p:txBody>
      </p:sp>
      <p:pic>
        <p:nvPicPr>
          <p:cNvPr id="13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080720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448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/>
          <p:cNvSpPr/>
          <p:nvPr/>
        </p:nvSpPr>
        <p:spPr>
          <a:xfrm>
            <a:off x="467544" y="1556792"/>
            <a:ext cx="8280920" cy="309634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504056"/>
          </a:xfrm>
        </p:spPr>
        <p:txBody>
          <a:bodyPr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chemeClr val="bg1"/>
                </a:solidFill>
              </a:rPr>
              <a:t>Rede de Dados Interior</a:t>
            </a:r>
          </a:p>
        </p:txBody>
      </p:sp>
      <p:graphicFrame>
        <p:nvGraphicFramePr>
          <p:cNvPr id="22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6205210"/>
              </p:ext>
            </p:extLst>
          </p:nvPr>
        </p:nvGraphicFramePr>
        <p:xfrm>
          <a:off x="467544" y="476672"/>
          <a:ext cx="8280920" cy="73152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5056490"/>
                <a:gridCol w="3224430"/>
              </a:tblGrid>
              <a:tr h="36004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Demandante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Data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0" dirty="0" smtClean="0"/>
                        <a:t>COPLAN</a:t>
                      </a: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0" dirty="0" smtClean="0"/>
                        <a:t>Julho/2011</a:t>
                      </a: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27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0724847"/>
              </p:ext>
            </p:extLst>
          </p:nvPr>
        </p:nvGraphicFramePr>
        <p:xfrm>
          <a:off x="467544" y="1556792"/>
          <a:ext cx="8280920" cy="3096344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280920"/>
              </a:tblGrid>
              <a:tr h="370993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b="1" dirty="0" smtClean="0"/>
                        <a:t>Resumo Executivo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53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0" dirty="0" smtClean="0"/>
                        <a:t>Melhorar a capacidade dos canais</a:t>
                      </a:r>
                      <a:r>
                        <a:rPr lang="pt-BR" sz="1800" b="0" baseline="0" dirty="0" smtClean="0"/>
                        <a:t> de comunicação com as localizações situadas no interior do estado, tendo como objetivo mínimo a velocidade de 1Mb e ideal de 2Mb.</a:t>
                      </a:r>
                      <a:endParaRPr lang="pt-BR" sz="1800" b="0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Rectangle 6"/>
          <p:cNvSpPr/>
          <p:nvPr/>
        </p:nvSpPr>
        <p:spPr>
          <a:xfrm>
            <a:off x="2843808" y="-5898"/>
            <a:ext cx="432048" cy="338554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pt-BR" sz="1600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Zapf Dingbats"/>
                <a:ea typeface="Zapf Dingbats"/>
                <a:cs typeface="Zapf Dingbats"/>
              </a:rPr>
              <a:t>★</a:t>
            </a:r>
            <a:endParaRPr lang="pt-BR" sz="1600" dirty="0"/>
          </a:p>
        </p:txBody>
      </p:sp>
      <p:pic>
        <p:nvPicPr>
          <p:cNvPr id="13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09329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448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/>
          <p:cNvSpPr/>
          <p:nvPr/>
        </p:nvSpPr>
        <p:spPr>
          <a:xfrm>
            <a:off x="467544" y="1556792"/>
            <a:ext cx="8280920" cy="309634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504056"/>
          </a:xfrm>
        </p:spPr>
        <p:txBody>
          <a:bodyPr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chemeClr val="bg1"/>
                </a:solidFill>
              </a:rPr>
              <a:t>Projeto SETIC 24x7</a:t>
            </a:r>
          </a:p>
        </p:txBody>
      </p:sp>
      <p:graphicFrame>
        <p:nvGraphicFramePr>
          <p:cNvPr id="22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1986598"/>
              </p:ext>
            </p:extLst>
          </p:nvPr>
        </p:nvGraphicFramePr>
        <p:xfrm>
          <a:off x="467544" y="476672"/>
          <a:ext cx="8280920" cy="73152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5056490"/>
                <a:gridCol w="3224430"/>
              </a:tblGrid>
              <a:tr h="36004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Demandante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Data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0" dirty="0" smtClean="0"/>
                        <a:t>SETIC</a:t>
                      </a: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0" dirty="0" smtClean="0"/>
                        <a:t>Setembro/2011</a:t>
                      </a: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27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3581479"/>
              </p:ext>
            </p:extLst>
          </p:nvPr>
        </p:nvGraphicFramePr>
        <p:xfrm>
          <a:off x="467544" y="1556792"/>
          <a:ext cx="8280920" cy="3096344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280920"/>
              </a:tblGrid>
              <a:tr h="370993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b="1" dirty="0" smtClean="0"/>
                        <a:t>Resumo Executivo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53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Com o advento do Processo Judicial Eletrônico surge</a:t>
                      </a:r>
                      <a:r>
                        <a:rPr lang="pt-BR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a n</a:t>
                      </a:r>
                      <a:r>
                        <a:rPr lang="pt-BR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ecessidade de manter os serviços disponíveis com tempo mínimo de interrupção anual. Para isso a SETIC necessita</a:t>
                      </a:r>
                      <a:r>
                        <a:rPr lang="pt-BR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se adaptar em estrutura de recursos humanos e técnicos para alcançar  as novas necessidades de disponibilidade requeridas.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Rectangle 6"/>
          <p:cNvSpPr/>
          <p:nvPr/>
        </p:nvSpPr>
        <p:spPr>
          <a:xfrm>
            <a:off x="3131840" y="-20412"/>
            <a:ext cx="432048" cy="338554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pt-BR" sz="1600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Zapf Dingbats"/>
                <a:ea typeface="Zapf Dingbats"/>
                <a:cs typeface="Zapf Dingbats"/>
              </a:rPr>
              <a:t>★</a:t>
            </a:r>
            <a:endParaRPr lang="pt-BR" sz="1600" dirty="0"/>
          </a:p>
        </p:txBody>
      </p:sp>
      <p:pic>
        <p:nvPicPr>
          <p:cNvPr id="13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09329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448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/>
          <p:cNvSpPr/>
          <p:nvPr/>
        </p:nvSpPr>
        <p:spPr>
          <a:xfrm>
            <a:off x="467544" y="1556792"/>
            <a:ext cx="8280920" cy="309634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504056"/>
          </a:xfrm>
        </p:spPr>
        <p:txBody>
          <a:bodyPr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chemeClr val="bg1"/>
                </a:solidFill>
              </a:rPr>
              <a:t>Gestão de Vulnerabilidades</a:t>
            </a:r>
          </a:p>
        </p:txBody>
      </p:sp>
      <p:graphicFrame>
        <p:nvGraphicFramePr>
          <p:cNvPr id="22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2228100"/>
              </p:ext>
            </p:extLst>
          </p:nvPr>
        </p:nvGraphicFramePr>
        <p:xfrm>
          <a:off x="467544" y="476672"/>
          <a:ext cx="8280920" cy="73152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5056490"/>
                <a:gridCol w="3224430"/>
              </a:tblGrid>
              <a:tr h="36004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Demandante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Data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0" dirty="0" smtClean="0"/>
                        <a:t>Norma</a:t>
                      </a:r>
                      <a:r>
                        <a:rPr lang="pt-BR" b="0" baseline="0" dirty="0" smtClean="0"/>
                        <a:t> Lyra</a:t>
                      </a: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0" dirty="0" smtClean="0"/>
                        <a:t>Julho/2011</a:t>
                      </a: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27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5486551"/>
              </p:ext>
            </p:extLst>
          </p:nvPr>
        </p:nvGraphicFramePr>
        <p:xfrm>
          <a:off x="467544" y="1556792"/>
          <a:ext cx="8280920" cy="3096344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280920"/>
              </a:tblGrid>
              <a:tr h="370993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b="1" dirty="0" smtClean="0"/>
                        <a:t>Resumo Executivo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53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0" dirty="0" smtClean="0"/>
                        <a:t>Contratar e implantar processo e ferramenta de</a:t>
                      </a:r>
                      <a:r>
                        <a:rPr lang="pt-BR" sz="1800" b="0" baseline="0" dirty="0" smtClean="0"/>
                        <a:t> gestão de vulnerabilidades. Com o objetivo de detecção de tratamento das mesmas.</a:t>
                      </a:r>
                      <a:endParaRPr lang="pt-BR" sz="1800" b="0" dirty="0" smtClean="0"/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Rectangle 6"/>
          <p:cNvSpPr/>
          <p:nvPr/>
        </p:nvSpPr>
        <p:spPr>
          <a:xfrm>
            <a:off x="2555776" y="-27384"/>
            <a:ext cx="432048" cy="338554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pt-BR" sz="1600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Zapf Dingbats"/>
                <a:ea typeface="Zapf Dingbats"/>
                <a:cs typeface="Zapf Dingbats"/>
              </a:rPr>
              <a:t>★</a:t>
            </a:r>
            <a:endParaRPr lang="pt-BR" sz="1600" dirty="0"/>
          </a:p>
        </p:txBody>
      </p:sp>
      <p:pic>
        <p:nvPicPr>
          <p:cNvPr id="13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09329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448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/>
          <p:cNvSpPr/>
          <p:nvPr/>
        </p:nvSpPr>
        <p:spPr>
          <a:xfrm>
            <a:off x="467544" y="1556792"/>
            <a:ext cx="8280920" cy="309634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504056"/>
          </a:xfrm>
        </p:spPr>
        <p:txBody>
          <a:bodyPr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chemeClr val="bg1"/>
                </a:solidFill>
              </a:rPr>
              <a:t>Implantação do PETIC</a:t>
            </a:r>
          </a:p>
        </p:txBody>
      </p:sp>
      <p:graphicFrame>
        <p:nvGraphicFramePr>
          <p:cNvPr id="22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1651625"/>
              </p:ext>
            </p:extLst>
          </p:nvPr>
        </p:nvGraphicFramePr>
        <p:xfrm>
          <a:off x="467544" y="476672"/>
          <a:ext cx="8280920" cy="73152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5056490"/>
                <a:gridCol w="3224430"/>
              </a:tblGrid>
              <a:tr h="36004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Demandante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Data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0" dirty="0" smtClean="0"/>
                        <a:t>Norma Lyra</a:t>
                      </a: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0" dirty="0" smtClean="0"/>
                        <a:t>Fevereiro/2012</a:t>
                      </a: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27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7428626"/>
              </p:ext>
            </p:extLst>
          </p:nvPr>
        </p:nvGraphicFramePr>
        <p:xfrm>
          <a:off x="467544" y="1556792"/>
          <a:ext cx="8280920" cy="3096344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280920"/>
              </a:tblGrid>
              <a:tr h="370993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b="1" dirty="0" smtClean="0"/>
                        <a:t>Resumo Executivo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53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0" dirty="0" smtClean="0"/>
                        <a:t>Implementar a execução do PETIC 2012-2019. Através do</a:t>
                      </a:r>
                      <a:r>
                        <a:rPr lang="pt-BR" sz="1800" b="0" baseline="0" dirty="0" smtClean="0"/>
                        <a:t> monitoramento dos seus indicadores e da construção e execução de planos de ação.</a:t>
                      </a:r>
                      <a:endParaRPr lang="pt-BR" sz="1800" b="0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1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09329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448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/>
          <p:cNvSpPr/>
          <p:nvPr/>
        </p:nvSpPr>
        <p:spPr>
          <a:xfrm>
            <a:off x="467544" y="1556792"/>
            <a:ext cx="8280920" cy="309634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504056"/>
          </a:xfrm>
        </p:spPr>
        <p:txBody>
          <a:bodyPr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chemeClr val="bg1"/>
                </a:solidFill>
              </a:rPr>
              <a:t>Elaboração do PDTIC</a:t>
            </a:r>
          </a:p>
        </p:txBody>
      </p:sp>
      <p:graphicFrame>
        <p:nvGraphicFramePr>
          <p:cNvPr id="22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7559398"/>
              </p:ext>
            </p:extLst>
          </p:nvPr>
        </p:nvGraphicFramePr>
        <p:xfrm>
          <a:off x="467544" y="476672"/>
          <a:ext cx="8280920" cy="73152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5056490"/>
                <a:gridCol w="3224430"/>
              </a:tblGrid>
              <a:tr h="36004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Demandante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Data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0" dirty="0" smtClean="0"/>
                        <a:t>Norma Lyra</a:t>
                      </a: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0" dirty="0" smtClean="0"/>
                        <a:t>Julho/2011</a:t>
                      </a: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27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9401685"/>
              </p:ext>
            </p:extLst>
          </p:nvPr>
        </p:nvGraphicFramePr>
        <p:xfrm>
          <a:off x="467544" y="1556792"/>
          <a:ext cx="8280920" cy="3096344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280920"/>
              </a:tblGrid>
              <a:tr h="370993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b="1" dirty="0" smtClean="0"/>
                        <a:t>Resumo Executivo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53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0" dirty="0" smtClean="0"/>
                        <a:t>Elaborar o PDTIC (Plano Diretor de Tecnologia da Informação e Comunicação)</a:t>
                      </a:r>
                      <a:r>
                        <a:rPr lang="pt-BR" sz="1800" b="0" baseline="0" dirty="0" smtClean="0"/>
                        <a:t> com objetivo de apoiar a gestão da SETIC em termos táticos e operacionais.</a:t>
                      </a:r>
                      <a:endParaRPr lang="pt-BR" sz="1800" b="0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1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09329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448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/>
          <p:cNvSpPr/>
          <p:nvPr/>
        </p:nvSpPr>
        <p:spPr>
          <a:xfrm>
            <a:off x="467544" y="1556792"/>
            <a:ext cx="8280920" cy="309634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504056"/>
          </a:xfrm>
        </p:spPr>
        <p:txBody>
          <a:bodyPr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chemeClr val="bg1"/>
                </a:solidFill>
              </a:rPr>
              <a:t>Gestão de Identidades</a:t>
            </a:r>
          </a:p>
        </p:txBody>
      </p:sp>
      <p:graphicFrame>
        <p:nvGraphicFramePr>
          <p:cNvPr id="22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6310301"/>
              </p:ext>
            </p:extLst>
          </p:nvPr>
        </p:nvGraphicFramePr>
        <p:xfrm>
          <a:off x="467544" y="476672"/>
          <a:ext cx="8280920" cy="73152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5056490"/>
                <a:gridCol w="3224430"/>
              </a:tblGrid>
              <a:tr h="36004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Demandante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Data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0" dirty="0" smtClean="0"/>
                        <a:t>Norma Lyra</a:t>
                      </a: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0" dirty="0" smtClean="0"/>
                        <a:t>Julho/2012</a:t>
                      </a: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27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7807671"/>
              </p:ext>
            </p:extLst>
          </p:nvPr>
        </p:nvGraphicFramePr>
        <p:xfrm>
          <a:off x="467544" y="1556792"/>
          <a:ext cx="8280920" cy="3096344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280920"/>
              </a:tblGrid>
              <a:tr h="370993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b="1" dirty="0" smtClean="0"/>
                        <a:t>Resumo Executivo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53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0" dirty="0" smtClean="0"/>
                        <a:t>Devido ao crescente número de sistemas, e a diversidade de plataformas</a:t>
                      </a:r>
                      <a:r>
                        <a:rPr lang="pt-BR" sz="1800" b="0" baseline="0" dirty="0" smtClean="0"/>
                        <a:t> dos sistemas da casa, e aliado a tudo isso a necessidade de melhorar a segurança de acesso as informações a SETIC planeja implementar uma gestão de identidade única e robusta, atendendo as necessidades dos demandantes e facilitando a vida dos provedores de soluções que compõem a SETIC.</a:t>
                      </a:r>
                      <a:endParaRPr lang="pt-BR" sz="1800" b="0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Rectangle 6"/>
          <p:cNvSpPr/>
          <p:nvPr/>
        </p:nvSpPr>
        <p:spPr>
          <a:xfrm>
            <a:off x="2915816" y="-27384"/>
            <a:ext cx="432048" cy="338554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pt-BR" sz="1600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Zapf Dingbats"/>
                <a:ea typeface="Zapf Dingbats"/>
                <a:cs typeface="Zapf Dingbats"/>
              </a:rPr>
              <a:t>★</a:t>
            </a:r>
            <a:endParaRPr lang="pt-BR" sz="1600" dirty="0"/>
          </a:p>
        </p:txBody>
      </p:sp>
      <p:pic>
        <p:nvPicPr>
          <p:cNvPr id="13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09329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448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/>
          <p:cNvSpPr/>
          <p:nvPr/>
        </p:nvSpPr>
        <p:spPr>
          <a:xfrm>
            <a:off x="467544" y="1556792"/>
            <a:ext cx="8280920" cy="309634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504056"/>
          </a:xfrm>
        </p:spPr>
        <p:txBody>
          <a:bodyPr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chemeClr val="bg1"/>
                </a:solidFill>
              </a:rPr>
              <a:t>Implantação Ferramenta de CRM</a:t>
            </a:r>
          </a:p>
        </p:txBody>
      </p:sp>
      <p:graphicFrame>
        <p:nvGraphicFramePr>
          <p:cNvPr id="22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2528991"/>
              </p:ext>
            </p:extLst>
          </p:nvPr>
        </p:nvGraphicFramePr>
        <p:xfrm>
          <a:off x="467544" y="476672"/>
          <a:ext cx="8280920" cy="73152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5056490"/>
                <a:gridCol w="3224430"/>
              </a:tblGrid>
              <a:tr h="36004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Demandante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Data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0" dirty="0" smtClean="0"/>
                        <a:t>Norma Lyra</a:t>
                      </a: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0" dirty="0" smtClean="0"/>
                        <a:t>Julho/2012</a:t>
                      </a: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27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7898810"/>
              </p:ext>
            </p:extLst>
          </p:nvPr>
        </p:nvGraphicFramePr>
        <p:xfrm>
          <a:off x="467544" y="1556792"/>
          <a:ext cx="8280920" cy="3096344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280920"/>
              </a:tblGrid>
              <a:tr h="370993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b="1" dirty="0" smtClean="0"/>
                        <a:t>Resumo Executivo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53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0" dirty="0" smtClean="0"/>
                        <a:t>Implantar uma ferramenta de CRM (</a:t>
                      </a:r>
                      <a:r>
                        <a:rPr lang="pt-BR" b="0" dirty="0" err="1" smtClean="0"/>
                        <a:t>Customer</a:t>
                      </a:r>
                      <a:r>
                        <a:rPr lang="pt-BR" b="0" dirty="0" smtClean="0"/>
                        <a:t> </a:t>
                      </a:r>
                      <a:r>
                        <a:rPr lang="pt-BR" b="0" dirty="0" err="1" smtClean="0"/>
                        <a:t>Relationship</a:t>
                      </a:r>
                      <a:r>
                        <a:rPr lang="pt-BR" b="0" dirty="0" smtClean="0"/>
                        <a:t> Management ou </a:t>
                      </a:r>
                      <a:r>
                        <a:rPr lang="pt-BR" b="0" i="1" dirty="0" smtClean="0"/>
                        <a:t>Gerenciamento</a:t>
                      </a:r>
                      <a:r>
                        <a:rPr lang="pt-BR" b="0" dirty="0" smtClean="0"/>
                        <a:t> da Relação com o Cliente</a:t>
                      </a:r>
                      <a:r>
                        <a:rPr lang="pt-BR" sz="1800" b="0" dirty="0" smtClean="0"/>
                        <a:t>)</a:t>
                      </a:r>
                      <a:r>
                        <a:rPr lang="pt-BR" sz="1800" b="0" baseline="0" dirty="0" smtClean="0"/>
                        <a:t> com o objetivo de melhor atender os clientes da SETIC.</a:t>
                      </a:r>
                      <a:endParaRPr lang="pt-BR" sz="1800" b="0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1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09329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448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538750"/>
              </p:ext>
            </p:extLst>
          </p:nvPr>
        </p:nvGraphicFramePr>
        <p:xfrm>
          <a:off x="611560" y="1772816"/>
          <a:ext cx="7992888" cy="740654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5544616"/>
                <a:gridCol w="864096"/>
                <a:gridCol w="1584176"/>
              </a:tblGrid>
              <a:tr h="370327">
                <a:tc>
                  <a:txBody>
                    <a:bodyPr/>
                    <a:lstStyle/>
                    <a:p>
                      <a:pPr marL="285750" indent="-285750">
                        <a:buFont typeface="Lucida Grande"/>
                        <a:buChar char="▶"/>
                      </a:pPr>
                      <a:r>
                        <a:rPr lang="pt-BR" dirty="0" smtClean="0"/>
                        <a:t>Modernização</a:t>
                      </a:r>
                      <a:r>
                        <a:rPr lang="pt-BR" baseline="0" dirty="0" smtClean="0"/>
                        <a:t> dos Processos Administrativos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Sistema</a:t>
                      </a:r>
                      <a:r>
                        <a:rPr lang="pt-BR" sz="1600" baseline="0" dirty="0" smtClean="0"/>
                        <a:t> de Diárias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N/D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10%</a:t>
                      </a:r>
                      <a:endParaRPr lang="pt-BR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2" name="Picture 56" descr="Viewer fi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16440" y="1835826"/>
            <a:ext cx="21600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6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8141976"/>
              </p:ext>
            </p:extLst>
          </p:nvPr>
        </p:nvGraphicFramePr>
        <p:xfrm>
          <a:off x="7062063" y="2081332"/>
          <a:ext cx="1395155" cy="482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1" name="Picture 2056" descr="Icon Magnifying Glass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19418" y="2204864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8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4107469"/>
              </p:ext>
            </p:extLst>
          </p:nvPr>
        </p:nvGraphicFramePr>
        <p:xfrm>
          <a:off x="7096972" y="2176885"/>
          <a:ext cx="1278000" cy="297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0" name="CaixaDeTexto 39"/>
          <p:cNvSpPr txBox="1"/>
          <p:nvPr/>
        </p:nvSpPr>
        <p:spPr>
          <a:xfrm>
            <a:off x="395536" y="6187370"/>
            <a:ext cx="25922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/>
              <a:t> Priorizados              Informações</a:t>
            </a:r>
          </a:p>
          <a:p>
            <a:endParaRPr lang="pt-BR" dirty="0"/>
          </a:p>
        </p:txBody>
      </p:sp>
      <p:pic>
        <p:nvPicPr>
          <p:cNvPr id="45" name="Picture 102" descr="Star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44" y="6187370"/>
            <a:ext cx="21600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2056" descr="Icon Magnifying Glas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42954" y="6187394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9" name="Group 279"/>
          <p:cNvGrpSpPr>
            <a:grpSpLocks noChangeAspect="1"/>
          </p:cNvGrpSpPr>
          <p:nvPr/>
        </p:nvGrpSpPr>
        <p:grpSpPr bwMode="auto">
          <a:xfrm>
            <a:off x="4625984" y="6277948"/>
            <a:ext cx="198000" cy="198000"/>
            <a:chOff x="3507" y="1060"/>
            <a:chExt cx="182" cy="168"/>
          </a:xfrm>
          <a:solidFill>
            <a:schemeClr val="accent1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0" name="Oval 280"/>
            <p:cNvSpPr>
              <a:spLocks noChangeArrowheads="1"/>
            </p:cNvSpPr>
            <p:nvPr/>
          </p:nvSpPr>
          <p:spPr bwMode="gray">
            <a:xfrm>
              <a:off x="3527" y="1073"/>
              <a:ext cx="142" cy="142"/>
            </a:xfrm>
            <a:prstGeom prst="ellipse">
              <a:avLst/>
            </a:pr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endParaRPr lang="pt-BR" b="1">
                <a:solidFill>
                  <a:schemeClr val="bg1"/>
                </a:solidFill>
              </a:endParaRPr>
            </a:p>
          </p:txBody>
        </p:sp>
        <p:sp>
          <p:nvSpPr>
            <p:cNvPr id="49" name="Oval 281"/>
            <p:cNvSpPr>
              <a:spLocks noChangeArrowheads="1"/>
            </p:cNvSpPr>
            <p:nvPr/>
          </p:nvSpPr>
          <p:spPr bwMode="gray">
            <a:xfrm>
              <a:off x="3507" y="1060"/>
              <a:ext cx="182" cy="168"/>
            </a:xfrm>
            <a:prstGeom prst="ellips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pPr algn="ctr" defTabSz="977900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pt-BR" sz="1050" b="1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50" name="Group 279"/>
          <p:cNvGrpSpPr>
            <a:grpSpLocks noChangeAspect="1"/>
          </p:cNvGrpSpPr>
          <p:nvPr/>
        </p:nvGrpSpPr>
        <p:grpSpPr bwMode="auto">
          <a:xfrm>
            <a:off x="4283968" y="6277948"/>
            <a:ext cx="198000" cy="198000"/>
            <a:chOff x="3507" y="1060"/>
            <a:chExt cx="182" cy="16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1" name="Oval 280"/>
            <p:cNvSpPr>
              <a:spLocks noChangeArrowheads="1"/>
            </p:cNvSpPr>
            <p:nvPr/>
          </p:nvSpPr>
          <p:spPr bwMode="gray">
            <a:xfrm>
              <a:off x="3527" y="1073"/>
              <a:ext cx="142" cy="14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endParaRPr lang="pt-BR"/>
            </a:p>
          </p:txBody>
        </p:sp>
        <p:sp>
          <p:nvSpPr>
            <p:cNvPr id="52" name="Oval 281">
              <a:hlinkClick r:id="rId8" action="ppaction://hlinksldjump"/>
            </p:cNvPr>
            <p:cNvSpPr>
              <a:spLocks noChangeArrowheads="1"/>
            </p:cNvSpPr>
            <p:nvPr/>
          </p:nvSpPr>
          <p:spPr bwMode="gray">
            <a:xfrm>
              <a:off x="3507" y="1060"/>
              <a:ext cx="182" cy="168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pPr algn="ctr" defTabSz="977900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pt-BR" sz="1050" dirty="0" smtClean="0"/>
                <a:t>R</a:t>
              </a:r>
              <a:endParaRPr lang="pt-BR" sz="1050" dirty="0"/>
            </a:p>
          </p:txBody>
        </p:sp>
      </p:grpSp>
    </p:spTree>
    <p:extLst>
      <p:ext uri="{BB962C8B-B14F-4D97-AF65-F5344CB8AC3E}">
        <p14:creationId xmlns:p14="http://schemas.microsoft.com/office/powerpoint/2010/main" val="306904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ounded Rectangle 5"/>
          <p:cNvSpPr/>
          <p:nvPr/>
        </p:nvSpPr>
        <p:spPr>
          <a:xfrm>
            <a:off x="401082" y="1874011"/>
            <a:ext cx="2432174" cy="1626997"/>
          </a:xfrm>
          <a:prstGeom prst="roundRect">
            <a:avLst>
              <a:gd name="adj" fmla="val 5432"/>
            </a:avLst>
          </a:prstGeom>
          <a:solidFill>
            <a:schemeClr val="tx1">
              <a:alpha val="50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400" dirty="0">
              <a:solidFill>
                <a:schemeClr val="accent2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68" name="Group 18"/>
          <p:cNvGrpSpPr/>
          <p:nvPr/>
        </p:nvGrpSpPr>
        <p:grpSpPr>
          <a:xfrm>
            <a:off x="458930" y="1923825"/>
            <a:ext cx="2314753" cy="277000"/>
            <a:chOff x="452926" y="1955659"/>
            <a:chExt cx="2074514" cy="300915"/>
          </a:xfrm>
        </p:grpSpPr>
        <p:sp>
          <p:nvSpPr>
            <p:cNvPr id="69" name="Round Same Side Corner Rectangle 14"/>
            <p:cNvSpPr/>
            <p:nvPr/>
          </p:nvSpPr>
          <p:spPr>
            <a:xfrm rot="16200000" flipV="1">
              <a:off x="1974624" y="1678214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6" name="Round Same Side Corner Rectangle 15"/>
            <p:cNvSpPr/>
            <p:nvPr/>
          </p:nvSpPr>
          <p:spPr>
            <a:xfrm rot="16200000">
              <a:off x="937367" y="1496759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7" name="TextBox 16"/>
            <p:cNvSpPr txBox="1"/>
            <p:nvPr/>
          </p:nvSpPr>
          <p:spPr>
            <a:xfrm>
              <a:off x="486975" y="1955659"/>
              <a:ext cx="1170376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pt-PT" sz="1200" b="1" dirty="0" smtClean="0">
                  <a:latin typeface="Calibri" pitchFamily="34" charset="0"/>
                  <a:cs typeface="Calibri" pitchFamily="34" charset="0"/>
                </a:rPr>
                <a:t>Em Execução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8" name="TextBox 17"/>
            <p:cNvSpPr txBox="1"/>
            <p:nvPr/>
          </p:nvSpPr>
          <p:spPr>
            <a:xfrm>
              <a:off x="1685925" y="1955660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04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79" name="Group 23"/>
          <p:cNvGrpSpPr/>
          <p:nvPr/>
        </p:nvGrpSpPr>
        <p:grpSpPr>
          <a:xfrm>
            <a:off x="458930" y="2230706"/>
            <a:ext cx="2314753" cy="277000"/>
            <a:chOff x="452926" y="2289035"/>
            <a:chExt cx="2074514" cy="300915"/>
          </a:xfrm>
        </p:grpSpPr>
        <p:sp>
          <p:nvSpPr>
            <p:cNvPr id="80" name="Round Same Side Corner Rectangle 19"/>
            <p:cNvSpPr/>
            <p:nvPr/>
          </p:nvSpPr>
          <p:spPr>
            <a:xfrm rot="16200000" flipV="1">
              <a:off x="1974624" y="2011589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1" name="Round Same Side Corner Rectangle 20"/>
            <p:cNvSpPr/>
            <p:nvPr/>
          </p:nvSpPr>
          <p:spPr>
            <a:xfrm rot="16200000">
              <a:off x="937367" y="1830134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2" name="TextBox 21"/>
            <p:cNvSpPr txBox="1"/>
            <p:nvPr/>
          </p:nvSpPr>
          <p:spPr>
            <a:xfrm>
              <a:off x="486975" y="2289035"/>
              <a:ext cx="1170376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pt-PT" sz="1200" b="1" dirty="0" smtClean="0">
                  <a:latin typeface="Calibri" pitchFamily="34" charset="0"/>
                  <a:cs typeface="Calibri" pitchFamily="34" charset="0"/>
                </a:rPr>
                <a:t>Não Iniciados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3" name="TextBox 22"/>
            <p:cNvSpPr txBox="1"/>
            <p:nvPr/>
          </p:nvSpPr>
          <p:spPr>
            <a:xfrm>
              <a:off x="1685925" y="2289036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08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84" name="Group 25"/>
          <p:cNvGrpSpPr/>
          <p:nvPr/>
        </p:nvGrpSpPr>
        <p:grpSpPr>
          <a:xfrm>
            <a:off x="458930" y="2546355"/>
            <a:ext cx="2314753" cy="277000"/>
            <a:chOff x="452926" y="2289035"/>
            <a:chExt cx="2074514" cy="300915"/>
          </a:xfrm>
        </p:grpSpPr>
        <p:sp>
          <p:nvSpPr>
            <p:cNvPr id="85" name="Round Same Side Corner Rectangle 26"/>
            <p:cNvSpPr/>
            <p:nvPr/>
          </p:nvSpPr>
          <p:spPr>
            <a:xfrm rot="16200000" flipV="1">
              <a:off x="1974624" y="2011589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6" name="Round Same Side Corner Rectangle 27"/>
            <p:cNvSpPr/>
            <p:nvPr/>
          </p:nvSpPr>
          <p:spPr>
            <a:xfrm rot="16200000">
              <a:off x="937367" y="1830134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7" name="TextBox 28"/>
            <p:cNvSpPr txBox="1"/>
            <p:nvPr/>
          </p:nvSpPr>
          <p:spPr>
            <a:xfrm>
              <a:off x="486975" y="2289035"/>
              <a:ext cx="1170376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pt-PT" sz="1200" b="1" dirty="0" smtClean="0">
                  <a:latin typeface="Calibri" pitchFamily="34" charset="0"/>
                  <a:cs typeface="Calibri" pitchFamily="34" charset="0"/>
                </a:rPr>
                <a:t>Suspensos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8" name="TextBox 29"/>
            <p:cNvSpPr txBox="1"/>
            <p:nvPr/>
          </p:nvSpPr>
          <p:spPr>
            <a:xfrm>
              <a:off x="1685925" y="2289036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01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89" name="Round Same Side Corner Rectangle 106"/>
          <p:cNvSpPr/>
          <p:nvPr/>
        </p:nvSpPr>
        <p:spPr>
          <a:xfrm>
            <a:off x="401082" y="1602772"/>
            <a:ext cx="2432174" cy="271335"/>
          </a:xfrm>
          <a:prstGeom prst="round2SameRect">
            <a:avLst>
              <a:gd name="adj1" fmla="val 33545"/>
              <a:gd name="adj2" fmla="val 0"/>
            </a:avLst>
          </a:prstGeo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0" scaled="1"/>
          </a:gradFill>
          <a:ln w="3175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4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Projetos</a:t>
            </a:r>
            <a:endParaRPr lang="ro-RO" sz="1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93" name="Group 23"/>
          <p:cNvGrpSpPr/>
          <p:nvPr/>
        </p:nvGrpSpPr>
        <p:grpSpPr>
          <a:xfrm>
            <a:off x="474850" y="2860786"/>
            <a:ext cx="2314753" cy="277000"/>
            <a:chOff x="452926" y="2289035"/>
            <a:chExt cx="2074514" cy="300915"/>
          </a:xfrm>
        </p:grpSpPr>
        <p:sp>
          <p:nvSpPr>
            <p:cNvPr id="94" name="Round Same Side Corner Rectangle 19"/>
            <p:cNvSpPr/>
            <p:nvPr/>
          </p:nvSpPr>
          <p:spPr>
            <a:xfrm rot="16200000" flipV="1">
              <a:off x="1974624" y="2011589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5" name="Round Same Side Corner Rectangle 20"/>
            <p:cNvSpPr/>
            <p:nvPr/>
          </p:nvSpPr>
          <p:spPr>
            <a:xfrm rot="16200000">
              <a:off x="937367" y="1830134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6" name="TextBox 21"/>
            <p:cNvSpPr txBox="1"/>
            <p:nvPr/>
          </p:nvSpPr>
          <p:spPr>
            <a:xfrm>
              <a:off x="486975" y="2289035"/>
              <a:ext cx="1170376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pt-PT" sz="1200" b="1" dirty="0" smtClean="0">
                  <a:latin typeface="Calibri" pitchFamily="34" charset="0"/>
                  <a:cs typeface="Calibri" pitchFamily="34" charset="0"/>
                </a:rPr>
                <a:t>Concluídos Mês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7" name="TextBox 22"/>
            <p:cNvSpPr txBox="1"/>
            <p:nvPr/>
          </p:nvSpPr>
          <p:spPr>
            <a:xfrm>
              <a:off x="1685925" y="2289036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00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98" name="Group 25"/>
          <p:cNvGrpSpPr/>
          <p:nvPr/>
        </p:nvGrpSpPr>
        <p:grpSpPr>
          <a:xfrm>
            <a:off x="474850" y="3176435"/>
            <a:ext cx="2314753" cy="277000"/>
            <a:chOff x="452926" y="2289035"/>
            <a:chExt cx="2074514" cy="300915"/>
          </a:xfrm>
        </p:grpSpPr>
        <p:sp>
          <p:nvSpPr>
            <p:cNvPr id="99" name="Round Same Side Corner Rectangle 26"/>
            <p:cNvSpPr/>
            <p:nvPr/>
          </p:nvSpPr>
          <p:spPr>
            <a:xfrm rot="16200000" flipV="1">
              <a:off x="1974624" y="2011589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0" name="Round Same Side Corner Rectangle 27"/>
            <p:cNvSpPr/>
            <p:nvPr/>
          </p:nvSpPr>
          <p:spPr>
            <a:xfrm rot="16200000">
              <a:off x="937367" y="1830134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1" name="TextBox 28"/>
            <p:cNvSpPr txBox="1"/>
            <p:nvPr/>
          </p:nvSpPr>
          <p:spPr>
            <a:xfrm>
              <a:off x="486975" y="2289035"/>
              <a:ext cx="1170376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pt-PT" sz="1200" b="1" dirty="0" smtClean="0">
                  <a:latin typeface="Calibri" pitchFamily="34" charset="0"/>
                  <a:cs typeface="Calibri" pitchFamily="34" charset="0"/>
                </a:rPr>
                <a:t>Propostas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2" name="TextBox 29"/>
            <p:cNvSpPr txBox="1"/>
            <p:nvPr/>
          </p:nvSpPr>
          <p:spPr>
            <a:xfrm>
              <a:off x="1685925" y="2289036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03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103" name="Rounded Rectangle 5"/>
          <p:cNvSpPr/>
          <p:nvPr/>
        </p:nvSpPr>
        <p:spPr>
          <a:xfrm>
            <a:off x="6313325" y="1874011"/>
            <a:ext cx="2432174" cy="1626997"/>
          </a:xfrm>
          <a:prstGeom prst="roundRect">
            <a:avLst>
              <a:gd name="adj" fmla="val 5432"/>
            </a:avLst>
          </a:prstGeom>
          <a:solidFill>
            <a:schemeClr val="tx1">
              <a:alpha val="50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400" dirty="0">
              <a:solidFill>
                <a:schemeClr val="accent2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04" name="Group 18"/>
          <p:cNvGrpSpPr/>
          <p:nvPr/>
        </p:nvGrpSpPr>
        <p:grpSpPr>
          <a:xfrm>
            <a:off x="6371175" y="1923824"/>
            <a:ext cx="2314754" cy="291938"/>
            <a:chOff x="452926" y="1955660"/>
            <a:chExt cx="2074514" cy="317143"/>
          </a:xfrm>
        </p:grpSpPr>
        <p:sp>
          <p:nvSpPr>
            <p:cNvPr id="105" name="Round Same Side Corner Rectangle 14"/>
            <p:cNvSpPr/>
            <p:nvPr/>
          </p:nvSpPr>
          <p:spPr>
            <a:xfrm rot="16200000" flipV="1">
              <a:off x="1974624" y="1678214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6" name="Round Same Side Corner Rectangle 15"/>
            <p:cNvSpPr/>
            <p:nvPr/>
          </p:nvSpPr>
          <p:spPr>
            <a:xfrm rot="16200000">
              <a:off x="937367" y="1496759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7" name="TextBox 16"/>
            <p:cNvSpPr txBox="1"/>
            <p:nvPr/>
          </p:nvSpPr>
          <p:spPr>
            <a:xfrm>
              <a:off x="501241" y="1971889"/>
              <a:ext cx="1262522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pt-PT" sz="1200" b="1" dirty="0" smtClean="0">
                  <a:latin typeface="Calibri" pitchFamily="34" charset="0"/>
                  <a:cs typeface="Calibri" pitchFamily="34" charset="0"/>
                </a:rPr>
                <a:t>Atrasados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8" name="TextBox 17"/>
            <p:cNvSpPr txBox="1"/>
            <p:nvPr/>
          </p:nvSpPr>
          <p:spPr>
            <a:xfrm>
              <a:off x="1685925" y="1955660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60%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109" name="Group 23"/>
          <p:cNvGrpSpPr/>
          <p:nvPr/>
        </p:nvGrpSpPr>
        <p:grpSpPr>
          <a:xfrm>
            <a:off x="6371175" y="2230705"/>
            <a:ext cx="2314755" cy="287506"/>
            <a:chOff x="452926" y="2289036"/>
            <a:chExt cx="2074514" cy="312328"/>
          </a:xfrm>
        </p:grpSpPr>
        <p:sp>
          <p:nvSpPr>
            <p:cNvPr id="110" name="Round Same Side Corner Rectangle 19"/>
            <p:cNvSpPr/>
            <p:nvPr/>
          </p:nvSpPr>
          <p:spPr>
            <a:xfrm rot="16200000" flipV="1">
              <a:off x="1974624" y="2011589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1" name="Round Same Side Corner Rectangle 20"/>
            <p:cNvSpPr/>
            <p:nvPr/>
          </p:nvSpPr>
          <p:spPr>
            <a:xfrm rot="16200000">
              <a:off x="937367" y="1830134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2" name="TextBox 21"/>
            <p:cNvSpPr txBox="1"/>
            <p:nvPr/>
          </p:nvSpPr>
          <p:spPr>
            <a:xfrm>
              <a:off x="501240" y="2300450"/>
              <a:ext cx="1225831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pt-PT" sz="1200" b="1" dirty="0" smtClean="0">
                  <a:latin typeface="Calibri" pitchFamily="34" charset="0"/>
                  <a:cs typeface="Calibri" pitchFamily="34" charset="0"/>
                </a:rPr>
                <a:t>No Prazo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3" name="TextBox 22"/>
            <p:cNvSpPr txBox="1"/>
            <p:nvPr/>
          </p:nvSpPr>
          <p:spPr>
            <a:xfrm>
              <a:off x="1685925" y="2289036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4</a:t>
              </a: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0%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114" name="Group 25"/>
          <p:cNvGrpSpPr/>
          <p:nvPr/>
        </p:nvGrpSpPr>
        <p:grpSpPr>
          <a:xfrm>
            <a:off x="6371173" y="2546355"/>
            <a:ext cx="2314753" cy="277000"/>
            <a:chOff x="452926" y="2289035"/>
            <a:chExt cx="2074514" cy="300915"/>
          </a:xfrm>
        </p:grpSpPr>
        <p:sp>
          <p:nvSpPr>
            <p:cNvPr id="115" name="Round Same Side Corner Rectangle 26"/>
            <p:cNvSpPr/>
            <p:nvPr/>
          </p:nvSpPr>
          <p:spPr>
            <a:xfrm rot="16200000" flipV="1">
              <a:off x="1974624" y="2011589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6" name="Round Same Side Corner Rectangle 27"/>
            <p:cNvSpPr/>
            <p:nvPr/>
          </p:nvSpPr>
          <p:spPr>
            <a:xfrm rot="16200000">
              <a:off x="937367" y="1830134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7" name="TextBox 28"/>
            <p:cNvSpPr txBox="1"/>
            <p:nvPr/>
          </p:nvSpPr>
          <p:spPr>
            <a:xfrm>
              <a:off x="486974" y="2289035"/>
              <a:ext cx="1276790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pt-PT" sz="1200" b="1" dirty="0" smtClean="0">
                  <a:latin typeface="Calibri" pitchFamily="34" charset="0"/>
                  <a:cs typeface="Calibri" pitchFamily="34" charset="0"/>
                </a:rPr>
                <a:t>Monitorados PMO 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8" name="TextBox 29"/>
            <p:cNvSpPr txBox="1"/>
            <p:nvPr/>
          </p:nvSpPr>
          <p:spPr>
            <a:xfrm>
              <a:off x="1685925" y="2289036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80%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119" name="Round Same Side Corner Rectangle 106"/>
          <p:cNvSpPr/>
          <p:nvPr/>
        </p:nvSpPr>
        <p:spPr>
          <a:xfrm>
            <a:off x="6313325" y="1602772"/>
            <a:ext cx="2432174" cy="271335"/>
          </a:xfrm>
          <a:prstGeom prst="round2SameRect">
            <a:avLst>
              <a:gd name="adj1" fmla="val 33545"/>
              <a:gd name="adj2" fmla="val 0"/>
            </a:avLst>
          </a:prstGeo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0" scaled="1"/>
          </a:gradFill>
          <a:ln w="3175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4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Indicadores</a:t>
            </a:r>
            <a:r>
              <a:rPr lang="en-US" sz="1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de </a:t>
            </a:r>
            <a:r>
              <a:rPr lang="en-US" sz="14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Projetos</a:t>
            </a:r>
            <a:r>
              <a:rPr lang="en-US" sz="1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(%)</a:t>
            </a:r>
            <a:endParaRPr lang="ro-RO" sz="1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20" name="Group 23"/>
          <p:cNvGrpSpPr/>
          <p:nvPr/>
        </p:nvGrpSpPr>
        <p:grpSpPr>
          <a:xfrm>
            <a:off x="6387093" y="2860786"/>
            <a:ext cx="2314753" cy="277000"/>
            <a:chOff x="452926" y="2289035"/>
            <a:chExt cx="2074514" cy="300915"/>
          </a:xfrm>
        </p:grpSpPr>
        <p:sp>
          <p:nvSpPr>
            <p:cNvPr id="121" name="Round Same Side Corner Rectangle 19"/>
            <p:cNvSpPr/>
            <p:nvPr/>
          </p:nvSpPr>
          <p:spPr>
            <a:xfrm rot="16200000" flipV="1">
              <a:off x="1974624" y="2011589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2" name="Round Same Side Corner Rectangle 20"/>
            <p:cNvSpPr/>
            <p:nvPr/>
          </p:nvSpPr>
          <p:spPr>
            <a:xfrm rot="16200000">
              <a:off x="937367" y="1830134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3" name="TextBox 21"/>
            <p:cNvSpPr txBox="1"/>
            <p:nvPr/>
          </p:nvSpPr>
          <p:spPr>
            <a:xfrm>
              <a:off x="486975" y="2289035"/>
              <a:ext cx="1170376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en-US" sz="1200" b="1" dirty="0" err="1" smtClean="0">
                  <a:latin typeface="Calibri" pitchFamily="34" charset="0"/>
                  <a:cs typeface="Calibri" pitchFamily="34" charset="0"/>
                </a:rPr>
                <a:t>Rejeitados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4" name="TextBox 22"/>
            <p:cNvSpPr txBox="1"/>
            <p:nvPr/>
          </p:nvSpPr>
          <p:spPr>
            <a:xfrm>
              <a:off x="1685925" y="2289036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N/D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125" name="Group 25"/>
          <p:cNvGrpSpPr/>
          <p:nvPr/>
        </p:nvGrpSpPr>
        <p:grpSpPr>
          <a:xfrm>
            <a:off x="6387093" y="3176435"/>
            <a:ext cx="2314753" cy="277000"/>
            <a:chOff x="452926" y="2289035"/>
            <a:chExt cx="2074514" cy="300915"/>
          </a:xfrm>
        </p:grpSpPr>
        <p:sp>
          <p:nvSpPr>
            <p:cNvPr id="126" name="Round Same Side Corner Rectangle 26"/>
            <p:cNvSpPr/>
            <p:nvPr/>
          </p:nvSpPr>
          <p:spPr>
            <a:xfrm rot="16200000" flipV="1">
              <a:off x="1974624" y="2011589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7" name="Round Same Side Corner Rectangle 27"/>
            <p:cNvSpPr/>
            <p:nvPr/>
          </p:nvSpPr>
          <p:spPr>
            <a:xfrm rot="16200000">
              <a:off x="937367" y="1830134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8" name="TextBox 28"/>
            <p:cNvSpPr txBox="1"/>
            <p:nvPr/>
          </p:nvSpPr>
          <p:spPr>
            <a:xfrm>
              <a:off x="486975" y="2289035"/>
              <a:ext cx="1262523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pt-PT" sz="1200" b="1" dirty="0" smtClean="0">
                  <a:latin typeface="Calibri" pitchFamily="34" charset="0"/>
                  <a:cs typeface="Calibri" pitchFamily="34" charset="0"/>
                </a:rPr>
                <a:t>Ocupação Recursos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9" name="TextBox 29"/>
            <p:cNvSpPr txBox="1"/>
            <p:nvPr/>
          </p:nvSpPr>
          <p:spPr>
            <a:xfrm>
              <a:off x="1685925" y="2289036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N/D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130" name="Round Same Side Corner Rectangle 102"/>
          <p:cNvSpPr/>
          <p:nvPr/>
        </p:nvSpPr>
        <p:spPr>
          <a:xfrm>
            <a:off x="535319" y="5524206"/>
            <a:ext cx="3983999" cy="53779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1">
              <a:alpha val="50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b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2012</a:t>
            </a:r>
            <a:endParaRPr lang="ro-RO" sz="1200" b="1" dirty="0">
              <a:solidFill>
                <a:schemeClr val="tx1"/>
              </a:solidFill>
            </a:endParaRPr>
          </a:p>
        </p:txBody>
      </p:sp>
      <p:graphicFrame>
        <p:nvGraphicFramePr>
          <p:cNvPr id="131" name="Chart 96"/>
          <p:cNvGraphicFramePr/>
          <p:nvPr>
            <p:extLst>
              <p:ext uri="{D42A27DB-BD31-4B8C-83A1-F6EECF244321}">
                <p14:modId xmlns:p14="http://schemas.microsoft.com/office/powerpoint/2010/main" val="3655097372"/>
              </p:ext>
            </p:extLst>
          </p:nvPr>
        </p:nvGraphicFramePr>
        <p:xfrm>
          <a:off x="215607" y="3887640"/>
          <a:ext cx="4301799" cy="19259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2" name="Round Same Side Corner Rectangle 100"/>
          <p:cNvSpPr/>
          <p:nvPr/>
        </p:nvSpPr>
        <p:spPr>
          <a:xfrm>
            <a:off x="212392" y="3660525"/>
            <a:ext cx="4306926" cy="22574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65000"/>
              <a:alpha val="15000"/>
            </a:schemeClr>
          </a:solidFill>
          <a:ln w="3175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Evolução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–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Projetos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3" name="Round Same Side Corner Rectangle 102"/>
          <p:cNvSpPr/>
          <p:nvPr/>
        </p:nvSpPr>
        <p:spPr>
          <a:xfrm>
            <a:off x="4945895" y="5526478"/>
            <a:ext cx="3983999" cy="53779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6">
              <a:lumMod val="60000"/>
              <a:lumOff val="40000"/>
              <a:alpha val="50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b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2012</a:t>
            </a:r>
            <a:endParaRPr lang="ro-RO" sz="1200" b="1" dirty="0">
              <a:solidFill>
                <a:schemeClr val="tx1"/>
              </a:solidFill>
            </a:endParaRPr>
          </a:p>
        </p:txBody>
      </p:sp>
      <p:sp>
        <p:nvSpPr>
          <p:cNvPr id="135" name="Round Same Side Corner Rectangle 100"/>
          <p:cNvSpPr/>
          <p:nvPr/>
        </p:nvSpPr>
        <p:spPr>
          <a:xfrm>
            <a:off x="4622968" y="3662797"/>
            <a:ext cx="4306926" cy="22574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65000"/>
              <a:alpha val="15000"/>
            </a:schemeClr>
          </a:solidFill>
          <a:ln w="3175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Evolução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–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Indicadores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38" name="Group 279"/>
          <p:cNvGrpSpPr>
            <a:grpSpLocks noChangeAspect="1"/>
          </p:cNvGrpSpPr>
          <p:nvPr/>
        </p:nvGrpSpPr>
        <p:grpSpPr bwMode="auto">
          <a:xfrm>
            <a:off x="4625984" y="6277948"/>
            <a:ext cx="198000" cy="198000"/>
            <a:chOff x="3507" y="1060"/>
            <a:chExt cx="182" cy="16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39" name="Oval 280"/>
            <p:cNvSpPr>
              <a:spLocks noChangeArrowheads="1"/>
            </p:cNvSpPr>
            <p:nvPr/>
          </p:nvSpPr>
          <p:spPr bwMode="gray">
            <a:xfrm>
              <a:off x="3527" y="1073"/>
              <a:ext cx="142" cy="14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endParaRPr lang="pt-BR"/>
            </a:p>
          </p:txBody>
        </p:sp>
        <p:sp>
          <p:nvSpPr>
            <p:cNvPr id="140" name="Oval 281">
              <a:hlinkClick r:id="rId3" action="ppaction://hlinksldjump"/>
            </p:cNvPr>
            <p:cNvSpPr>
              <a:spLocks noChangeArrowheads="1"/>
            </p:cNvSpPr>
            <p:nvPr/>
          </p:nvSpPr>
          <p:spPr bwMode="gray">
            <a:xfrm>
              <a:off x="3507" y="1060"/>
              <a:ext cx="182" cy="16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pPr algn="ctr" defTabSz="977900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pt-BR" sz="1050" dirty="0"/>
                <a:t>1</a:t>
              </a:r>
            </a:p>
          </p:txBody>
        </p:sp>
      </p:grpSp>
      <p:grpSp>
        <p:nvGrpSpPr>
          <p:cNvPr id="141" name="Group 279"/>
          <p:cNvGrpSpPr>
            <a:grpSpLocks noChangeAspect="1"/>
          </p:cNvGrpSpPr>
          <p:nvPr/>
        </p:nvGrpSpPr>
        <p:grpSpPr bwMode="auto">
          <a:xfrm>
            <a:off x="4283968" y="6277948"/>
            <a:ext cx="198000" cy="198000"/>
            <a:chOff x="3507" y="1060"/>
            <a:chExt cx="182" cy="16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42" name="Oval 280"/>
            <p:cNvSpPr>
              <a:spLocks noChangeArrowheads="1"/>
            </p:cNvSpPr>
            <p:nvPr/>
          </p:nvSpPr>
          <p:spPr bwMode="gray">
            <a:xfrm>
              <a:off x="3527" y="1073"/>
              <a:ext cx="142" cy="14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endParaRPr lang="pt-BR"/>
            </a:p>
          </p:txBody>
        </p:sp>
        <p:sp>
          <p:nvSpPr>
            <p:cNvPr id="143" name="Oval 281"/>
            <p:cNvSpPr>
              <a:spLocks noChangeArrowheads="1"/>
            </p:cNvSpPr>
            <p:nvPr/>
          </p:nvSpPr>
          <p:spPr bwMode="gray">
            <a:xfrm>
              <a:off x="3507" y="1060"/>
              <a:ext cx="182" cy="168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pPr algn="ctr" defTabSz="977900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pt-BR" sz="1050" b="1" dirty="0" smtClean="0">
                  <a:solidFill>
                    <a:schemeClr val="bg1"/>
                  </a:solidFill>
                </a:rPr>
                <a:t>R</a:t>
              </a:r>
              <a:endParaRPr lang="pt-BR" sz="105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44" name="Round Same Side Corner Rectangle 4"/>
          <p:cNvSpPr/>
          <p:nvPr/>
        </p:nvSpPr>
        <p:spPr>
          <a:xfrm rot="10800000">
            <a:off x="3059832" y="1890626"/>
            <a:ext cx="3024336" cy="1610379"/>
          </a:xfrm>
          <a:prstGeom prst="round2SameRect">
            <a:avLst>
              <a:gd name="adj1" fmla="val 12899"/>
              <a:gd name="adj2" fmla="val 0"/>
            </a:avLst>
          </a:prstGeom>
          <a:solidFill>
            <a:schemeClr val="tx1">
              <a:alpha val="18000"/>
            </a:schemeClr>
          </a:solid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endParaRPr lang="ro-RO" sz="14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5" name="Round Same Side Corner Rectangle 106"/>
          <p:cNvSpPr/>
          <p:nvPr/>
        </p:nvSpPr>
        <p:spPr>
          <a:xfrm>
            <a:off x="3059831" y="1624196"/>
            <a:ext cx="3024337" cy="249911"/>
          </a:xfrm>
          <a:prstGeom prst="round2SameRect">
            <a:avLst>
              <a:gd name="adj1" fmla="val 33545"/>
              <a:gd name="adj2" fmla="val 0"/>
            </a:avLst>
          </a:prstGeo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0" scaled="1"/>
          </a:gradFill>
          <a:ln w="3175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4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Projetos</a:t>
            </a:r>
            <a:r>
              <a:rPr lang="en-US" sz="1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Concluídos</a:t>
            </a:r>
            <a:endParaRPr lang="ro-RO" sz="1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46" name="Tabela 1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7876227"/>
              </p:ext>
            </p:extLst>
          </p:nvPr>
        </p:nvGraphicFramePr>
        <p:xfrm>
          <a:off x="3075341" y="1906118"/>
          <a:ext cx="2993275" cy="1428161"/>
        </p:xfrm>
        <a:graphic>
          <a:graphicData uri="http://schemas.openxmlformats.org/drawingml/2006/table">
            <a:tbl>
              <a:tblPr/>
              <a:tblGrid>
                <a:gridCol w="256971"/>
                <a:gridCol w="2088232"/>
                <a:gridCol w="648072"/>
              </a:tblGrid>
              <a:tr h="204023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01</a:t>
                      </a: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4138" indent="0"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100" dirty="0" err="1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JudEdital</a:t>
                      </a: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100" dirty="0" err="1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Ago</a:t>
                      </a:r>
                      <a:r>
                        <a:rPr lang="pt-BR" sz="11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/12</a:t>
                      </a: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4023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02</a:t>
                      </a: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4138" indent="0" algn="l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4023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03</a:t>
                      </a: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4138" indent="0"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pt-BR" sz="11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pt-BR" sz="11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4023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04</a:t>
                      </a: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4138" indent="0"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pt-BR" sz="11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pt-BR" sz="11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4023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05</a:t>
                      </a: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4138" indent="0"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pt-BR" sz="11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pt-BR" sz="11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4023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06</a:t>
                      </a: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4138" indent="0"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pt-BR" sz="11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pt-BR" sz="11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4023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07</a:t>
                      </a: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4138" indent="0"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pt-BR" sz="11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pt-BR" sz="11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1" name="Chart 96"/>
          <p:cNvGraphicFramePr/>
          <p:nvPr>
            <p:extLst>
              <p:ext uri="{D42A27DB-BD31-4B8C-83A1-F6EECF244321}">
                <p14:modId xmlns:p14="http://schemas.microsoft.com/office/powerpoint/2010/main" val="4062988267"/>
              </p:ext>
            </p:extLst>
          </p:nvPr>
        </p:nvGraphicFramePr>
        <p:xfrm>
          <a:off x="4626183" y="3889912"/>
          <a:ext cx="4301799" cy="19259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29539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iseño predeterminad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iseño predeterminado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Diseño predeterminad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iseño predeterminado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Diseño predeterminad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iseño predeterminado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Diseño predeterminad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iseño predeterminado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Diseño predeterminad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iseño predeterminado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Diseño predeterminad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iseño predeterminado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10130</TotalTime>
  <Words>7384</Words>
  <Application>Microsoft Macintosh PowerPoint</Application>
  <PresentationFormat>On-screen Show (4:3)</PresentationFormat>
  <Paragraphs>1707</Paragraphs>
  <Slides>78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78</vt:i4>
      </vt:variant>
    </vt:vector>
  </HeadingPairs>
  <TitlesOfParts>
    <vt:vector size="79" baseType="lpstr">
      <vt:lpstr>Diseño predeterminado</vt:lpstr>
      <vt:lpstr>Portfólio de projetos de tic</vt:lpstr>
      <vt:lpstr>Portfólios DE PROJETOS De tic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Projeto: Implantação Juizados Cíveis da RMR</vt:lpstr>
      <vt:lpstr>Projeto: Processos Internos (Corregedoria)</vt:lpstr>
      <vt:lpstr>Projeto: Juizados Criminais</vt:lpstr>
      <vt:lpstr>Projeto: Colégio Recursal</vt:lpstr>
      <vt:lpstr>Projeto: Audiência Digital</vt:lpstr>
      <vt:lpstr>Projeto: Controle de Frequência de Cumpridor de Pena Alternativa  (VEPA)</vt:lpstr>
      <vt:lpstr>Projeto: Banco Nacional de Mandados de Prisão</vt:lpstr>
      <vt:lpstr>Projeto: Protocolo Integrado</vt:lpstr>
      <vt:lpstr>Projeto: Pré-queixa (Mediação &amp; Arbitragem)</vt:lpstr>
      <vt:lpstr>Projeto: Execução Fiscal Eletrônica</vt:lpstr>
      <vt:lpstr>Projeto: Painel de Chamadas de Audiências</vt:lpstr>
      <vt:lpstr>Projeto: Vitaliciamento</vt:lpstr>
      <vt:lpstr>Projeto: Processos Apensados (Extinção de Barramentos)</vt:lpstr>
      <vt:lpstr>Projeto: Sessão de Julgamento Eletrônica</vt:lpstr>
      <vt:lpstr>PowerPoint Presentation</vt:lpstr>
      <vt:lpstr>PowerPoint Presentation</vt:lpstr>
      <vt:lpstr>PowerPoint Presentation</vt:lpstr>
      <vt:lpstr>PowerPoint Presentation</vt:lpstr>
      <vt:lpstr>Projeto: Digitalização das Pastas Funcionais</vt:lpstr>
      <vt:lpstr>Projeto: Arquivo Geral</vt:lpstr>
      <vt:lpstr>Projeto: Portal de Internet</vt:lpstr>
      <vt:lpstr>Projeto: Modernização da Rede da Capital (Wireless)</vt:lpstr>
      <vt:lpstr>Projeto: Redundância de Instalações Físicas</vt:lpstr>
      <vt:lpstr>Projeto: Implantação do Service Manager</vt:lpstr>
      <vt:lpstr>Projeto: Implantação do Configuration Manager</vt:lpstr>
      <vt:lpstr>Projeto: Implantação do Operation Manager</vt:lpstr>
      <vt:lpstr>Projeto: Implantação do EPM-Microsoft</vt:lpstr>
      <vt:lpstr>Projeto: Uso Doméstico do Office</vt:lpstr>
      <vt:lpstr>Projeto: Painel de Indicadores 1º Grau (BI)</vt:lpstr>
      <vt:lpstr>Projeto: Painel de Indicadores 2º Grau (BI)</vt:lpstr>
      <vt:lpstr>Projeto: Acompanhamento de Obras</vt:lpstr>
      <vt:lpstr>Projeto: Política de Segurança da Informação (Diretrizes)</vt:lpstr>
      <vt:lpstr>Projeto: Campanha de Divulgação e Conscientização da PSI</vt:lpstr>
      <vt:lpstr>Projeto: Gestão de Riscos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Gestão de Pagamento de Precatórios</vt:lpstr>
      <vt:lpstr>Conhecer Virtual</vt:lpstr>
      <vt:lpstr>Gestão da Execução Penal</vt:lpstr>
      <vt:lpstr>Novo Themis</vt:lpstr>
      <vt:lpstr>Cemando 2º Grau</vt:lpstr>
      <vt:lpstr>Consulta Processual CCMA</vt:lpstr>
      <vt:lpstr>Consulta Processual Unificada</vt:lpstr>
      <vt:lpstr>Consulta Processual Móvel</vt:lpstr>
      <vt:lpstr>Gerenciador de Contas de Depósito Judicial</vt:lpstr>
      <vt:lpstr>Integração do Judwin 1º Grau com o CNACL</vt:lpstr>
      <vt:lpstr>Acompanhamento de Medidas Sócio Educativas </vt:lpstr>
      <vt:lpstr>Substituição do SISPE</vt:lpstr>
      <vt:lpstr>Sistema de Frequência</vt:lpstr>
      <vt:lpstr>Banco de Talentos</vt:lpstr>
      <vt:lpstr>Aquisição de Sistema para o Centro de Saúde</vt:lpstr>
      <vt:lpstr>Jurisprudência</vt:lpstr>
      <vt:lpstr>Rede de Dados Interior</vt:lpstr>
      <vt:lpstr>Projeto SETIC 24x7</vt:lpstr>
      <vt:lpstr>Gestão de Vulnerabilidades</vt:lpstr>
      <vt:lpstr>Implantação do PETIC</vt:lpstr>
      <vt:lpstr>Elaboração do PDTIC</vt:lpstr>
      <vt:lpstr>Gestão de Identidades</vt:lpstr>
      <vt:lpstr>Implantação Ferramenta de CRM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R A</cp:lastModifiedBy>
  <cp:revision>1020</cp:revision>
  <cp:lastPrinted>2012-10-17T10:38:27Z</cp:lastPrinted>
  <dcterms:created xsi:type="dcterms:W3CDTF">2010-05-23T14:28:12Z</dcterms:created>
  <dcterms:modified xsi:type="dcterms:W3CDTF">2012-11-14T03:36:29Z</dcterms:modified>
</cp:coreProperties>
</file>