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1" r:id="rId4"/>
    <p:sldId id="302" r:id="rId5"/>
    <p:sldId id="304" r:id="rId6"/>
    <p:sldId id="305" r:id="rId7"/>
    <p:sldId id="306" r:id="rId8"/>
    <p:sldId id="307" r:id="rId9"/>
    <p:sldId id="310" r:id="rId10"/>
    <p:sldId id="311" r:id="rId11"/>
    <p:sldId id="303" r:id="rId12"/>
    <p:sldId id="308" r:id="rId13"/>
    <p:sldId id="309" r:id="rId14"/>
    <p:sldId id="314" r:id="rId15"/>
    <p:sldId id="315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0C0C0"/>
    <a:srgbClr val="336699"/>
    <a:srgbClr val="800040"/>
    <a:srgbClr val="FC755A"/>
    <a:srgbClr val="400080"/>
    <a:srgbClr val="804000"/>
    <a:srgbClr val="000080"/>
    <a:srgbClr val="FF0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105" d="100"/>
          <a:sy n="105" d="100"/>
        </p:scale>
        <p:origin x="-18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FA891-C8AA-884A-A67D-92406D9F8E41}" type="doc">
      <dgm:prSet loTypeId="urn:microsoft.com/office/officeart/2005/8/layout/hChevron3" loCatId="cycle" qsTypeId="urn:microsoft.com/office/officeart/2005/8/quickstyle/simple5" qsCatId="simple" csTypeId="urn:microsoft.com/office/officeart/2005/8/colors/accent2_2" csCatId="accent2" phldr="1"/>
      <dgm:spPr/>
    </dgm:pt>
    <dgm:pt modelId="{295DAC6D-0919-F14A-8C5B-3BE207ACFE4A}">
      <dgm:prSet phldrT="[Text]" custT="1"/>
      <dgm:spPr/>
      <dgm:t>
        <a:bodyPr/>
        <a:lstStyle/>
        <a:p>
          <a:r>
            <a:rPr lang="pt-BR" sz="1600" dirty="0" smtClean="0"/>
            <a:t>Aprovação</a:t>
          </a:r>
          <a:endParaRPr lang="pt-BR" sz="1600" dirty="0"/>
        </a:p>
      </dgm:t>
    </dgm:pt>
    <dgm:pt modelId="{8B3490EE-4C77-2F47-A662-6CFC99D3BE16}" type="parTrans" cxnId="{BFAA1F67-45B4-9640-8B67-9347E564809D}">
      <dgm:prSet/>
      <dgm:spPr/>
      <dgm:t>
        <a:bodyPr/>
        <a:lstStyle/>
        <a:p>
          <a:endParaRPr lang="pt-BR" sz="1400"/>
        </a:p>
      </dgm:t>
    </dgm:pt>
    <dgm:pt modelId="{B9A33DDC-887C-3D45-9FA1-3BFBD4A4545B}" type="sibTrans" cxnId="{BFAA1F67-45B4-9640-8B67-9347E564809D}">
      <dgm:prSet/>
      <dgm:spPr/>
      <dgm:t>
        <a:bodyPr/>
        <a:lstStyle/>
        <a:p>
          <a:endParaRPr lang="pt-BR" sz="1400"/>
        </a:p>
      </dgm:t>
    </dgm:pt>
    <dgm:pt modelId="{8809A357-07C7-5445-A2F1-D87DEC8456F1}">
      <dgm:prSet phldrT="[Text]" custT="1"/>
      <dgm:spPr/>
      <dgm:t>
        <a:bodyPr/>
        <a:lstStyle/>
        <a:p>
          <a:r>
            <a:rPr lang="pt-BR" sz="1600" dirty="0" smtClean="0"/>
            <a:t>Priorização</a:t>
          </a:r>
          <a:endParaRPr lang="pt-BR" sz="1600" dirty="0"/>
        </a:p>
      </dgm:t>
    </dgm:pt>
    <dgm:pt modelId="{62E8871F-0ED2-AD45-B888-3386396A4359}" type="parTrans" cxnId="{1498E24B-743D-C441-B7F5-06073CEF0312}">
      <dgm:prSet/>
      <dgm:spPr/>
      <dgm:t>
        <a:bodyPr/>
        <a:lstStyle/>
        <a:p>
          <a:endParaRPr lang="pt-BR" sz="1400"/>
        </a:p>
      </dgm:t>
    </dgm:pt>
    <dgm:pt modelId="{378687E4-5624-8C43-8BFF-3A10B54D38DB}" type="sibTrans" cxnId="{1498E24B-743D-C441-B7F5-06073CEF0312}">
      <dgm:prSet/>
      <dgm:spPr/>
      <dgm:t>
        <a:bodyPr/>
        <a:lstStyle/>
        <a:p>
          <a:endParaRPr lang="pt-BR" sz="1400"/>
        </a:p>
      </dgm:t>
    </dgm:pt>
    <dgm:pt modelId="{CCABEE83-7FF0-244D-8824-3045A313C8D3}">
      <dgm:prSet phldrT="[Text]" custT="1"/>
      <dgm:spPr/>
      <dgm:t>
        <a:bodyPr/>
        <a:lstStyle/>
        <a:p>
          <a:r>
            <a:rPr lang="pt-BR" sz="1600" dirty="0" smtClean="0"/>
            <a:t>Execução</a:t>
          </a:r>
          <a:endParaRPr lang="pt-BR" sz="1600" dirty="0"/>
        </a:p>
      </dgm:t>
    </dgm:pt>
    <dgm:pt modelId="{ADD8AB45-9AE2-414B-BAD8-F312071DE918}" type="parTrans" cxnId="{94790DD1-36CF-9647-A334-288CAE4AA396}">
      <dgm:prSet/>
      <dgm:spPr/>
      <dgm:t>
        <a:bodyPr/>
        <a:lstStyle/>
        <a:p>
          <a:endParaRPr lang="pt-BR" sz="1400"/>
        </a:p>
      </dgm:t>
    </dgm:pt>
    <dgm:pt modelId="{384754E6-4614-3248-89BC-B593B481331D}" type="sibTrans" cxnId="{94790DD1-36CF-9647-A334-288CAE4AA396}">
      <dgm:prSet/>
      <dgm:spPr/>
      <dgm:t>
        <a:bodyPr/>
        <a:lstStyle/>
        <a:p>
          <a:endParaRPr lang="pt-BR" sz="1400"/>
        </a:p>
      </dgm:t>
    </dgm:pt>
    <dgm:pt modelId="{C7771901-9CCA-3542-BC86-2833DAB421D8}">
      <dgm:prSet phldrT="[Text]" custT="1"/>
      <dgm:spPr/>
      <dgm:t>
        <a:bodyPr/>
        <a:lstStyle/>
        <a:p>
          <a:r>
            <a:rPr lang="pt-BR" sz="1600" dirty="0" smtClean="0"/>
            <a:t>Levantamento</a:t>
          </a:r>
          <a:endParaRPr lang="pt-BR" sz="1600" dirty="0"/>
        </a:p>
      </dgm:t>
    </dgm:pt>
    <dgm:pt modelId="{573FBF7D-FC81-9E44-82F3-4B5DC7419B57}" type="parTrans" cxnId="{1BA1153F-D637-EF4A-B489-3561B904C35D}">
      <dgm:prSet/>
      <dgm:spPr/>
      <dgm:t>
        <a:bodyPr/>
        <a:lstStyle/>
        <a:p>
          <a:endParaRPr lang="pt-BR" sz="1400"/>
        </a:p>
      </dgm:t>
    </dgm:pt>
    <dgm:pt modelId="{FEFB1D47-7F52-7A46-A309-D2268C5C7268}" type="sibTrans" cxnId="{1BA1153F-D637-EF4A-B489-3561B904C35D}">
      <dgm:prSet/>
      <dgm:spPr/>
      <dgm:t>
        <a:bodyPr/>
        <a:lstStyle/>
        <a:p>
          <a:endParaRPr lang="pt-BR" sz="1400"/>
        </a:p>
      </dgm:t>
    </dgm:pt>
    <dgm:pt modelId="{6C677B1B-1FBA-DF4D-BB09-C27E664BCCBA}" type="pres">
      <dgm:prSet presAssocID="{15FFA891-C8AA-884A-A67D-92406D9F8E41}" presName="Name0" presStyleCnt="0">
        <dgm:presLayoutVars>
          <dgm:dir/>
          <dgm:resizeHandles val="exact"/>
        </dgm:presLayoutVars>
      </dgm:prSet>
      <dgm:spPr/>
    </dgm:pt>
    <dgm:pt modelId="{FFF2878D-E066-D74D-BFB3-A1CD5025F703}" type="pres">
      <dgm:prSet presAssocID="{C7771901-9CCA-3542-BC86-2833DAB421D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AF7D5A-92B9-F547-BE19-FAFED4F5494B}" type="pres">
      <dgm:prSet presAssocID="{FEFB1D47-7F52-7A46-A309-D2268C5C7268}" presName="parSpace" presStyleCnt="0"/>
      <dgm:spPr/>
    </dgm:pt>
    <dgm:pt modelId="{8D572E97-90F0-E449-B5E2-1B73A29F647C}" type="pres">
      <dgm:prSet presAssocID="{295DAC6D-0919-F14A-8C5B-3BE207ACFE4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F868B-FC80-E240-9AAF-F9E0F9A1B08A}" type="pres">
      <dgm:prSet presAssocID="{B9A33DDC-887C-3D45-9FA1-3BFBD4A4545B}" presName="parSpace" presStyleCnt="0"/>
      <dgm:spPr/>
    </dgm:pt>
    <dgm:pt modelId="{D97FFADC-E535-4A41-BAFF-8BF13DC524CC}" type="pres">
      <dgm:prSet presAssocID="{8809A357-07C7-5445-A2F1-D87DEC8456F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4314E4-381C-204E-8EB3-2E773EC4CDE2}" type="pres">
      <dgm:prSet presAssocID="{378687E4-5624-8C43-8BFF-3A10B54D38DB}" presName="parSpace" presStyleCnt="0"/>
      <dgm:spPr/>
    </dgm:pt>
    <dgm:pt modelId="{F7402F36-D8A6-C94D-9918-D9704F3833FE}" type="pres">
      <dgm:prSet presAssocID="{CCABEE83-7FF0-244D-8824-3045A313C8D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C56140-0AE2-E14E-AAD3-043528BC3888}" type="presOf" srcId="{15FFA891-C8AA-884A-A67D-92406D9F8E41}" destId="{6C677B1B-1FBA-DF4D-BB09-C27E664BCCBA}" srcOrd="0" destOrd="0" presId="urn:microsoft.com/office/officeart/2005/8/layout/hChevron3"/>
    <dgm:cxn modelId="{94790DD1-36CF-9647-A334-288CAE4AA396}" srcId="{15FFA891-C8AA-884A-A67D-92406D9F8E41}" destId="{CCABEE83-7FF0-244D-8824-3045A313C8D3}" srcOrd="3" destOrd="0" parTransId="{ADD8AB45-9AE2-414B-BAD8-F312071DE918}" sibTransId="{384754E6-4614-3248-89BC-B593B481331D}"/>
    <dgm:cxn modelId="{1498E24B-743D-C441-B7F5-06073CEF0312}" srcId="{15FFA891-C8AA-884A-A67D-92406D9F8E41}" destId="{8809A357-07C7-5445-A2F1-D87DEC8456F1}" srcOrd="2" destOrd="0" parTransId="{62E8871F-0ED2-AD45-B888-3386396A4359}" sibTransId="{378687E4-5624-8C43-8BFF-3A10B54D38DB}"/>
    <dgm:cxn modelId="{302C5C25-22BA-C249-B0E1-E8F5E645DA0F}" type="presOf" srcId="{C7771901-9CCA-3542-BC86-2833DAB421D8}" destId="{FFF2878D-E066-D74D-BFB3-A1CD5025F703}" srcOrd="0" destOrd="0" presId="urn:microsoft.com/office/officeart/2005/8/layout/hChevron3"/>
    <dgm:cxn modelId="{BFAA1F67-45B4-9640-8B67-9347E564809D}" srcId="{15FFA891-C8AA-884A-A67D-92406D9F8E41}" destId="{295DAC6D-0919-F14A-8C5B-3BE207ACFE4A}" srcOrd="1" destOrd="0" parTransId="{8B3490EE-4C77-2F47-A662-6CFC99D3BE16}" sibTransId="{B9A33DDC-887C-3D45-9FA1-3BFBD4A4545B}"/>
    <dgm:cxn modelId="{D6FA3841-5420-454C-8EE8-91CA0174A8AB}" type="presOf" srcId="{295DAC6D-0919-F14A-8C5B-3BE207ACFE4A}" destId="{8D572E97-90F0-E449-B5E2-1B73A29F647C}" srcOrd="0" destOrd="0" presId="urn:microsoft.com/office/officeart/2005/8/layout/hChevron3"/>
    <dgm:cxn modelId="{14A97892-F706-BE4A-8397-40E2CE8D2D5A}" type="presOf" srcId="{CCABEE83-7FF0-244D-8824-3045A313C8D3}" destId="{F7402F36-D8A6-C94D-9918-D9704F3833FE}" srcOrd="0" destOrd="0" presId="urn:microsoft.com/office/officeart/2005/8/layout/hChevron3"/>
    <dgm:cxn modelId="{C12DA3CE-D29C-3047-94FA-0906A9F8F9A3}" type="presOf" srcId="{8809A357-07C7-5445-A2F1-D87DEC8456F1}" destId="{D97FFADC-E535-4A41-BAFF-8BF13DC524CC}" srcOrd="0" destOrd="0" presId="urn:microsoft.com/office/officeart/2005/8/layout/hChevron3"/>
    <dgm:cxn modelId="{1BA1153F-D637-EF4A-B489-3561B904C35D}" srcId="{15FFA891-C8AA-884A-A67D-92406D9F8E41}" destId="{C7771901-9CCA-3542-BC86-2833DAB421D8}" srcOrd="0" destOrd="0" parTransId="{573FBF7D-FC81-9E44-82F3-4B5DC7419B57}" sibTransId="{FEFB1D47-7F52-7A46-A309-D2268C5C7268}"/>
    <dgm:cxn modelId="{146E4F1C-15C1-1D41-A7B5-37F606C2C32E}" type="presParOf" srcId="{6C677B1B-1FBA-DF4D-BB09-C27E664BCCBA}" destId="{FFF2878D-E066-D74D-BFB3-A1CD5025F703}" srcOrd="0" destOrd="0" presId="urn:microsoft.com/office/officeart/2005/8/layout/hChevron3"/>
    <dgm:cxn modelId="{026B2BB6-433C-494E-9E53-C5AD5FC3E67B}" type="presParOf" srcId="{6C677B1B-1FBA-DF4D-BB09-C27E664BCCBA}" destId="{91AF7D5A-92B9-F547-BE19-FAFED4F5494B}" srcOrd="1" destOrd="0" presId="urn:microsoft.com/office/officeart/2005/8/layout/hChevron3"/>
    <dgm:cxn modelId="{87D9BEF9-0193-394F-B6AB-C816328B21F7}" type="presParOf" srcId="{6C677B1B-1FBA-DF4D-BB09-C27E664BCCBA}" destId="{8D572E97-90F0-E449-B5E2-1B73A29F647C}" srcOrd="2" destOrd="0" presId="urn:microsoft.com/office/officeart/2005/8/layout/hChevron3"/>
    <dgm:cxn modelId="{E5CCFFCA-9DB1-2A4C-8D67-48063882585D}" type="presParOf" srcId="{6C677B1B-1FBA-DF4D-BB09-C27E664BCCBA}" destId="{7A0F868B-FC80-E240-9AAF-F9E0F9A1B08A}" srcOrd="3" destOrd="0" presId="urn:microsoft.com/office/officeart/2005/8/layout/hChevron3"/>
    <dgm:cxn modelId="{D8B17ACF-C8EA-E148-AB9E-13314DC329F6}" type="presParOf" srcId="{6C677B1B-1FBA-DF4D-BB09-C27E664BCCBA}" destId="{D97FFADC-E535-4A41-BAFF-8BF13DC524CC}" srcOrd="4" destOrd="0" presId="urn:microsoft.com/office/officeart/2005/8/layout/hChevron3"/>
    <dgm:cxn modelId="{1238F051-D2DD-6840-B29C-F0632CED1DDA}" type="presParOf" srcId="{6C677B1B-1FBA-DF4D-BB09-C27E664BCCBA}" destId="{E74314E4-381C-204E-8EB3-2E773EC4CDE2}" srcOrd="5" destOrd="0" presId="urn:microsoft.com/office/officeart/2005/8/layout/hChevron3"/>
    <dgm:cxn modelId="{BCFA78B2-8D8A-9345-971B-F81260C4A946}" type="presParOf" srcId="{6C677B1B-1FBA-DF4D-BB09-C27E664BCCBA}" destId="{F7402F36-D8A6-C94D-9918-D9704F3833F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878D-E066-D74D-BFB3-A1CD5025F703}">
      <dsp:nvSpPr>
        <dsp:cNvPr id="0" name=""/>
        <dsp:cNvSpPr/>
      </dsp:nvSpPr>
      <dsp:spPr>
        <a:xfrm>
          <a:off x="2151" y="332177"/>
          <a:ext cx="2158974" cy="86358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Levantamento</a:t>
          </a:r>
          <a:endParaRPr lang="pt-BR" sz="1600" kern="1200" dirty="0"/>
        </a:p>
      </dsp:txBody>
      <dsp:txXfrm>
        <a:off x="2151" y="332177"/>
        <a:ext cx="1943077" cy="863589"/>
      </dsp:txXfrm>
    </dsp:sp>
    <dsp:sp modelId="{8D572E97-90F0-E449-B5E2-1B73A29F647C}">
      <dsp:nvSpPr>
        <dsp:cNvPr id="0" name=""/>
        <dsp:cNvSpPr/>
      </dsp:nvSpPr>
      <dsp:spPr>
        <a:xfrm>
          <a:off x="1729331" y="332177"/>
          <a:ext cx="2158974" cy="8635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Aprovação</a:t>
          </a:r>
          <a:endParaRPr lang="pt-BR" sz="1600" kern="1200" dirty="0"/>
        </a:p>
      </dsp:txBody>
      <dsp:txXfrm>
        <a:off x="2161126" y="332177"/>
        <a:ext cx="1295385" cy="863589"/>
      </dsp:txXfrm>
    </dsp:sp>
    <dsp:sp modelId="{D97FFADC-E535-4A41-BAFF-8BF13DC524CC}">
      <dsp:nvSpPr>
        <dsp:cNvPr id="0" name=""/>
        <dsp:cNvSpPr/>
      </dsp:nvSpPr>
      <dsp:spPr>
        <a:xfrm>
          <a:off x="3456510" y="332177"/>
          <a:ext cx="2158974" cy="8635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Priorização</a:t>
          </a:r>
          <a:endParaRPr lang="pt-BR" sz="1600" kern="1200" dirty="0"/>
        </a:p>
      </dsp:txBody>
      <dsp:txXfrm>
        <a:off x="3888305" y="332177"/>
        <a:ext cx="1295385" cy="863589"/>
      </dsp:txXfrm>
    </dsp:sp>
    <dsp:sp modelId="{F7402F36-D8A6-C94D-9918-D9704F3833FE}">
      <dsp:nvSpPr>
        <dsp:cNvPr id="0" name=""/>
        <dsp:cNvSpPr/>
      </dsp:nvSpPr>
      <dsp:spPr>
        <a:xfrm>
          <a:off x="5183689" y="332177"/>
          <a:ext cx="2158974" cy="8635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Execução</a:t>
          </a:r>
          <a:endParaRPr lang="pt-BR" sz="1600" kern="1200" dirty="0"/>
        </a:p>
      </dsp:txBody>
      <dsp:txXfrm>
        <a:off x="5615484" y="332177"/>
        <a:ext cx="1295385" cy="86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87E17A-69E2-4D5B-9AF8-B3F01A990E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88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8E5382-02D6-4EAC-A4FF-1C78DCF56F4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9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5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60A789-1223-48A4-977A-B005DAD0232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1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0402E4-A0B1-4B7D-BC39-F901F2681C5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7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3A500D-12F8-4305-8948-CE39CCCCF40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0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AB5121-2E7D-46AA-BDC0-17F875BC8AE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C88DBD-58F3-4F3A-8B54-1E8EFC1C212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11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61BCB3-D044-4735-91FB-48B9C53CA84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720"/>
            <a:ext cx="82296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8" b="40681"/>
          <a:stretch/>
        </p:blipFill>
        <p:spPr>
          <a:xfrm>
            <a:off x="-36512" y="-27384"/>
            <a:ext cx="928903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84368" y="44624"/>
            <a:ext cx="1080120" cy="5516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Comitê Gestor de TIC</a:t>
            </a:r>
            <a:br>
              <a:rPr lang="es-UY" dirty="0" smtClean="0">
                <a:solidFill>
                  <a:schemeClr val="tx1"/>
                </a:solidFill>
              </a:rPr>
            </a:br>
            <a:r>
              <a:rPr lang="es-UY" dirty="0" smtClean="0">
                <a:solidFill>
                  <a:schemeClr val="tx1"/>
                </a:solidFill>
              </a:rPr>
              <a:t>(CGTIC)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NoVEMBRO</a:t>
            </a:r>
            <a:r>
              <a:rPr lang="pt-BR" dirty="0" smtClean="0"/>
              <a:t>/2012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 bwMode="auto">
          <a:xfrm>
            <a:off x="107504" y="44624"/>
            <a:ext cx="7999735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 smtClean="0"/>
              <a:t>Gestão de conhecimento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34481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Portal </a:t>
            </a:r>
            <a:r>
              <a:rPr lang="pt-BR" dirty="0" err="1" smtClean="0"/>
              <a:t>cgtic</a:t>
            </a:r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33795"/>
          <a:stretch/>
        </p:blipFill>
        <p:spPr>
          <a:xfrm>
            <a:off x="611560" y="980728"/>
            <a:ext cx="8028384" cy="377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08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Fatos relevantes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124744"/>
            <a:ext cx="3384376" cy="3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Rotatividade de servidores na </a:t>
            </a:r>
            <a:r>
              <a:rPr lang="pt-BR" dirty="0" smtClean="0"/>
              <a:t>SETIC</a:t>
            </a:r>
          </a:p>
          <a:p>
            <a:pPr lvl="1">
              <a:lnSpc>
                <a:spcPct val="150000"/>
              </a:lnSpc>
            </a:pPr>
            <a:r>
              <a:rPr lang="pt-BR" b="0" dirty="0" smtClean="0"/>
              <a:t>Julho/12 a Novembro/12: +15 profissionais</a:t>
            </a:r>
            <a:endParaRPr lang="pt-BR" b="0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DISIS (70 profissionais)</a:t>
            </a:r>
          </a:p>
          <a:p>
            <a:pPr lvl="1">
              <a:lnSpc>
                <a:spcPct val="150000"/>
              </a:lnSpc>
            </a:pPr>
            <a:r>
              <a:rPr lang="pt-BR" b="0" dirty="0" smtClean="0"/>
              <a:t>10 exonera</a:t>
            </a:r>
            <a:r>
              <a:rPr lang="pt-BR" b="0" dirty="0" smtClean="0"/>
              <a:t>ções</a:t>
            </a:r>
            <a:r>
              <a:rPr lang="pt-BR" b="0" dirty="0" smtClean="0"/>
              <a:t> (analistas e programadores)</a:t>
            </a:r>
          </a:p>
          <a:p>
            <a:pPr lvl="1">
              <a:lnSpc>
                <a:spcPct val="150000"/>
              </a:lnSpc>
            </a:pPr>
            <a:r>
              <a:rPr lang="pt-BR" b="0" dirty="0" smtClean="0"/>
              <a:t>Sendo 3 chefes de unidade, 3 l</a:t>
            </a:r>
            <a:r>
              <a:rPr lang="pt-BR" b="0" dirty="0" smtClean="0"/>
              <a:t>íderes de projeto</a:t>
            </a:r>
            <a:endParaRPr lang="pt-BR" b="0" dirty="0" smtClean="0"/>
          </a:p>
          <a:p>
            <a:pPr lvl="1">
              <a:lnSpc>
                <a:spcPct val="150000"/>
              </a:lnSpc>
            </a:pPr>
            <a:r>
              <a:rPr lang="pt-BR" b="0" dirty="0" smtClean="0"/>
              <a:t>Principais Projetos Afetados: </a:t>
            </a:r>
          </a:p>
          <a:p>
            <a:pPr lvl="2">
              <a:lnSpc>
                <a:spcPct val="150000"/>
              </a:lnSpc>
            </a:pPr>
            <a:r>
              <a:rPr lang="pt-BR" b="0" dirty="0" err="1" smtClean="0"/>
              <a:t>PJe</a:t>
            </a:r>
            <a:r>
              <a:rPr lang="pt-BR" b="0" dirty="0" smtClean="0"/>
              <a:t> (3), Audi</a:t>
            </a:r>
            <a:r>
              <a:rPr lang="pt-BR" b="0" dirty="0" smtClean="0"/>
              <a:t>ência Digital (4), BI (1), BNMP (1)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Expectativa de mais 3 exonerações em 2012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6308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 smtClean="0"/>
              <a:t>Consulta </a:t>
            </a:r>
            <a:r>
              <a:rPr lang="pt-BR" sz="2400" dirty="0" smtClean="0"/>
              <a:t>Processual </a:t>
            </a:r>
            <a:r>
              <a:rPr lang="pt-BR" sz="2400" dirty="0" smtClean="0"/>
              <a:t>(Reclama</a:t>
            </a:r>
            <a:r>
              <a:rPr lang="pt-BR" sz="2400" dirty="0" smtClean="0"/>
              <a:t>ção </a:t>
            </a:r>
            <a:r>
              <a:rPr lang="pt-BR" sz="2400" dirty="0" smtClean="0"/>
              <a:t>OAB)</a:t>
            </a:r>
          </a:p>
          <a:p>
            <a:pPr lvl="1">
              <a:lnSpc>
                <a:spcPct val="150000"/>
              </a:lnSpc>
            </a:pPr>
            <a:r>
              <a:rPr lang="pt-BR" sz="2000" b="0" dirty="0" smtClean="0"/>
              <a:t>Problemas de Seguran</a:t>
            </a:r>
            <a:r>
              <a:rPr lang="pt-BR" sz="2000" b="0" dirty="0" smtClean="0"/>
              <a:t>ça e Indisponibilidade dos Serviços SICASE, </a:t>
            </a:r>
            <a:r>
              <a:rPr lang="pt-BR" sz="2000" b="0" dirty="0" err="1" smtClean="0"/>
              <a:t>PJe</a:t>
            </a:r>
            <a:r>
              <a:rPr lang="pt-BR" sz="2000" b="0" dirty="0" smtClean="0"/>
              <a:t>, Antecedentes Criminais, Portal</a:t>
            </a:r>
            <a:endParaRPr lang="pt-BR" sz="2000" b="0" dirty="0" smtClean="0"/>
          </a:p>
          <a:p>
            <a:pPr lvl="1">
              <a:lnSpc>
                <a:spcPct val="150000"/>
              </a:lnSpc>
            </a:pPr>
            <a:r>
              <a:rPr lang="pt-BR" sz="2000" b="0" dirty="0" smtClean="0"/>
              <a:t>Projeto: </a:t>
            </a:r>
            <a:r>
              <a:rPr lang="pt-BR" sz="2000" b="0" dirty="0" smtClean="0"/>
              <a:t>Consulta Processual para Advogados</a:t>
            </a:r>
            <a:endParaRPr lang="pt-BR" sz="2000" b="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Mudança na numeração </a:t>
            </a:r>
            <a:r>
              <a:rPr lang="pt-BR" sz="2400" dirty="0" smtClean="0"/>
              <a:t>telefônica</a:t>
            </a:r>
          </a:p>
          <a:p>
            <a:pPr lvl="1">
              <a:lnSpc>
                <a:spcPct val="150000"/>
              </a:lnSpc>
            </a:pPr>
            <a:r>
              <a:rPr lang="pt-BR" sz="2000" b="0" dirty="0" smtClean="0"/>
              <a:t>Redu</a:t>
            </a:r>
            <a:r>
              <a:rPr lang="pt-BR" sz="2000" b="0" dirty="0" smtClean="0"/>
              <a:t>ção de custos com a adesão ao projeto </a:t>
            </a:r>
            <a:br>
              <a:rPr lang="pt-BR" sz="2000" b="0" dirty="0" smtClean="0"/>
            </a:br>
            <a:r>
              <a:rPr lang="pt-BR" sz="2000" b="0" dirty="0" smtClean="0"/>
              <a:t>PE Conectado</a:t>
            </a:r>
            <a:endParaRPr lang="pt-BR" sz="2000" b="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Lançamento </a:t>
            </a:r>
            <a:r>
              <a:rPr lang="pt-BR" sz="2400" dirty="0" smtClean="0"/>
              <a:t>Política de Segurança (</a:t>
            </a:r>
            <a:r>
              <a:rPr lang="pt-BR" sz="2400" dirty="0" err="1" smtClean="0"/>
              <a:t>Fev</a:t>
            </a:r>
            <a:r>
              <a:rPr lang="pt-BR" sz="2400" dirty="0" smtClean="0"/>
              <a:t>/13</a:t>
            </a:r>
            <a:r>
              <a:rPr lang="pt-BR" sz="24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pt-BR" sz="2000" b="0" dirty="0" smtClean="0"/>
              <a:t>Recomenda</a:t>
            </a:r>
            <a:r>
              <a:rPr lang="pt-BR" sz="2000" b="0" dirty="0" smtClean="0"/>
              <a:t>ção do Cerimonial (agenda de eventos)</a:t>
            </a:r>
            <a:r>
              <a:rPr lang="pt-BR" sz="2000" b="0" dirty="0" smtClean="0"/>
              <a:t> </a:t>
            </a:r>
            <a:endParaRPr 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168562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68863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			         Palestrante </a:t>
            </a:r>
            <a:r>
              <a:rPr lang="pt-BR" dirty="0" smtClean="0"/>
              <a:t>no CONIP’</a:t>
            </a:r>
            <a:r>
              <a:rPr lang="pt-BR" dirty="0" smtClean="0"/>
              <a:t>2012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1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Matéria </a:t>
            </a:r>
            <a:r>
              <a:rPr lang="pt-BR" dirty="0" smtClean="0"/>
              <a:t>INFO </a:t>
            </a:r>
            <a:r>
              <a:rPr lang="pt-BR" dirty="0" smtClean="0"/>
              <a:t>Exame</a:t>
            </a:r>
            <a:endParaRPr lang="pt-B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55280"/>
            <a:ext cx="4494513" cy="3010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84784"/>
            <a:ext cx="4563988" cy="32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Pauta da reunião – NOVEMBRO/2012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dirty="0" smtClean="0"/>
              <a:t>Portfólio </a:t>
            </a:r>
            <a:r>
              <a:rPr lang="pt-BR" dirty="0"/>
              <a:t>de </a:t>
            </a:r>
            <a:r>
              <a:rPr lang="pt-BR" dirty="0" smtClean="0"/>
              <a:t>Projetos TIC</a:t>
            </a:r>
            <a:endParaRPr lang="pt-BR" dirty="0"/>
          </a:p>
          <a:p>
            <a:pPr lvl="0">
              <a:lnSpc>
                <a:spcPct val="150000"/>
              </a:lnSpc>
            </a:pPr>
            <a:r>
              <a:rPr lang="pt-BR" dirty="0" smtClean="0"/>
              <a:t>Gestão de Demandas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Portal CGTIC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Fatos Relevantes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78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portfólio de </a:t>
            </a:r>
            <a:r>
              <a:rPr lang="pt-BR" dirty="0" err="1" smtClean="0"/>
              <a:t>tic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0872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gestão de demandas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764704"/>
            <a:ext cx="3466922" cy="345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80728"/>
            <a:ext cx="2698991" cy="33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0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272808" cy="504056"/>
          </a:xfrm>
        </p:spPr>
        <p:txBody>
          <a:bodyPr/>
          <a:lstStyle/>
          <a:p>
            <a:r>
              <a:rPr lang="pt-BR" dirty="0" smtClean="0"/>
              <a:t>Processo de demanda</a:t>
            </a:r>
            <a:endParaRPr lang="pt-B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7471045"/>
              </p:ext>
            </p:extLst>
          </p:nvPr>
        </p:nvGraphicFramePr>
        <p:xfrm>
          <a:off x="1691680" y="1627625"/>
          <a:ext cx="7344816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89456"/>
              </p:ext>
            </p:extLst>
          </p:nvPr>
        </p:nvGraphicFramePr>
        <p:xfrm>
          <a:off x="395535" y="2923769"/>
          <a:ext cx="8208915" cy="21031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144"/>
                <a:gridCol w="1728193"/>
                <a:gridCol w="1728192"/>
                <a:gridCol w="1728192"/>
                <a:gridCol w="172819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400" b="1" dirty="0" smtClean="0"/>
                    </a:p>
                    <a:p>
                      <a:pPr algn="ctr"/>
                      <a:endParaRPr lang="pt-BR" sz="1400" b="1" dirty="0" smtClean="0"/>
                    </a:p>
                    <a:p>
                      <a:pPr algn="ctr"/>
                      <a:r>
                        <a:rPr lang="pt-BR" sz="1400" b="1" dirty="0" smtClean="0"/>
                        <a:t>Quem?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 smtClean="0"/>
                    </a:p>
                    <a:p>
                      <a:pPr algn="ctr"/>
                      <a:r>
                        <a:rPr lang="pt-BR" sz="1400" b="0" dirty="0" smtClean="0"/>
                        <a:t>Gerência de </a:t>
                      </a:r>
                    </a:p>
                    <a:p>
                      <a:pPr algn="ctr"/>
                      <a:r>
                        <a:rPr lang="pt-BR" sz="1400" b="0" dirty="0" smtClean="0"/>
                        <a:t>Relacionamento</a:t>
                      </a:r>
                    </a:p>
                    <a:p>
                      <a:pPr algn="ctr"/>
                      <a:r>
                        <a:rPr lang="pt-BR" sz="1400" b="0" dirty="0" smtClean="0"/>
                        <a:t>+</a:t>
                      </a:r>
                    </a:p>
                    <a:p>
                      <a:pPr algn="ctr"/>
                      <a:r>
                        <a:rPr lang="pt-BR" sz="1400" b="0" dirty="0" smtClean="0"/>
                        <a:t>Demandante</a:t>
                      </a:r>
                    </a:p>
                    <a:p>
                      <a:pPr algn="ctr"/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 smtClean="0"/>
                    </a:p>
                    <a:p>
                      <a:pPr algn="ctr"/>
                      <a:endParaRPr lang="pt-BR" sz="1400" b="0" dirty="0" smtClean="0"/>
                    </a:p>
                    <a:p>
                      <a:pPr algn="ctr"/>
                      <a:r>
                        <a:rPr lang="pt-BR" sz="1400" b="0" dirty="0" smtClean="0"/>
                        <a:t>CGTIC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 smtClean="0"/>
                    </a:p>
                    <a:p>
                      <a:pPr algn="ctr"/>
                      <a:endParaRPr lang="pt-BR" sz="1400" b="0" dirty="0" smtClean="0"/>
                    </a:p>
                    <a:p>
                      <a:pPr algn="ctr"/>
                      <a:r>
                        <a:rPr lang="pt-BR" sz="1400" b="0" dirty="0" smtClean="0"/>
                        <a:t>CGTIC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b="0" dirty="0" smtClean="0"/>
                    </a:p>
                    <a:p>
                      <a:pPr algn="ctr"/>
                      <a:endParaRPr lang="pt-BR" sz="1400" b="0" dirty="0" smtClean="0"/>
                    </a:p>
                    <a:p>
                      <a:pPr algn="ctr"/>
                      <a:r>
                        <a:rPr lang="pt-BR" sz="1400" b="0" dirty="0" smtClean="0"/>
                        <a:t>SETIC</a:t>
                      </a:r>
                      <a:endParaRPr lang="pt-BR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Como?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Estudo de Viabilidade e Relevância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Defesa</a:t>
                      </a:r>
                      <a:r>
                        <a:rPr lang="pt-BR" sz="1400" baseline="0" dirty="0" smtClean="0"/>
                        <a:t> da Demanda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Utilização de Critérios Técnicos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Portfólio de TIC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30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99735" cy="504056"/>
          </a:xfrm>
        </p:spPr>
        <p:txBody>
          <a:bodyPr/>
          <a:lstStyle/>
          <a:p>
            <a:r>
              <a:rPr lang="pt-BR" dirty="0" smtClean="0"/>
              <a:t>Critérios de priorização das demandas</a:t>
            </a:r>
            <a:endParaRPr lang="pt-BR" dirty="0"/>
          </a:p>
        </p:txBody>
      </p:sp>
      <p:sp>
        <p:nvSpPr>
          <p:cNvPr id="4" name="Round Same Side Corner Rectangle 76"/>
          <p:cNvSpPr/>
          <p:nvPr/>
        </p:nvSpPr>
        <p:spPr>
          <a:xfrm>
            <a:off x="251520" y="836712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Complexidade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4"/>
          <p:cNvSpPr/>
          <p:nvPr/>
        </p:nvSpPr>
        <p:spPr>
          <a:xfrm>
            <a:off x="251520" y="1109355"/>
            <a:ext cx="3896005" cy="59145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 startAt="2"/>
            </a:pPr>
            <a:r>
              <a:rPr lang="pt-BR" sz="1400" dirty="0" smtClean="0">
                <a:solidFill>
                  <a:schemeClr val="tx1"/>
                </a:solidFill>
              </a:rPr>
              <a:t>Alta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Baixa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6" name="Round Same Side Corner Rectangle 76"/>
          <p:cNvSpPr/>
          <p:nvPr/>
        </p:nvSpPr>
        <p:spPr>
          <a:xfrm>
            <a:off x="251520" y="1916832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Prazo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 Same Side Corner Rectangle 76"/>
          <p:cNvSpPr/>
          <p:nvPr/>
        </p:nvSpPr>
        <p:spPr>
          <a:xfrm>
            <a:off x="251520" y="3356992"/>
            <a:ext cx="3903612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Relevância Estratégica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76"/>
          <p:cNvSpPr/>
          <p:nvPr/>
        </p:nvSpPr>
        <p:spPr>
          <a:xfrm>
            <a:off x="4492419" y="836712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Determinação Legal e da Administração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44"/>
          <p:cNvSpPr/>
          <p:nvPr/>
        </p:nvSpPr>
        <p:spPr>
          <a:xfrm>
            <a:off x="4492420" y="1109355"/>
            <a:ext cx="3896004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Sem determinação legal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Com determinação legal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>
                <a:solidFill>
                  <a:schemeClr val="tx1"/>
                </a:solidFill>
              </a:rPr>
              <a:t>Com determinação </a:t>
            </a:r>
            <a:r>
              <a:rPr lang="pt-BR" sz="1400" dirty="0" smtClean="0">
                <a:solidFill>
                  <a:schemeClr val="tx1"/>
                </a:solidFill>
              </a:rPr>
              <a:t>legal e com prazo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2" name="Rectangle 44"/>
          <p:cNvSpPr/>
          <p:nvPr/>
        </p:nvSpPr>
        <p:spPr>
          <a:xfrm>
            <a:off x="251521" y="3629635"/>
            <a:ext cx="3903612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Sem contribuição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Contribuição Indireta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Contribuição Direta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3" name="Rectangle 44"/>
          <p:cNvSpPr/>
          <p:nvPr/>
        </p:nvSpPr>
        <p:spPr>
          <a:xfrm>
            <a:off x="251520" y="2196318"/>
            <a:ext cx="3903612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Maior que 12 meses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De 3 a 12 meses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Menor que 3 meses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76"/>
          <p:cNvSpPr/>
          <p:nvPr/>
        </p:nvSpPr>
        <p:spPr>
          <a:xfrm>
            <a:off x="251520" y="4725144"/>
            <a:ext cx="3903612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Retorno sobre o investimento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44"/>
          <p:cNvSpPr/>
          <p:nvPr/>
        </p:nvSpPr>
        <p:spPr>
          <a:xfrm>
            <a:off x="251521" y="4997787"/>
            <a:ext cx="3903612" cy="8794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/>
            <a:r>
              <a:rPr lang="pt-BR" sz="1400" dirty="0" smtClean="0">
                <a:solidFill>
                  <a:schemeClr val="tx1"/>
                </a:solidFill>
              </a:rPr>
              <a:t>Sem retorno </a:t>
            </a:r>
            <a:r>
              <a:rPr lang="pt-BR" sz="1400" dirty="0" err="1" smtClean="0">
                <a:solidFill>
                  <a:schemeClr val="tx1"/>
                </a:solidFill>
              </a:rPr>
              <a:t>financ</a:t>
            </a:r>
            <a:r>
              <a:rPr lang="pt-BR" sz="1400" dirty="0" smtClean="0">
                <a:solidFill>
                  <a:schemeClr val="tx1"/>
                </a:solidFill>
              </a:rPr>
              <a:t>. ou fluxo de trabalho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Foco no retorno financeiro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400" dirty="0" smtClean="0">
                <a:solidFill>
                  <a:schemeClr val="tx1"/>
                </a:solidFill>
              </a:rPr>
              <a:t>Foco na melhoria do fluxo de trabalho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pt-BR" sz="1400" dirty="0" smtClean="0">
                <a:solidFill>
                  <a:schemeClr val="tx1"/>
                </a:solidFill>
              </a:rPr>
              <a:t>Foco em ambos</a:t>
            </a: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76"/>
          <p:cNvSpPr/>
          <p:nvPr/>
        </p:nvSpPr>
        <p:spPr>
          <a:xfrm>
            <a:off x="4484812" y="2204864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na Organização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44"/>
          <p:cNvSpPr/>
          <p:nvPr/>
        </p:nvSpPr>
        <p:spPr>
          <a:xfrm>
            <a:off x="4484812" y="2484350"/>
            <a:ext cx="3903612" cy="143331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/>
            <a:r>
              <a:rPr lang="pt-BR" sz="1400" dirty="0" smtClean="0">
                <a:solidFill>
                  <a:schemeClr val="tx1"/>
                </a:solidFill>
              </a:rPr>
              <a:t>Sem impacto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>
                <a:solidFill>
                  <a:schemeClr val="tx1"/>
                </a:solidFill>
              </a:rPr>
              <a:t>Usuário Interno (área meio)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 </a:t>
            </a:r>
            <a:r>
              <a:rPr lang="pt-BR" sz="1400" dirty="0">
                <a:solidFill>
                  <a:schemeClr val="tx1"/>
                </a:solidFill>
              </a:rPr>
              <a:t>Interno (área fim)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 </a:t>
            </a:r>
            <a:r>
              <a:rPr lang="pt-BR" sz="1400" dirty="0">
                <a:solidFill>
                  <a:schemeClr val="tx1"/>
                </a:solidFill>
              </a:rPr>
              <a:t>Interno (todos)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Usuários </a:t>
            </a:r>
            <a:r>
              <a:rPr lang="pt-BR" sz="1400" dirty="0">
                <a:solidFill>
                  <a:schemeClr val="tx1"/>
                </a:solidFill>
              </a:rPr>
              <a:t>Externos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>
                <a:solidFill>
                  <a:schemeClr val="tx1"/>
                </a:solidFill>
              </a:rPr>
              <a:t>Usuários </a:t>
            </a:r>
            <a:r>
              <a:rPr lang="pt-BR" sz="1400" dirty="0">
                <a:solidFill>
                  <a:schemeClr val="tx1"/>
                </a:solidFill>
              </a:rPr>
              <a:t>Internos e Externos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76"/>
          <p:cNvSpPr/>
          <p:nvPr/>
        </p:nvSpPr>
        <p:spPr>
          <a:xfrm>
            <a:off x="4499992" y="4164470"/>
            <a:ext cx="3896005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Situação de Implementação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44"/>
          <p:cNvSpPr/>
          <p:nvPr/>
        </p:nvSpPr>
        <p:spPr>
          <a:xfrm>
            <a:off x="4499992" y="4443956"/>
            <a:ext cx="3903612" cy="143331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8775" eaLnBrk="0" hangingPunct="0"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não </a:t>
            </a:r>
            <a:r>
              <a:rPr lang="pt-BR" sz="1400" dirty="0">
                <a:solidFill>
                  <a:schemeClr val="tx1"/>
                </a:solidFill>
              </a:rPr>
              <a:t>iniciado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de </a:t>
            </a:r>
            <a:r>
              <a:rPr lang="pt-BR" sz="1400" dirty="0">
                <a:solidFill>
                  <a:schemeClr val="tx1"/>
                </a:solidFill>
              </a:rPr>
              <a:t>0% a 25% concluído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de </a:t>
            </a:r>
            <a:r>
              <a:rPr lang="pt-BR" sz="1400" dirty="0">
                <a:solidFill>
                  <a:schemeClr val="tx1"/>
                </a:solidFill>
              </a:rPr>
              <a:t>25% a 50% concluído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de </a:t>
            </a:r>
            <a:r>
              <a:rPr lang="pt-BR" sz="1400" dirty="0">
                <a:solidFill>
                  <a:schemeClr val="tx1"/>
                </a:solidFill>
              </a:rPr>
              <a:t>50% a 75% concluído</a:t>
            </a:r>
          </a:p>
          <a:p>
            <a:pPr marL="342900" indent="-342900" eaLnBrk="0" hangingPunct="0">
              <a:buFont typeface="+mj-lt"/>
              <a:buAutoNum type="arabicPeriod" startAt="2"/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mais </a:t>
            </a:r>
            <a:r>
              <a:rPr lang="pt-BR" sz="1400" dirty="0">
                <a:solidFill>
                  <a:schemeClr val="tx1"/>
                </a:solidFill>
              </a:rPr>
              <a:t>que 75% concluído</a:t>
            </a:r>
          </a:p>
          <a:p>
            <a:pPr marL="342900" indent="-342900">
              <a:buFont typeface="+mj-lt"/>
              <a:buAutoNum type="arabicPeriod" startAt="2"/>
            </a:pPr>
            <a:endParaRPr lang="ro-RO" sz="1400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488920" y="2475804"/>
            <a:ext cx="34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n-lt"/>
                <a:cs typeface="+mn-cs"/>
              </a:rPr>
              <a:t>0.</a:t>
            </a:r>
            <a:endParaRPr lang="pt-BR" sz="1400" dirty="0">
              <a:latin typeface="+mn-lt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499992" y="4420020"/>
            <a:ext cx="34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n-lt"/>
                <a:cs typeface="+mn-cs"/>
              </a:rPr>
              <a:t>0.</a:t>
            </a:r>
            <a:endParaRPr lang="pt-BR" sz="1400" dirty="0">
              <a:latin typeface="+mn-lt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681719" y="869977"/>
            <a:ext cx="458233" cy="246221"/>
            <a:chOff x="3681719" y="869977"/>
            <a:chExt cx="458233" cy="246221"/>
          </a:xfrm>
        </p:grpSpPr>
        <p:sp>
          <p:nvSpPr>
            <p:cNvPr id="22" name="Elipse 21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3681719" y="1958643"/>
            <a:ext cx="458233" cy="246221"/>
            <a:chOff x="3681719" y="869977"/>
            <a:chExt cx="458233" cy="246221"/>
          </a:xfrm>
        </p:grpSpPr>
        <p:sp>
          <p:nvSpPr>
            <p:cNvPr id="48" name="Elipse 47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681719" y="3398803"/>
            <a:ext cx="458233" cy="246221"/>
            <a:chOff x="3681719" y="869977"/>
            <a:chExt cx="458233" cy="246221"/>
          </a:xfrm>
        </p:grpSpPr>
        <p:sp>
          <p:nvSpPr>
            <p:cNvPr id="51" name="Elipse 50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7930191" y="862350"/>
            <a:ext cx="458233" cy="246221"/>
            <a:chOff x="3681719" y="869977"/>
            <a:chExt cx="458233" cy="246221"/>
          </a:xfrm>
        </p:grpSpPr>
        <p:sp>
          <p:nvSpPr>
            <p:cNvPr id="54" name="Elipse 53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7930191" y="4190891"/>
            <a:ext cx="458233" cy="246221"/>
            <a:chOff x="3681719" y="869977"/>
            <a:chExt cx="458233" cy="246221"/>
          </a:xfrm>
        </p:grpSpPr>
        <p:sp>
          <p:nvSpPr>
            <p:cNvPr id="57" name="Elipse 56"/>
            <p:cNvSpPr/>
            <p:nvPr/>
          </p:nvSpPr>
          <p:spPr>
            <a:xfrm>
              <a:off x="3712810" y="869977"/>
              <a:ext cx="360040" cy="21602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3681719" y="869977"/>
              <a:ext cx="4582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CNJ</a:t>
              </a:r>
              <a:endParaRPr lang="pt-BR" sz="1000" b="1" dirty="0"/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251520" y="4975352"/>
            <a:ext cx="345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n-lt"/>
                <a:cs typeface="+mn-cs"/>
              </a:rPr>
              <a:t>0.</a:t>
            </a:r>
            <a:endParaRPr lang="pt-BR" sz="1400" dirty="0">
              <a:latin typeface="+mn-lt"/>
              <a:cs typeface="+mn-cs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7308304" y="6525344"/>
            <a:ext cx="1728192" cy="20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www.cnj.jus.br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8346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38520"/>
              </p:ext>
            </p:extLst>
          </p:nvPr>
        </p:nvGraphicFramePr>
        <p:xfrm>
          <a:off x="994880" y="1274930"/>
          <a:ext cx="7033504" cy="23469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69407"/>
                <a:gridCol w="864097"/>
              </a:tblGrid>
              <a:tr h="26640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pt-B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Complexidade</a:t>
                      </a:r>
                      <a:endParaRPr lang="pt-B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3184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2"/>
                      </a:pPr>
                      <a:r>
                        <a:rPr lang="pt-BR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Determinação Legal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3"/>
                      </a:pPr>
                      <a:r>
                        <a:rPr lang="pt-BR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4"/>
                      </a:pPr>
                      <a:r>
                        <a:rPr lang="pt-BR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Impacto na Organização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5"/>
                      </a:pPr>
                      <a:r>
                        <a:rPr lang="pt-BR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Relevância Estratégica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6"/>
                      </a:pPr>
                      <a:r>
                        <a:rPr lang="pt-BR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Retorno sobre o Investimento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266400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pt-BR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Situação de Implementação</a:t>
                      </a:r>
                      <a:endParaRPr lang="pt-BR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ound Same Side Corner Rectangle 76"/>
          <p:cNvSpPr/>
          <p:nvPr/>
        </p:nvSpPr>
        <p:spPr>
          <a:xfrm>
            <a:off x="992906" y="1021633"/>
            <a:ext cx="7035477" cy="256745"/>
          </a:xfrm>
          <a:prstGeom prst="round2SameRect">
            <a:avLst>
              <a:gd name="adj1" fmla="val 33545"/>
              <a:gd name="adj2" fmla="val 0"/>
            </a:avLst>
          </a:prstGeom>
          <a:solidFill>
            <a:srgbClr val="336699"/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9069" y="967634"/>
            <a:ext cx="62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Critério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92279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FFFFFF"/>
                </a:solidFill>
              </a:rPr>
              <a:t>Peso</a:t>
            </a: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99735" cy="504056"/>
          </a:xfrm>
        </p:spPr>
        <p:txBody>
          <a:bodyPr/>
          <a:lstStyle/>
          <a:p>
            <a:r>
              <a:rPr lang="pt-BR" dirty="0" smtClean="0"/>
              <a:t>Critérios de priorização das demandas</a:t>
            </a:r>
            <a:endParaRPr lang="pt-BR" dirty="0"/>
          </a:p>
        </p:txBody>
      </p:sp>
      <p:sp>
        <p:nvSpPr>
          <p:cNvPr id="9" name="Round Same Side Corner Rectangle 76"/>
          <p:cNvSpPr/>
          <p:nvPr/>
        </p:nvSpPr>
        <p:spPr>
          <a:xfrm>
            <a:off x="1331639" y="4293096"/>
            <a:ext cx="6480720" cy="27264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P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Fórmula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1331640" y="4565739"/>
            <a:ext cx="6480720" cy="1553024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1400" dirty="0" smtClean="0">
              <a:solidFill>
                <a:schemeClr val="tx1"/>
              </a:solidFill>
            </a:endParaRP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ITR = Índice Técnico de Relevância</a:t>
            </a:r>
          </a:p>
          <a:p>
            <a:pPr algn="ctr"/>
            <a:endParaRPr lang="pt-BR" sz="1400" dirty="0" smtClean="0">
              <a:solidFill>
                <a:schemeClr val="tx1"/>
              </a:solidFill>
            </a:endParaRP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ITR = (Critério 1 x peso +... + Critério 7 x peso) = Resultado / Soma dos pesos</a:t>
            </a:r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0 &lt;  ITR  &lt;  5</a:t>
            </a:r>
            <a:endParaRPr lang="ro-RO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5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 bwMode="auto">
          <a:xfrm>
            <a:off x="107504" y="44624"/>
            <a:ext cx="7999735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 smtClean="0"/>
              <a:t>Sistemas judiciais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551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/>
          <p:cNvSpPr txBox="1">
            <a:spLocks/>
          </p:cNvSpPr>
          <p:nvPr/>
        </p:nvSpPr>
        <p:spPr bwMode="auto">
          <a:xfrm>
            <a:off x="107504" y="44624"/>
            <a:ext cx="7999735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dirty="0" smtClean="0"/>
              <a:t>Sistemas administrativos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77759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399</Words>
  <Application>Microsoft Macintosh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Diseño predeterminado</vt:lpstr>
      <vt:lpstr>Comitê Gestor de TIC (CGTIC)</vt:lpstr>
      <vt:lpstr>Pauta da reunião – NOVEMBRO/2012</vt:lpstr>
      <vt:lpstr>portfólio de tic</vt:lpstr>
      <vt:lpstr>gestão de demandas</vt:lpstr>
      <vt:lpstr>Processo de demanda</vt:lpstr>
      <vt:lpstr>Critérios de priorização das demandas</vt:lpstr>
      <vt:lpstr>Critérios de priorização das demandas</vt:lpstr>
      <vt:lpstr>PowerPoint Presentation</vt:lpstr>
      <vt:lpstr>PowerPoint Presentation</vt:lpstr>
      <vt:lpstr>PowerPoint Presentation</vt:lpstr>
      <vt:lpstr> Portal cgtic</vt:lpstr>
      <vt:lpstr>Fatos relevantes</vt:lpstr>
      <vt:lpstr>Fatos relevantes</vt:lpstr>
      <vt:lpstr>Fatos relevantes</vt:lpstr>
      <vt:lpstr>Fatos relevantes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 A</cp:lastModifiedBy>
  <cp:revision>677</cp:revision>
  <dcterms:created xsi:type="dcterms:W3CDTF">2010-05-23T14:28:12Z</dcterms:created>
  <dcterms:modified xsi:type="dcterms:W3CDTF">2012-11-14T04:46:09Z</dcterms:modified>
</cp:coreProperties>
</file>