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heme/themeOverride1.xml" ContentType="application/vnd.openxmlformats-officedocument.themeOverride+xml"/>
  <Override PartName="/ppt/charts/chart28.xml" ContentType="application/vnd.openxmlformats-officedocument.drawingml.chart+xml"/>
  <Override PartName="/ppt/theme/themeOverride2.xml" ContentType="application/vnd.openxmlformats-officedocument.themeOverride+xml"/>
  <Override PartName="/ppt/charts/chart29.xml" ContentType="application/vnd.openxmlformats-officedocument.drawingml.chart+xml"/>
  <Override PartName="/ppt/theme/themeOverride3.xml" ContentType="application/vnd.openxmlformats-officedocument.themeOverride+xml"/>
  <Override PartName="/ppt/charts/chart30.xml" ContentType="application/vnd.openxmlformats-officedocument.drawingml.chart+xml"/>
  <Override PartName="/ppt/theme/themeOverride4.xml" ContentType="application/vnd.openxmlformats-officedocument.themeOverride+xml"/>
  <Override PartName="/ppt/charts/chart31.xml" ContentType="application/vnd.openxmlformats-officedocument.drawingml.chart+xml"/>
  <Override PartName="/ppt/theme/themeOverride5.xml" ContentType="application/vnd.openxmlformats-officedocument.themeOverride+xml"/>
  <Override PartName="/ppt/charts/chart32.xml" ContentType="application/vnd.openxmlformats-officedocument.drawingml.chart+xml"/>
  <Override PartName="/ppt/theme/themeOverride6.xml" ContentType="application/vnd.openxmlformats-officedocument.themeOverr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notesSlides/notesSlide2.xml" ContentType="application/vnd.openxmlformats-officedocument.presentationml.notesSlide+xml"/>
  <Override PartName="/ppt/charts/chart89.xml" ContentType="application/vnd.openxmlformats-officedocument.drawingml.chart+xml"/>
  <Override PartName="/ppt/notesSlides/notesSlide3.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88" r:id="rId3"/>
    <p:sldId id="393" r:id="rId4"/>
    <p:sldId id="343" r:id="rId5"/>
    <p:sldId id="344" r:id="rId6"/>
    <p:sldId id="377" r:id="rId7"/>
    <p:sldId id="397" r:id="rId8"/>
    <p:sldId id="345" r:id="rId9"/>
    <p:sldId id="396" r:id="rId10"/>
    <p:sldId id="346" r:id="rId11"/>
    <p:sldId id="395" r:id="rId12"/>
    <p:sldId id="387" r:id="rId13"/>
    <p:sldId id="347" r:id="rId14"/>
    <p:sldId id="394" r:id="rId15"/>
    <p:sldId id="348" r:id="rId16"/>
    <p:sldId id="349" r:id="rId17"/>
    <p:sldId id="350" r:id="rId18"/>
    <p:sldId id="351" r:id="rId19"/>
    <p:sldId id="352" r:id="rId20"/>
    <p:sldId id="385" r:id="rId21"/>
    <p:sldId id="398" r:id="rId22"/>
    <p:sldId id="355" r:id="rId23"/>
    <p:sldId id="356" r:id="rId24"/>
    <p:sldId id="357" r:id="rId25"/>
    <p:sldId id="358" r:id="rId26"/>
    <p:sldId id="359" r:id="rId27"/>
    <p:sldId id="363" r:id="rId28"/>
    <p:sldId id="360" r:id="rId29"/>
    <p:sldId id="361" r:id="rId30"/>
    <p:sldId id="362" r:id="rId31"/>
    <p:sldId id="364" r:id="rId32"/>
    <p:sldId id="386" r:id="rId33"/>
    <p:sldId id="365" r:id="rId34"/>
    <p:sldId id="366" r:id="rId35"/>
    <p:sldId id="367" r:id="rId36"/>
    <p:sldId id="368" r:id="rId37"/>
    <p:sldId id="369" r:id="rId38"/>
    <p:sldId id="370" r:id="rId39"/>
    <p:sldId id="388" r:id="rId40"/>
    <p:sldId id="371" r:id="rId41"/>
    <p:sldId id="389" r:id="rId42"/>
    <p:sldId id="390" r:id="rId43"/>
    <p:sldId id="391" r:id="rId44"/>
    <p:sldId id="372" r:id="rId45"/>
    <p:sldId id="373" r:id="rId46"/>
    <p:sldId id="374" r:id="rId47"/>
    <p:sldId id="375" r:id="rId48"/>
    <p:sldId id="392" r:id="rId49"/>
    <p:sldId id="376" r:id="rId50"/>
    <p:sldId id="277" r:id="rId51"/>
    <p:sldId id="292" r:id="rId52"/>
    <p:sldId id="283" r:id="rId53"/>
    <p:sldId id="284" r:id="rId54"/>
    <p:sldId id="285" r:id="rId55"/>
    <p:sldId id="286" r:id="rId56"/>
    <p:sldId id="295" r:id="rId57"/>
    <p:sldId id="296" r:id="rId58"/>
    <p:sldId id="299" r:id="rId59"/>
    <p:sldId id="301" r:id="rId60"/>
    <p:sldId id="320" r:id="rId61"/>
    <p:sldId id="321" r:id="rId62"/>
    <p:sldId id="323" r:id="rId63"/>
    <p:sldId id="324" r:id="rId64"/>
    <p:sldId id="325" r:id="rId65"/>
    <p:sldId id="326" r:id="rId66"/>
    <p:sldId id="327" r:id="rId67"/>
    <p:sldId id="328" r:id="rId68"/>
    <p:sldId id="333" r:id="rId69"/>
    <p:sldId id="334" r:id="rId70"/>
    <p:sldId id="335" r:id="rId71"/>
    <p:sldId id="336" r:id="rId72"/>
    <p:sldId id="338" r:id="rId73"/>
    <p:sldId id="322" r:id="rId74"/>
    <p:sldId id="305" r:id="rId75"/>
    <p:sldId id="306" r:id="rId76"/>
    <p:sldId id="307" r:id="rId77"/>
    <p:sldId id="308" r:id="rId78"/>
    <p:sldId id="309" r:id="rId79"/>
    <p:sldId id="312" r:id="rId80"/>
    <p:sldId id="315" r:id="rId81"/>
    <p:sldId id="314" r:id="rId82"/>
  </p:sldIdLst>
  <p:sldSz cx="9144000" cy="6858000" type="screen4x3"/>
  <p:notesSz cx="6807200" cy="9906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40"/>
    <a:srgbClr val="660066"/>
    <a:srgbClr val="996600"/>
    <a:srgbClr val="000080"/>
    <a:srgbClr val="FF9900"/>
    <a:srgbClr val="004080"/>
    <a:srgbClr val="C0C0C0"/>
    <a:srgbClr val="336699"/>
    <a:srgbClr val="FC755A"/>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Estilo com Tema 2 - Ênfas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com Tema 2 - Ênfas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Estilo Médio 4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Estilo Escuro 1 - Ênfas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543" autoAdjust="0"/>
    <p:restoredTop sz="94652" autoAdjust="0"/>
  </p:normalViewPr>
  <p:slideViewPr>
    <p:cSldViewPr>
      <p:cViewPr varScale="1">
        <p:scale>
          <a:sx n="103" d="100"/>
          <a:sy n="103" d="100"/>
        </p:scale>
        <p:origin x="-10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Planilha_do_Microsoft_Excel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Planilha_do_Microsoft_Excel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Planilha_do_Microsoft_Excel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Planilha_do_Microsoft_Excel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Planilha_do_Microsoft_Excel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Planilha_do_Microsoft_Excel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Planilha_do_Microsoft_Excel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Planilha_do_Microsoft_Excel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Planilha_do_Microsoft_Excel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Planilha_do_Microsoft_Excel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Planilha_do_Microsoft_Excel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Planilha_do_Microsoft_Excel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Planilha_do_Microsoft_Excel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Planilha_do_Microsoft_Excel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Planilha_do_Microsoft_Excel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Planilha_do_Microsoft_Excel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Planilha_do_Microsoft_Excel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Planilha_do_Microsoft_Excel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Planilha_do_Microsoft_Excel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Planilha_do_Microsoft_Excel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Planilha_do_Microsoft_Excel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Planilha_do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Planilha_do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Planilha_do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Planilha_do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Planilha_do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Planilha_do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Planilha_do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Planilha_do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Planilha_do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Planilha_do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Planilha_do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Planilha_do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Planilha_do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Planilha_do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Planilha_do_Microsoft_Excel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Planilha_do_Microsoft_Excel27.xlsx"/><Relationship Id="rId1" Type="http://schemas.openxmlformats.org/officeDocument/2006/relationships/themeOverride" Target="../theme/themeOverride1.xml"/></Relationships>
</file>

<file path=ppt/charts/_rels/chart28.xml.rels><?xml version="1.0" encoding="UTF-8" standalone="yes"?>
<Relationships xmlns="http://schemas.openxmlformats.org/package/2006/relationships"><Relationship Id="rId2" Type="http://schemas.openxmlformats.org/officeDocument/2006/relationships/package" Target="../embeddings/Planilha_do_Microsoft_Excel28.xlsx"/><Relationship Id="rId1" Type="http://schemas.openxmlformats.org/officeDocument/2006/relationships/themeOverride" Target="../theme/themeOverride2.xml"/></Relationships>
</file>

<file path=ppt/charts/_rels/chart29.xml.rels><?xml version="1.0" encoding="UTF-8" standalone="yes"?>
<Relationships xmlns="http://schemas.openxmlformats.org/package/2006/relationships"><Relationship Id="rId2" Type="http://schemas.openxmlformats.org/officeDocument/2006/relationships/package" Target="../embeddings/Planilha_do_Microsoft_Excel29.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Planilha_do_Microsoft_Excel30.xlsx"/><Relationship Id="rId1" Type="http://schemas.openxmlformats.org/officeDocument/2006/relationships/themeOverride" Target="../theme/themeOverride4.xml"/></Relationships>
</file>

<file path=ppt/charts/_rels/chart31.xml.rels><?xml version="1.0" encoding="UTF-8" standalone="yes"?>
<Relationships xmlns="http://schemas.openxmlformats.org/package/2006/relationships"><Relationship Id="rId2" Type="http://schemas.openxmlformats.org/officeDocument/2006/relationships/package" Target="../embeddings/Planilha_do_Microsoft_Excel31.xlsx"/><Relationship Id="rId1" Type="http://schemas.openxmlformats.org/officeDocument/2006/relationships/themeOverride" Target="../theme/themeOverride5.xml"/></Relationships>
</file>

<file path=ppt/charts/_rels/chart32.xml.rels><?xml version="1.0" encoding="UTF-8" standalone="yes"?>
<Relationships xmlns="http://schemas.openxmlformats.org/package/2006/relationships"><Relationship Id="rId2" Type="http://schemas.openxmlformats.org/officeDocument/2006/relationships/package" Target="../embeddings/Planilha_do_Microsoft_Excel32.xlsx"/><Relationship Id="rId1" Type="http://schemas.openxmlformats.org/officeDocument/2006/relationships/themeOverride" Target="../theme/themeOverride6.xml"/></Relationships>
</file>

<file path=ppt/charts/_rels/chart33.xml.rels><?xml version="1.0" encoding="UTF-8" standalone="yes"?>
<Relationships xmlns="http://schemas.openxmlformats.org/package/2006/relationships"><Relationship Id="rId1" Type="http://schemas.openxmlformats.org/officeDocument/2006/relationships/package" Target="../embeddings/Planilha_do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Planilha_do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Planilha_do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Planilha_do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Planilha_do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Planilha_do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Planilha_do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Planilha_do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Planilha_do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Planilha_do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Planilha_do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Planilha_do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Planilha_do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Planilha_do_Microsoft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Planilha_do_Microsoft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Planilha_do_Microsoft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Planilha_do_Microsoft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Planilha_do_Microsoft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Planilha_do_Microsoft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Planilha_do_Microsoft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Planilha_do_Microsoft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Planilha_do_Microsoft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Planilha_do_Microsoft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Planilha_do_Microsoft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Planilha_do_Microsoft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Planilha_do_Microsoft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Planilha_do_Microsoft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Planilha_do_Microsoft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Planilha_do_Microsoft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Planilha_do_Microsoft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Planilha_do_Microsoft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Planilha_do_Microsoft_Excel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Planilha_do_Microsoft_Excel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Planilha_do_Microsoft_Excel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Planilha_do_Microsoft_Excel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Planilha_do_Microsoft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Planilha_do_Microsoft_Excel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Planilha_do_Microsoft_Excel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Excel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Planilha_do_Microsoft_Excel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Planilha_do_Microsoft_Excel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Planilha_do_Microsoft_Excel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Planilha_do_Microsoft_Excel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Planilha_do_Microsoft_Excel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Planilha_do_Microsoft_Excel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Planilha_do_Microsoft_Excel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Planilha_do_Microsoft_Excel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Planilha_do_Microsoft_Excel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Planilha_do_Microsoft_Excel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do_Microsoft_Excel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Planilha_do_Microsoft_Excel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Planilha_do_Microsoft_Excel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Planilha_do_Microsoft_Excel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Planilha_do_Microsoft_Excel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Planilha_do_Microsoft_Excel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Planilha_do_Microsoft_Excel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Planilha_do_Microsoft_Excel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Planilha_do_Microsoft_Excel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Planilha_do_Microsoft_Excel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Planilha_do_Microsoft_Excel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Planilha_do_Microsoft_Excel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Planilha_do_Microsoft_Excel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Planilha_do_Microsoft_Excel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Planilha_do_Microsoft_Excel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Planilha_do_Microsoft_Excel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Planilha_do_Microsoft_Excel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Planilha_do_Microsoft_Excel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Planilha_do_Microsoft_Excel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Planilha_do_Microsoft_Excel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Planilha_do_Microsoft_Excel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Planilha_do_Microsoft_Excel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Em Execução</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Não Iniciados</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32510336"/>
        <c:axId val="32512256"/>
      </c:lineChart>
      <c:catAx>
        <c:axId val="32510336"/>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32512256"/>
        <c:crosses val="autoZero"/>
        <c:auto val="1"/>
        <c:lblAlgn val="ctr"/>
        <c:lblOffset val="100"/>
        <c:noMultiLvlLbl val="0"/>
      </c:catAx>
      <c:valAx>
        <c:axId val="32512256"/>
        <c:scaling>
          <c:orientation val="minMax"/>
          <c:max val="3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sz="1000">
                <a:solidFill>
                  <a:schemeClr val="tx1">
                    <a:lumMod val="75000"/>
                    <a:lumOff val="25000"/>
                  </a:schemeClr>
                </a:solidFill>
              </a:defRPr>
            </a:pPr>
            <a:endParaRPr lang="pt-BR"/>
          </a:p>
        </c:txPr>
        <c:crossAx val="32510336"/>
        <c:crosses val="autoZero"/>
        <c:crossBetween val="between"/>
      </c:valAx>
    </c:plotArea>
    <c:legend>
      <c:legendPos val="t"/>
      <c:layout>
        <c:manualLayout>
          <c:xMode val="edge"/>
          <c:yMode val="edge"/>
          <c:x val="0.43439663266461315"/>
          <c:y val="5.7270289285055989E-4"/>
          <c:w val="0.56560336733538685"/>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FF0000"/>
            </a:solidFill>
            <a:ln w="6416">
              <a:noFill/>
              <a:prstDash val="solid"/>
            </a:ln>
          </c:spPr>
          <c:invertIfNegative val="0"/>
          <c:dPt>
            <c:idx val="0"/>
            <c:invertIfNegative val="0"/>
            <c:bubble3D val="0"/>
          </c:dPt>
          <c:cat>
            <c:numRef>
              <c:f>Sheet1!$A$2</c:f>
              <c:numCache>
                <c:formatCode>General</c:formatCode>
                <c:ptCount val="1"/>
              </c:numCache>
            </c:numRef>
          </c:cat>
          <c:val>
            <c:numRef>
              <c:f>Sheet1!$A$1</c:f>
              <c:numCache>
                <c:formatCode>0</c:formatCode>
                <c:ptCount val="1"/>
                <c:pt idx="0">
                  <c:v>25</c:v>
                </c:pt>
              </c:numCache>
            </c:numRef>
          </c:val>
        </c:ser>
        <c:dLbls>
          <c:showLegendKey val="0"/>
          <c:showVal val="0"/>
          <c:showCatName val="0"/>
          <c:showSerName val="0"/>
          <c:showPercent val="0"/>
          <c:showBubbleSize val="0"/>
        </c:dLbls>
        <c:gapWidth val="60"/>
        <c:overlap val="100"/>
        <c:axId val="33637504"/>
        <c:axId val="33639040"/>
      </c:barChart>
      <c:catAx>
        <c:axId val="33637504"/>
        <c:scaling>
          <c:orientation val="maxMin"/>
        </c:scaling>
        <c:delete val="1"/>
        <c:axPos val="l"/>
        <c:numFmt formatCode="General" sourceLinked="1"/>
        <c:majorTickMark val="none"/>
        <c:minorTickMark val="none"/>
        <c:tickLblPos val="none"/>
        <c:crossAx val="33639040"/>
        <c:crosses val="autoZero"/>
        <c:auto val="1"/>
        <c:lblAlgn val="ctr"/>
        <c:lblOffset val="100"/>
        <c:tickLblSkip val="1"/>
        <c:tickMarkSkip val="1"/>
        <c:noMultiLvlLbl val="0"/>
      </c:catAx>
      <c:valAx>
        <c:axId val="33639040"/>
        <c:scaling>
          <c:orientation val="minMax"/>
          <c:max val="120"/>
          <c:min val="0"/>
        </c:scaling>
        <c:delete val="1"/>
        <c:axPos val="t"/>
        <c:numFmt formatCode="General" sourceLinked="1"/>
        <c:majorTickMark val="out"/>
        <c:minorTickMark val="none"/>
        <c:tickLblPos val="none"/>
        <c:crossAx val="3363750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1">
                  <c:v>0.9</c:v>
                </c:pt>
                <c:pt idx="2">
                  <c:v>1</c:v>
                </c:pt>
              </c:numCache>
            </c:numRef>
          </c:val>
        </c:ser>
        <c:dLbls>
          <c:showLegendKey val="0"/>
          <c:showVal val="0"/>
          <c:showCatName val="0"/>
          <c:showSerName val="0"/>
          <c:showPercent val="0"/>
          <c:showBubbleSize val="0"/>
        </c:dLbls>
        <c:gapWidth val="150"/>
        <c:axId val="171035264"/>
        <c:axId val="171053440"/>
      </c:barChart>
      <c:catAx>
        <c:axId val="171035264"/>
        <c:scaling>
          <c:orientation val="minMax"/>
        </c:scaling>
        <c:delete val="0"/>
        <c:axPos val="b"/>
        <c:numFmt formatCode="mmm\-yy" sourceLinked="1"/>
        <c:majorTickMark val="out"/>
        <c:minorTickMark val="none"/>
        <c:tickLblPos val="nextTo"/>
        <c:txPr>
          <a:bodyPr/>
          <a:lstStyle/>
          <a:p>
            <a:pPr>
              <a:defRPr sz="1200" b="0"/>
            </a:pPr>
            <a:endParaRPr lang="pt-BR"/>
          </a:p>
        </c:txPr>
        <c:crossAx val="171053440"/>
        <c:crosses val="autoZero"/>
        <c:auto val="1"/>
        <c:lblAlgn val="ctr"/>
        <c:lblOffset val="100"/>
        <c:noMultiLvlLbl val="0"/>
      </c:catAx>
      <c:valAx>
        <c:axId val="171053440"/>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103526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2" formatCode="0%">
                  <c:v>0.1</c:v>
                </c:pt>
              </c:numCache>
            </c:numRef>
          </c:val>
        </c:ser>
        <c:dLbls>
          <c:showLegendKey val="0"/>
          <c:showVal val="0"/>
          <c:showCatName val="0"/>
          <c:showSerName val="0"/>
          <c:showPercent val="0"/>
          <c:showBubbleSize val="0"/>
        </c:dLbls>
        <c:gapWidth val="150"/>
        <c:axId val="171170048"/>
        <c:axId val="171216896"/>
      </c:barChart>
      <c:catAx>
        <c:axId val="171170048"/>
        <c:scaling>
          <c:orientation val="minMax"/>
        </c:scaling>
        <c:delete val="0"/>
        <c:axPos val="b"/>
        <c:numFmt formatCode="mmm\-yy" sourceLinked="1"/>
        <c:majorTickMark val="out"/>
        <c:minorTickMark val="none"/>
        <c:tickLblPos val="nextTo"/>
        <c:txPr>
          <a:bodyPr/>
          <a:lstStyle/>
          <a:p>
            <a:pPr>
              <a:defRPr sz="1200" b="0"/>
            </a:pPr>
            <a:endParaRPr lang="pt-BR"/>
          </a:p>
        </c:txPr>
        <c:crossAx val="171216896"/>
        <c:crosses val="autoZero"/>
        <c:auto val="1"/>
        <c:lblAlgn val="ctr"/>
        <c:lblOffset val="100"/>
        <c:noMultiLvlLbl val="0"/>
      </c:catAx>
      <c:valAx>
        <c:axId val="171216896"/>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71170048"/>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spPr>
              <a:solidFill>
                <a:srgbClr val="FF0000"/>
              </a:solidFill>
            </c:spPr>
          </c:dPt>
          <c:dPt>
            <c:idx val="2"/>
            <c:invertIfNegative val="0"/>
            <c:bubble3D val="0"/>
            <c:spPr>
              <a:solidFill>
                <a:srgbClr val="FF0000"/>
              </a:solidFill>
            </c:spPr>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0.95</c:v>
                </c:pt>
                <c:pt idx="1">
                  <c:v>0.95</c:v>
                </c:pt>
                <c:pt idx="2">
                  <c:v>0.95</c:v>
                </c:pt>
              </c:numCache>
            </c:numRef>
          </c:val>
        </c:ser>
        <c:dLbls>
          <c:showLegendKey val="0"/>
          <c:showVal val="0"/>
          <c:showCatName val="0"/>
          <c:showSerName val="0"/>
          <c:showPercent val="0"/>
          <c:showBubbleSize val="0"/>
        </c:dLbls>
        <c:gapWidth val="150"/>
        <c:axId val="171555456"/>
        <c:axId val="171561344"/>
      </c:barChart>
      <c:catAx>
        <c:axId val="171555456"/>
        <c:scaling>
          <c:orientation val="minMax"/>
        </c:scaling>
        <c:delete val="0"/>
        <c:axPos val="b"/>
        <c:numFmt formatCode="mmm\-yy" sourceLinked="1"/>
        <c:majorTickMark val="out"/>
        <c:minorTickMark val="none"/>
        <c:tickLblPos val="nextTo"/>
        <c:txPr>
          <a:bodyPr/>
          <a:lstStyle/>
          <a:p>
            <a:pPr>
              <a:defRPr sz="1200" b="0"/>
            </a:pPr>
            <a:endParaRPr lang="pt-BR"/>
          </a:p>
        </c:txPr>
        <c:crossAx val="171561344"/>
        <c:crosses val="autoZero"/>
        <c:auto val="1"/>
        <c:lblAlgn val="ctr"/>
        <c:lblOffset val="100"/>
        <c:noMultiLvlLbl val="0"/>
      </c:catAx>
      <c:valAx>
        <c:axId val="171561344"/>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155545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FFFF00"/>
            </a:solidFill>
          </c:spPr>
          <c:invertIfNegative val="0"/>
          <c:dPt>
            <c:idx val="0"/>
            <c:invertIfNegative val="0"/>
            <c:bubble3D val="0"/>
          </c:dPt>
          <c:dPt>
            <c:idx val="1"/>
            <c:invertIfNegative val="0"/>
            <c:bubble3D val="0"/>
          </c:dPt>
          <c:dPt>
            <c:idx val="2"/>
            <c:invertIfNegative val="0"/>
            <c:bubble3D val="0"/>
            <c:spPr>
              <a:solidFill>
                <a:srgbClr val="FF0000"/>
              </a:solidFill>
            </c:spPr>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0.15</c:v>
                </c:pt>
                <c:pt idx="1">
                  <c:v>0.15</c:v>
                </c:pt>
                <c:pt idx="2">
                  <c:v>0.15</c:v>
                </c:pt>
              </c:numCache>
            </c:numRef>
          </c:val>
        </c:ser>
        <c:dLbls>
          <c:showLegendKey val="0"/>
          <c:showVal val="0"/>
          <c:showCatName val="0"/>
          <c:showSerName val="0"/>
          <c:showPercent val="0"/>
          <c:showBubbleSize val="0"/>
        </c:dLbls>
        <c:gapWidth val="150"/>
        <c:axId val="171690624"/>
        <c:axId val="171692416"/>
      </c:barChart>
      <c:catAx>
        <c:axId val="171690624"/>
        <c:scaling>
          <c:orientation val="minMax"/>
        </c:scaling>
        <c:delete val="0"/>
        <c:axPos val="b"/>
        <c:numFmt formatCode="mmm\-yy" sourceLinked="1"/>
        <c:majorTickMark val="out"/>
        <c:minorTickMark val="none"/>
        <c:tickLblPos val="nextTo"/>
        <c:txPr>
          <a:bodyPr/>
          <a:lstStyle/>
          <a:p>
            <a:pPr>
              <a:defRPr sz="1200" b="0"/>
            </a:pPr>
            <a:endParaRPr lang="pt-BR"/>
          </a:p>
        </c:txPr>
        <c:crossAx val="171692416"/>
        <c:crosses val="autoZero"/>
        <c:auto val="1"/>
        <c:lblAlgn val="ctr"/>
        <c:lblOffset val="100"/>
        <c:noMultiLvlLbl val="0"/>
      </c:catAx>
      <c:valAx>
        <c:axId val="171692416"/>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169062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1">
                  <c:v>0.1</c:v>
                </c:pt>
                <c:pt idx="2">
                  <c:v>0.6</c:v>
                </c:pt>
              </c:numCache>
            </c:numRef>
          </c:val>
        </c:ser>
        <c:dLbls>
          <c:showLegendKey val="0"/>
          <c:showVal val="0"/>
          <c:showCatName val="0"/>
          <c:showSerName val="0"/>
          <c:showPercent val="0"/>
          <c:showBubbleSize val="0"/>
        </c:dLbls>
        <c:gapWidth val="150"/>
        <c:axId val="171813504"/>
        <c:axId val="172118400"/>
      </c:barChart>
      <c:catAx>
        <c:axId val="171813504"/>
        <c:scaling>
          <c:orientation val="minMax"/>
        </c:scaling>
        <c:delete val="0"/>
        <c:axPos val="b"/>
        <c:numFmt formatCode="mmm\-yy" sourceLinked="1"/>
        <c:majorTickMark val="out"/>
        <c:minorTickMark val="none"/>
        <c:tickLblPos val="nextTo"/>
        <c:txPr>
          <a:bodyPr/>
          <a:lstStyle/>
          <a:p>
            <a:pPr>
              <a:defRPr sz="1200" b="0"/>
            </a:pPr>
            <a:endParaRPr lang="pt-BR"/>
          </a:p>
        </c:txPr>
        <c:crossAx val="172118400"/>
        <c:crosses val="autoZero"/>
        <c:auto val="1"/>
        <c:lblAlgn val="ctr"/>
        <c:lblOffset val="100"/>
        <c:noMultiLvlLbl val="0"/>
      </c:catAx>
      <c:valAx>
        <c:axId val="172118400"/>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181350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0.5</c:v>
                </c:pt>
                <c:pt idx="1">
                  <c:v>0.5</c:v>
                </c:pt>
                <c:pt idx="2">
                  <c:v>0.6</c:v>
                </c:pt>
              </c:numCache>
            </c:numRef>
          </c:val>
        </c:ser>
        <c:dLbls>
          <c:showLegendKey val="0"/>
          <c:showVal val="0"/>
          <c:showCatName val="0"/>
          <c:showSerName val="0"/>
          <c:showPercent val="0"/>
          <c:showBubbleSize val="0"/>
        </c:dLbls>
        <c:gapWidth val="150"/>
        <c:axId val="171919616"/>
        <c:axId val="171929600"/>
      </c:barChart>
      <c:catAx>
        <c:axId val="171919616"/>
        <c:scaling>
          <c:orientation val="minMax"/>
        </c:scaling>
        <c:delete val="0"/>
        <c:axPos val="b"/>
        <c:numFmt formatCode="mmm\-yy" sourceLinked="1"/>
        <c:majorTickMark val="out"/>
        <c:minorTickMark val="none"/>
        <c:tickLblPos val="nextTo"/>
        <c:txPr>
          <a:bodyPr/>
          <a:lstStyle/>
          <a:p>
            <a:pPr>
              <a:defRPr sz="1200" b="0"/>
            </a:pPr>
            <a:endParaRPr lang="pt-BR"/>
          </a:p>
        </c:txPr>
        <c:crossAx val="171929600"/>
        <c:crosses val="autoZero"/>
        <c:auto val="1"/>
        <c:lblAlgn val="ctr"/>
        <c:lblOffset val="100"/>
        <c:noMultiLvlLbl val="0"/>
      </c:catAx>
      <c:valAx>
        <c:axId val="171929600"/>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191961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FFFF0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0.5</c:v>
                </c:pt>
                <c:pt idx="1">
                  <c:v>0.5</c:v>
                </c:pt>
                <c:pt idx="2">
                  <c:v>0.6</c:v>
                </c:pt>
              </c:numCache>
            </c:numRef>
          </c:val>
        </c:ser>
        <c:dLbls>
          <c:showLegendKey val="0"/>
          <c:showVal val="0"/>
          <c:showCatName val="0"/>
          <c:showSerName val="0"/>
          <c:showPercent val="0"/>
          <c:showBubbleSize val="0"/>
        </c:dLbls>
        <c:gapWidth val="150"/>
        <c:axId val="172058496"/>
        <c:axId val="172060032"/>
      </c:barChart>
      <c:catAx>
        <c:axId val="172058496"/>
        <c:scaling>
          <c:orientation val="minMax"/>
        </c:scaling>
        <c:delete val="0"/>
        <c:axPos val="b"/>
        <c:numFmt formatCode="mmm\-yy" sourceLinked="1"/>
        <c:majorTickMark val="out"/>
        <c:minorTickMark val="none"/>
        <c:tickLblPos val="nextTo"/>
        <c:txPr>
          <a:bodyPr/>
          <a:lstStyle/>
          <a:p>
            <a:pPr>
              <a:defRPr sz="1200" b="0"/>
            </a:pPr>
            <a:endParaRPr lang="pt-BR"/>
          </a:p>
        </c:txPr>
        <c:crossAx val="172060032"/>
        <c:crosses val="autoZero"/>
        <c:auto val="1"/>
        <c:lblAlgn val="ctr"/>
        <c:lblOffset val="100"/>
        <c:noMultiLvlLbl val="0"/>
      </c:catAx>
      <c:valAx>
        <c:axId val="172060032"/>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205849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FFFF0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0.3</c:v>
                </c:pt>
                <c:pt idx="1">
                  <c:v>0.1</c:v>
                </c:pt>
                <c:pt idx="2">
                  <c:v>0.1</c:v>
                </c:pt>
              </c:numCache>
            </c:numRef>
          </c:val>
        </c:ser>
        <c:dLbls>
          <c:showLegendKey val="0"/>
          <c:showVal val="0"/>
          <c:showCatName val="0"/>
          <c:showSerName val="0"/>
          <c:showPercent val="0"/>
          <c:showBubbleSize val="0"/>
        </c:dLbls>
        <c:gapWidth val="150"/>
        <c:axId val="172291584"/>
        <c:axId val="172293120"/>
      </c:barChart>
      <c:catAx>
        <c:axId val="172291584"/>
        <c:scaling>
          <c:orientation val="minMax"/>
        </c:scaling>
        <c:delete val="0"/>
        <c:axPos val="b"/>
        <c:numFmt formatCode="mmm\-yy" sourceLinked="1"/>
        <c:majorTickMark val="out"/>
        <c:minorTickMark val="none"/>
        <c:tickLblPos val="nextTo"/>
        <c:txPr>
          <a:bodyPr/>
          <a:lstStyle/>
          <a:p>
            <a:pPr>
              <a:defRPr sz="1200" b="0"/>
            </a:pPr>
            <a:endParaRPr lang="pt-BR"/>
          </a:p>
        </c:txPr>
        <c:crossAx val="172293120"/>
        <c:crosses val="autoZero"/>
        <c:auto val="1"/>
        <c:lblAlgn val="ctr"/>
        <c:lblOffset val="100"/>
        <c:noMultiLvlLbl val="0"/>
      </c:catAx>
      <c:valAx>
        <c:axId val="172293120"/>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229158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2" formatCode="0%">
                  <c:v>0.1</c:v>
                </c:pt>
              </c:numCache>
            </c:numRef>
          </c:val>
        </c:ser>
        <c:dLbls>
          <c:showLegendKey val="0"/>
          <c:showVal val="0"/>
          <c:showCatName val="0"/>
          <c:showSerName val="0"/>
          <c:showPercent val="0"/>
          <c:showBubbleSize val="0"/>
        </c:dLbls>
        <c:gapWidth val="150"/>
        <c:axId val="172762240"/>
        <c:axId val="172763776"/>
      </c:barChart>
      <c:catAx>
        <c:axId val="172762240"/>
        <c:scaling>
          <c:orientation val="minMax"/>
        </c:scaling>
        <c:delete val="0"/>
        <c:axPos val="b"/>
        <c:numFmt formatCode="mmm\-yy" sourceLinked="1"/>
        <c:majorTickMark val="out"/>
        <c:minorTickMark val="none"/>
        <c:tickLblPos val="nextTo"/>
        <c:txPr>
          <a:bodyPr/>
          <a:lstStyle/>
          <a:p>
            <a:pPr>
              <a:defRPr sz="1200" b="0"/>
            </a:pPr>
            <a:endParaRPr lang="pt-BR"/>
          </a:p>
        </c:txPr>
        <c:crossAx val="172763776"/>
        <c:crosses val="autoZero"/>
        <c:auto val="1"/>
        <c:lblAlgn val="ctr"/>
        <c:lblOffset val="100"/>
        <c:noMultiLvlLbl val="0"/>
      </c:catAx>
      <c:valAx>
        <c:axId val="172763776"/>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72762240"/>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2" formatCode="0%">
                  <c:v>0.1</c:v>
                </c:pt>
              </c:numCache>
            </c:numRef>
          </c:val>
        </c:ser>
        <c:dLbls>
          <c:showLegendKey val="0"/>
          <c:showVal val="0"/>
          <c:showCatName val="0"/>
          <c:showSerName val="0"/>
          <c:showPercent val="0"/>
          <c:showBubbleSize val="0"/>
        </c:dLbls>
        <c:gapWidth val="150"/>
        <c:axId val="172593920"/>
        <c:axId val="172595456"/>
      </c:barChart>
      <c:catAx>
        <c:axId val="172593920"/>
        <c:scaling>
          <c:orientation val="minMax"/>
        </c:scaling>
        <c:delete val="0"/>
        <c:axPos val="b"/>
        <c:numFmt formatCode="mmm\-yy" sourceLinked="1"/>
        <c:majorTickMark val="out"/>
        <c:minorTickMark val="none"/>
        <c:tickLblPos val="nextTo"/>
        <c:txPr>
          <a:bodyPr/>
          <a:lstStyle/>
          <a:p>
            <a:pPr>
              <a:defRPr sz="1200" b="0"/>
            </a:pPr>
            <a:endParaRPr lang="pt-BR"/>
          </a:p>
        </c:txPr>
        <c:crossAx val="172595456"/>
        <c:crosses val="autoZero"/>
        <c:auto val="1"/>
        <c:lblAlgn val="ctr"/>
        <c:lblOffset val="100"/>
        <c:noMultiLvlLbl val="0"/>
      </c:catAx>
      <c:valAx>
        <c:axId val="172595456"/>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72593920"/>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3741440"/>
        <c:axId val="33743232"/>
      </c:barChart>
      <c:catAx>
        <c:axId val="33741440"/>
        <c:scaling>
          <c:orientation val="maxMin"/>
        </c:scaling>
        <c:delete val="1"/>
        <c:axPos val="l"/>
        <c:numFmt formatCode="General" sourceLinked="1"/>
        <c:majorTickMark val="none"/>
        <c:minorTickMark val="none"/>
        <c:tickLblPos val="none"/>
        <c:crossAx val="33743232"/>
        <c:crosses val="autoZero"/>
        <c:auto val="1"/>
        <c:lblAlgn val="ctr"/>
        <c:lblOffset val="100"/>
        <c:tickLblSkip val="1"/>
        <c:tickMarkSkip val="1"/>
        <c:noMultiLvlLbl val="0"/>
      </c:catAx>
      <c:valAx>
        <c:axId val="33743232"/>
        <c:scaling>
          <c:orientation val="minMax"/>
          <c:max val="120"/>
          <c:min val="0"/>
        </c:scaling>
        <c:delete val="1"/>
        <c:axPos val="t"/>
        <c:numFmt formatCode="General" sourceLinked="1"/>
        <c:majorTickMark val="out"/>
        <c:minorTickMark val="none"/>
        <c:tickLblPos val="none"/>
        <c:crossAx val="3374144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2" formatCode="0%">
                  <c:v>0.1</c:v>
                </c:pt>
              </c:numCache>
            </c:numRef>
          </c:val>
        </c:ser>
        <c:dLbls>
          <c:showLegendKey val="0"/>
          <c:showVal val="0"/>
          <c:showCatName val="0"/>
          <c:showSerName val="0"/>
          <c:showPercent val="0"/>
          <c:showBubbleSize val="0"/>
        </c:dLbls>
        <c:gapWidth val="150"/>
        <c:axId val="172818816"/>
        <c:axId val="172820352"/>
      </c:barChart>
      <c:catAx>
        <c:axId val="172818816"/>
        <c:scaling>
          <c:orientation val="minMax"/>
        </c:scaling>
        <c:delete val="0"/>
        <c:axPos val="b"/>
        <c:numFmt formatCode="mmm\-yy" sourceLinked="1"/>
        <c:majorTickMark val="out"/>
        <c:minorTickMark val="none"/>
        <c:tickLblPos val="nextTo"/>
        <c:txPr>
          <a:bodyPr/>
          <a:lstStyle/>
          <a:p>
            <a:pPr>
              <a:defRPr sz="1200" b="0"/>
            </a:pPr>
            <a:endParaRPr lang="pt-BR"/>
          </a:p>
        </c:txPr>
        <c:crossAx val="172820352"/>
        <c:crosses val="autoZero"/>
        <c:auto val="1"/>
        <c:lblAlgn val="ctr"/>
        <c:lblOffset val="100"/>
        <c:noMultiLvlLbl val="0"/>
      </c:catAx>
      <c:valAx>
        <c:axId val="172820352"/>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7281881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2" formatCode="0%">
                  <c:v>0.1</c:v>
                </c:pt>
              </c:numCache>
            </c:numRef>
          </c:val>
        </c:ser>
        <c:dLbls>
          <c:showLegendKey val="0"/>
          <c:showVal val="0"/>
          <c:showCatName val="0"/>
          <c:showSerName val="0"/>
          <c:showPercent val="0"/>
          <c:showBubbleSize val="0"/>
        </c:dLbls>
        <c:gapWidth val="150"/>
        <c:axId val="180093312"/>
        <c:axId val="180094848"/>
      </c:barChart>
      <c:catAx>
        <c:axId val="180093312"/>
        <c:scaling>
          <c:orientation val="minMax"/>
        </c:scaling>
        <c:delete val="0"/>
        <c:axPos val="b"/>
        <c:numFmt formatCode="mmm\-yy" sourceLinked="1"/>
        <c:majorTickMark val="out"/>
        <c:minorTickMark val="none"/>
        <c:tickLblPos val="nextTo"/>
        <c:txPr>
          <a:bodyPr/>
          <a:lstStyle/>
          <a:p>
            <a:pPr>
              <a:defRPr sz="1200" b="0"/>
            </a:pPr>
            <a:endParaRPr lang="pt-BR"/>
          </a:p>
        </c:txPr>
        <c:crossAx val="180094848"/>
        <c:crosses val="autoZero"/>
        <c:auto val="1"/>
        <c:lblAlgn val="ctr"/>
        <c:lblOffset val="100"/>
        <c:noMultiLvlLbl val="0"/>
      </c:catAx>
      <c:valAx>
        <c:axId val="180094848"/>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80093312"/>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2" formatCode="0%">
                  <c:v>0.1</c:v>
                </c:pt>
              </c:numCache>
            </c:numRef>
          </c:val>
        </c:ser>
        <c:dLbls>
          <c:showLegendKey val="0"/>
          <c:showVal val="0"/>
          <c:showCatName val="0"/>
          <c:showSerName val="0"/>
          <c:showPercent val="0"/>
          <c:showBubbleSize val="0"/>
        </c:dLbls>
        <c:gapWidth val="150"/>
        <c:axId val="180506624"/>
        <c:axId val="180508160"/>
      </c:barChart>
      <c:catAx>
        <c:axId val="180506624"/>
        <c:scaling>
          <c:orientation val="minMax"/>
        </c:scaling>
        <c:delete val="0"/>
        <c:axPos val="b"/>
        <c:numFmt formatCode="mmm\-yy" sourceLinked="1"/>
        <c:majorTickMark val="out"/>
        <c:minorTickMark val="none"/>
        <c:tickLblPos val="nextTo"/>
        <c:txPr>
          <a:bodyPr/>
          <a:lstStyle/>
          <a:p>
            <a:pPr>
              <a:defRPr sz="1200" b="0"/>
            </a:pPr>
            <a:endParaRPr lang="pt-BR"/>
          </a:p>
        </c:txPr>
        <c:crossAx val="180508160"/>
        <c:crosses val="autoZero"/>
        <c:auto val="1"/>
        <c:lblAlgn val="ctr"/>
        <c:lblOffset val="100"/>
        <c:noMultiLvlLbl val="0"/>
      </c:catAx>
      <c:valAx>
        <c:axId val="180508160"/>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8050662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spPr>
              <a:solidFill>
                <a:srgbClr val="FF0000"/>
              </a:solidFill>
            </c:spPr>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0" formatCode="0%">
                  <c:v>0.8</c:v>
                </c:pt>
                <c:pt idx="2" formatCode="0%">
                  <c:v>0.15</c:v>
                </c:pt>
              </c:numCache>
            </c:numRef>
          </c:val>
        </c:ser>
        <c:dLbls>
          <c:showLegendKey val="0"/>
          <c:showVal val="0"/>
          <c:showCatName val="0"/>
          <c:showSerName val="0"/>
          <c:showPercent val="0"/>
          <c:showBubbleSize val="0"/>
        </c:dLbls>
        <c:gapWidth val="150"/>
        <c:axId val="180412416"/>
        <c:axId val="180413952"/>
      </c:barChart>
      <c:catAx>
        <c:axId val="180412416"/>
        <c:scaling>
          <c:orientation val="minMax"/>
        </c:scaling>
        <c:delete val="0"/>
        <c:axPos val="b"/>
        <c:numFmt formatCode="mmm\-yy" sourceLinked="1"/>
        <c:majorTickMark val="out"/>
        <c:minorTickMark val="none"/>
        <c:tickLblPos val="nextTo"/>
        <c:txPr>
          <a:bodyPr/>
          <a:lstStyle/>
          <a:p>
            <a:pPr>
              <a:defRPr sz="1200" b="0"/>
            </a:pPr>
            <a:endParaRPr lang="pt-BR"/>
          </a:p>
        </c:txPr>
        <c:crossAx val="180413952"/>
        <c:crosses val="autoZero"/>
        <c:auto val="1"/>
        <c:lblAlgn val="ctr"/>
        <c:lblOffset val="100"/>
        <c:noMultiLvlLbl val="0"/>
      </c:catAx>
      <c:valAx>
        <c:axId val="180413952"/>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8041241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numCache>
            </c:numRef>
          </c:val>
        </c:ser>
        <c:dLbls>
          <c:showLegendKey val="0"/>
          <c:showVal val="0"/>
          <c:showCatName val="0"/>
          <c:showSerName val="0"/>
          <c:showPercent val="0"/>
          <c:showBubbleSize val="0"/>
        </c:dLbls>
        <c:gapWidth val="150"/>
        <c:axId val="180592640"/>
        <c:axId val="180594176"/>
      </c:barChart>
      <c:catAx>
        <c:axId val="180592640"/>
        <c:scaling>
          <c:orientation val="minMax"/>
        </c:scaling>
        <c:delete val="0"/>
        <c:axPos val="b"/>
        <c:numFmt formatCode="mmm\-yy" sourceLinked="1"/>
        <c:majorTickMark val="out"/>
        <c:minorTickMark val="none"/>
        <c:tickLblPos val="nextTo"/>
        <c:txPr>
          <a:bodyPr/>
          <a:lstStyle/>
          <a:p>
            <a:pPr>
              <a:defRPr sz="1200" b="0"/>
            </a:pPr>
            <a:endParaRPr lang="pt-BR"/>
          </a:p>
        </c:txPr>
        <c:crossAx val="180594176"/>
        <c:crosses val="autoZero"/>
        <c:auto val="1"/>
        <c:lblAlgn val="ctr"/>
        <c:lblOffset val="100"/>
        <c:noMultiLvlLbl val="0"/>
      </c:catAx>
      <c:valAx>
        <c:axId val="180594176"/>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80592640"/>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0.05</c:v>
                </c:pt>
                <c:pt idx="1">
                  <c:v>0.1</c:v>
                </c:pt>
                <c:pt idx="2">
                  <c:v>0.15</c:v>
                </c:pt>
              </c:numCache>
            </c:numRef>
          </c:val>
        </c:ser>
        <c:dLbls>
          <c:showLegendKey val="0"/>
          <c:showVal val="0"/>
          <c:showCatName val="0"/>
          <c:showSerName val="0"/>
          <c:showPercent val="0"/>
          <c:showBubbleSize val="0"/>
        </c:dLbls>
        <c:gapWidth val="150"/>
        <c:axId val="180678016"/>
        <c:axId val="180757632"/>
      </c:barChart>
      <c:catAx>
        <c:axId val="180678016"/>
        <c:scaling>
          <c:orientation val="minMax"/>
        </c:scaling>
        <c:delete val="0"/>
        <c:axPos val="b"/>
        <c:numFmt formatCode="mmm\-yy" sourceLinked="1"/>
        <c:majorTickMark val="out"/>
        <c:minorTickMark val="none"/>
        <c:tickLblPos val="nextTo"/>
        <c:txPr>
          <a:bodyPr/>
          <a:lstStyle/>
          <a:p>
            <a:pPr>
              <a:defRPr sz="1200" b="0"/>
            </a:pPr>
            <a:endParaRPr lang="pt-BR"/>
          </a:p>
        </c:txPr>
        <c:crossAx val="180757632"/>
        <c:crosses val="autoZero"/>
        <c:auto val="1"/>
        <c:lblAlgn val="ctr"/>
        <c:lblOffset val="100"/>
        <c:noMultiLvlLbl val="0"/>
      </c:catAx>
      <c:valAx>
        <c:axId val="180757632"/>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8067801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0.75</c:v>
                </c:pt>
                <c:pt idx="1">
                  <c:v>0.55000000000000004</c:v>
                </c:pt>
                <c:pt idx="2">
                  <c:v>0.6</c:v>
                </c:pt>
              </c:numCache>
            </c:numRef>
          </c:val>
        </c:ser>
        <c:dLbls>
          <c:showLegendKey val="0"/>
          <c:showVal val="0"/>
          <c:showCatName val="0"/>
          <c:showSerName val="0"/>
          <c:showPercent val="0"/>
          <c:showBubbleSize val="0"/>
        </c:dLbls>
        <c:gapWidth val="150"/>
        <c:axId val="181152768"/>
        <c:axId val="181166848"/>
      </c:barChart>
      <c:catAx>
        <c:axId val="181152768"/>
        <c:scaling>
          <c:orientation val="minMax"/>
        </c:scaling>
        <c:delete val="0"/>
        <c:axPos val="b"/>
        <c:numFmt formatCode="mmm\-yy" sourceLinked="1"/>
        <c:majorTickMark val="out"/>
        <c:minorTickMark val="none"/>
        <c:tickLblPos val="nextTo"/>
        <c:txPr>
          <a:bodyPr/>
          <a:lstStyle/>
          <a:p>
            <a:pPr>
              <a:defRPr sz="1200" b="0"/>
            </a:pPr>
            <a:endParaRPr lang="pt-BR"/>
          </a:p>
        </c:txPr>
        <c:crossAx val="181166848"/>
        <c:crosses val="autoZero"/>
        <c:auto val="1"/>
        <c:lblAlgn val="ctr"/>
        <c:lblOffset val="100"/>
        <c:noMultiLvlLbl val="0"/>
      </c:catAx>
      <c:valAx>
        <c:axId val="181166848"/>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81152768"/>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General</c:formatCode>
                <c:ptCount val="3"/>
                <c:pt idx="2" formatCode="0%">
                  <c:v>0.5</c:v>
                </c:pt>
              </c:numCache>
            </c:numRef>
          </c:val>
        </c:ser>
        <c:dLbls>
          <c:showLegendKey val="0"/>
          <c:showVal val="0"/>
          <c:showCatName val="0"/>
          <c:showSerName val="0"/>
          <c:showPercent val="0"/>
          <c:showBubbleSize val="0"/>
        </c:dLbls>
        <c:gapWidth val="150"/>
        <c:axId val="180935296"/>
        <c:axId val="181006720"/>
      </c:barChart>
      <c:catAx>
        <c:axId val="180935296"/>
        <c:scaling>
          <c:orientation val="minMax"/>
        </c:scaling>
        <c:delete val="0"/>
        <c:axPos val="b"/>
        <c:numFmt formatCode="mmm\-yy" sourceLinked="1"/>
        <c:majorTickMark val="out"/>
        <c:minorTickMark val="none"/>
        <c:tickLblPos val="nextTo"/>
        <c:txPr>
          <a:bodyPr/>
          <a:lstStyle/>
          <a:p>
            <a:pPr>
              <a:defRPr sz="1200" b="0"/>
            </a:pPr>
            <a:endParaRPr lang="pt-BR"/>
          </a:p>
        </c:txPr>
        <c:crossAx val="181006720"/>
        <c:crosses val="autoZero"/>
        <c:auto val="1"/>
        <c:lblAlgn val="ctr"/>
        <c:lblOffset val="100"/>
        <c:noMultiLvlLbl val="0"/>
      </c:catAx>
      <c:valAx>
        <c:axId val="181006720"/>
        <c:scaling>
          <c:orientation val="minMax"/>
          <c:max val="1"/>
          <c:min val="0"/>
        </c:scaling>
        <c:delete val="0"/>
        <c:axPos val="l"/>
        <c:majorGridlines/>
        <c:numFmt formatCode="General" sourceLinked="1"/>
        <c:majorTickMark val="out"/>
        <c:minorTickMark val="none"/>
        <c:tickLblPos val="nextTo"/>
        <c:txPr>
          <a:bodyPr/>
          <a:lstStyle/>
          <a:p>
            <a:pPr>
              <a:defRPr sz="1200" b="0"/>
            </a:pPr>
            <a:endParaRPr lang="pt-BR"/>
          </a:p>
        </c:txPr>
        <c:crossAx val="18093529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0.7</c:v>
                </c:pt>
                <c:pt idx="1">
                  <c:v>0.7</c:v>
                </c:pt>
                <c:pt idx="2">
                  <c:v>0.6</c:v>
                </c:pt>
              </c:numCache>
            </c:numRef>
          </c:val>
        </c:ser>
        <c:dLbls>
          <c:showLegendKey val="0"/>
          <c:showVal val="0"/>
          <c:showCatName val="0"/>
          <c:showSerName val="0"/>
          <c:showPercent val="0"/>
          <c:showBubbleSize val="0"/>
        </c:dLbls>
        <c:gapWidth val="150"/>
        <c:axId val="181119616"/>
        <c:axId val="181207424"/>
      </c:barChart>
      <c:catAx>
        <c:axId val="181119616"/>
        <c:scaling>
          <c:orientation val="minMax"/>
        </c:scaling>
        <c:delete val="0"/>
        <c:axPos val="b"/>
        <c:numFmt formatCode="mmm\-yy" sourceLinked="1"/>
        <c:majorTickMark val="out"/>
        <c:minorTickMark val="none"/>
        <c:tickLblPos val="nextTo"/>
        <c:txPr>
          <a:bodyPr/>
          <a:lstStyle/>
          <a:p>
            <a:pPr>
              <a:defRPr sz="1200" b="0"/>
            </a:pPr>
            <a:endParaRPr lang="pt-BR"/>
          </a:p>
        </c:txPr>
        <c:crossAx val="181207424"/>
        <c:crosses val="autoZero"/>
        <c:auto val="1"/>
        <c:lblAlgn val="ctr"/>
        <c:lblOffset val="100"/>
        <c:noMultiLvlLbl val="0"/>
      </c:catAx>
      <c:valAx>
        <c:axId val="181207424"/>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8111961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dPt>
            <c:idx val="0"/>
            <c:invertIfNegative val="0"/>
            <c:bubble3D val="0"/>
            <c:spPr>
              <a:solidFill>
                <a:srgbClr val="FFFF00"/>
              </a:solidFill>
              <a:ln w="6416">
                <a:noFill/>
                <a:prstDash val="solid"/>
              </a:ln>
            </c:spPr>
          </c:dPt>
          <c:cat>
            <c:numRef>
              <c:f>Sheet1!$A$2</c:f>
              <c:numCache>
                <c:formatCode>General</c:formatCode>
                <c:ptCount val="1"/>
              </c:numCache>
            </c:numRef>
          </c:cat>
          <c:val>
            <c:numRef>
              <c:f>Sheet1!$A$1</c:f>
              <c:numCache>
                <c:formatCode>0</c:formatCode>
                <c:ptCount val="1"/>
                <c:pt idx="0">
                  <c:v>60</c:v>
                </c:pt>
              </c:numCache>
            </c:numRef>
          </c:val>
        </c:ser>
        <c:dLbls>
          <c:showLegendKey val="0"/>
          <c:showVal val="0"/>
          <c:showCatName val="0"/>
          <c:showSerName val="0"/>
          <c:showPercent val="0"/>
          <c:showBubbleSize val="0"/>
        </c:dLbls>
        <c:gapWidth val="60"/>
        <c:overlap val="100"/>
        <c:axId val="34575104"/>
        <c:axId val="34576640"/>
      </c:barChart>
      <c:catAx>
        <c:axId val="34575104"/>
        <c:scaling>
          <c:orientation val="maxMin"/>
        </c:scaling>
        <c:delete val="1"/>
        <c:axPos val="l"/>
        <c:numFmt formatCode="General" sourceLinked="1"/>
        <c:majorTickMark val="none"/>
        <c:minorTickMark val="none"/>
        <c:tickLblPos val="none"/>
        <c:crossAx val="34576640"/>
        <c:crosses val="autoZero"/>
        <c:auto val="1"/>
        <c:lblAlgn val="ctr"/>
        <c:lblOffset val="100"/>
        <c:tickLblSkip val="1"/>
        <c:tickMarkSkip val="1"/>
        <c:noMultiLvlLbl val="0"/>
      </c:catAx>
      <c:valAx>
        <c:axId val="34576640"/>
        <c:scaling>
          <c:orientation val="minMax"/>
          <c:max val="120"/>
          <c:min val="0"/>
        </c:scaling>
        <c:delete val="1"/>
        <c:axPos val="t"/>
        <c:numFmt formatCode="General" sourceLinked="1"/>
        <c:majorTickMark val="out"/>
        <c:minorTickMark val="none"/>
        <c:tickLblPos val="none"/>
        <c:crossAx val="3457510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4511488"/>
        <c:axId val="34517376"/>
      </c:barChart>
      <c:catAx>
        <c:axId val="34511488"/>
        <c:scaling>
          <c:orientation val="maxMin"/>
        </c:scaling>
        <c:delete val="1"/>
        <c:axPos val="l"/>
        <c:numFmt formatCode="General" sourceLinked="1"/>
        <c:majorTickMark val="none"/>
        <c:minorTickMark val="none"/>
        <c:tickLblPos val="none"/>
        <c:crossAx val="34517376"/>
        <c:crosses val="autoZero"/>
        <c:auto val="1"/>
        <c:lblAlgn val="ctr"/>
        <c:lblOffset val="100"/>
        <c:tickLblSkip val="1"/>
        <c:tickMarkSkip val="1"/>
        <c:noMultiLvlLbl val="0"/>
      </c:catAx>
      <c:valAx>
        <c:axId val="34517376"/>
        <c:scaling>
          <c:orientation val="minMax"/>
          <c:max val="120"/>
          <c:min val="0"/>
        </c:scaling>
        <c:delete val="1"/>
        <c:axPos val="t"/>
        <c:numFmt formatCode="General" sourceLinked="1"/>
        <c:majorTickMark val="out"/>
        <c:minorTickMark val="none"/>
        <c:tickLblPos val="none"/>
        <c:crossAx val="3451148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34636160"/>
        <c:axId val="34637696"/>
      </c:barChart>
      <c:catAx>
        <c:axId val="34636160"/>
        <c:scaling>
          <c:orientation val="maxMin"/>
        </c:scaling>
        <c:delete val="1"/>
        <c:axPos val="l"/>
        <c:numFmt formatCode="General" sourceLinked="1"/>
        <c:majorTickMark val="none"/>
        <c:minorTickMark val="none"/>
        <c:tickLblPos val="none"/>
        <c:crossAx val="34637696"/>
        <c:crosses val="autoZero"/>
        <c:auto val="1"/>
        <c:lblAlgn val="ctr"/>
        <c:lblOffset val="100"/>
        <c:tickLblSkip val="1"/>
        <c:tickMarkSkip val="1"/>
        <c:noMultiLvlLbl val="0"/>
      </c:catAx>
      <c:valAx>
        <c:axId val="34637696"/>
        <c:scaling>
          <c:orientation val="minMax"/>
          <c:max val="120"/>
          <c:min val="0"/>
        </c:scaling>
        <c:delete val="1"/>
        <c:axPos val="t"/>
        <c:numFmt formatCode="0" sourceLinked="1"/>
        <c:majorTickMark val="out"/>
        <c:minorTickMark val="none"/>
        <c:tickLblPos val="none"/>
        <c:crossAx val="3463616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3380992"/>
        <c:axId val="33390976"/>
      </c:barChart>
      <c:catAx>
        <c:axId val="33380992"/>
        <c:scaling>
          <c:orientation val="maxMin"/>
        </c:scaling>
        <c:delete val="1"/>
        <c:axPos val="l"/>
        <c:numFmt formatCode="General" sourceLinked="1"/>
        <c:majorTickMark val="none"/>
        <c:minorTickMark val="none"/>
        <c:tickLblPos val="none"/>
        <c:crossAx val="33390976"/>
        <c:crosses val="autoZero"/>
        <c:auto val="1"/>
        <c:lblAlgn val="ctr"/>
        <c:lblOffset val="100"/>
        <c:tickLblSkip val="1"/>
        <c:tickMarkSkip val="1"/>
        <c:noMultiLvlLbl val="0"/>
      </c:catAx>
      <c:valAx>
        <c:axId val="33390976"/>
        <c:scaling>
          <c:orientation val="minMax"/>
          <c:max val="120"/>
          <c:min val="0"/>
        </c:scaling>
        <c:delete val="1"/>
        <c:axPos val="t"/>
        <c:numFmt formatCode="General" sourceLinked="1"/>
        <c:majorTickMark val="out"/>
        <c:minorTickMark val="none"/>
        <c:tickLblPos val="none"/>
        <c:crossAx val="3338099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75</c:v>
                </c:pt>
              </c:numCache>
            </c:numRef>
          </c:val>
        </c:ser>
        <c:dLbls>
          <c:showLegendKey val="0"/>
          <c:showVal val="0"/>
          <c:showCatName val="0"/>
          <c:showSerName val="0"/>
          <c:showPercent val="0"/>
          <c:showBubbleSize val="0"/>
        </c:dLbls>
        <c:gapWidth val="60"/>
        <c:overlap val="100"/>
        <c:axId val="33444224"/>
        <c:axId val="33445760"/>
      </c:barChart>
      <c:catAx>
        <c:axId val="33444224"/>
        <c:scaling>
          <c:orientation val="maxMin"/>
        </c:scaling>
        <c:delete val="1"/>
        <c:axPos val="l"/>
        <c:numFmt formatCode="General" sourceLinked="1"/>
        <c:majorTickMark val="none"/>
        <c:minorTickMark val="none"/>
        <c:tickLblPos val="none"/>
        <c:crossAx val="33445760"/>
        <c:crosses val="autoZero"/>
        <c:auto val="1"/>
        <c:lblAlgn val="ctr"/>
        <c:lblOffset val="100"/>
        <c:tickLblSkip val="1"/>
        <c:tickMarkSkip val="1"/>
        <c:noMultiLvlLbl val="0"/>
      </c:catAx>
      <c:valAx>
        <c:axId val="33445760"/>
        <c:scaling>
          <c:orientation val="minMax"/>
          <c:max val="120"/>
          <c:min val="0"/>
        </c:scaling>
        <c:delete val="1"/>
        <c:axPos val="t"/>
        <c:numFmt formatCode="0" sourceLinked="1"/>
        <c:majorTickMark val="out"/>
        <c:minorTickMark val="none"/>
        <c:tickLblPos val="none"/>
        <c:crossAx val="3344422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3467776"/>
        <c:axId val="36316672"/>
      </c:barChart>
      <c:catAx>
        <c:axId val="33467776"/>
        <c:scaling>
          <c:orientation val="maxMin"/>
        </c:scaling>
        <c:delete val="1"/>
        <c:axPos val="l"/>
        <c:numFmt formatCode="General" sourceLinked="1"/>
        <c:majorTickMark val="none"/>
        <c:minorTickMark val="none"/>
        <c:tickLblPos val="none"/>
        <c:crossAx val="36316672"/>
        <c:crosses val="autoZero"/>
        <c:auto val="1"/>
        <c:lblAlgn val="ctr"/>
        <c:lblOffset val="100"/>
        <c:tickLblSkip val="1"/>
        <c:tickMarkSkip val="1"/>
        <c:noMultiLvlLbl val="0"/>
      </c:catAx>
      <c:valAx>
        <c:axId val="36316672"/>
        <c:scaling>
          <c:orientation val="minMax"/>
          <c:max val="120"/>
          <c:min val="0"/>
        </c:scaling>
        <c:delete val="1"/>
        <c:axPos val="t"/>
        <c:numFmt formatCode="General" sourceLinked="1"/>
        <c:majorTickMark val="out"/>
        <c:minorTickMark val="none"/>
        <c:tickLblPos val="none"/>
        <c:crossAx val="3346777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95</c:v>
                </c:pt>
              </c:numCache>
            </c:numRef>
          </c:val>
        </c:ser>
        <c:dLbls>
          <c:showLegendKey val="0"/>
          <c:showVal val="0"/>
          <c:showCatName val="0"/>
          <c:showSerName val="0"/>
          <c:showPercent val="0"/>
          <c:showBubbleSize val="0"/>
        </c:dLbls>
        <c:gapWidth val="60"/>
        <c:overlap val="100"/>
        <c:axId val="5007232"/>
        <c:axId val="5008768"/>
      </c:barChart>
      <c:catAx>
        <c:axId val="5007232"/>
        <c:scaling>
          <c:orientation val="maxMin"/>
        </c:scaling>
        <c:delete val="1"/>
        <c:axPos val="l"/>
        <c:numFmt formatCode="General" sourceLinked="1"/>
        <c:majorTickMark val="none"/>
        <c:minorTickMark val="none"/>
        <c:tickLblPos val="none"/>
        <c:crossAx val="5008768"/>
        <c:crosses val="autoZero"/>
        <c:auto val="1"/>
        <c:lblAlgn val="ctr"/>
        <c:lblOffset val="100"/>
        <c:tickLblSkip val="1"/>
        <c:tickMarkSkip val="1"/>
        <c:noMultiLvlLbl val="0"/>
      </c:catAx>
      <c:valAx>
        <c:axId val="5008768"/>
        <c:scaling>
          <c:orientation val="minMax"/>
          <c:max val="120"/>
          <c:min val="0"/>
        </c:scaling>
        <c:delete val="1"/>
        <c:axPos val="t"/>
        <c:numFmt formatCode="0" sourceLinked="1"/>
        <c:majorTickMark val="out"/>
        <c:minorTickMark val="none"/>
        <c:tickLblPos val="none"/>
        <c:crossAx val="500723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2779648"/>
        <c:axId val="32822400"/>
      </c:barChart>
      <c:catAx>
        <c:axId val="32779648"/>
        <c:scaling>
          <c:orientation val="maxMin"/>
        </c:scaling>
        <c:delete val="1"/>
        <c:axPos val="l"/>
        <c:numFmt formatCode="General" sourceLinked="1"/>
        <c:majorTickMark val="none"/>
        <c:minorTickMark val="none"/>
        <c:tickLblPos val="none"/>
        <c:crossAx val="32822400"/>
        <c:crosses val="autoZero"/>
        <c:auto val="1"/>
        <c:lblAlgn val="ctr"/>
        <c:lblOffset val="100"/>
        <c:tickLblSkip val="1"/>
        <c:tickMarkSkip val="1"/>
        <c:noMultiLvlLbl val="0"/>
      </c:catAx>
      <c:valAx>
        <c:axId val="32822400"/>
        <c:scaling>
          <c:orientation val="minMax"/>
          <c:max val="120"/>
          <c:min val="0"/>
        </c:scaling>
        <c:delete val="1"/>
        <c:axPos val="t"/>
        <c:numFmt formatCode="General" sourceLinked="1"/>
        <c:majorTickMark val="out"/>
        <c:minorTickMark val="none"/>
        <c:tickLblPos val="none"/>
        <c:crossAx val="3277964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Atrasados</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No Prazo</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32606464"/>
        <c:axId val="32620928"/>
      </c:lineChart>
      <c:catAx>
        <c:axId val="32606464"/>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32620928"/>
        <c:crosses val="autoZero"/>
        <c:auto val="1"/>
        <c:lblAlgn val="ctr"/>
        <c:lblOffset val="100"/>
        <c:noMultiLvlLbl val="0"/>
      </c:catAx>
      <c:valAx>
        <c:axId val="32620928"/>
        <c:scaling>
          <c:orientation val="minMax"/>
          <c:max val="10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lang="pt-BR" sz="1000">
                <a:solidFill>
                  <a:schemeClr val="tx1">
                    <a:lumMod val="75000"/>
                    <a:lumOff val="25000"/>
                  </a:schemeClr>
                </a:solidFill>
              </a:defRPr>
            </a:pPr>
            <a:endParaRPr lang="pt-BR"/>
          </a:p>
        </c:txPr>
        <c:crossAx val="32606464"/>
        <c:crosses val="autoZero"/>
        <c:crossBetween val="between"/>
      </c:valAx>
    </c:plotArea>
    <c:legend>
      <c:legendPos val="t"/>
      <c:layout>
        <c:manualLayout>
          <c:xMode val="edge"/>
          <c:yMode val="edge"/>
          <c:x val="0.41373086004250781"/>
          <c:y val="5.7270289285055989E-4"/>
          <c:w val="0.58626913995749219"/>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3481856"/>
        <c:axId val="33483392"/>
      </c:barChart>
      <c:catAx>
        <c:axId val="33481856"/>
        <c:scaling>
          <c:orientation val="maxMin"/>
        </c:scaling>
        <c:delete val="1"/>
        <c:axPos val="l"/>
        <c:numFmt formatCode="General" sourceLinked="1"/>
        <c:majorTickMark val="none"/>
        <c:minorTickMark val="none"/>
        <c:tickLblPos val="none"/>
        <c:crossAx val="33483392"/>
        <c:crosses val="autoZero"/>
        <c:auto val="1"/>
        <c:lblAlgn val="ctr"/>
        <c:lblOffset val="100"/>
        <c:tickLblSkip val="1"/>
        <c:tickMarkSkip val="1"/>
        <c:noMultiLvlLbl val="0"/>
      </c:catAx>
      <c:valAx>
        <c:axId val="33483392"/>
        <c:scaling>
          <c:orientation val="minMax"/>
          <c:max val="120"/>
          <c:min val="0"/>
        </c:scaling>
        <c:delete val="1"/>
        <c:axPos val="t"/>
        <c:numFmt formatCode="0" sourceLinked="1"/>
        <c:majorTickMark val="out"/>
        <c:minorTickMark val="none"/>
        <c:tickLblPos val="none"/>
        <c:crossAx val="3348185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3909376"/>
        <c:axId val="33956224"/>
      </c:barChart>
      <c:catAx>
        <c:axId val="33909376"/>
        <c:scaling>
          <c:orientation val="maxMin"/>
        </c:scaling>
        <c:delete val="1"/>
        <c:axPos val="l"/>
        <c:numFmt formatCode="General" sourceLinked="1"/>
        <c:majorTickMark val="none"/>
        <c:minorTickMark val="none"/>
        <c:tickLblPos val="none"/>
        <c:crossAx val="33956224"/>
        <c:crosses val="autoZero"/>
        <c:auto val="1"/>
        <c:lblAlgn val="ctr"/>
        <c:lblOffset val="100"/>
        <c:tickLblSkip val="1"/>
        <c:tickMarkSkip val="1"/>
        <c:noMultiLvlLbl val="0"/>
      </c:catAx>
      <c:valAx>
        <c:axId val="33956224"/>
        <c:scaling>
          <c:orientation val="minMax"/>
          <c:max val="120"/>
          <c:min val="0"/>
        </c:scaling>
        <c:delete val="1"/>
        <c:axPos val="t"/>
        <c:numFmt formatCode="General" sourceLinked="1"/>
        <c:majorTickMark val="out"/>
        <c:minorTickMark val="none"/>
        <c:tickLblPos val="none"/>
        <c:crossAx val="3390937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dPt>
            <c:idx val="0"/>
            <c:invertIfNegative val="0"/>
            <c:bubble3D val="0"/>
            <c:spPr>
              <a:solidFill>
                <a:srgbClr val="FF0000"/>
              </a:solidFill>
              <a:ln w="6416">
                <a:noFill/>
                <a:prstDash val="solid"/>
              </a:ln>
            </c:spPr>
          </c:dPt>
          <c:cat>
            <c:numRef>
              <c:f>Sheet1!$A$2</c:f>
              <c:numCache>
                <c:formatCode>General</c:formatCode>
                <c:ptCount val="1"/>
              </c:numCache>
            </c:numRef>
          </c:cat>
          <c:val>
            <c:numRef>
              <c:f>Sheet1!$A$1</c:f>
              <c:numCache>
                <c:formatCode>0</c:formatCode>
                <c:ptCount val="1"/>
                <c:pt idx="0">
                  <c:v>95</c:v>
                </c:pt>
              </c:numCache>
            </c:numRef>
          </c:val>
        </c:ser>
        <c:dLbls>
          <c:showLegendKey val="0"/>
          <c:showVal val="0"/>
          <c:showCatName val="0"/>
          <c:showSerName val="0"/>
          <c:showPercent val="0"/>
          <c:showBubbleSize val="0"/>
        </c:dLbls>
        <c:gapWidth val="60"/>
        <c:overlap val="100"/>
        <c:axId val="34583296"/>
        <c:axId val="34584832"/>
      </c:barChart>
      <c:catAx>
        <c:axId val="34583296"/>
        <c:scaling>
          <c:orientation val="maxMin"/>
        </c:scaling>
        <c:delete val="1"/>
        <c:axPos val="l"/>
        <c:numFmt formatCode="General" sourceLinked="1"/>
        <c:majorTickMark val="none"/>
        <c:minorTickMark val="none"/>
        <c:tickLblPos val="none"/>
        <c:crossAx val="34584832"/>
        <c:crosses val="autoZero"/>
        <c:auto val="1"/>
        <c:lblAlgn val="ctr"/>
        <c:lblOffset val="100"/>
        <c:tickLblSkip val="1"/>
        <c:tickMarkSkip val="1"/>
        <c:noMultiLvlLbl val="0"/>
      </c:catAx>
      <c:valAx>
        <c:axId val="34584832"/>
        <c:scaling>
          <c:orientation val="minMax"/>
          <c:max val="120"/>
          <c:min val="0"/>
        </c:scaling>
        <c:delete val="1"/>
        <c:axPos val="t"/>
        <c:numFmt formatCode="General" sourceLinked="1"/>
        <c:majorTickMark val="out"/>
        <c:minorTickMark val="none"/>
        <c:tickLblPos val="none"/>
        <c:crossAx val="345832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4696192"/>
        <c:axId val="34710272"/>
      </c:barChart>
      <c:catAx>
        <c:axId val="34696192"/>
        <c:scaling>
          <c:orientation val="maxMin"/>
        </c:scaling>
        <c:delete val="1"/>
        <c:axPos val="l"/>
        <c:numFmt formatCode="General" sourceLinked="1"/>
        <c:majorTickMark val="none"/>
        <c:minorTickMark val="none"/>
        <c:tickLblPos val="none"/>
        <c:crossAx val="34710272"/>
        <c:crosses val="autoZero"/>
        <c:auto val="1"/>
        <c:lblAlgn val="ctr"/>
        <c:lblOffset val="100"/>
        <c:tickLblSkip val="1"/>
        <c:tickMarkSkip val="1"/>
        <c:noMultiLvlLbl val="0"/>
      </c:catAx>
      <c:valAx>
        <c:axId val="34710272"/>
        <c:scaling>
          <c:orientation val="minMax"/>
          <c:max val="120"/>
          <c:min val="0"/>
        </c:scaling>
        <c:delete val="1"/>
        <c:axPos val="t"/>
        <c:numFmt formatCode="General" sourceLinked="1"/>
        <c:majorTickMark val="out"/>
        <c:minorTickMark val="none"/>
        <c:tickLblPos val="none"/>
        <c:crossAx val="3469619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15</c:v>
                </c:pt>
              </c:numCache>
            </c:numRef>
          </c:val>
        </c:ser>
        <c:dLbls>
          <c:showLegendKey val="0"/>
          <c:showVal val="0"/>
          <c:showCatName val="0"/>
          <c:showSerName val="0"/>
          <c:showPercent val="0"/>
          <c:showBubbleSize val="0"/>
        </c:dLbls>
        <c:gapWidth val="60"/>
        <c:overlap val="100"/>
        <c:axId val="37135104"/>
        <c:axId val="37136640"/>
      </c:barChart>
      <c:catAx>
        <c:axId val="37135104"/>
        <c:scaling>
          <c:orientation val="maxMin"/>
        </c:scaling>
        <c:delete val="1"/>
        <c:axPos val="l"/>
        <c:numFmt formatCode="General" sourceLinked="1"/>
        <c:majorTickMark val="none"/>
        <c:minorTickMark val="none"/>
        <c:tickLblPos val="none"/>
        <c:crossAx val="37136640"/>
        <c:crosses val="autoZero"/>
        <c:auto val="1"/>
        <c:lblAlgn val="ctr"/>
        <c:lblOffset val="100"/>
        <c:tickLblSkip val="1"/>
        <c:tickMarkSkip val="1"/>
        <c:noMultiLvlLbl val="0"/>
      </c:catAx>
      <c:valAx>
        <c:axId val="37136640"/>
        <c:scaling>
          <c:orientation val="minMax"/>
          <c:max val="120"/>
          <c:min val="0"/>
        </c:scaling>
        <c:delete val="1"/>
        <c:axPos val="t"/>
        <c:numFmt formatCode="0" sourceLinked="1"/>
        <c:majorTickMark val="out"/>
        <c:minorTickMark val="none"/>
        <c:tickLblPos val="none"/>
        <c:crossAx val="3713510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9877248"/>
        <c:axId val="40210816"/>
      </c:barChart>
      <c:catAx>
        <c:axId val="39877248"/>
        <c:scaling>
          <c:orientation val="maxMin"/>
        </c:scaling>
        <c:delete val="1"/>
        <c:axPos val="l"/>
        <c:numFmt formatCode="General" sourceLinked="1"/>
        <c:majorTickMark val="none"/>
        <c:minorTickMark val="none"/>
        <c:tickLblPos val="none"/>
        <c:crossAx val="40210816"/>
        <c:crosses val="autoZero"/>
        <c:auto val="1"/>
        <c:lblAlgn val="ctr"/>
        <c:lblOffset val="100"/>
        <c:tickLblSkip val="1"/>
        <c:tickMarkSkip val="1"/>
        <c:noMultiLvlLbl val="0"/>
      </c:catAx>
      <c:valAx>
        <c:axId val="40210816"/>
        <c:scaling>
          <c:orientation val="minMax"/>
          <c:max val="120"/>
          <c:min val="0"/>
        </c:scaling>
        <c:delete val="1"/>
        <c:axPos val="t"/>
        <c:numFmt formatCode="General" sourceLinked="1"/>
        <c:majorTickMark val="out"/>
        <c:minorTickMark val="none"/>
        <c:tickLblPos val="none"/>
        <c:crossAx val="3987724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40</c:v>
                </c:pt>
              </c:numCache>
            </c:numRef>
          </c:val>
        </c:ser>
        <c:dLbls>
          <c:showLegendKey val="0"/>
          <c:showVal val="0"/>
          <c:showCatName val="0"/>
          <c:showSerName val="0"/>
          <c:showPercent val="0"/>
          <c:showBubbleSize val="0"/>
        </c:dLbls>
        <c:gapWidth val="60"/>
        <c:overlap val="100"/>
        <c:axId val="41963520"/>
        <c:axId val="41965056"/>
      </c:barChart>
      <c:catAx>
        <c:axId val="41963520"/>
        <c:scaling>
          <c:orientation val="maxMin"/>
        </c:scaling>
        <c:delete val="1"/>
        <c:axPos val="l"/>
        <c:numFmt formatCode="General" sourceLinked="1"/>
        <c:majorTickMark val="none"/>
        <c:minorTickMark val="none"/>
        <c:tickLblPos val="none"/>
        <c:crossAx val="41965056"/>
        <c:crosses val="autoZero"/>
        <c:auto val="1"/>
        <c:lblAlgn val="ctr"/>
        <c:lblOffset val="100"/>
        <c:tickLblSkip val="1"/>
        <c:tickMarkSkip val="1"/>
        <c:noMultiLvlLbl val="0"/>
      </c:catAx>
      <c:valAx>
        <c:axId val="41965056"/>
        <c:scaling>
          <c:orientation val="minMax"/>
          <c:max val="120"/>
          <c:min val="0"/>
        </c:scaling>
        <c:delete val="1"/>
        <c:axPos val="t"/>
        <c:numFmt formatCode="0" sourceLinked="1"/>
        <c:majorTickMark val="out"/>
        <c:minorTickMark val="none"/>
        <c:tickLblPos val="none"/>
        <c:crossAx val="4196352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4350592"/>
        <c:axId val="34352128"/>
      </c:barChart>
      <c:catAx>
        <c:axId val="34350592"/>
        <c:scaling>
          <c:orientation val="maxMin"/>
        </c:scaling>
        <c:delete val="1"/>
        <c:axPos val="l"/>
        <c:numFmt formatCode="General" sourceLinked="1"/>
        <c:majorTickMark val="none"/>
        <c:minorTickMark val="none"/>
        <c:tickLblPos val="none"/>
        <c:crossAx val="34352128"/>
        <c:crosses val="autoZero"/>
        <c:auto val="1"/>
        <c:lblAlgn val="ctr"/>
        <c:lblOffset val="100"/>
        <c:tickLblSkip val="1"/>
        <c:tickMarkSkip val="1"/>
        <c:noMultiLvlLbl val="0"/>
      </c:catAx>
      <c:valAx>
        <c:axId val="34352128"/>
        <c:scaling>
          <c:orientation val="minMax"/>
          <c:max val="120"/>
          <c:min val="0"/>
        </c:scaling>
        <c:delete val="1"/>
        <c:axPos val="t"/>
        <c:numFmt formatCode="General" sourceLinked="1"/>
        <c:majorTickMark val="out"/>
        <c:minorTickMark val="none"/>
        <c:tickLblPos val="none"/>
        <c:crossAx val="3435059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dPt>
            <c:idx val="0"/>
            <c:invertIfNegative val="0"/>
            <c:bubble3D val="0"/>
            <c:spPr>
              <a:solidFill>
                <a:srgbClr val="FFFF00"/>
              </a:solidFill>
              <a:ln w="6416">
                <a:noFill/>
                <a:prstDash val="solid"/>
              </a:ln>
            </c:spPr>
          </c:dPt>
          <c:cat>
            <c:numRef>
              <c:f>Sheet1!$A$2</c:f>
              <c:numCache>
                <c:formatCode>General</c:formatCode>
                <c:ptCount val="1"/>
              </c:numCache>
            </c:numRef>
          </c:cat>
          <c:val>
            <c:numRef>
              <c:f>Sheet1!$A$1</c:f>
              <c:numCache>
                <c:formatCode>0</c:formatCode>
                <c:ptCount val="1"/>
                <c:pt idx="0">
                  <c:v>40</c:v>
                </c:pt>
              </c:numCache>
            </c:numRef>
          </c:val>
        </c:ser>
        <c:dLbls>
          <c:showLegendKey val="0"/>
          <c:showVal val="0"/>
          <c:showCatName val="0"/>
          <c:showSerName val="0"/>
          <c:showPercent val="0"/>
          <c:showBubbleSize val="0"/>
        </c:dLbls>
        <c:gapWidth val="60"/>
        <c:overlap val="100"/>
        <c:axId val="34372992"/>
        <c:axId val="34399360"/>
      </c:barChart>
      <c:catAx>
        <c:axId val="34372992"/>
        <c:scaling>
          <c:orientation val="maxMin"/>
        </c:scaling>
        <c:delete val="1"/>
        <c:axPos val="l"/>
        <c:numFmt formatCode="General" sourceLinked="1"/>
        <c:majorTickMark val="none"/>
        <c:minorTickMark val="none"/>
        <c:tickLblPos val="none"/>
        <c:crossAx val="34399360"/>
        <c:crosses val="autoZero"/>
        <c:auto val="1"/>
        <c:lblAlgn val="ctr"/>
        <c:lblOffset val="100"/>
        <c:tickLblSkip val="1"/>
        <c:tickMarkSkip val="1"/>
        <c:noMultiLvlLbl val="0"/>
      </c:catAx>
      <c:valAx>
        <c:axId val="34399360"/>
        <c:scaling>
          <c:orientation val="minMax"/>
          <c:max val="120"/>
          <c:min val="0"/>
        </c:scaling>
        <c:delete val="1"/>
        <c:axPos val="t"/>
        <c:numFmt formatCode="0" sourceLinked="1"/>
        <c:majorTickMark val="out"/>
        <c:minorTickMark val="none"/>
        <c:tickLblPos val="none"/>
        <c:crossAx val="3437299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5505280"/>
        <c:axId val="35506816"/>
      </c:barChart>
      <c:catAx>
        <c:axId val="35505280"/>
        <c:scaling>
          <c:orientation val="maxMin"/>
        </c:scaling>
        <c:delete val="1"/>
        <c:axPos val="l"/>
        <c:numFmt formatCode="General" sourceLinked="1"/>
        <c:majorTickMark val="none"/>
        <c:minorTickMark val="none"/>
        <c:tickLblPos val="none"/>
        <c:crossAx val="35506816"/>
        <c:crosses val="autoZero"/>
        <c:auto val="1"/>
        <c:lblAlgn val="ctr"/>
        <c:lblOffset val="100"/>
        <c:tickLblSkip val="1"/>
        <c:tickMarkSkip val="1"/>
        <c:noMultiLvlLbl val="0"/>
      </c:catAx>
      <c:valAx>
        <c:axId val="35506816"/>
        <c:scaling>
          <c:orientation val="minMax"/>
          <c:max val="120"/>
          <c:min val="0"/>
        </c:scaling>
        <c:delete val="1"/>
        <c:axPos val="t"/>
        <c:numFmt formatCode="General" sourceLinked="1"/>
        <c:majorTickMark val="out"/>
        <c:minorTickMark val="none"/>
        <c:tickLblPos val="none"/>
        <c:crossAx val="3550528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4818816"/>
        <c:axId val="4820352"/>
      </c:barChart>
      <c:catAx>
        <c:axId val="4818816"/>
        <c:scaling>
          <c:orientation val="maxMin"/>
        </c:scaling>
        <c:delete val="1"/>
        <c:axPos val="l"/>
        <c:numFmt formatCode="General" sourceLinked="1"/>
        <c:majorTickMark val="none"/>
        <c:minorTickMark val="none"/>
        <c:tickLblPos val="none"/>
        <c:crossAx val="4820352"/>
        <c:crosses val="autoZero"/>
        <c:auto val="1"/>
        <c:lblAlgn val="ctr"/>
        <c:lblOffset val="100"/>
        <c:tickLblSkip val="1"/>
        <c:tickMarkSkip val="1"/>
        <c:noMultiLvlLbl val="0"/>
      </c:catAx>
      <c:valAx>
        <c:axId val="4820352"/>
        <c:scaling>
          <c:orientation val="minMax"/>
          <c:max val="120"/>
          <c:min val="0"/>
        </c:scaling>
        <c:delete val="1"/>
        <c:axPos val="t"/>
        <c:numFmt formatCode="General" sourceLinked="1"/>
        <c:majorTickMark val="out"/>
        <c:minorTickMark val="none"/>
        <c:tickLblPos val="none"/>
        <c:crossAx val="481881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dPt>
            <c:idx val="0"/>
            <c:invertIfNegative val="0"/>
            <c:bubble3D val="0"/>
            <c:spPr>
              <a:solidFill>
                <a:srgbClr val="FF0000"/>
              </a:solidFill>
              <a:ln w="6416">
                <a:noFill/>
                <a:prstDash val="solid"/>
              </a:ln>
            </c:spPr>
          </c:dPt>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5527680"/>
        <c:axId val="35541760"/>
      </c:barChart>
      <c:catAx>
        <c:axId val="35527680"/>
        <c:scaling>
          <c:orientation val="maxMin"/>
        </c:scaling>
        <c:delete val="1"/>
        <c:axPos val="l"/>
        <c:numFmt formatCode="General" sourceLinked="1"/>
        <c:majorTickMark val="none"/>
        <c:minorTickMark val="none"/>
        <c:tickLblPos val="none"/>
        <c:crossAx val="35541760"/>
        <c:crosses val="autoZero"/>
        <c:auto val="1"/>
        <c:lblAlgn val="ctr"/>
        <c:lblOffset val="100"/>
        <c:tickLblSkip val="1"/>
        <c:tickMarkSkip val="1"/>
        <c:noMultiLvlLbl val="0"/>
      </c:catAx>
      <c:valAx>
        <c:axId val="35541760"/>
        <c:scaling>
          <c:orientation val="minMax"/>
          <c:max val="120"/>
          <c:min val="0"/>
        </c:scaling>
        <c:delete val="1"/>
        <c:axPos val="t"/>
        <c:numFmt formatCode="General" sourceLinked="1"/>
        <c:majorTickMark val="out"/>
        <c:minorTickMark val="none"/>
        <c:tickLblPos val="none"/>
        <c:crossAx val="3552768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6394880"/>
        <c:axId val="36396416"/>
      </c:barChart>
      <c:catAx>
        <c:axId val="36394880"/>
        <c:scaling>
          <c:orientation val="maxMin"/>
        </c:scaling>
        <c:delete val="1"/>
        <c:axPos val="l"/>
        <c:numFmt formatCode="General" sourceLinked="1"/>
        <c:majorTickMark val="none"/>
        <c:minorTickMark val="none"/>
        <c:tickLblPos val="none"/>
        <c:crossAx val="36396416"/>
        <c:crosses val="autoZero"/>
        <c:auto val="1"/>
        <c:lblAlgn val="ctr"/>
        <c:lblOffset val="100"/>
        <c:tickLblSkip val="1"/>
        <c:tickMarkSkip val="1"/>
        <c:noMultiLvlLbl val="0"/>
      </c:catAx>
      <c:valAx>
        <c:axId val="36396416"/>
        <c:scaling>
          <c:orientation val="minMax"/>
          <c:max val="120"/>
          <c:min val="0"/>
        </c:scaling>
        <c:delete val="1"/>
        <c:axPos val="t"/>
        <c:numFmt formatCode="General" sourceLinked="1"/>
        <c:majorTickMark val="out"/>
        <c:minorTickMark val="none"/>
        <c:tickLblPos val="none"/>
        <c:crossAx val="3639488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35172352"/>
        <c:axId val="35173888"/>
      </c:barChart>
      <c:catAx>
        <c:axId val="35172352"/>
        <c:scaling>
          <c:orientation val="maxMin"/>
        </c:scaling>
        <c:delete val="1"/>
        <c:axPos val="l"/>
        <c:numFmt formatCode="General" sourceLinked="1"/>
        <c:majorTickMark val="none"/>
        <c:minorTickMark val="none"/>
        <c:tickLblPos val="none"/>
        <c:crossAx val="35173888"/>
        <c:crosses val="autoZero"/>
        <c:auto val="1"/>
        <c:lblAlgn val="ctr"/>
        <c:lblOffset val="100"/>
        <c:tickLblSkip val="1"/>
        <c:tickMarkSkip val="1"/>
        <c:noMultiLvlLbl val="0"/>
      </c:catAx>
      <c:valAx>
        <c:axId val="35173888"/>
        <c:scaling>
          <c:orientation val="minMax"/>
          <c:max val="120"/>
          <c:min val="0"/>
        </c:scaling>
        <c:delete val="1"/>
        <c:axPos val="t"/>
        <c:numFmt formatCode="0" sourceLinked="1"/>
        <c:majorTickMark val="out"/>
        <c:minorTickMark val="none"/>
        <c:tickLblPos val="none"/>
        <c:crossAx val="3517235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Em Execução</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Não Iniciados</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34982144"/>
        <c:axId val="34898304"/>
      </c:lineChart>
      <c:catAx>
        <c:axId val="34982144"/>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34898304"/>
        <c:crosses val="autoZero"/>
        <c:auto val="1"/>
        <c:lblAlgn val="ctr"/>
        <c:lblOffset val="100"/>
        <c:noMultiLvlLbl val="0"/>
      </c:catAx>
      <c:valAx>
        <c:axId val="34898304"/>
        <c:scaling>
          <c:orientation val="minMax"/>
          <c:max val="3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sz="1000">
                <a:solidFill>
                  <a:schemeClr val="tx1">
                    <a:lumMod val="75000"/>
                    <a:lumOff val="25000"/>
                  </a:schemeClr>
                </a:solidFill>
              </a:defRPr>
            </a:pPr>
            <a:endParaRPr lang="pt-BR"/>
          </a:p>
        </c:txPr>
        <c:crossAx val="34982144"/>
        <c:crosses val="autoZero"/>
        <c:crossBetween val="between"/>
      </c:valAx>
    </c:plotArea>
    <c:legend>
      <c:legendPos val="t"/>
      <c:layout>
        <c:manualLayout>
          <c:xMode val="edge"/>
          <c:yMode val="edge"/>
          <c:x val="0.43439663266461315"/>
          <c:y val="5.7270289285055989E-4"/>
          <c:w val="0.56560336733538685"/>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Atrasados</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No Prazo</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36528128"/>
        <c:axId val="36530048"/>
      </c:lineChart>
      <c:catAx>
        <c:axId val="36528128"/>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36530048"/>
        <c:crosses val="autoZero"/>
        <c:auto val="1"/>
        <c:lblAlgn val="ctr"/>
        <c:lblOffset val="100"/>
        <c:noMultiLvlLbl val="0"/>
      </c:catAx>
      <c:valAx>
        <c:axId val="36530048"/>
        <c:scaling>
          <c:orientation val="minMax"/>
          <c:max val="10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lang="pt-BR" sz="1000">
                <a:solidFill>
                  <a:schemeClr val="tx1">
                    <a:lumMod val="75000"/>
                    <a:lumOff val="25000"/>
                  </a:schemeClr>
                </a:solidFill>
              </a:defRPr>
            </a:pPr>
            <a:endParaRPr lang="pt-BR"/>
          </a:p>
        </c:txPr>
        <c:crossAx val="36528128"/>
        <c:crosses val="autoZero"/>
        <c:crossBetween val="between"/>
      </c:valAx>
    </c:plotArea>
    <c:legend>
      <c:legendPos val="t"/>
      <c:layout>
        <c:manualLayout>
          <c:xMode val="edge"/>
          <c:yMode val="edge"/>
          <c:x val="0.41373086004250781"/>
          <c:y val="5.7270289285055989E-4"/>
          <c:w val="0.58626913995749219"/>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75137408"/>
        <c:axId val="75138944"/>
      </c:barChart>
      <c:catAx>
        <c:axId val="75137408"/>
        <c:scaling>
          <c:orientation val="maxMin"/>
        </c:scaling>
        <c:delete val="1"/>
        <c:axPos val="l"/>
        <c:numFmt formatCode="General" sourceLinked="1"/>
        <c:majorTickMark val="none"/>
        <c:minorTickMark val="none"/>
        <c:tickLblPos val="none"/>
        <c:crossAx val="75138944"/>
        <c:crosses val="autoZero"/>
        <c:auto val="1"/>
        <c:lblAlgn val="ctr"/>
        <c:lblOffset val="100"/>
        <c:tickLblSkip val="1"/>
        <c:tickMarkSkip val="1"/>
        <c:noMultiLvlLbl val="0"/>
      </c:catAx>
      <c:valAx>
        <c:axId val="75138944"/>
        <c:scaling>
          <c:orientation val="minMax"/>
          <c:max val="120"/>
          <c:min val="0"/>
        </c:scaling>
        <c:delete val="1"/>
        <c:axPos val="t"/>
        <c:numFmt formatCode="General" sourceLinked="1"/>
        <c:majorTickMark val="out"/>
        <c:minorTickMark val="none"/>
        <c:tickLblPos val="none"/>
        <c:crossAx val="7513740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75165056"/>
        <c:axId val="118973568"/>
      </c:barChart>
      <c:catAx>
        <c:axId val="75165056"/>
        <c:scaling>
          <c:orientation val="maxMin"/>
        </c:scaling>
        <c:delete val="1"/>
        <c:axPos val="l"/>
        <c:numFmt formatCode="General" sourceLinked="1"/>
        <c:majorTickMark val="none"/>
        <c:minorTickMark val="none"/>
        <c:tickLblPos val="none"/>
        <c:crossAx val="118973568"/>
        <c:crosses val="autoZero"/>
        <c:auto val="1"/>
        <c:lblAlgn val="ctr"/>
        <c:lblOffset val="100"/>
        <c:tickLblSkip val="1"/>
        <c:tickMarkSkip val="1"/>
        <c:noMultiLvlLbl val="0"/>
      </c:catAx>
      <c:valAx>
        <c:axId val="118973568"/>
        <c:scaling>
          <c:orientation val="minMax"/>
          <c:max val="120"/>
          <c:min val="0"/>
        </c:scaling>
        <c:delete val="1"/>
        <c:axPos val="t"/>
        <c:numFmt formatCode="0" sourceLinked="1"/>
        <c:majorTickMark val="out"/>
        <c:minorTickMark val="none"/>
        <c:tickLblPos val="none"/>
        <c:crossAx val="7516505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19319168"/>
        <c:axId val="119325056"/>
      </c:barChart>
      <c:catAx>
        <c:axId val="119319168"/>
        <c:scaling>
          <c:orientation val="maxMin"/>
        </c:scaling>
        <c:delete val="1"/>
        <c:axPos val="l"/>
        <c:numFmt formatCode="General" sourceLinked="1"/>
        <c:majorTickMark val="none"/>
        <c:minorTickMark val="none"/>
        <c:tickLblPos val="none"/>
        <c:crossAx val="119325056"/>
        <c:crosses val="autoZero"/>
        <c:auto val="1"/>
        <c:lblAlgn val="ctr"/>
        <c:lblOffset val="100"/>
        <c:tickLblSkip val="1"/>
        <c:tickMarkSkip val="1"/>
        <c:noMultiLvlLbl val="0"/>
      </c:catAx>
      <c:valAx>
        <c:axId val="119325056"/>
        <c:scaling>
          <c:orientation val="minMax"/>
          <c:max val="120"/>
          <c:min val="0"/>
        </c:scaling>
        <c:delete val="1"/>
        <c:axPos val="t"/>
        <c:numFmt formatCode="General" sourceLinked="1"/>
        <c:majorTickMark val="out"/>
        <c:minorTickMark val="none"/>
        <c:tickLblPos val="none"/>
        <c:crossAx val="11931916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19355264"/>
        <c:axId val="119356800"/>
      </c:barChart>
      <c:catAx>
        <c:axId val="119355264"/>
        <c:scaling>
          <c:orientation val="maxMin"/>
        </c:scaling>
        <c:delete val="1"/>
        <c:axPos val="l"/>
        <c:numFmt formatCode="General" sourceLinked="1"/>
        <c:majorTickMark val="none"/>
        <c:minorTickMark val="none"/>
        <c:tickLblPos val="none"/>
        <c:crossAx val="119356800"/>
        <c:crosses val="autoZero"/>
        <c:auto val="1"/>
        <c:lblAlgn val="ctr"/>
        <c:lblOffset val="100"/>
        <c:tickLblSkip val="1"/>
        <c:tickMarkSkip val="1"/>
        <c:noMultiLvlLbl val="0"/>
      </c:catAx>
      <c:valAx>
        <c:axId val="119356800"/>
        <c:scaling>
          <c:orientation val="minMax"/>
          <c:max val="120"/>
          <c:min val="0"/>
        </c:scaling>
        <c:delete val="1"/>
        <c:axPos val="t"/>
        <c:numFmt formatCode="0" sourceLinked="1"/>
        <c:majorTickMark val="out"/>
        <c:minorTickMark val="none"/>
        <c:tickLblPos val="none"/>
        <c:crossAx val="11935526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Em Execução</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Não Iniciados</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103634816"/>
        <c:axId val="119326592"/>
      </c:lineChart>
      <c:catAx>
        <c:axId val="103634816"/>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119326592"/>
        <c:crosses val="autoZero"/>
        <c:auto val="1"/>
        <c:lblAlgn val="ctr"/>
        <c:lblOffset val="100"/>
        <c:noMultiLvlLbl val="0"/>
      </c:catAx>
      <c:valAx>
        <c:axId val="119326592"/>
        <c:scaling>
          <c:orientation val="minMax"/>
          <c:max val="3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sz="1000">
                <a:solidFill>
                  <a:schemeClr val="tx1">
                    <a:lumMod val="75000"/>
                    <a:lumOff val="25000"/>
                  </a:schemeClr>
                </a:solidFill>
              </a:defRPr>
            </a:pPr>
            <a:endParaRPr lang="pt-BR"/>
          </a:p>
        </c:txPr>
        <c:crossAx val="103634816"/>
        <c:crosses val="autoZero"/>
        <c:crossBetween val="between"/>
      </c:valAx>
    </c:plotArea>
    <c:legend>
      <c:legendPos val="t"/>
      <c:layout>
        <c:manualLayout>
          <c:xMode val="edge"/>
          <c:yMode val="edge"/>
          <c:x val="0.43439663266461315"/>
          <c:y val="5.7270289285055989E-4"/>
          <c:w val="0.56560336733538685"/>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FF0000"/>
            </a:solidFill>
            <a:ln w="6416">
              <a:noFill/>
              <a:prstDash val="solid"/>
            </a:ln>
          </c:spPr>
          <c:invertIfNegative val="0"/>
          <c:cat>
            <c:numRef>
              <c:f>Sheet1!$A$2</c:f>
              <c:numCache>
                <c:formatCode>General</c:formatCode>
                <c:ptCount val="1"/>
              </c:numCache>
            </c:numRef>
          </c:cat>
          <c:val>
            <c:numRef>
              <c:f>Sheet1!$A$1</c:f>
              <c:numCache>
                <c:formatCode>0</c:formatCode>
                <c:ptCount val="1"/>
                <c:pt idx="0">
                  <c:v>50</c:v>
                </c:pt>
              </c:numCache>
            </c:numRef>
          </c:val>
        </c:ser>
        <c:dLbls>
          <c:showLegendKey val="0"/>
          <c:showVal val="0"/>
          <c:showCatName val="0"/>
          <c:showSerName val="0"/>
          <c:showPercent val="0"/>
          <c:showBubbleSize val="0"/>
        </c:dLbls>
        <c:gapWidth val="60"/>
        <c:overlap val="100"/>
        <c:axId val="4922752"/>
        <c:axId val="33834112"/>
      </c:barChart>
      <c:catAx>
        <c:axId val="4922752"/>
        <c:scaling>
          <c:orientation val="maxMin"/>
        </c:scaling>
        <c:delete val="1"/>
        <c:axPos val="l"/>
        <c:numFmt formatCode="General" sourceLinked="1"/>
        <c:majorTickMark val="none"/>
        <c:minorTickMark val="none"/>
        <c:tickLblPos val="none"/>
        <c:crossAx val="33834112"/>
        <c:crosses val="autoZero"/>
        <c:auto val="1"/>
        <c:lblAlgn val="ctr"/>
        <c:lblOffset val="100"/>
        <c:tickLblSkip val="1"/>
        <c:tickMarkSkip val="1"/>
        <c:noMultiLvlLbl val="0"/>
      </c:catAx>
      <c:valAx>
        <c:axId val="33834112"/>
        <c:scaling>
          <c:orientation val="minMax"/>
          <c:max val="120"/>
          <c:min val="0"/>
        </c:scaling>
        <c:delete val="1"/>
        <c:axPos val="t"/>
        <c:numFmt formatCode="0" sourceLinked="1"/>
        <c:majorTickMark val="out"/>
        <c:minorTickMark val="none"/>
        <c:tickLblPos val="none"/>
        <c:crossAx val="492275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Atrasados</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No Prazo</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121191040"/>
        <c:axId val="121677696"/>
      </c:lineChart>
      <c:catAx>
        <c:axId val="121191040"/>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121677696"/>
        <c:crosses val="autoZero"/>
        <c:auto val="1"/>
        <c:lblAlgn val="ctr"/>
        <c:lblOffset val="100"/>
        <c:noMultiLvlLbl val="0"/>
      </c:catAx>
      <c:valAx>
        <c:axId val="121677696"/>
        <c:scaling>
          <c:orientation val="minMax"/>
          <c:max val="10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lang="pt-BR" sz="1000">
                <a:solidFill>
                  <a:schemeClr val="tx1">
                    <a:lumMod val="75000"/>
                    <a:lumOff val="25000"/>
                  </a:schemeClr>
                </a:solidFill>
              </a:defRPr>
            </a:pPr>
            <a:endParaRPr lang="pt-BR"/>
          </a:p>
        </c:txPr>
        <c:crossAx val="121191040"/>
        <c:crosses val="autoZero"/>
        <c:crossBetween val="between"/>
      </c:valAx>
    </c:plotArea>
    <c:legend>
      <c:legendPos val="t"/>
      <c:layout>
        <c:manualLayout>
          <c:xMode val="edge"/>
          <c:yMode val="edge"/>
          <c:x val="0.41373086004250781"/>
          <c:y val="5.7270289285055989E-4"/>
          <c:w val="0.58626913995749219"/>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4992896"/>
        <c:axId val="35122560"/>
      </c:barChart>
      <c:catAx>
        <c:axId val="34992896"/>
        <c:scaling>
          <c:orientation val="maxMin"/>
        </c:scaling>
        <c:delete val="1"/>
        <c:axPos val="l"/>
        <c:numFmt formatCode="General" sourceLinked="1"/>
        <c:majorTickMark val="none"/>
        <c:minorTickMark val="none"/>
        <c:tickLblPos val="none"/>
        <c:crossAx val="35122560"/>
        <c:crosses val="autoZero"/>
        <c:auto val="1"/>
        <c:lblAlgn val="ctr"/>
        <c:lblOffset val="100"/>
        <c:tickLblSkip val="1"/>
        <c:tickMarkSkip val="1"/>
        <c:noMultiLvlLbl val="0"/>
      </c:catAx>
      <c:valAx>
        <c:axId val="35122560"/>
        <c:scaling>
          <c:orientation val="minMax"/>
          <c:max val="120"/>
          <c:min val="0"/>
        </c:scaling>
        <c:delete val="1"/>
        <c:axPos val="t"/>
        <c:numFmt formatCode="General" sourceLinked="1"/>
        <c:majorTickMark val="out"/>
        <c:minorTickMark val="none"/>
        <c:tickLblPos val="none"/>
        <c:crossAx val="349928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dPt>
            <c:idx val="0"/>
            <c:invertIfNegative val="0"/>
            <c:bubble3D val="0"/>
            <c:spPr>
              <a:solidFill>
                <a:srgbClr val="FF0000"/>
              </a:solidFill>
              <a:ln w="6416">
                <a:noFill/>
                <a:prstDash val="solid"/>
              </a:ln>
            </c:spPr>
          </c:dPt>
          <c:cat>
            <c:numRef>
              <c:f>Sheet1!$A$2</c:f>
              <c:numCache>
                <c:formatCode>General</c:formatCode>
                <c:ptCount val="1"/>
              </c:numCache>
            </c:numRef>
          </c:cat>
          <c:val>
            <c:numRef>
              <c:f>Sheet1!$A$1</c:f>
              <c:numCache>
                <c:formatCode>0</c:formatCode>
                <c:ptCount val="1"/>
                <c:pt idx="0">
                  <c:v>95</c:v>
                </c:pt>
              </c:numCache>
            </c:numRef>
          </c:val>
        </c:ser>
        <c:dLbls>
          <c:showLegendKey val="0"/>
          <c:showVal val="0"/>
          <c:showCatName val="0"/>
          <c:showSerName val="0"/>
          <c:showPercent val="0"/>
          <c:showBubbleSize val="0"/>
        </c:dLbls>
        <c:gapWidth val="60"/>
        <c:overlap val="100"/>
        <c:axId val="42919040"/>
        <c:axId val="75145216"/>
      </c:barChart>
      <c:catAx>
        <c:axId val="42919040"/>
        <c:scaling>
          <c:orientation val="maxMin"/>
        </c:scaling>
        <c:delete val="1"/>
        <c:axPos val="l"/>
        <c:numFmt formatCode="General" sourceLinked="1"/>
        <c:majorTickMark val="none"/>
        <c:minorTickMark val="none"/>
        <c:tickLblPos val="none"/>
        <c:crossAx val="75145216"/>
        <c:crosses val="autoZero"/>
        <c:auto val="1"/>
        <c:lblAlgn val="ctr"/>
        <c:lblOffset val="100"/>
        <c:tickLblSkip val="1"/>
        <c:tickMarkSkip val="1"/>
        <c:noMultiLvlLbl val="0"/>
      </c:catAx>
      <c:valAx>
        <c:axId val="75145216"/>
        <c:scaling>
          <c:orientation val="minMax"/>
          <c:max val="120"/>
          <c:min val="0"/>
        </c:scaling>
        <c:delete val="1"/>
        <c:axPos val="t"/>
        <c:numFmt formatCode="General" sourceLinked="1"/>
        <c:majorTickMark val="out"/>
        <c:minorTickMark val="none"/>
        <c:tickLblPos val="none"/>
        <c:crossAx val="4291904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39108352"/>
        <c:axId val="139109888"/>
      </c:barChart>
      <c:catAx>
        <c:axId val="139108352"/>
        <c:scaling>
          <c:orientation val="maxMin"/>
        </c:scaling>
        <c:delete val="1"/>
        <c:axPos val="l"/>
        <c:numFmt formatCode="General" sourceLinked="1"/>
        <c:majorTickMark val="none"/>
        <c:minorTickMark val="none"/>
        <c:tickLblPos val="none"/>
        <c:crossAx val="139109888"/>
        <c:crosses val="autoZero"/>
        <c:auto val="1"/>
        <c:lblAlgn val="ctr"/>
        <c:lblOffset val="100"/>
        <c:tickLblSkip val="1"/>
        <c:tickMarkSkip val="1"/>
        <c:noMultiLvlLbl val="0"/>
      </c:catAx>
      <c:valAx>
        <c:axId val="139109888"/>
        <c:scaling>
          <c:orientation val="minMax"/>
          <c:max val="120"/>
          <c:min val="0"/>
        </c:scaling>
        <c:delete val="1"/>
        <c:axPos val="t"/>
        <c:numFmt formatCode="General" sourceLinked="1"/>
        <c:majorTickMark val="out"/>
        <c:minorTickMark val="none"/>
        <c:tickLblPos val="none"/>
        <c:crossAx val="13910835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FF0000"/>
            </a:solidFill>
            <a:ln w="6416">
              <a:noFill/>
              <a:prstDash val="solid"/>
            </a:ln>
          </c:spPr>
          <c:invertIfNegative val="0"/>
          <c:cat>
            <c:numRef>
              <c:f>Sheet1!$A$2</c:f>
              <c:numCache>
                <c:formatCode>General</c:formatCode>
                <c:ptCount val="1"/>
              </c:numCache>
            </c:numRef>
          </c:cat>
          <c:val>
            <c:numRef>
              <c:f>Sheet1!$A$1</c:f>
              <c:numCache>
                <c:formatCode>0</c:formatCode>
                <c:ptCount val="1"/>
                <c:pt idx="0">
                  <c:v>15</c:v>
                </c:pt>
              </c:numCache>
            </c:numRef>
          </c:val>
        </c:ser>
        <c:dLbls>
          <c:showLegendKey val="0"/>
          <c:showVal val="0"/>
          <c:showCatName val="0"/>
          <c:showSerName val="0"/>
          <c:showPercent val="0"/>
          <c:showBubbleSize val="0"/>
        </c:dLbls>
        <c:gapWidth val="60"/>
        <c:overlap val="100"/>
        <c:axId val="139141120"/>
        <c:axId val="139142656"/>
      </c:barChart>
      <c:catAx>
        <c:axId val="139141120"/>
        <c:scaling>
          <c:orientation val="maxMin"/>
        </c:scaling>
        <c:delete val="1"/>
        <c:axPos val="l"/>
        <c:numFmt formatCode="General" sourceLinked="1"/>
        <c:majorTickMark val="none"/>
        <c:minorTickMark val="none"/>
        <c:tickLblPos val="none"/>
        <c:crossAx val="139142656"/>
        <c:crosses val="autoZero"/>
        <c:auto val="1"/>
        <c:lblAlgn val="ctr"/>
        <c:lblOffset val="100"/>
        <c:tickLblSkip val="1"/>
        <c:tickMarkSkip val="1"/>
        <c:noMultiLvlLbl val="0"/>
      </c:catAx>
      <c:valAx>
        <c:axId val="139142656"/>
        <c:scaling>
          <c:orientation val="minMax"/>
          <c:max val="120"/>
          <c:min val="0"/>
        </c:scaling>
        <c:delete val="1"/>
        <c:axPos val="t"/>
        <c:numFmt formatCode="General" sourceLinked="1"/>
        <c:majorTickMark val="out"/>
        <c:minorTickMark val="none"/>
        <c:tickLblPos val="none"/>
        <c:crossAx val="13914112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42693120"/>
        <c:axId val="142877056"/>
      </c:barChart>
      <c:catAx>
        <c:axId val="142693120"/>
        <c:scaling>
          <c:orientation val="maxMin"/>
        </c:scaling>
        <c:delete val="1"/>
        <c:axPos val="l"/>
        <c:numFmt formatCode="General" sourceLinked="1"/>
        <c:majorTickMark val="none"/>
        <c:minorTickMark val="none"/>
        <c:tickLblPos val="none"/>
        <c:crossAx val="142877056"/>
        <c:crosses val="autoZero"/>
        <c:auto val="1"/>
        <c:lblAlgn val="ctr"/>
        <c:lblOffset val="100"/>
        <c:tickLblSkip val="1"/>
        <c:tickMarkSkip val="1"/>
        <c:noMultiLvlLbl val="0"/>
      </c:catAx>
      <c:valAx>
        <c:axId val="142877056"/>
        <c:scaling>
          <c:orientation val="minMax"/>
          <c:max val="120"/>
          <c:min val="0"/>
        </c:scaling>
        <c:delete val="1"/>
        <c:axPos val="t"/>
        <c:numFmt formatCode="General" sourceLinked="1"/>
        <c:majorTickMark val="out"/>
        <c:minorTickMark val="none"/>
        <c:tickLblPos val="none"/>
        <c:crossAx val="14269312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60</c:v>
                </c:pt>
              </c:numCache>
            </c:numRef>
          </c:val>
        </c:ser>
        <c:dLbls>
          <c:showLegendKey val="0"/>
          <c:showVal val="0"/>
          <c:showCatName val="0"/>
          <c:showSerName val="0"/>
          <c:showPercent val="0"/>
          <c:showBubbleSize val="0"/>
        </c:dLbls>
        <c:gapWidth val="60"/>
        <c:overlap val="100"/>
        <c:axId val="142926208"/>
        <c:axId val="142927744"/>
      </c:barChart>
      <c:catAx>
        <c:axId val="142926208"/>
        <c:scaling>
          <c:orientation val="maxMin"/>
        </c:scaling>
        <c:delete val="1"/>
        <c:axPos val="l"/>
        <c:numFmt formatCode="General" sourceLinked="1"/>
        <c:majorTickMark val="none"/>
        <c:minorTickMark val="none"/>
        <c:tickLblPos val="none"/>
        <c:crossAx val="142927744"/>
        <c:crosses val="autoZero"/>
        <c:auto val="1"/>
        <c:lblAlgn val="ctr"/>
        <c:lblOffset val="100"/>
        <c:tickLblSkip val="1"/>
        <c:tickMarkSkip val="1"/>
        <c:noMultiLvlLbl val="0"/>
      </c:catAx>
      <c:valAx>
        <c:axId val="142927744"/>
        <c:scaling>
          <c:orientation val="minMax"/>
          <c:max val="120"/>
          <c:min val="0"/>
        </c:scaling>
        <c:delete val="1"/>
        <c:axPos val="t"/>
        <c:numFmt formatCode="0" sourceLinked="1"/>
        <c:majorTickMark val="out"/>
        <c:minorTickMark val="none"/>
        <c:tickLblPos val="none"/>
        <c:crossAx val="14292620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43067008"/>
        <c:axId val="143068544"/>
      </c:barChart>
      <c:catAx>
        <c:axId val="143067008"/>
        <c:scaling>
          <c:orientation val="maxMin"/>
        </c:scaling>
        <c:delete val="1"/>
        <c:axPos val="l"/>
        <c:numFmt formatCode="General" sourceLinked="1"/>
        <c:majorTickMark val="none"/>
        <c:minorTickMark val="none"/>
        <c:tickLblPos val="none"/>
        <c:crossAx val="143068544"/>
        <c:crosses val="autoZero"/>
        <c:auto val="1"/>
        <c:lblAlgn val="ctr"/>
        <c:lblOffset val="100"/>
        <c:tickLblSkip val="1"/>
        <c:tickMarkSkip val="1"/>
        <c:noMultiLvlLbl val="0"/>
      </c:catAx>
      <c:valAx>
        <c:axId val="143068544"/>
        <c:scaling>
          <c:orientation val="minMax"/>
          <c:max val="120"/>
          <c:min val="0"/>
        </c:scaling>
        <c:delete val="1"/>
        <c:axPos val="t"/>
        <c:numFmt formatCode="General" sourceLinked="1"/>
        <c:majorTickMark val="out"/>
        <c:minorTickMark val="none"/>
        <c:tickLblPos val="none"/>
        <c:crossAx val="14306700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60</c:v>
                </c:pt>
              </c:numCache>
            </c:numRef>
          </c:val>
        </c:ser>
        <c:dLbls>
          <c:showLegendKey val="0"/>
          <c:showVal val="0"/>
          <c:showCatName val="0"/>
          <c:showSerName val="0"/>
          <c:showPercent val="0"/>
          <c:showBubbleSize val="0"/>
        </c:dLbls>
        <c:gapWidth val="60"/>
        <c:overlap val="100"/>
        <c:axId val="143117696"/>
        <c:axId val="143123584"/>
      </c:barChart>
      <c:catAx>
        <c:axId val="143117696"/>
        <c:scaling>
          <c:orientation val="maxMin"/>
        </c:scaling>
        <c:delete val="1"/>
        <c:axPos val="l"/>
        <c:numFmt formatCode="General" sourceLinked="1"/>
        <c:majorTickMark val="none"/>
        <c:minorTickMark val="none"/>
        <c:tickLblPos val="none"/>
        <c:crossAx val="143123584"/>
        <c:crosses val="autoZero"/>
        <c:auto val="1"/>
        <c:lblAlgn val="ctr"/>
        <c:lblOffset val="100"/>
        <c:tickLblSkip val="1"/>
        <c:tickMarkSkip val="1"/>
        <c:noMultiLvlLbl val="0"/>
      </c:catAx>
      <c:valAx>
        <c:axId val="143123584"/>
        <c:scaling>
          <c:orientation val="minMax"/>
          <c:max val="120"/>
          <c:min val="0"/>
        </c:scaling>
        <c:delete val="1"/>
        <c:axPos val="t"/>
        <c:numFmt formatCode="0" sourceLinked="1"/>
        <c:majorTickMark val="out"/>
        <c:minorTickMark val="none"/>
        <c:tickLblPos val="none"/>
        <c:crossAx val="1431176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39421184"/>
        <c:axId val="139422720"/>
      </c:barChart>
      <c:catAx>
        <c:axId val="139421184"/>
        <c:scaling>
          <c:orientation val="maxMin"/>
        </c:scaling>
        <c:delete val="1"/>
        <c:axPos val="l"/>
        <c:numFmt formatCode="General" sourceLinked="1"/>
        <c:majorTickMark val="none"/>
        <c:minorTickMark val="none"/>
        <c:tickLblPos val="none"/>
        <c:crossAx val="139422720"/>
        <c:crosses val="autoZero"/>
        <c:auto val="1"/>
        <c:lblAlgn val="ctr"/>
        <c:lblOffset val="100"/>
        <c:tickLblSkip val="1"/>
        <c:tickMarkSkip val="1"/>
        <c:noMultiLvlLbl val="0"/>
      </c:catAx>
      <c:valAx>
        <c:axId val="139422720"/>
        <c:scaling>
          <c:orientation val="minMax"/>
          <c:max val="120"/>
          <c:min val="0"/>
        </c:scaling>
        <c:delete val="1"/>
        <c:axPos val="t"/>
        <c:numFmt formatCode="General" sourceLinked="1"/>
        <c:majorTickMark val="out"/>
        <c:minorTickMark val="none"/>
        <c:tickLblPos val="none"/>
        <c:crossAx val="13942118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3965184"/>
        <c:axId val="33966720"/>
      </c:barChart>
      <c:catAx>
        <c:axId val="33965184"/>
        <c:scaling>
          <c:orientation val="maxMin"/>
        </c:scaling>
        <c:delete val="1"/>
        <c:axPos val="l"/>
        <c:numFmt formatCode="General" sourceLinked="1"/>
        <c:majorTickMark val="none"/>
        <c:minorTickMark val="none"/>
        <c:tickLblPos val="none"/>
        <c:crossAx val="33966720"/>
        <c:crosses val="autoZero"/>
        <c:auto val="1"/>
        <c:lblAlgn val="ctr"/>
        <c:lblOffset val="100"/>
        <c:tickLblSkip val="1"/>
        <c:tickMarkSkip val="1"/>
        <c:noMultiLvlLbl val="0"/>
      </c:catAx>
      <c:valAx>
        <c:axId val="33966720"/>
        <c:scaling>
          <c:orientation val="minMax"/>
          <c:max val="120"/>
          <c:min val="0"/>
        </c:scaling>
        <c:delete val="1"/>
        <c:axPos val="t"/>
        <c:numFmt formatCode="General" sourceLinked="1"/>
        <c:majorTickMark val="out"/>
        <c:minorTickMark val="none"/>
        <c:tickLblPos val="none"/>
        <c:crossAx val="3396518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95</c:v>
                </c:pt>
              </c:numCache>
            </c:numRef>
          </c:val>
        </c:ser>
        <c:dLbls>
          <c:showLegendKey val="0"/>
          <c:showVal val="0"/>
          <c:showCatName val="0"/>
          <c:showSerName val="0"/>
          <c:showPercent val="0"/>
          <c:showBubbleSize val="0"/>
        </c:dLbls>
        <c:gapWidth val="60"/>
        <c:overlap val="100"/>
        <c:axId val="139435008"/>
        <c:axId val="139440896"/>
      </c:barChart>
      <c:catAx>
        <c:axId val="139435008"/>
        <c:scaling>
          <c:orientation val="maxMin"/>
        </c:scaling>
        <c:delete val="1"/>
        <c:axPos val="l"/>
        <c:numFmt formatCode="General" sourceLinked="1"/>
        <c:majorTickMark val="none"/>
        <c:minorTickMark val="none"/>
        <c:tickLblPos val="none"/>
        <c:crossAx val="139440896"/>
        <c:crosses val="autoZero"/>
        <c:auto val="1"/>
        <c:lblAlgn val="ctr"/>
        <c:lblOffset val="100"/>
        <c:tickLblSkip val="1"/>
        <c:tickMarkSkip val="1"/>
        <c:noMultiLvlLbl val="0"/>
      </c:catAx>
      <c:valAx>
        <c:axId val="139440896"/>
        <c:scaling>
          <c:orientation val="minMax"/>
          <c:max val="120"/>
          <c:min val="0"/>
        </c:scaling>
        <c:delete val="1"/>
        <c:axPos val="t"/>
        <c:numFmt formatCode="General" sourceLinked="1"/>
        <c:majorTickMark val="out"/>
        <c:minorTickMark val="none"/>
        <c:tickLblPos val="none"/>
        <c:crossAx val="13943500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Em Execução</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Não Iniciados</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143442304"/>
        <c:axId val="143444224"/>
      </c:lineChart>
      <c:catAx>
        <c:axId val="143442304"/>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143444224"/>
        <c:crosses val="autoZero"/>
        <c:auto val="1"/>
        <c:lblAlgn val="ctr"/>
        <c:lblOffset val="100"/>
        <c:noMultiLvlLbl val="0"/>
      </c:catAx>
      <c:valAx>
        <c:axId val="143444224"/>
        <c:scaling>
          <c:orientation val="minMax"/>
          <c:max val="3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sz="1000">
                <a:solidFill>
                  <a:schemeClr val="tx1">
                    <a:lumMod val="75000"/>
                    <a:lumOff val="25000"/>
                  </a:schemeClr>
                </a:solidFill>
              </a:defRPr>
            </a:pPr>
            <a:endParaRPr lang="pt-BR"/>
          </a:p>
        </c:txPr>
        <c:crossAx val="143442304"/>
        <c:crosses val="autoZero"/>
        <c:crossBetween val="between"/>
      </c:valAx>
    </c:plotArea>
    <c:legend>
      <c:legendPos val="t"/>
      <c:layout>
        <c:manualLayout>
          <c:xMode val="edge"/>
          <c:yMode val="edge"/>
          <c:x val="0.43439663266461315"/>
          <c:y val="5.7270289285055989E-4"/>
          <c:w val="0.56560336733538685"/>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Atrasados</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No Prazo</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166619392"/>
        <c:axId val="166629760"/>
      </c:lineChart>
      <c:catAx>
        <c:axId val="166619392"/>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166629760"/>
        <c:crosses val="autoZero"/>
        <c:auto val="1"/>
        <c:lblAlgn val="ctr"/>
        <c:lblOffset val="100"/>
        <c:noMultiLvlLbl val="0"/>
      </c:catAx>
      <c:valAx>
        <c:axId val="166629760"/>
        <c:scaling>
          <c:orientation val="minMax"/>
          <c:max val="10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lang="pt-BR" sz="1000">
                <a:solidFill>
                  <a:schemeClr val="tx1">
                    <a:lumMod val="75000"/>
                    <a:lumOff val="25000"/>
                  </a:schemeClr>
                </a:solidFill>
              </a:defRPr>
            </a:pPr>
            <a:endParaRPr lang="pt-BR"/>
          </a:p>
        </c:txPr>
        <c:crossAx val="166619392"/>
        <c:crosses val="autoZero"/>
        <c:crossBetween val="between"/>
      </c:valAx>
    </c:plotArea>
    <c:legend>
      <c:legendPos val="t"/>
      <c:layout>
        <c:manualLayout>
          <c:xMode val="edge"/>
          <c:yMode val="edge"/>
          <c:x val="0.41373086004250781"/>
          <c:y val="5.7270289285055989E-4"/>
          <c:w val="0.58626913995749219"/>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43640448"/>
        <c:axId val="143641984"/>
      </c:barChart>
      <c:catAx>
        <c:axId val="143640448"/>
        <c:scaling>
          <c:orientation val="maxMin"/>
        </c:scaling>
        <c:delete val="1"/>
        <c:axPos val="l"/>
        <c:numFmt formatCode="General" sourceLinked="1"/>
        <c:majorTickMark val="none"/>
        <c:minorTickMark val="none"/>
        <c:tickLblPos val="none"/>
        <c:crossAx val="143641984"/>
        <c:crosses val="autoZero"/>
        <c:auto val="1"/>
        <c:lblAlgn val="ctr"/>
        <c:lblOffset val="100"/>
        <c:tickLblSkip val="1"/>
        <c:tickMarkSkip val="1"/>
        <c:noMultiLvlLbl val="0"/>
      </c:catAx>
      <c:valAx>
        <c:axId val="143641984"/>
        <c:scaling>
          <c:orientation val="minMax"/>
          <c:max val="120"/>
          <c:min val="0"/>
        </c:scaling>
        <c:delete val="1"/>
        <c:axPos val="t"/>
        <c:numFmt formatCode="General" sourceLinked="1"/>
        <c:majorTickMark val="out"/>
        <c:minorTickMark val="none"/>
        <c:tickLblPos val="none"/>
        <c:crossAx val="14364044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FFFF00"/>
            </a:solidFill>
            <a:ln w="6416">
              <a:noFill/>
              <a:prstDash val="solid"/>
            </a:ln>
          </c:spPr>
          <c:invertIfNegative val="0"/>
          <c:cat>
            <c:numRef>
              <c:f>Sheet1!$A$2</c:f>
              <c:numCache>
                <c:formatCode>General</c:formatCode>
                <c:ptCount val="1"/>
              </c:numCache>
            </c:numRef>
          </c:cat>
          <c:val>
            <c:numRef>
              <c:f>Sheet1!$A$1</c:f>
              <c:numCache>
                <c:formatCode>0</c:formatCode>
                <c:ptCount val="1"/>
                <c:pt idx="0">
                  <c:v>50</c:v>
                </c:pt>
              </c:numCache>
            </c:numRef>
          </c:val>
        </c:ser>
        <c:dLbls>
          <c:showLegendKey val="0"/>
          <c:showVal val="0"/>
          <c:showCatName val="0"/>
          <c:showSerName val="0"/>
          <c:showPercent val="0"/>
          <c:showBubbleSize val="0"/>
        </c:dLbls>
        <c:gapWidth val="60"/>
        <c:overlap val="100"/>
        <c:axId val="143658368"/>
        <c:axId val="143664256"/>
      </c:barChart>
      <c:catAx>
        <c:axId val="143658368"/>
        <c:scaling>
          <c:orientation val="maxMin"/>
        </c:scaling>
        <c:delete val="1"/>
        <c:axPos val="l"/>
        <c:numFmt formatCode="General" sourceLinked="1"/>
        <c:majorTickMark val="none"/>
        <c:minorTickMark val="none"/>
        <c:tickLblPos val="none"/>
        <c:crossAx val="143664256"/>
        <c:crosses val="autoZero"/>
        <c:auto val="1"/>
        <c:lblAlgn val="ctr"/>
        <c:lblOffset val="100"/>
        <c:tickLblSkip val="1"/>
        <c:tickMarkSkip val="1"/>
        <c:noMultiLvlLbl val="0"/>
      </c:catAx>
      <c:valAx>
        <c:axId val="143664256"/>
        <c:scaling>
          <c:orientation val="minMax"/>
          <c:max val="120"/>
          <c:min val="0"/>
        </c:scaling>
        <c:delete val="1"/>
        <c:axPos val="t"/>
        <c:numFmt formatCode="General" sourceLinked="1"/>
        <c:majorTickMark val="out"/>
        <c:minorTickMark val="none"/>
        <c:tickLblPos val="none"/>
        <c:crossAx val="14365836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43684736"/>
        <c:axId val="143686272"/>
      </c:barChart>
      <c:catAx>
        <c:axId val="143684736"/>
        <c:scaling>
          <c:orientation val="maxMin"/>
        </c:scaling>
        <c:delete val="1"/>
        <c:axPos val="l"/>
        <c:numFmt formatCode="General" sourceLinked="1"/>
        <c:majorTickMark val="none"/>
        <c:minorTickMark val="none"/>
        <c:tickLblPos val="none"/>
        <c:crossAx val="143686272"/>
        <c:crosses val="autoZero"/>
        <c:auto val="1"/>
        <c:lblAlgn val="ctr"/>
        <c:lblOffset val="100"/>
        <c:tickLblSkip val="1"/>
        <c:tickMarkSkip val="1"/>
        <c:noMultiLvlLbl val="0"/>
      </c:catAx>
      <c:valAx>
        <c:axId val="143686272"/>
        <c:scaling>
          <c:orientation val="minMax"/>
          <c:max val="120"/>
          <c:min val="0"/>
        </c:scaling>
        <c:delete val="1"/>
        <c:axPos val="t"/>
        <c:numFmt formatCode="General" sourceLinked="1"/>
        <c:majorTickMark val="out"/>
        <c:minorTickMark val="none"/>
        <c:tickLblPos val="none"/>
        <c:crossAx val="14368473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FFFF0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167004800"/>
        <c:axId val="167022976"/>
      </c:barChart>
      <c:catAx>
        <c:axId val="167004800"/>
        <c:scaling>
          <c:orientation val="maxMin"/>
        </c:scaling>
        <c:delete val="1"/>
        <c:axPos val="l"/>
        <c:numFmt formatCode="General" sourceLinked="1"/>
        <c:majorTickMark val="none"/>
        <c:minorTickMark val="none"/>
        <c:tickLblPos val="none"/>
        <c:crossAx val="167022976"/>
        <c:crosses val="autoZero"/>
        <c:auto val="1"/>
        <c:lblAlgn val="ctr"/>
        <c:lblOffset val="100"/>
        <c:tickLblSkip val="1"/>
        <c:tickMarkSkip val="1"/>
        <c:noMultiLvlLbl val="0"/>
      </c:catAx>
      <c:valAx>
        <c:axId val="167022976"/>
        <c:scaling>
          <c:orientation val="minMax"/>
          <c:max val="120"/>
          <c:min val="0"/>
        </c:scaling>
        <c:delete val="1"/>
        <c:axPos val="t"/>
        <c:numFmt formatCode="General" sourceLinked="1"/>
        <c:majorTickMark val="out"/>
        <c:minorTickMark val="none"/>
        <c:tickLblPos val="none"/>
        <c:crossAx val="16700480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7043456"/>
        <c:axId val="167044992"/>
      </c:barChart>
      <c:catAx>
        <c:axId val="167043456"/>
        <c:scaling>
          <c:orientation val="maxMin"/>
        </c:scaling>
        <c:delete val="1"/>
        <c:axPos val="l"/>
        <c:numFmt formatCode="General" sourceLinked="1"/>
        <c:majorTickMark val="none"/>
        <c:minorTickMark val="none"/>
        <c:tickLblPos val="none"/>
        <c:crossAx val="167044992"/>
        <c:crosses val="autoZero"/>
        <c:auto val="1"/>
        <c:lblAlgn val="ctr"/>
        <c:lblOffset val="100"/>
        <c:tickLblSkip val="1"/>
        <c:tickMarkSkip val="1"/>
        <c:noMultiLvlLbl val="0"/>
      </c:catAx>
      <c:valAx>
        <c:axId val="167044992"/>
        <c:scaling>
          <c:orientation val="minMax"/>
          <c:max val="120"/>
          <c:min val="0"/>
        </c:scaling>
        <c:delete val="1"/>
        <c:axPos val="t"/>
        <c:numFmt formatCode="General" sourceLinked="1"/>
        <c:majorTickMark val="out"/>
        <c:minorTickMark val="none"/>
        <c:tickLblPos val="none"/>
        <c:crossAx val="16704345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35</c:v>
                </c:pt>
              </c:numCache>
            </c:numRef>
          </c:val>
        </c:ser>
        <c:dLbls>
          <c:showLegendKey val="0"/>
          <c:showVal val="0"/>
          <c:showCatName val="0"/>
          <c:showSerName val="0"/>
          <c:showPercent val="0"/>
          <c:showBubbleSize val="0"/>
        </c:dLbls>
        <c:gapWidth val="60"/>
        <c:overlap val="100"/>
        <c:axId val="166926208"/>
        <c:axId val="166927744"/>
      </c:barChart>
      <c:catAx>
        <c:axId val="166926208"/>
        <c:scaling>
          <c:orientation val="maxMin"/>
        </c:scaling>
        <c:delete val="1"/>
        <c:axPos val="l"/>
        <c:numFmt formatCode="General" sourceLinked="1"/>
        <c:majorTickMark val="none"/>
        <c:minorTickMark val="none"/>
        <c:tickLblPos val="none"/>
        <c:crossAx val="166927744"/>
        <c:crosses val="autoZero"/>
        <c:auto val="1"/>
        <c:lblAlgn val="ctr"/>
        <c:lblOffset val="100"/>
        <c:tickLblSkip val="1"/>
        <c:tickMarkSkip val="1"/>
        <c:noMultiLvlLbl val="0"/>
      </c:catAx>
      <c:valAx>
        <c:axId val="166927744"/>
        <c:scaling>
          <c:orientation val="minMax"/>
          <c:max val="120"/>
          <c:min val="0"/>
        </c:scaling>
        <c:delete val="1"/>
        <c:axPos val="t"/>
        <c:numFmt formatCode="General" sourceLinked="1"/>
        <c:majorTickMark val="out"/>
        <c:minorTickMark val="none"/>
        <c:tickLblPos val="none"/>
        <c:crossAx val="16692620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7104896"/>
        <c:axId val="167106432"/>
      </c:barChart>
      <c:catAx>
        <c:axId val="167104896"/>
        <c:scaling>
          <c:orientation val="maxMin"/>
        </c:scaling>
        <c:delete val="1"/>
        <c:axPos val="l"/>
        <c:numFmt formatCode="General" sourceLinked="1"/>
        <c:majorTickMark val="none"/>
        <c:minorTickMark val="none"/>
        <c:tickLblPos val="none"/>
        <c:crossAx val="167106432"/>
        <c:crosses val="autoZero"/>
        <c:auto val="1"/>
        <c:lblAlgn val="ctr"/>
        <c:lblOffset val="100"/>
        <c:tickLblSkip val="1"/>
        <c:tickMarkSkip val="1"/>
        <c:noMultiLvlLbl val="0"/>
      </c:catAx>
      <c:valAx>
        <c:axId val="167106432"/>
        <c:scaling>
          <c:orientation val="minMax"/>
          <c:max val="120"/>
          <c:min val="0"/>
        </c:scaling>
        <c:delete val="1"/>
        <c:axPos val="t"/>
        <c:numFmt formatCode="General" sourceLinked="1"/>
        <c:majorTickMark val="out"/>
        <c:minorTickMark val="none"/>
        <c:tickLblPos val="none"/>
        <c:crossAx val="1671048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55</c:v>
                </c:pt>
              </c:numCache>
            </c:numRef>
          </c:val>
        </c:ser>
        <c:dLbls>
          <c:showLegendKey val="0"/>
          <c:showVal val="0"/>
          <c:showCatName val="0"/>
          <c:showSerName val="0"/>
          <c:showPercent val="0"/>
          <c:showBubbleSize val="0"/>
        </c:dLbls>
        <c:gapWidth val="60"/>
        <c:overlap val="100"/>
        <c:axId val="33929856"/>
        <c:axId val="33931648"/>
      </c:barChart>
      <c:catAx>
        <c:axId val="33929856"/>
        <c:scaling>
          <c:orientation val="maxMin"/>
        </c:scaling>
        <c:delete val="1"/>
        <c:axPos val="l"/>
        <c:numFmt formatCode="General" sourceLinked="1"/>
        <c:majorTickMark val="none"/>
        <c:minorTickMark val="none"/>
        <c:tickLblPos val="none"/>
        <c:crossAx val="33931648"/>
        <c:crosses val="autoZero"/>
        <c:auto val="1"/>
        <c:lblAlgn val="ctr"/>
        <c:lblOffset val="100"/>
        <c:tickLblSkip val="1"/>
        <c:tickMarkSkip val="1"/>
        <c:noMultiLvlLbl val="0"/>
      </c:catAx>
      <c:valAx>
        <c:axId val="33931648"/>
        <c:scaling>
          <c:orientation val="minMax"/>
          <c:max val="120"/>
          <c:min val="0"/>
        </c:scaling>
        <c:delete val="1"/>
        <c:axPos val="t"/>
        <c:numFmt formatCode="0" sourceLinked="1"/>
        <c:majorTickMark val="out"/>
        <c:minorTickMark val="none"/>
        <c:tickLblPos val="none"/>
        <c:crossAx val="3392985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167143296"/>
        <c:axId val="167144832"/>
      </c:barChart>
      <c:catAx>
        <c:axId val="167143296"/>
        <c:scaling>
          <c:orientation val="maxMin"/>
        </c:scaling>
        <c:delete val="1"/>
        <c:axPos val="l"/>
        <c:numFmt formatCode="General" sourceLinked="1"/>
        <c:majorTickMark val="none"/>
        <c:minorTickMark val="none"/>
        <c:tickLblPos val="none"/>
        <c:crossAx val="167144832"/>
        <c:crosses val="autoZero"/>
        <c:auto val="1"/>
        <c:lblAlgn val="ctr"/>
        <c:lblOffset val="100"/>
        <c:tickLblSkip val="1"/>
        <c:tickMarkSkip val="1"/>
        <c:noMultiLvlLbl val="0"/>
      </c:catAx>
      <c:valAx>
        <c:axId val="167144832"/>
        <c:scaling>
          <c:orientation val="minMax"/>
          <c:max val="120"/>
          <c:min val="0"/>
        </c:scaling>
        <c:delete val="1"/>
        <c:axPos val="t"/>
        <c:numFmt formatCode="General" sourceLinked="1"/>
        <c:majorTickMark val="out"/>
        <c:minorTickMark val="none"/>
        <c:tickLblPos val="none"/>
        <c:crossAx val="1671432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7161216"/>
        <c:axId val="167277696"/>
      </c:barChart>
      <c:catAx>
        <c:axId val="167161216"/>
        <c:scaling>
          <c:orientation val="maxMin"/>
        </c:scaling>
        <c:delete val="1"/>
        <c:axPos val="l"/>
        <c:numFmt formatCode="General" sourceLinked="1"/>
        <c:majorTickMark val="none"/>
        <c:minorTickMark val="none"/>
        <c:tickLblPos val="none"/>
        <c:crossAx val="167277696"/>
        <c:crosses val="autoZero"/>
        <c:auto val="1"/>
        <c:lblAlgn val="ctr"/>
        <c:lblOffset val="100"/>
        <c:tickLblSkip val="1"/>
        <c:tickMarkSkip val="1"/>
        <c:noMultiLvlLbl val="0"/>
      </c:catAx>
      <c:valAx>
        <c:axId val="167277696"/>
        <c:scaling>
          <c:orientation val="minMax"/>
          <c:max val="120"/>
          <c:min val="0"/>
        </c:scaling>
        <c:delete val="1"/>
        <c:axPos val="t"/>
        <c:numFmt formatCode="General" sourceLinked="1"/>
        <c:majorTickMark val="out"/>
        <c:minorTickMark val="none"/>
        <c:tickLblPos val="none"/>
        <c:crossAx val="16716121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167298176"/>
        <c:axId val="167299712"/>
      </c:barChart>
      <c:catAx>
        <c:axId val="167298176"/>
        <c:scaling>
          <c:orientation val="maxMin"/>
        </c:scaling>
        <c:delete val="1"/>
        <c:axPos val="l"/>
        <c:numFmt formatCode="General" sourceLinked="1"/>
        <c:majorTickMark val="none"/>
        <c:minorTickMark val="none"/>
        <c:tickLblPos val="none"/>
        <c:crossAx val="167299712"/>
        <c:crosses val="autoZero"/>
        <c:auto val="1"/>
        <c:lblAlgn val="ctr"/>
        <c:lblOffset val="100"/>
        <c:tickLblSkip val="1"/>
        <c:tickMarkSkip val="1"/>
        <c:noMultiLvlLbl val="0"/>
      </c:catAx>
      <c:valAx>
        <c:axId val="167299712"/>
        <c:scaling>
          <c:orientation val="minMax"/>
          <c:max val="120"/>
          <c:min val="0"/>
        </c:scaling>
        <c:delete val="1"/>
        <c:axPos val="t"/>
        <c:numFmt formatCode="General" sourceLinked="1"/>
        <c:majorTickMark val="out"/>
        <c:minorTickMark val="none"/>
        <c:tickLblPos val="none"/>
        <c:crossAx val="16729817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7193216"/>
        <c:axId val="167199104"/>
      </c:barChart>
      <c:catAx>
        <c:axId val="167193216"/>
        <c:scaling>
          <c:orientation val="maxMin"/>
        </c:scaling>
        <c:delete val="1"/>
        <c:axPos val="l"/>
        <c:numFmt formatCode="General" sourceLinked="1"/>
        <c:majorTickMark val="none"/>
        <c:minorTickMark val="none"/>
        <c:tickLblPos val="none"/>
        <c:crossAx val="167199104"/>
        <c:crosses val="autoZero"/>
        <c:auto val="1"/>
        <c:lblAlgn val="ctr"/>
        <c:lblOffset val="100"/>
        <c:tickLblSkip val="1"/>
        <c:tickMarkSkip val="1"/>
        <c:noMultiLvlLbl val="0"/>
      </c:catAx>
      <c:valAx>
        <c:axId val="167199104"/>
        <c:scaling>
          <c:orientation val="minMax"/>
          <c:max val="120"/>
          <c:min val="0"/>
        </c:scaling>
        <c:delete val="1"/>
        <c:axPos val="t"/>
        <c:numFmt formatCode="General" sourceLinked="1"/>
        <c:majorTickMark val="out"/>
        <c:minorTickMark val="none"/>
        <c:tickLblPos val="none"/>
        <c:crossAx val="16719321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167321984"/>
        <c:axId val="167323520"/>
      </c:barChart>
      <c:catAx>
        <c:axId val="167321984"/>
        <c:scaling>
          <c:orientation val="maxMin"/>
        </c:scaling>
        <c:delete val="1"/>
        <c:axPos val="l"/>
        <c:numFmt formatCode="General" sourceLinked="1"/>
        <c:majorTickMark val="none"/>
        <c:minorTickMark val="none"/>
        <c:tickLblPos val="none"/>
        <c:crossAx val="167323520"/>
        <c:crosses val="autoZero"/>
        <c:auto val="1"/>
        <c:lblAlgn val="ctr"/>
        <c:lblOffset val="100"/>
        <c:tickLblSkip val="1"/>
        <c:tickMarkSkip val="1"/>
        <c:noMultiLvlLbl val="0"/>
      </c:catAx>
      <c:valAx>
        <c:axId val="167323520"/>
        <c:scaling>
          <c:orientation val="minMax"/>
          <c:max val="120"/>
          <c:min val="0"/>
        </c:scaling>
        <c:delete val="1"/>
        <c:axPos val="t"/>
        <c:numFmt formatCode="General" sourceLinked="1"/>
        <c:majorTickMark val="out"/>
        <c:minorTickMark val="none"/>
        <c:tickLblPos val="none"/>
        <c:crossAx val="16732198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7360384"/>
        <c:axId val="167361920"/>
      </c:barChart>
      <c:catAx>
        <c:axId val="167360384"/>
        <c:scaling>
          <c:orientation val="maxMin"/>
        </c:scaling>
        <c:delete val="1"/>
        <c:axPos val="l"/>
        <c:numFmt formatCode="General" sourceLinked="1"/>
        <c:majorTickMark val="none"/>
        <c:minorTickMark val="none"/>
        <c:tickLblPos val="none"/>
        <c:crossAx val="167361920"/>
        <c:crosses val="autoZero"/>
        <c:auto val="1"/>
        <c:lblAlgn val="ctr"/>
        <c:lblOffset val="100"/>
        <c:tickLblSkip val="1"/>
        <c:tickMarkSkip val="1"/>
        <c:noMultiLvlLbl val="0"/>
      </c:catAx>
      <c:valAx>
        <c:axId val="167361920"/>
        <c:scaling>
          <c:orientation val="minMax"/>
          <c:max val="120"/>
          <c:min val="0"/>
        </c:scaling>
        <c:delete val="1"/>
        <c:axPos val="t"/>
        <c:numFmt formatCode="General" sourceLinked="1"/>
        <c:majorTickMark val="out"/>
        <c:minorTickMark val="none"/>
        <c:tickLblPos val="none"/>
        <c:crossAx val="16736038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167370112"/>
        <c:axId val="166659200"/>
      </c:barChart>
      <c:catAx>
        <c:axId val="167370112"/>
        <c:scaling>
          <c:orientation val="maxMin"/>
        </c:scaling>
        <c:delete val="1"/>
        <c:axPos val="l"/>
        <c:numFmt formatCode="General" sourceLinked="1"/>
        <c:majorTickMark val="none"/>
        <c:minorTickMark val="none"/>
        <c:tickLblPos val="none"/>
        <c:crossAx val="166659200"/>
        <c:crosses val="autoZero"/>
        <c:auto val="1"/>
        <c:lblAlgn val="ctr"/>
        <c:lblOffset val="100"/>
        <c:tickLblSkip val="1"/>
        <c:tickMarkSkip val="1"/>
        <c:noMultiLvlLbl val="0"/>
      </c:catAx>
      <c:valAx>
        <c:axId val="166659200"/>
        <c:scaling>
          <c:orientation val="minMax"/>
          <c:max val="120"/>
          <c:min val="0"/>
        </c:scaling>
        <c:delete val="1"/>
        <c:axPos val="t"/>
        <c:numFmt formatCode="General" sourceLinked="1"/>
        <c:majorTickMark val="out"/>
        <c:minorTickMark val="none"/>
        <c:tickLblPos val="none"/>
        <c:crossAx val="16737011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6712448"/>
        <c:axId val="166713984"/>
      </c:barChart>
      <c:catAx>
        <c:axId val="166712448"/>
        <c:scaling>
          <c:orientation val="maxMin"/>
        </c:scaling>
        <c:delete val="1"/>
        <c:axPos val="l"/>
        <c:numFmt formatCode="General" sourceLinked="1"/>
        <c:majorTickMark val="none"/>
        <c:minorTickMark val="none"/>
        <c:tickLblPos val="none"/>
        <c:crossAx val="166713984"/>
        <c:crosses val="autoZero"/>
        <c:auto val="1"/>
        <c:lblAlgn val="ctr"/>
        <c:lblOffset val="100"/>
        <c:tickLblSkip val="1"/>
        <c:tickMarkSkip val="1"/>
        <c:noMultiLvlLbl val="0"/>
      </c:catAx>
      <c:valAx>
        <c:axId val="166713984"/>
        <c:scaling>
          <c:orientation val="minMax"/>
          <c:max val="120"/>
          <c:min val="0"/>
        </c:scaling>
        <c:delete val="1"/>
        <c:axPos val="t"/>
        <c:numFmt formatCode="General" sourceLinked="1"/>
        <c:majorTickMark val="out"/>
        <c:minorTickMark val="none"/>
        <c:tickLblPos val="none"/>
        <c:crossAx val="166712448"/>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c:v>
                </c:pt>
              </c:numCache>
            </c:numRef>
          </c:val>
        </c:ser>
        <c:dLbls>
          <c:showLegendKey val="0"/>
          <c:showVal val="0"/>
          <c:showCatName val="0"/>
          <c:showSerName val="0"/>
          <c:showPercent val="0"/>
          <c:showBubbleSize val="0"/>
        </c:dLbls>
        <c:gapWidth val="60"/>
        <c:overlap val="100"/>
        <c:axId val="166742656"/>
        <c:axId val="166752640"/>
      </c:barChart>
      <c:catAx>
        <c:axId val="166742656"/>
        <c:scaling>
          <c:orientation val="maxMin"/>
        </c:scaling>
        <c:delete val="1"/>
        <c:axPos val="l"/>
        <c:numFmt formatCode="General" sourceLinked="1"/>
        <c:majorTickMark val="none"/>
        <c:minorTickMark val="none"/>
        <c:tickLblPos val="none"/>
        <c:crossAx val="166752640"/>
        <c:crosses val="autoZero"/>
        <c:auto val="1"/>
        <c:lblAlgn val="ctr"/>
        <c:lblOffset val="100"/>
        <c:tickLblSkip val="1"/>
        <c:tickMarkSkip val="1"/>
        <c:noMultiLvlLbl val="0"/>
      </c:catAx>
      <c:valAx>
        <c:axId val="166752640"/>
        <c:scaling>
          <c:orientation val="minMax"/>
          <c:max val="120"/>
          <c:min val="0"/>
        </c:scaling>
        <c:delete val="1"/>
        <c:axPos val="t"/>
        <c:numFmt formatCode="General" sourceLinked="1"/>
        <c:majorTickMark val="out"/>
        <c:minorTickMark val="none"/>
        <c:tickLblPos val="none"/>
        <c:crossAx val="16674265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Em Execução</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Não Iniciados</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168585856"/>
        <c:axId val="143154176"/>
      </c:lineChart>
      <c:catAx>
        <c:axId val="168585856"/>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143154176"/>
        <c:crosses val="autoZero"/>
        <c:auto val="1"/>
        <c:lblAlgn val="ctr"/>
        <c:lblOffset val="100"/>
        <c:noMultiLvlLbl val="0"/>
      </c:catAx>
      <c:valAx>
        <c:axId val="143154176"/>
        <c:scaling>
          <c:orientation val="minMax"/>
          <c:max val="3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sz="1000">
                <a:solidFill>
                  <a:schemeClr val="tx1">
                    <a:lumMod val="75000"/>
                    <a:lumOff val="25000"/>
                  </a:schemeClr>
                </a:solidFill>
              </a:defRPr>
            </a:pPr>
            <a:endParaRPr lang="pt-BR"/>
          </a:p>
        </c:txPr>
        <c:crossAx val="168585856"/>
        <c:crosses val="autoZero"/>
        <c:crossBetween val="between"/>
      </c:valAx>
    </c:plotArea>
    <c:legend>
      <c:legendPos val="t"/>
      <c:layout>
        <c:manualLayout>
          <c:xMode val="edge"/>
          <c:yMode val="edge"/>
          <c:x val="0.43439663266461315"/>
          <c:y val="5.7270289285055989E-4"/>
          <c:w val="0.56560336733538685"/>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4181504"/>
        <c:axId val="34183040"/>
      </c:barChart>
      <c:catAx>
        <c:axId val="34181504"/>
        <c:scaling>
          <c:orientation val="maxMin"/>
        </c:scaling>
        <c:delete val="1"/>
        <c:axPos val="l"/>
        <c:numFmt formatCode="General" sourceLinked="1"/>
        <c:majorTickMark val="none"/>
        <c:minorTickMark val="none"/>
        <c:tickLblPos val="none"/>
        <c:crossAx val="34183040"/>
        <c:crosses val="autoZero"/>
        <c:auto val="1"/>
        <c:lblAlgn val="ctr"/>
        <c:lblOffset val="100"/>
        <c:tickLblSkip val="1"/>
        <c:tickMarkSkip val="1"/>
        <c:noMultiLvlLbl val="0"/>
      </c:catAx>
      <c:valAx>
        <c:axId val="34183040"/>
        <c:scaling>
          <c:orientation val="minMax"/>
          <c:max val="120"/>
          <c:min val="0"/>
        </c:scaling>
        <c:delete val="1"/>
        <c:axPos val="t"/>
        <c:numFmt formatCode="General" sourceLinked="1"/>
        <c:majorTickMark val="out"/>
        <c:minorTickMark val="none"/>
        <c:tickLblPos val="none"/>
        <c:crossAx val="3418150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0705366521675E-2"/>
          <c:y val="0.10166617288130812"/>
          <c:w val="0.93927354208295866"/>
          <c:h val="0.71879008479000017"/>
        </c:manualLayout>
      </c:layout>
      <c:lineChart>
        <c:grouping val="standard"/>
        <c:varyColors val="0"/>
        <c:ser>
          <c:idx val="0"/>
          <c:order val="0"/>
          <c:tx>
            <c:strRef>
              <c:f>Sheet1!$B$1</c:f>
              <c:strCache>
                <c:ptCount val="1"/>
                <c:pt idx="0">
                  <c:v>Atrasados</c:v>
                </c:pt>
              </c:strCache>
            </c:strRef>
          </c:tx>
          <c:spPr>
            <a:ln w="15875">
              <a:solidFill>
                <a:schemeClr val="tx2"/>
              </a:solidFill>
            </a:ln>
            <a:effectLst/>
          </c:spPr>
          <c:marker>
            <c:symbol val="circle"/>
            <c:size val="5"/>
            <c:spPr>
              <a:solidFill>
                <a:schemeClr val="accent6">
                  <a:lumMod val="75000"/>
                </a:schemeClr>
              </a:solidFill>
              <a:ln w="6350">
                <a:solidFill>
                  <a:schemeClr val="bg1"/>
                </a:solidFill>
              </a:ln>
              <a:effectLst/>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Sheet1!$B$2:$B$13</c:f>
              <c:numCache>
                <c:formatCode>General</c:formatCode>
                <c:ptCount val="12"/>
              </c:numCache>
            </c:numRef>
          </c:val>
          <c:smooth val="0"/>
        </c:ser>
        <c:ser>
          <c:idx val="1"/>
          <c:order val="1"/>
          <c:tx>
            <c:strRef>
              <c:f>Sheet1!$C$1</c:f>
              <c:strCache>
                <c:ptCount val="1"/>
                <c:pt idx="0">
                  <c:v>No Prazo</c:v>
                </c:pt>
              </c:strCache>
            </c:strRef>
          </c:tx>
          <c:spPr>
            <a:ln w="15875">
              <a:solidFill>
                <a:schemeClr val="tx1">
                  <a:lumMod val="50000"/>
                  <a:lumOff val="50000"/>
                </a:schemeClr>
              </a:solidFill>
            </a:ln>
          </c:spPr>
          <c:marker>
            <c:symbol val="circle"/>
            <c:size val="5"/>
            <c:spPr>
              <a:solidFill>
                <a:schemeClr val="accent2">
                  <a:lumMod val="75000"/>
                </a:schemeClr>
              </a:solidFill>
              <a:ln>
                <a:solidFill>
                  <a:schemeClr val="bg1"/>
                </a:solidFill>
              </a:ln>
            </c:spPr>
          </c:marker>
          <c:cat>
            <c:strRef>
              <c:f>Sheet1!$A$2:$A$13</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Sheet1!$C$2:$C$13</c:f>
              <c:numCache>
                <c:formatCode>General</c:formatCode>
                <c:ptCount val="12"/>
              </c:numCache>
            </c:numRef>
          </c:val>
          <c:smooth val="0"/>
        </c:ser>
        <c:dLbls>
          <c:showLegendKey val="0"/>
          <c:showVal val="0"/>
          <c:showCatName val="0"/>
          <c:showSerName val="0"/>
          <c:showPercent val="0"/>
          <c:showBubbleSize val="0"/>
        </c:dLbls>
        <c:marker val="1"/>
        <c:smooth val="0"/>
        <c:axId val="166903168"/>
        <c:axId val="166917632"/>
      </c:lineChart>
      <c:catAx>
        <c:axId val="166903168"/>
        <c:scaling>
          <c:orientation val="minMax"/>
        </c:scaling>
        <c:delete val="0"/>
        <c:axPos val="b"/>
        <c:majorTickMark val="out"/>
        <c:minorTickMark val="none"/>
        <c:tickLblPos val="nextTo"/>
        <c:txPr>
          <a:bodyPr/>
          <a:lstStyle/>
          <a:p>
            <a:pPr>
              <a:defRPr sz="1000">
                <a:solidFill>
                  <a:schemeClr val="tx1">
                    <a:lumMod val="75000"/>
                    <a:lumOff val="25000"/>
                  </a:schemeClr>
                </a:solidFill>
              </a:defRPr>
            </a:pPr>
            <a:endParaRPr lang="pt-BR"/>
          </a:p>
        </c:txPr>
        <c:crossAx val="166917632"/>
        <c:crosses val="autoZero"/>
        <c:auto val="1"/>
        <c:lblAlgn val="ctr"/>
        <c:lblOffset val="100"/>
        <c:noMultiLvlLbl val="0"/>
      </c:catAx>
      <c:valAx>
        <c:axId val="166917632"/>
        <c:scaling>
          <c:orientation val="minMax"/>
          <c:max val="100"/>
          <c:min val="0"/>
        </c:scaling>
        <c:delete val="0"/>
        <c:axPos val="l"/>
        <c:majorGridlines>
          <c:spPr>
            <a:ln w="6350">
              <a:solidFill>
                <a:schemeClr val="bg1">
                  <a:lumMod val="75000"/>
                </a:schemeClr>
              </a:solidFill>
            </a:ln>
          </c:spPr>
        </c:majorGridlines>
        <c:numFmt formatCode="General" sourceLinked="0"/>
        <c:majorTickMark val="out"/>
        <c:minorTickMark val="none"/>
        <c:tickLblPos val="nextTo"/>
        <c:txPr>
          <a:bodyPr/>
          <a:lstStyle/>
          <a:p>
            <a:pPr>
              <a:defRPr lang="pt-BR" sz="1000">
                <a:solidFill>
                  <a:schemeClr val="tx1">
                    <a:lumMod val="75000"/>
                    <a:lumOff val="25000"/>
                  </a:schemeClr>
                </a:solidFill>
              </a:defRPr>
            </a:pPr>
            <a:endParaRPr lang="pt-BR"/>
          </a:p>
        </c:txPr>
        <c:crossAx val="166903168"/>
        <c:crosses val="autoZero"/>
        <c:crossBetween val="between"/>
      </c:valAx>
    </c:plotArea>
    <c:legend>
      <c:legendPos val="t"/>
      <c:layout>
        <c:manualLayout>
          <c:xMode val="edge"/>
          <c:yMode val="edge"/>
          <c:x val="0.41373086004250781"/>
          <c:y val="5.7270289285055989E-4"/>
          <c:w val="0.58626913995749219"/>
          <c:h val="0.11924110376410664"/>
        </c:manualLayout>
      </c:layout>
      <c:overlay val="0"/>
      <c:txPr>
        <a:bodyPr/>
        <a:lstStyle/>
        <a:p>
          <a:pPr>
            <a:defRPr sz="1000"/>
          </a:pPr>
          <a:endParaRPr lang="pt-BR"/>
        </a:p>
      </c:txPr>
    </c:legend>
    <c:plotVisOnly val="1"/>
    <c:dispBlanksAs val="gap"/>
    <c:showDLblsOverMax val="0"/>
  </c:chart>
  <c:spPr>
    <a:solidFill>
      <a:schemeClr val="bg1">
        <a:lumMod val="50000"/>
        <a:alpha val="10000"/>
      </a:schemeClr>
    </a:solidFill>
  </c:spPr>
  <c:txPr>
    <a:bodyPr/>
    <a:lstStyle/>
    <a:p>
      <a:pPr>
        <a:defRPr sz="1800"/>
      </a:pPr>
      <a:endParaRPr lang="pt-BR"/>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9024896"/>
        <c:axId val="169047168"/>
      </c:barChart>
      <c:catAx>
        <c:axId val="169024896"/>
        <c:scaling>
          <c:orientation val="maxMin"/>
        </c:scaling>
        <c:delete val="1"/>
        <c:axPos val="l"/>
        <c:numFmt formatCode="General" sourceLinked="1"/>
        <c:majorTickMark val="none"/>
        <c:minorTickMark val="none"/>
        <c:tickLblPos val="none"/>
        <c:crossAx val="169047168"/>
        <c:crosses val="autoZero"/>
        <c:auto val="1"/>
        <c:lblAlgn val="ctr"/>
        <c:lblOffset val="100"/>
        <c:tickLblSkip val="1"/>
        <c:tickMarkSkip val="1"/>
        <c:noMultiLvlLbl val="0"/>
      </c:catAx>
      <c:valAx>
        <c:axId val="169047168"/>
        <c:scaling>
          <c:orientation val="minMax"/>
          <c:max val="120"/>
          <c:min val="0"/>
        </c:scaling>
        <c:delete val="1"/>
        <c:axPos val="t"/>
        <c:numFmt formatCode="General" sourceLinked="1"/>
        <c:majorTickMark val="out"/>
        <c:minorTickMark val="none"/>
        <c:tickLblPos val="none"/>
        <c:crossAx val="1690248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FFFF00"/>
            </a:solidFill>
            <a:ln w="6416">
              <a:noFill/>
              <a:prstDash val="solid"/>
            </a:ln>
          </c:spPr>
          <c:invertIfNegative val="0"/>
          <c:cat>
            <c:numRef>
              <c:f>Sheet1!$A$2</c:f>
              <c:numCache>
                <c:formatCode>General</c:formatCode>
                <c:ptCount val="1"/>
              </c:numCache>
            </c:numRef>
          </c:cat>
          <c:val>
            <c:numRef>
              <c:f>Sheet1!$A$1</c:f>
              <c:numCache>
                <c:formatCode>0</c:formatCode>
                <c:ptCount val="1"/>
                <c:pt idx="0">
                  <c:v>15</c:v>
                </c:pt>
              </c:numCache>
            </c:numRef>
          </c:val>
        </c:ser>
        <c:dLbls>
          <c:showLegendKey val="0"/>
          <c:showVal val="0"/>
          <c:showCatName val="0"/>
          <c:showSerName val="0"/>
          <c:showPercent val="0"/>
          <c:showBubbleSize val="0"/>
        </c:dLbls>
        <c:gapWidth val="60"/>
        <c:overlap val="100"/>
        <c:axId val="169133184"/>
        <c:axId val="169134720"/>
      </c:barChart>
      <c:catAx>
        <c:axId val="169133184"/>
        <c:scaling>
          <c:orientation val="maxMin"/>
        </c:scaling>
        <c:delete val="1"/>
        <c:axPos val="l"/>
        <c:numFmt formatCode="General" sourceLinked="1"/>
        <c:majorTickMark val="none"/>
        <c:minorTickMark val="none"/>
        <c:tickLblPos val="none"/>
        <c:crossAx val="169134720"/>
        <c:crosses val="autoZero"/>
        <c:auto val="1"/>
        <c:lblAlgn val="ctr"/>
        <c:lblOffset val="100"/>
        <c:tickLblSkip val="1"/>
        <c:tickMarkSkip val="1"/>
        <c:noMultiLvlLbl val="0"/>
      </c:catAx>
      <c:valAx>
        <c:axId val="169134720"/>
        <c:scaling>
          <c:orientation val="minMax"/>
          <c:max val="120"/>
          <c:min val="0"/>
        </c:scaling>
        <c:delete val="1"/>
        <c:axPos val="t"/>
        <c:numFmt formatCode="0" sourceLinked="1"/>
        <c:majorTickMark val="out"/>
        <c:minorTickMark val="none"/>
        <c:tickLblPos val="none"/>
        <c:crossAx val="16913318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9175680"/>
        <c:axId val="169214336"/>
      </c:barChart>
      <c:catAx>
        <c:axId val="169175680"/>
        <c:scaling>
          <c:orientation val="maxMin"/>
        </c:scaling>
        <c:delete val="1"/>
        <c:axPos val="l"/>
        <c:numFmt formatCode="General" sourceLinked="1"/>
        <c:majorTickMark val="none"/>
        <c:minorTickMark val="none"/>
        <c:tickLblPos val="none"/>
        <c:crossAx val="169214336"/>
        <c:crosses val="autoZero"/>
        <c:auto val="1"/>
        <c:lblAlgn val="ctr"/>
        <c:lblOffset val="100"/>
        <c:tickLblSkip val="1"/>
        <c:tickMarkSkip val="1"/>
        <c:noMultiLvlLbl val="0"/>
      </c:catAx>
      <c:valAx>
        <c:axId val="169214336"/>
        <c:scaling>
          <c:orientation val="minMax"/>
          <c:max val="120"/>
          <c:min val="0"/>
        </c:scaling>
        <c:delete val="1"/>
        <c:axPos val="t"/>
        <c:numFmt formatCode="General" sourceLinked="1"/>
        <c:majorTickMark val="out"/>
        <c:minorTickMark val="none"/>
        <c:tickLblPos val="none"/>
        <c:crossAx val="16917568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dLbls>
          <c:showLegendKey val="0"/>
          <c:showVal val="0"/>
          <c:showCatName val="0"/>
          <c:showSerName val="0"/>
          <c:showPercent val="0"/>
          <c:showBubbleSize val="0"/>
        </c:dLbls>
        <c:gapWidth val="60"/>
        <c:overlap val="100"/>
        <c:axId val="169229696"/>
        <c:axId val="169235584"/>
      </c:barChart>
      <c:catAx>
        <c:axId val="169229696"/>
        <c:scaling>
          <c:orientation val="maxMin"/>
        </c:scaling>
        <c:delete val="1"/>
        <c:axPos val="l"/>
        <c:numFmt formatCode="General" sourceLinked="1"/>
        <c:majorTickMark val="none"/>
        <c:minorTickMark val="none"/>
        <c:tickLblPos val="none"/>
        <c:crossAx val="169235584"/>
        <c:crosses val="autoZero"/>
        <c:auto val="1"/>
        <c:lblAlgn val="ctr"/>
        <c:lblOffset val="100"/>
        <c:tickLblSkip val="1"/>
        <c:tickMarkSkip val="1"/>
        <c:noMultiLvlLbl val="0"/>
      </c:catAx>
      <c:valAx>
        <c:axId val="169235584"/>
        <c:scaling>
          <c:orientation val="minMax"/>
          <c:max val="120"/>
          <c:min val="0"/>
        </c:scaling>
        <c:delete val="1"/>
        <c:axPos val="t"/>
        <c:numFmt formatCode="General" sourceLinked="1"/>
        <c:majorTickMark val="out"/>
        <c:minorTickMark val="none"/>
        <c:tickLblPos val="none"/>
        <c:crossAx val="1692296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9325696"/>
        <c:axId val="169327232"/>
      </c:barChart>
      <c:catAx>
        <c:axId val="169325696"/>
        <c:scaling>
          <c:orientation val="maxMin"/>
        </c:scaling>
        <c:delete val="1"/>
        <c:axPos val="l"/>
        <c:numFmt formatCode="General" sourceLinked="1"/>
        <c:majorTickMark val="none"/>
        <c:minorTickMark val="none"/>
        <c:tickLblPos val="none"/>
        <c:crossAx val="169327232"/>
        <c:crosses val="autoZero"/>
        <c:auto val="1"/>
        <c:lblAlgn val="ctr"/>
        <c:lblOffset val="100"/>
        <c:tickLblSkip val="1"/>
        <c:tickMarkSkip val="1"/>
        <c:noMultiLvlLbl val="0"/>
      </c:catAx>
      <c:valAx>
        <c:axId val="169327232"/>
        <c:scaling>
          <c:orientation val="minMax"/>
          <c:max val="120"/>
          <c:min val="0"/>
        </c:scaling>
        <c:delete val="1"/>
        <c:axPos val="t"/>
        <c:numFmt formatCode="General" sourceLinked="1"/>
        <c:majorTickMark val="out"/>
        <c:minorTickMark val="none"/>
        <c:tickLblPos val="none"/>
        <c:crossAx val="1693256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9425536"/>
        <c:axId val="169435520"/>
      </c:barChart>
      <c:catAx>
        <c:axId val="169425536"/>
        <c:scaling>
          <c:orientation val="maxMin"/>
        </c:scaling>
        <c:delete val="1"/>
        <c:axPos val="l"/>
        <c:numFmt formatCode="General" sourceLinked="1"/>
        <c:majorTickMark val="none"/>
        <c:minorTickMark val="none"/>
        <c:tickLblPos val="none"/>
        <c:crossAx val="169435520"/>
        <c:crosses val="autoZero"/>
        <c:auto val="1"/>
        <c:lblAlgn val="ctr"/>
        <c:lblOffset val="100"/>
        <c:tickLblSkip val="1"/>
        <c:tickMarkSkip val="1"/>
        <c:noMultiLvlLbl val="0"/>
      </c:catAx>
      <c:valAx>
        <c:axId val="169435520"/>
        <c:scaling>
          <c:orientation val="minMax"/>
          <c:max val="120"/>
          <c:min val="0"/>
        </c:scaling>
        <c:delete val="1"/>
        <c:axPos val="t"/>
        <c:numFmt formatCode="General" sourceLinked="1"/>
        <c:majorTickMark val="out"/>
        <c:minorTickMark val="none"/>
        <c:tickLblPos val="none"/>
        <c:crossAx val="16942553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9517440"/>
        <c:axId val="169518976"/>
      </c:barChart>
      <c:catAx>
        <c:axId val="169517440"/>
        <c:scaling>
          <c:orientation val="maxMin"/>
        </c:scaling>
        <c:delete val="1"/>
        <c:axPos val="l"/>
        <c:numFmt formatCode="General" sourceLinked="1"/>
        <c:majorTickMark val="none"/>
        <c:minorTickMark val="none"/>
        <c:tickLblPos val="none"/>
        <c:crossAx val="169518976"/>
        <c:crosses val="autoZero"/>
        <c:auto val="1"/>
        <c:lblAlgn val="ctr"/>
        <c:lblOffset val="100"/>
        <c:tickLblSkip val="1"/>
        <c:tickMarkSkip val="1"/>
        <c:noMultiLvlLbl val="0"/>
      </c:catAx>
      <c:valAx>
        <c:axId val="169518976"/>
        <c:scaling>
          <c:orientation val="minMax"/>
          <c:max val="120"/>
          <c:min val="0"/>
        </c:scaling>
        <c:delete val="1"/>
        <c:axPos val="t"/>
        <c:numFmt formatCode="General" sourceLinked="1"/>
        <c:majorTickMark val="out"/>
        <c:minorTickMark val="none"/>
        <c:tickLblPos val="none"/>
        <c:crossAx val="16951744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15</c:v>
                </c:pt>
              </c:numCache>
            </c:numRef>
          </c:val>
        </c:ser>
        <c:dLbls>
          <c:showLegendKey val="0"/>
          <c:showVal val="0"/>
          <c:showCatName val="0"/>
          <c:showSerName val="0"/>
          <c:showPercent val="0"/>
          <c:showBubbleSize val="0"/>
        </c:dLbls>
        <c:gapWidth val="60"/>
        <c:overlap val="100"/>
        <c:axId val="169592704"/>
        <c:axId val="169594240"/>
      </c:barChart>
      <c:catAx>
        <c:axId val="169592704"/>
        <c:scaling>
          <c:orientation val="maxMin"/>
        </c:scaling>
        <c:delete val="1"/>
        <c:axPos val="l"/>
        <c:numFmt formatCode="General" sourceLinked="1"/>
        <c:majorTickMark val="none"/>
        <c:minorTickMark val="none"/>
        <c:tickLblPos val="none"/>
        <c:crossAx val="169594240"/>
        <c:crosses val="autoZero"/>
        <c:auto val="1"/>
        <c:lblAlgn val="ctr"/>
        <c:lblOffset val="100"/>
        <c:tickLblSkip val="1"/>
        <c:tickMarkSkip val="1"/>
        <c:noMultiLvlLbl val="0"/>
      </c:catAx>
      <c:valAx>
        <c:axId val="169594240"/>
        <c:scaling>
          <c:orientation val="minMax"/>
          <c:max val="120"/>
          <c:min val="0"/>
        </c:scaling>
        <c:delete val="1"/>
        <c:axPos val="t"/>
        <c:numFmt formatCode="0" sourceLinked="1"/>
        <c:majorTickMark val="out"/>
        <c:minorTickMark val="none"/>
        <c:tickLblPos val="none"/>
        <c:crossAx val="16959270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70741120"/>
        <c:axId val="170755200"/>
      </c:barChart>
      <c:catAx>
        <c:axId val="170741120"/>
        <c:scaling>
          <c:orientation val="maxMin"/>
        </c:scaling>
        <c:delete val="1"/>
        <c:axPos val="l"/>
        <c:numFmt formatCode="General" sourceLinked="1"/>
        <c:majorTickMark val="none"/>
        <c:minorTickMark val="none"/>
        <c:tickLblPos val="none"/>
        <c:crossAx val="170755200"/>
        <c:crosses val="autoZero"/>
        <c:auto val="1"/>
        <c:lblAlgn val="ctr"/>
        <c:lblOffset val="100"/>
        <c:tickLblSkip val="1"/>
        <c:tickMarkSkip val="1"/>
        <c:noMultiLvlLbl val="0"/>
      </c:catAx>
      <c:valAx>
        <c:axId val="170755200"/>
        <c:scaling>
          <c:orientation val="minMax"/>
          <c:max val="120"/>
          <c:min val="0"/>
        </c:scaling>
        <c:delete val="1"/>
        <c:axPos val="t"/>
        <c:numFmt formatCode="General" sourceLinked="1"/>
        <c:majorTickMark val="out"/>
        <c:minorTickMark val="none"/>
        <c:tickLblPos val="none"/>
        <c:crossAx val="170741120"/>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FF0000"/>
            </a:solidFill>
            <a:ln w="6416">
              <a:noFill/>
              <a:prstDash val="solid"/>
            </a:ln>
          </c:spPr>
          <c:invertIfNegative val="0"/>
          <c:dPt>
            <c:idx val="0"/>
            <c:invertIfNegative val="0"/>
            <c:bubble3D val="0"/>
          </c:dPt>
          <c:cat>
            <c:numRef>
              <c:f>Sheet1!$A$2</c:f>
              <c:numCache>
                <c:formatCode>General</c:formatCode>
                <c:ptCount val="1"/>
              </c:numCache>
            </c:numRef>
          </c:cat>
          <c:val>
            <c:numRef>
              <c:f>Sheet1!$A$1</c:f>
              <c:numCache>
                <c:formatCode>0</c:formatCode>
                <c:ptCount val="1"/>
                <c:pt idx="0">
                  <c:v>50</c:v>
                </c:pt>
              </c:numCache>
            </c:numRef>
          </c:val>
        </c:ser>
        <c:dLbls>
          <c:showLegendKey val="0"/>
          <c:showVal val="0"/>
          <c:showCatName val="0"/>
          <c:showSerName val="0"/>
          <c:showPercent val="0"/>
          <c:showBubbleSize val="0"/>
        </c:dLbls>
        <c:gapWidth val="60"/>
        <c:overlap val="100"/>
        <c:axId val="34109312"/>
        <c:axId val="34110848"/>
      </c:barChart>
      <c:catAx>
        <c:axId val="34109312"/>
        <c:scaling>
          <c:orientation val="maxMin"/>
        </c:scaling>
        <c:delete val="1"/>
        <c:axPos val="l"/>
        <c:numFmt formatCode="General" sourceLinked="1"/>
        <c:majorTickMark val="none"/>
        <c:minorTickMark val="none"/>
        <c:tickLblPos val="none"/>
        <c:crossAx val="34110848"/>
        <c:crosses val="autoZero"/>
        <c:auto val="1"/>
        <c:lblAlgn val="ctr"/>
        <c:lblOffset val="100"/>
        <c:tickLblSkip val="1"/>
        <c:tickMarkSkip val="1"/>
        <c:noMultiLvlLbl val="0"/>
      </c:catAx>
      <c:valAx>
        <c:axId val="34110848"/>
        <c:scaling>
          <c:orientation val="minMax"/>
          <c:max val="120"/>
          <c:min val="0"/>
        </c:scaling>
        <c:delete val="1"/>
        <c:axPos val="t"/>
        <c:numFmt formatCode="0" sourceLinked="1"/>
        <c:majorTickMark val="out"/>
        <c:minorTickMark val="none"/>
        <c:tickLblPos val="none"/>
        <c:crossAx val="3410931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60</c:v>
                </c:pt>
              </c:numCache>
            </c:numRef>
          </c:val>
        </c:ser>
        <c:dLbls>
          <c:showLegendKey val="0"/>
          <c:showVal val="0"/>
          <c:showCatName val="0"/>
          <c:showSerName val="0"/>
          <c:showPercent val="0"/>
          <c:showBubbleSize val="0"/>
        </c:dLbls>
        <c:gapWidth val="60"/>
        <c:overlap val="100"/>
        <c:axId val="169636992"/>
        <c:axId val="169638528"/>
      </c:barChart>
      <c:catAx>
        <c:axId val="169636992"/>
        <c:scaling>
          <c:orientation val="maxMin"/>
        </c:scaling>
        <c:delete val="1"/>
        <c:axPos val="l"/>
        <c:numFmt formatCode="General" sourceLinked="1"/>
        <c:majorTickMark val="none"/>
        <c:minorTickMark val="none"/>
        <c:tickLblPos val="none"/>
        <c:crossAx val="169638528"/>
        <c:crosses val="autoZero"/>
        <c:auto val="1"/>
        <c:lblAlgn val="ctr"/>
        <c:lblOffset val="100"/>
        <c:tickLblSkip val="1"/>
        <c:tickMarkSkip val="1"/>
        <c:noMultiLvlLbl val="0"/>
      </c:catAx>
      <c:valAx>
        <c:axId val="169638528"/>
        <c:scaling>
          <c:orientation val="minMax"/>
          <c:max val="120"/>
          <c:min val="0"/>
        </c:scaling>
        <c:delete val="1"/>
        <c:axPos val="t"/>
        <c:numFmt formatCode="0" sourceLinked="1"/>
        <c:majorTickMark val="out"/>
        <c:minorTickMark val="none"/>
        <c:tickLblPos val="none"/>
        <c:crossAx val="16963699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69654912"/>
        <c:axId val="169660800"/>
      </c:barChart>
      <c:catAx>
        <c:axId val="169654912"/>
        <c:scaling>
          <c:orientation val="maxMin"/>
        </c:scaling>
        <c:delete val="1"/>
        <c:axPos val="l"/>
        <c:numFmt formatCode="General" sourceLinked="1"/>
        <c:majorTickMark val="none"/>
        <c:minorTickMark val="none"/>
        <c:tickLblPos val="none"/>
        <c:crossAx val="169660800"/>
        <c:crosses val="autoZero"/>
        <c:auto val="1"/>
        <c:lblAlgn val="ctr"/>
        <c:lblOffset val="100"/>
        <c:tickLblSkip val="1"/>
        <c:tickMarkSkip val="1"/>
        <c:noMultiLvlLbl val="0"/>
      </c:catAx>
      <c:valAx>
        <c:axId val="169660800"/>
        <c:scaling>
          <c:orientation val="minMax"/>
          <c:max val="120"/>
          <c:min val="0"/>
        </c:scaling>
        <c:delete val="1"/>
        <c:axPos val="t"/>
        <c:numFmt formatCode="General" sourceLinked="1"/>
        <c:majorTickMark val="out"/>
        <c:minorTickMark val="none"/>
        <c:tickLblPos val="none"/>
        <c:crossAx val="16965491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60</c:v>
                </c:pt>
              </c:numCache>
            </c:numRef>
          </c:val>
        </c:ser>
        <c:dLbls>
          <c:showLegendKey val="0"/>
          <c:showVal val="0"/>
          <c:showCatName val="0"/>
          <c:showSerName val="0"/>
          <c:showPercent val="0"/>
          <c:showBubbleSize val="0"/>
        </c:dLbls>
        <c:gapWidth val="60"/>
        <c:overlap val="100"/>
        <c:axId val="171254144"/>
        <c:axId val="171255680"/>
      </c:barChart>
      <c:catAx>
        <c:axId val="171254144"/>
        <c:scaling>
          <c:orientation val="maxMin"/>
        </c:scaling>
        <c:delete val="1"/>
        <c:axPos val="l"/>
        <c:numFmt formatCode="General" sourceLinked="1"/>
        <c:majorTickMark val="none"/>
        <c:minorTickMark val="none"/>
        <c:tickLblPos val="none"/>
        <c:crossAx val="171255680"/>
        <c:crosses val="autoZero"/>
        <c:auto val="1"/>
        <c:lblAlgn val="ctr"/>
        <c:lblOffset val="100"/>
        <c:tickLblSkip val="1"/>
        <c:tickMarkSkip val="1"/>
        <c:noMultiLvlLbl val="0"/>
      </c:catAx>
      <c:valAx>
        <c:axId val="171255680"/>
        <c:scaling>
          <c:orientation val="minMax"/>
          <c:max val="120"/>
          <c:min val="0"/>
        </c:scaling>
        <c:delete val="1"/>
        <c:axPos val="t"/>
        <c:numFmt formatCode="0" sourceLinked="1"/>
        <c:majorTickMark val="out"/>
        <c:minorTickMark val="none"/>
        <c:tickLblPos val="none"/>
        <c:crossAx val="171254144"/>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159795072"/>
        <c:axId val="159796608"/>
      </c:barChart>
      <c:catAx>
        <c:axId val="159795072"/>
        <c:scaling>
          <c:orientation val="maxMin"/>
        </c:scaling>
        <c:delete val="1"/>
        <c:axPos val="l"/>
        <c:numFmt formatCode="General" sourceLinked="1"/>
        <c:majorTickMark val="none"/>
        <c:minorTickMark val="none"/>
        <c:tickLblPos val="none"/>
        <c:crossAx val="159796608"/>
        <c:crosses val="autoZero"/>
        <c:auto val="1"/>
        <c:lblAlgn val="ctr"/>
        <c:lblOffset val="100"/>
        <c:tickLblSkip val="1"/>
        <c:tickMarkSkip val="1"/>
        <c:noMultiLvlLbl val="0"/>
      </c:catAx>
      <c:valAx>
        <c:axId val="159796608"/>
        <c:scaling>
          <c:orientation val="minMax"/>
          <c:max val="120"/>
          <c:min val="0"/>
        </c:scaling>
        <c:delete val="1"/>
        <c:axPos val="t"/>
        <c:numFmt formatCode="General" sourceLinked="1"/>
        <c:majorTickMark val="out"/>
        <c:minorTickMark val="none"/>
        <c:tickLblPos val="none"/>
        <c:crossAx val="159795072"/>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5073651425799706"/>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strCache>
            </c:strRef>
          </c:tx>
          <c:spPr>
            <a:solidFill>
              <a:srgbClr val="00B050"/>
            </a:solidFill>
            <a:ln w="6416">
              <a:noFill/>
              <a:prstDash val="solid"/>
            </a:ln>
          </c:spPr>
          <c:invertIfNegative val="0"/>
          <c:cat>
            <c:numRef>
              <c:f>Sheet1!$A$2</c:f>
              <c:numCache>
                <c:formatCode>General</c:formatCode>
                <c:ptCount val="1"/>
              </c:numCache>
            </c:numRef>
          </c:cat>
          <c:val>
            <c:numRef>
              <c:f>Sheet1!$A$1</c:f>
              <c:numCache>
                <c:formatCode>0</c:formatCode>
                <c:ptCount val="1"/>
                <c:pt idx="0">
                  <c:v>50</c:v>
                </c:pt>
              </c:numCache>
            </c:numRef>
          </c:val>
        </c:ser>
        <c:dLbls>
          <c:showLegendKey val="0"/>
          <c:showVal val="0"/>
          <c:showCatName val="0"/>
          <c:showSerName val="0"/>
          <c:showPercent val="0"/>
          <c:showBubbleSize val="0"/>
        </c:dLbls>
        <c:gapWidth val="60"/>
        <c:overlap val="100"/>
        <c:axId val="159808896"/>
        <c:axId val="159818880"/>
      </c:barChart>
      <c:catAx>
        <c:axId val="159808896"/>
        <c:scaling>
          <c:orientation val="maxMin"/>
        </c:scaling>
        <c:delete val="1"/>
        <c:axPos val="l"/>
        <c:numFmt formatCode="General" sourceLinked="1"/>
        <c:majorTickMark val="none"/>
        <c:minorTickMark val="none"/>
        <c:tickLblPos val="none"/>
        <c:crossAx val="159818880"/>
        <c:crosses val="autoZero"/>
        <c:auto val="1"/>
        <c:lblAlgn val="ctr"/>
        <c:lblOffset val="100"/>
        <c:tickLblSkip val="1"/>
        <c:tickMarkSkip val="1"/>
        <c:noMultiLvlLbl val="0"/>
      </c:catAx>
      <c:valAx>
        <c:axId val="159818880"/>
        <c:scaling>
          <c:orientation val="minMax"/>
          <c:max val="120"/>
          <c:min val="0"/>
        </c:scaling>
        <c:delete val="1"/>
        <c:axPos val="t"/>
        <c:numFmt formatCode="0" sourceLinked="1"/>
        <c:majorTickMark val="out"/>
        <c:minorTickMark val="none"/>
        <c:tickLblPos val="none"/>
        <c:crossAx val="15980889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invertIfNegative val="0"/>
          <c:dPt>
            <c:idx val="0"/>
            <c:invertIfNegative val="0"/>
            <c:bubble3D val="0"/>
            <c:spPr>
              <a:solidFill>
                <a:srgbClr val="00B050"/>
              </a:solidFill>
            </c:spPr>
          </c:dPt>
          <c:dPt>
            <c:idx val="1"/>
            <c:invertIfNegative val="0"/>
            <c:bubble3D val="0"/>
            <c:spPr>
              <a:solidFill>
                <a:srgbClr val="00B050"/>
              </a:solidFill>
            </c:spPr>
          </c:dPt>
          <c:dPt>
            <c:idx val="2"/>
            <c:invertIfNegative val="0"/>
            <c:bubble3D val="0"/>
            <c:spPr>
              <a:solidFill>
                <a:srgbClr val="FF0000"/>
              </a:solidFill>
            </c:spPr>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0.25</c:v>
                </c:pt>
                <c:pt idx="1">
                  <c:v>0.25</c:v>
                </c:pt>
                <c:pt idx="2">
                  <c:v>0.5</c:v>
                </c:pt>
              </c:numCache>
            </c:numRef>
          </c:val>
        </c:ser>
        <c:dLbls>
          <c:showLegendKey val="0"/>
          <c:showVal val="0"/>
          <c:showCatName val="0"/>
          <c:showSerName val="0"/>
          <c:showPercent val="0"/>
          <c:showBubbleSize val="0"/>
        </c:dLbls>
        <c:gapWidth val="150"/>
        <c:axId val="159721344"/>
        <c:axId val="159722880"/>
      </c:barChart>
      <c:catAx>
        <c:axId val="159721344"/>
        <c:scaling>
          <c:orientation val="minMax"/>
        </c:scaling>
        <c:delete val="0"/>
        <c:axPos val="b"/>
        <c:numFmt formatCode="mmm\-yy" sourceLinked="1"/>
        <c:majorTickMark val="out"/>
        <c:minorTickMark val="none"/>
        <c:tickLblPos val="nextTo"/>
        <c:txPr>
          <a:bodyPr/>
          <a:lstStyle/>
          <a:p>
            <a:pPr>
              <a:defRPr sz="1200" b="0">
                <a:effectLst/>
              </a:defRPr>
            </a:pPr>
            <a:endParaRPr lang="pt-BR"/>
          </a:p>
        </c:txPr>
        <c:crossAx val="159722880"/>
        <c:crosses val="autoZero"/>
        <c:auto val="1"/>
        <c:lblAlgn val="ctr"/>
        <c:lblOffset val="100"/>
        <c:noMultiLvlLbl val="0"/>
      </c:catAx>
      <c:valAx>
        <c:axId val="159722880"/>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5972134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0.4</c:v>
                </c:pt>
                <c:pt idx="1">
                  <c:v>0.4</c:v>
                </c:pt>
                <c:pt idx="2">
                  <c:v>0.55000000000000004</c:v>
                </c:pt>
              </c:numCache>
            </c:numRef>
          </c:val>
        </c:ser>
        <c:dLbls>
          <c:showLegendKey val="0"/>
          <c:showVal val="0"/>
          <c:showCatName val="0"/>
          <c:showSerName val="0"/>
          <c:showPercent val="0"/>
          <c:showBubbleSize val="0"/>
        </c:dLbls>
        <c:gapWidth val="150"/>
        <c:axId val="160159232"/>
        <c:axId val="160160768"/>
      </c:barChart>
      <c:catAx>
        <c:axId val="160159232"/>
        <c:scaling>
          <c:orientation val="minMax"/>
        </c:scaling>
        <c:delete val="0"/>
        <c:axPos val="b"/>
        <c:numFmt formatCode="mmm\-yy" sourceLinked="1"/>
        <c:majorTickMark val="out"/>
        <c:minorTickMark val="none"/>
        <c:tickLblPos val="nextTo"/>
        <c:txPr>
          <a:bodyPr/>
          <a:lstStyle/>
          <a:p>
            <a:pPr>
              <a:defRPr sz="1200" b="0"/>
            </a:pPr>
            <a:endParaRPr lang="pt-BR"/>
          </a:p>
        </c:txPr>
        <c:crossAx val="160160768"/>
        <c:crosses val="autoZero"/>
        <c:auto val="1"/>
        <c:lblAlgn val="ctr"/>
        <c:lblOffset val="100"/>
        <c:noMultiLvlLbl val="0"/>
      </c:catAx>
      <c:valAx>
        <c:axId val="160160768"/>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0159232"/>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spPr>
              <a:solidFill>
                <a:srgbClr val="FFFF00"/>
              </a:solidFill>
            </c:spPr>
          </c:dPt>
          <c:dPt>
            <c:idx val="1"/>
            <c:invertIfNegative val="0"/>
            <c:bubble3D val="0"/>
            <c:spPr>
              <a:solidFill>
                <a:srgbClr val="FFFF00"/>
              </a:solidFill>
            </c:spPr>
          </c:dPt>
          <c:dPt>
            <c:idx val="2"/>
            <c:invertIfNegative val="0"/>
            <c:bubble3D val="0"/>
            <c:spPr>
              <a:solidFill>
                <a:srgbClr val="FF0000"/>
              </a:solidFill>
            </c:spPr>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0.5</c:v>
                </c:pt>
                <c:pt idx="1">
                  <c:v>0.5</c:v>
                </c:pt>
                <c:pt idx="2">
                  <c:v>0.5</c:v>
                </c:pt>
              </c:numCache>
            </c:numRef>
          </c:val>
        </c:ser>
        <c:dLbls>
          <c:showLegendKey val="0"/>
          <c:showVal val="0"/>
          <c:showCatName val="0"/>
          <c:showSerName val="0"/>
          <c:showPercent val="0"/>
          <c:showBubbleSize val="0"/>
        </c:dLbls>
        <c:gapWidth val="150"/>
        <c:axId val="160205056"/>
        <c:axId val="160206848"/>
      </c:barChart>
      <c:catAx>
        <c:axId val="160205056"/>
        <c:scaling>
          <c:orientation val="minMax"/>
        </c:scaling>
        <c:delete val="0"/>
        <c:axPos val="b"/>
        <c:numFmt formatCode="mmm\-yy" sourceLinked="1"/>
        <c:majorTickMark val="out"/>
        <c:minorTickMark val="none"/>
        <c:tickLblPos val="nextTo"/>
        <c:txPr>
          <a:bodyPr/>
          <a:lstStyle/>
          <a:p>
            <a:pPr>
              <a:defRPr sz="1200" b="0"/>
            </a:pPr>
            <a:endParaRPr lang="pt-BR"/>
          </a:p>
        </c:txPr>
        <c:crossAx val="160206848"/>
        <c:crosses val="autoZero"/>
        <c:auto val="1"/>
        <c:lblAlgn val="ctr"/>
        <c:lblOffset val="100"/>
        <c:noMultiLvlLbl val="0"/>
      </c:catAx>
      <c:valAx>
        <c:axId val="160206848"/>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020505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spPr>
              <a:solidFill>
                <a:srgbClr val="FFFF00"/>
              </a:solidFill>
            </c:spPr>
          </c:dPt>
          <c:dPt>
            <c:idx val="1"/>
            <c:invertIfNegative val="0"/>
            <c:bubble3D val="0"/>
            <c:spPr>
              <a:solidFill>
                <a:srgbClr val="FFFF00"/>
              </a:solidFill>
            </c:spPr>
          </c:dPt>
          <c:dPt>
            <c:idx val="2"/>
            <c:invertIfNegative val="0"/>
            <c:bubble3D val="0"/>
            <c:spPr>
              <a:solidFill>
                <a:srgbClr val="FF0000"/>
              </a:solidFill>
            </c:spPr>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0.25</c:v>
                </c:pt>
                <c:pt idx="1">
                  <c:v>0.25</c:v>
                </c:pt>
                <c:pt idx="2">
                  <c:v>0.25</c:v>
                </c:pt>
              </c:numCache>
            </c:numRef>
          </c:val>
        </c:ser>
        <c:dLbls>
          <c:showLegendKey val="0"/>
          <c:showVal val="0"/>
          <c:showCatName val="0"/>
          <c:showSerName val="0"/>
          <c:showPercent val="0"/>
          <c:showBubbleSize val="0"/>
        </c:dLbls>
        <c:gapWidth val="150"/>
        <c:axId val="160353280"/>
        <c:axId val="160355072"/>
      </c:barChart>
      <c:catAx>
        <c:axId val="160353280"/>
        <c:scaling>
          <c:orientation val="minMax"/>
        </c:scaling>
        <c:delete val="0"/>
        <c:axPos val="b"/>
        <c:numFmt formatCode="mmm\-yy" sourceLinked="1"/>
        <c:majorTickMark val="out"/>
        <c:minorTickMark val="none"/>
        <c:tickLblPos val="nextTo"/>
        <c:txPr>
          <a:bodyPr/>
          <a:lstStyle/>
          <a:p>
            <a:pPr>
              <a:defRPr sz="1200" b="0"/>
            </a:pPr>
            <a:endParaRPr lang="pt-BR"/>
          </a:p>
        </c:txPr>
        <c:crossAx val="160355072"/>
        <c:crosses val="autoZero"/>
        <c:auto val="1"/>
        <c:lblAlgn val="ctr"/>
        <c:lblOffset val="100"/>
        <c:noMultiLvlLbl val="0"/>
      </c:catAx>
      <c:valAx>
        <c:axId val="160355072"/>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0353280"/>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FFFF0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0.6</c:v>
                </c:pt>
                <c:pt idx="1">
                  <c:v>0.6</c:v>
                </c:pt>
                <c:pt idx="2">
                  <c:v>0.6</c:v>
                </c:pt>
              </c:numCache>
            </c:numRef>
          </c:val>
        </c:ser>
        <c:dLbls>
          <c:showLegendKey val="0"/>
          <c:showVal val="0"/>
          <c:showCatName val="0"/>
          <c:showSerName val="0"/>
          <c:showPercent val="0"/>
          <c:showBubbleSize val="0"/>
        </c:dLbls>
        <c:gapWidth val="150"/>
        <c:axId val="160799360"/>
        <c:axId val="160813440"/>
      </c:barChart>
      <c:catAx>
        <c:axId val="160799360"/>
        <c:scaling>
          <c:orientation val="minMax"/>
        </c:scaling>
        <c:delete val="0"/>
        <c:axPos val="b"/>
        <c:numFmt formatCode="mmm\-yy" sourceLinked="1"/>
        <c:majorTickMark val="out"/>
        <c:minorTickMark val="none"/>
        <c:tickLblPos val="nextTo"/>
        <c:txPr>
          <a:bodyPr/>
          <a:lstStyle/>
          <a:p>
            <a:pPr>
              <a:defRPr sz="1200" b="0"/>
            </a:pPr>
            <a:endParaRPr lang="pt-BR"/>
          </a:p>
        </c:txPr>
        <c:crossAx val="160813440"/>
        <c:crosses val="autoZero"/>
        <c:auto val="1"/>
        <c:lblAlgn val="ctr"/>
        <c:lblOffset val="100"/>
        <c:noMultiLvlLbl val="0"/>
      </c:catAx>
      <c:valAx>
        <c:axId val="160813440"/>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0799360"/>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631445853835E-2"/>
          <c:y val="1.1494252873563203E-2"/>
          <c:w val="0.66836089876529003"/>
          <c:h val="1"/>
        </c:manualLayout>
      </c:layout>
      <c:barChart>
        <c:barDir val="bar"/>
        <c:grouping val="stacked"/>
        <c:varyColors val="0"/>
        <c:ser>
          <c:idx val="0"/>
          <c:order val="0"/>
          <c:tx>
            <c:strRef>
              <c:f>'Sheet1'!$B$1</c:f>
              <c:strCache>
                <c:ptCount val="1"/>
              </c:strCache>
            </c:strRef>
          </c:tx>
          <c:spPr>
            <a:noFill/>
            <a:ln w="12832">
              <a:noFill/>
            </a:ln>
          </c:spPr>
          <c:invertIfNegative val="0"/>
          <c:cat>
            <c:numRef>
              <c:f>'Sheet1'!$A$2</c:f>
              <c:numCache>
                <c:formatCode>General</c:formatCode>
                <c:ptCount val="1"/>
              </c:numCache>
            </c:numRef>
          </c:cat>
          <c:val>
            <c:numRef>
              <c:f>'Sheet1'!$B$2</c:f>
              <c:numCache>
                <c:formatCode>General</c:formatCode>
                <c:ptCount val="1"/>
              </c:numCache>
            </c:numRef>
          </c:val>
        </c:ser>
        <c:ser>
          <c:idx val="1"/>
          <c:order val="1"/>
          <c:tx>
            <c:strRef>
              <c:f>'Sheet1'!$C$1</c:f>
              <c:strCache>
                <c:ptCount val="1"/>
              </c:strCache>
            </c:strRef>
          </c:tx>
          <c:spPr>
            <a:solidFill>
              <a:srgbClr val="002060"/>
            </a:solidFill>
            <a:ln w="6416">
              <a:noFill/>
              <a:prstDash val="solid"/>
            </a:ln>
          </c:spPr>
          <c:invertIfNegative val="0"/>
          <c:cat>
            <c:numRef>
              <c:f>'Sheet1'!$A$2</c:f>
              <c:numCache>
                <c:formatCode>General</c:formatCode>
                <c:ptCount val="1"/>
              </c:numCache>
            </c:numRef>
          </c:cat>
          <c:val>
            <c:numRef>
              <c:f>'Sheet1'!$A$1</c:f>
              <c:numCache>
                <c:formatCode>0</c:formatCode>
                <c:ptCount val="1"/>
                <c:pt idx="0">
                  <c:v>100</c:v>
                </c:pt>
              </c:numCache>
            </c:numRef>
          </c:val>
        </c:ser>
        <c:dLbls>
          <c:showLegendKey val="0"/>
          <c:showVal val="0"/>
          <c:showCatName val="0"/>
          <c:showSerName val="0"/>
          <c:showPercent val="0"/>
          <c:showBubbleSize val="0"/>
        </c:dLbls>
        <c:gapWidth val="60"/>
        <c:overlap val="100"/>
        <c:axId val="34123136"/>
        <c:axId val="34137216"/>
      </c:barChart>
      <c:catAx>
        <c:axId val="34123136"/>
        <c:scaling>
          <c:orientation val="maxMin"/>
        </c:scaling>
        <c:delete val="1"/>
        <c:axPos val="l"/>
        <c:numFmt formatCode="General" sourceLinked="1"/>
        <c:majorTickMark val="none"/>
        <c:minorTickMark val="none"/>
        <c:tickLblPos val="none"/>
        <c:crossAx val="34137216"/>
        <c:crosses val="autoZero"/>
        <c:auto val="1"/>
        <c:lblAlgn val="ctr"/>
        <c:lblOffset val="100"/>
        <c:tickLblSkip val="1"/>
        <c:tickMarkSkip val="1"/>
        <c:noMultiLvlLbl val="0"/>
      </c:catAx>
      <c:valAx>
        <c:axId val="34137216"/>
        <c:scaling>
          <c:orientation val="minMax"/>
          <c:max val="120"/>
          <c:min val="0"/>
        </c:scaling>
        <c:delete val="1"/>
        <c:axPos val="t"/>
        <c:numFmt formatCode="General" sourceLinked="1"/>
        <c:majorTickMark val="out"/>
        <c:minorTickMark val="none"/>
        <c:tickLblPos val="none"/>
        <c:crossAx val="34123136"/>
        <c:crosses val="autoZero"/>
        <c:crossBetween val="between"/>
      </c:valAx>
      <c:spPr>
        <a:noFill/>
        <a:ln w="12832">
          <a:noFill/>
        </a:ln>
      </c:spPr>
    </c:plotArea>
    <c:plotVisOnly val="1"/>
    <c:dispBlanksAs val="gap"/>
    <c:showDLblsOverMax val="0"/>
  </c:chart>
  <c:spPr>
    <a:noFill/>
    <a:ln>
      <a:noFill/>
    </a:ln>
  </c:spPr>
  <c:txPr>
    <a:bodyPr/>
    <a:lstStyle/>
    <a:p>
      <a:pPr>
        <a:defRPr sz="139" b="0" i="0" u="none" strike="noStrike" baseline="0">
          <a:solidFill>
            <a:schemeClr val="tx1"/>
          </a:solidFill>
          <a:latin typeface="Arial"/>
          <a:ea typeface="Arial"/>
          <a:cs typeface="Arial"/>
        </a:defRPr>
      </a:pPr>
      <a:endParaRPr lang="pt-BR"/>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1">
                  <c:v>0.05</c:v>
                </c:pt>
                <c:pt idx="2">
                  <c:v>0.1</c:v>
                </c:pt>
              </c:numCache>
            </c:numRef>
          </c:val>
        </c:ser>
        <c:dLbls>
          <c:showLegendKey val="0"/>
          <c:showVal val="0"/>
          <c:showCatName val="0"/>
          <c:showSerName val="0"/>
          <c:showPercent val="0"/>
          <c:showBubbleSize val="0"/>
        </c:dLbls>
        <c:gapWidth val="150"/>
        <c:axId val="1502592"/>
        <c:axId val="1504384"/>
      </c:barChart>
      <c:catAx>
        <c:axId val="1502592"/>
        <c:scaling>
          <c:orientation val="minMax"/>
        </c:scaling>
        <c:delete val="0"/>
        <c:axPos val="b"/>
        <c:numFmt formatCode="mmm\-yy" sourceLinked="1"/>
        <c:majorTickMark val="out"/>
        <c:minorTickMark val="none"/>
        <c:tickLblPos val="nextTo"/>
        <c:txPr>
          <a:bodyPr/>
          <a:lstStyle/>
          <a:p>
            <a:pPr>
              <a:defRPr sz="1200" b="0"/>
            </a:pPr>
            <a:endParaRPr lang="pt-BR"/>
          </a:p>
        </c:txPr>
        <c:crossAx val="1504384"/>
        <c:crosses val="autoZero"/>
        <c:auto val="1"/>
        <c:lblAlgn val="ctr"/>
        <c:lblOffset val="100"/>
        <c:noMultiLvlLbl val="0"/>
      </c:catAx>
      <c:valAx>
        <c:axId val="1504384"/>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502592"/>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0.7</c:v>
                </c:pt>
                <c:pt idx="1">
                  <c:v>0.7</c:v>
                </c:pt>
                <c:pt idx="2">
                  <c:v>0.75</c:v>
                </c:pt>
              </c:numCache>
            </c:numRef>
          </c:val>
        </c:ser>
        <c:dLbls>
          <c:showLegendKey val="0"/>
          <c:showVal val="0"/>
          <c:showCatName val="0"/>
          <c:showSerName val="0"/>
          <c:showPercent val="0"/>
          <c:showBubbleSize val="0"/>
        </c:dLbls>
        <c:gapWidth val="150"/>
        <c:axId val="161195136"/>
        <c:axId val="161196672"/>
      </c:barChart>
      <c:catAx>
        <c:axId val="161195136"/>
        <c:scaling>
          <c:orientation val="minMax"/>
        </c:scaling>
        <c:delete val="0"/>
        <c:axPos val="b"/>
        <c:numFmt formatCode="mmm\-yy" sourceLinked="1"/>
        <c:majorTickMark val="out"/>
        <c:minorTickMark val="none"/>
        <c:tickLblPos val="nextTo"/>
        <c:txPr>
          <a:bodyPr/>
          <a:lstStyle/>
          <a:p>
            <a:pPr>
              <a:defRPr sz="1200" b="0"/>
            </a:pPr>
            <a:endParaRPr lang="pt-BR"/>
          </a:p>
        </c:txPr>
        <c:crossAx val="161196672"/>
        <c:crosses val="autoZero"/>
        <c:auto val="1"/>
        <c:lblAlgn val="ctr"/>
        <c:lblOffset val="100"/>
        <c:noMultiLvlLbl val="0"/>
      </c:catAx>
      <c:valAx>
        <c:axId val="161196672"/>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119513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0.25</c:v>
                </c:pt>
                <c:pt idx="1">
                  <c:v>0.25</c:v>
                </c:pt>
                <c:pt idx="2">
                  <c:v>0.95</c:v>
                </c:pt>
              </c:numCache>
            </c:numRef>
          </c:val>
        </c:ser>
        <c:dLbls>
          <c:showLegendKey val="0"/>
          <c:showVal val="0"/>
          <c:showCatName val="0"/>
          <c:showSerName val="0"/>
          <c:showPercent val="0"/>
          <c:showBubbleSize val="0"/>
        </c:dLbls>
        <c:gapWidth val="150"/>
        <c:axId val="161313536"/>
        <c:axId val="161315072"/>
      </c:barChart>
      <c:catAx>
        <c:axId val="161313536"/>
        <c:scaling>
          <c:orientation val="minMax"/>
        </c:scaling>
        <c:delete val="0"/>
        <c:axPos val="b"/>
        <c:numFmt formatCode="mmm\-yy" sourceLinked="1"/>
        <c:majorTickMark val="out"/>
        <c:minorTickMark val="none"/>
        <c:tickLblPos val="nextTo"/>
        <c:txPr>
          <a:bodyPr/>
          <a:lstStyle/>
          <a:p>
            <a:pPr>
              <a:defRPr sz="1200" b="0"/>
            </a:pPr>
            <a:endParaRPr lang="pt-BR"/>
          </a:p>
        </c:txPr>
        <c:crossAx val="161315072"/>
        <c:crosses val="autoZero"/>
        <c:auto val="1"/>
        <c:lblAlgn val="ctr"/>
        <c:lblOffset val="100"/>
        <c:noMultiLvlLbl val="0"/>
      </c:catAx>
      <c:valAx>
        <c:axId val="161315072"/>
        <c:scaling>
          <c:orientation val="minMax"/>
        </c:scaling>
        <c:delete val="0"/>
        <c:axPos val="l"/>
        <c:majorGridlines/>
        <c:numFmt formatCode="0%" sourceLinked="1"/>
        <c:majorTickMark val="out"/>
        <c:minorTickMark val="none"/>
        <c:tickLblPos val="nextTo"/>
        <c:txPr>
          <a:bodyPr/>
          <a:lstStyle/>
          <a:p>
            <a:pPr>
              <a:defRPr sz="1200" b="0"/>
            </a:pPr>
            <a:endParaRPr lang="pt-BR"/>
          </a:p>
        </c:txPr>
        <c:crossAx val="161313536"/>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spPr>
              <a:solidFill>
                <a:srgbClr val="FF0000"/>
              </a:solidFill>
            </c:spPr>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0.95</c:v>
                </c:pt>
                <c:pt idx="1">
                  <c:v>0.95</c:v>
                </c:pt>
                <c:pt idx="2">
                  <c:v>1</c:v>
                </c:pt>
              </c:numCache>
            </c:numRef>
          </c:val>
        </c:ser>
        <c:dLbls>
          <c:showLegendKey val="0"/>
          <c:showVal val="0"/>
          <c:showCatName val="0"/>
          <c:showSerName val="0"/>
          <c:showPercent val="0"/>
          <c:showBubbleSize val="0"/>
        </c:dLbls>
        <c:gapWidth val="150"/>
        <c:axId val="165946112"/>
        <c:axId val="165947648"/>
      </c:barChart>
      <c:catAx>
        <c:axId val="165946112"/>
        <c:scaling>
          <c:orientation val="minMax"/>
        </c:scaling>
        <c:delete val="0"/>
        <c:axPos val="b"/>
        <c:numFmt formatCode="mmm\-yy" sourceLinked="1"/>
        <c:majorTickMark val="out"/>
        <c:minorTickMark val="none"/>
        <c:tickLblPos val="nextTo"/>
        <c:txPr>
          <a:bodyPr/>
          <a:lstStyle/>
          <a:p>
            <a:pPr>
              <a:defRPr sz="1200" b="0"/>
            </a:pPr>
            <a:endParaRPr lang="pt-BR"/>
          </a:p>
        </c:txPr>
        <c:crossAx val="165947648"/>
        <c:crosses val="autoZero"/>
        <c:auto val="1"/>
        <c:lblAlgn val="ctr"/>
        <c:lblOffset val="100"/>
        <c:noMultiLvlLbl val="0"/>
      </c:catAx>
      <c:valAx>
        <c:axId val="165947648"/>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5946112"/>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FF000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0.95</c:v>
                </c:pt>
                <c:pt idx="1">
                  <c:v>0.95</c:v>
                </c:pt>
                <c:pt idx="2">
                  <c:v>0.95</c:v>
                </c:pt>
              </c:numCache>
            </c:numRef>
          </c:val>
        </c:ser>
        <c:dLbls>
          <c:showLegendKey val="0"/>
          <c:showVal val="0"/>
          <c:showCatName val="0"/>
          <c:showSerName val="0"/>
          <c:showPercent val="0"/>
          <c:showBubbleSize val="0"/>
        </c:dLbls>
        <c:gapWidth val="150"/>
        <c:axId val="165741696"/>
        <c:axId val="165743232"/>
      </c:barChart>
      <c:catAx>
        <c:axId val="165741696"/>
        <c:scaling>
          <c:orientation val="minMax"/>
        </c:scaling>
        <c:delete val="0"/>
        <c:axPos val="b"/>
        <c:numFmt formatCode="mmm\-yy" sourceLinked="1"/>
        <c:majorTickMark val="out"/>
        <c:minorTickMark val="none"/>
        <c:tickLblPos val="nextTo"/>
        <c:txPr>
          <a:bodyPr/>
          <a:lstStyle/>
          <a:p>
            <a:pPr>
              <a:defRPr sz="1200" b="0"/>
            </a:pPr>
            <a:endParaRPr lang="pt-BR"/>
          </a:p>
        </c:txPr>
        <c:crossAx val="165743232"/>
        <c:crosses val="autoZero"/>
        <c:auto val="1"/>
        <c:lblAlgn val="ctr"/>
        <c:lblOffset val="100"/>
        <c:noMultiLvlLbl val="0"/>
      </c:catAx>
      <c:valAx>
        <c:axId val="165743232"/>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574169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1">
                  <c:v>0.05</c:v>
                </c:pt>
                <c:pt idx="2">
                  <c:v>0.15</c:v>
                </c:pt>
              </c:numCache>
            </c:numRef>
          </c:val>
        </c:ser>
        <c:dLbls>
          <c:showLegendKey val="0"/>
          <c:showVal val="0"/>
          <c:showCatName val="0"/>
          <c:showSerName val="0"/>
          <c:showPercent val="0"/>
          <c:showBubbleSize val="0"/>
        </c:dLbls>
        <c:gapWidth val="150"/>
        <c:axId val="165876096"/>
        <c:axId val="165877632"/>
      </c:barChart>
      <c:catAx>
        <c:axId val="165876096"/>
        <c:scaling>
          <c:orientation val="minMax"/>
        </c:scaling>
        <c:delete val="0"/>
        <c:axPos val="b"/>
        <c:numFmt formatCode="mmm\-yy" sourceLinked="1"/>
        <c:majorTickMark val="out"/>
        <c:minorTickMark val="none"/>
        <c:tickLblPos val="nextTo"/>
        <c:txPr>
          <a:bodyPr/>
          <a:lstStyle/>
          <a:p>
            <a:pPr>
              <a:defRPr sz="1200" b="0"/>
            </a:pPr>
            <a:endParaRPr lang="pt-BR"/>
          </a:p>
        </c:txPr>
        <c:crossAx val="165877632"/>
        <c:crosses val="autoZero"/>
        <c:auto val="1"/>
        <c:lblAlgn val="ctr"/>
        <c:lblOffset val="100"/>
        <c:noMultiLvlLbl val="0"/>
      </c:catAx>
      <c:valAx>
        <c:axId val="165877632"/>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5876096"/>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1">
                  <c:v>0.05</c:v>
                </c:pt>
                <c:pt idx="2">
                  <c:v>0.4</c:v>
                </c:pt>
              </c:numCache>
            </c:numRef>
          </c:val>
        </c:ser>
        <c:dLbls>
          <c:showLegendKey val="0"/>
          <c:showVal val="0"/>
          <c:showCatName val="0"/>
          <c:showSerName val="0"/>
          <c:showPercent val="0"/>
          <c:showBubbleSize val="0"/>
        </c:dLbls>
        <c:gapWidth val="150"/>
        <c:axId val="166371328"/>
        <c:axId val="166372864"/>
      </c:barChart>
      <c:catAx>
        <c:axId val="166371328"/>
        <c:scaling>
          <c:orientation val="minMax"/>
        </c:scaling>
        <c:delete val="0"/>
        <c:axPos val="b"/>
        <c:numFmt formatCode="mmm\-yy" sourceLinked="1"/>
        <c:majorTickMark val="out"/>
        <c:minorTickMark val="none"/>
        <c:tickLblPos val="nextTo"/>
        <c:txPr>
          <a:bodyPr/>
          <a:lstStyle/>
          <a:p>
            <a:pPr>
              <a:defRPr sz="1200" b="0"/>
            </a:pPr>
            <a:endParaRPr lang="pt-BR"/>
          </a:p>
        </c:txPr>
        <c:crossAx val="166372864"/>
        <c:crosses val="autoZero"/>
        <c:auto val="1"/>
        <c:lblAlgn val="ctr"/>
        <c:lblOffset val="100"/>
        <c:noMultiLvlLbl val="0"/>
      </c:catAx>
      <c:valAx>
        <c:axId val="166372864"/>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6371328"/>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FFFF0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0.15</c:v>
                </c:pt>
                <c:pt idx="1">
                  <c:v>0.25</c:v>
                </c:pt>
                <c:pt idx="2">
                  <c:v>0.4</c:v>
                </c:pt>
              </c:numCache>
            </c:numRef>
          </c:val>
        </c:ser>
        <c:dLbls>
          <c:showLegendKey val="0"/>
          <c:showVal val="0"/>
          <c:showCatName val="0"/>
          <c:showSerName val="0"/>
          <c:showPercent val="0"/>
          <c:showBubbleSize val="0"/>
        </c:dLbls>
        <c:gapWidth val="150"/>
        <c:axId val="166124928"/>
        <c:axId val="166179968"/>
      </c:barChart>
      <c:catAx>
        <c:axId val="166124928"/>
        <c:scaling>
          <c:orientation val="minMax"/>
        </c:scaling>
        <c:delete val="0"/>
        <c:axPos val="b"/>
        <c:numFmt formatCode="mmm\-yy" sourceLinked="1"/>
        <c:majorTickMark val="out"/>
        <c:minorTickMark val="none"/>
        <c:tickLblPos val="nextTo"/>
        <c:txPr>
          <a:bodyPr/>
          <a:lstStyle/>
          <a:p>
            <a:pPr>
              <a:defRPr sz="1200" b="0"/>
            </a:pPr>
            <a:endParaRPr lang="pt-BR"/>
          </a:p>
        </c:txPr>
        <c:crossAx val="166179968"/>
        <c:crosses val="autoZero"/>
        <c:auto val="1"/>
        <c:lblAlgn val="ctr"/>
        <c:lblOffset val="100"/>
        <c:noMultiLvlLbl val="0"/>
      </c:catAx>
      <c:valAx>
        <c:axId val="166179968"/>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6124928"/>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FF000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1</c:v>
                </c:pt>
                <c:pt idx="1">
                  <c:v>1</c:v>
                </c:pt>
                <c:pt idx="2">
                  <c:v>1</c:v>
                </c:pt>
              </c:numCache>
            </c:numRef>
          </c:val>
        </c:ser>
        <c:dLbls>
          <c:showLegendKey val="0"/>
          <c:showVal val="0"/>
          <c:showCatName val="0"/>
          <c:showSerName val="0"/>
          <c:showPercent val="0"/>
          <c:showBubbleSize val="0"/>
        </c:dLbls>
        <c:gapWidth val="150"/>
        <c:axId val="166300672"/>
        <c:axId val="166306560"/>
      </c:barChart>
      <c:catAx>
        <c:axId val="166300672"/>
        <c:scaling>
          <c:orientation val="minMax"/>
        </c:scaling>
        <c:delete val="0"/>
        <c:axPos val="b"/>
        <c:numFmt formatCode="mmm\-yy" sourceLinked="1"/>
        <c:majorTickMark val="out"/>
        <c:minorTickMark val="none"/>
        <c:tickLblPos val="nextTo"/>
        <c:txPr>
          <a:bodyPr/>
          <a:lstStyle/>
          <a:p>
            <a:pPr>
              <a:defRPr sz="1200" b="0"/>
            </a:pPr>
            <a:endParaRPr lang="pt-BR"/>
          </a:p>
        </c:txPr>
        <c:crossAx val="166306560"/>
        <c:crosses val="autoZero"/>
        <c:auto val="1"/>
        <c:lblAlgn val="ctr"/>
        <c:lblOffset val="100"/>
        <c:noMultiLvlLbl val="0"/>
      </c:catAx>
      <c:valAx>
        <c:axId val="166306560"/>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66300672"/>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Progressão</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txPr>
              <a:bodyPr/>
              <a:lstStyle/>
              <a:p>
                <a:pPr>
                  <a:defRPr sz="1200"/>
                </a:pPr>
                <a:endParaRPr lang="pt-BR"/>
              </a:p>
            </c:txPr>
            <c:dLblPos val="ctr"/>
            <c:showLegendKey val="0"/>
            <c:showVal val="1"/>
            <c:showCatName val="0"/>
            <c:showSerName val="0"/>
            <c:showPercent val="0"/>
            <c:showBubbleSize val="0"/>
            <c:showLeaderLines val="0"/>
          </c:dLbls>
          <c:cat>
            <c:strRef>
              <c:f>Plan1!$A$2:$A$4</c:f>
              <c:strCache>
                <c:ptCount val="3"/>
                <c:pt idx="0">
                  <c:v>Ago/12</c:v>
                </c:pt>
                <c:pt idx="1">
                  <c:v>Set/12</c:v>
                </c:pt>
                <c:pt idx="2">
                  <c:v>Out/12</c:v>
                </c:pt>
              </c:strCache>
            </c:strRef>
          </c:cat>
          <c:val>
            <c:numRef>
              <c:f>Plan1!$B$2:$B$4</c:f>
              <c:numCache>
                <c:formatCode>0%</c:formatCode>
                <c:ptCount val="3"/>
                <c:pt idx="0">
                  <c:v>0.02</c:v>
                </c:pt>
                <c:pt idx="1">
                  <c:v>0.05</c:v>
                </c:pt>
                <c:pt idx="2">
                  <c:v>0.1</c:v>
                </c:pt>
              </c:numCache>
            </c:numRef>
          </c:val>
        </c:ser>
        <c:dLbls>
          <c:showLegendKey val="0"/>
          <c:showVal val="0"/>
          <c:showCatName val="0"/>
          <c:showSerName val="0"/>
          <c:showPercent val="0"/>
          <c:showBubbleSize val="0"/>
        </c:dLbls>
        <c:gapWidth val="150"/>
        <c:axId val="171383424"/>
        <c:axId val="171385216"/>
      </c:barChart>
      <c:catAx>
        <c:axId val="171383424"/>
        <c:scaling>
          <c:orientation val="minMax"/>
        </c:scaling>
        <c:delete val="0"/>
        <c:axPos val="b"/>
        <c:numFmt formatCode="mmm\-yy" sourceLinked="1"/>
        <c:majorTickMark val="out"/>
        <c:minorTickMark val="none"/>
        <c:tickLblPos val="nextTo"/>
        <c:txPr>
          <a:bodyPr/>
          <a:lstStyle/>
          <a:p>
            <a:pPr>
              <a:defRPr sz="1200" b="0"/>
            </a:pPr>
            <a:endParaRPr lang="pt-BR"/>
          </a:p>
        </c:txPr>
        <c:crossAx val="171385216"/>
        <c:crosses val="autoZero"/>
        <c:auto val="1"/>
        <c:lblAlgn val="ctr"/>
        <c:lblOffset val="100"/>
        <c:noMultiLvlLbl val="0"/>
      </c:catAx>
      <c:valAx>
        <c:axId val="171385216"/>
        <c:scaling>
          <c:orientation val="minMax"/>
          <c:max val="1"/>
          <c:min val="0"/>
        </c:scaling>
        <c:delete val="0"/>
        <c:axPos val="l"/>
        <c:majorGridlines/>
        <c:numFmt formatCode="0%" sourceLinked="1"/>
        <c:majorTickMark val="out"/>
        <c:minorTickMark val="none"/>
        <c:tickLblPos val="nextTo"/>
        <c:txPr>
          <a:bodyPr/>
          <a:lstStyle/>
          <a:p>
            <a:pPr>
              <a:defRPr sz="1200" b="0"/>
            </a:pPr>
            <a:endParaRPr lang="pt-BR"/>
          </a:p>
        </c:txPr>
        <c:crossAx val="17138342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9575" cy="4953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6038" y="0"/>
            <a:ext cx="2949575" cy="495300"/>
          </a:xfrm>
          <a:prstGeom prst="rect">
            <a:avLst/>
          </a:prstGeom>
        </p:spPr>
        <p:txBody>
          <a:bodyPr vert="horz" lIns="91440" tIns="45720" rIns="91440" bIns="45720" rtlCol="0"/>
          <a:lstStyle>
            <a:lvl1pPr algn="r">
              <a:defRPr sz="1200"/>
            </a:lvl1pPr>
          </a:lstStyle>
          <a:p>
            <a:fld id="{628AD1D5-C30D-4090-86F4-A15DE463365D}" type="datetimeFigureOut">
              <a:rPr lang="pt-BR" smtClean="0"/>
              <a:t>19/10/2012</a:t>
            </a:fld>
            <a:endParaRPr lang="pt-BR"/>
          </a:p>
        </p:txBody>
      </p:sp>
      <p:sp>
        <p:nvSpPr>
          <p:cNvPr id="4" name="Espaço Reservado para Imagem de Slide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1038" y="4705350"/>
            <a:ext cx="5445125" cy="44577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09113"/>
            <a:ext cx="2949575" cy="4953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6038" y="9409113"/>
            <a:ext cx="2949575" cy="495300"/>
          </a:xfrm>
          <a:prstGeom prst="rect">
            <a:avLst/>
          </a:prstGeom>
        </p:spPr>
        <p:txBody>
          <a:bodyPr vert="horz" lIns="91440" tIns="45720" rIns="91440" bIns="45720" rtlCol="0" anchor="b"/>
          <a:lstStyle>
            <a:lvl1pPr algn="r">
              <a:defRPr sz="1200"/>
            </a:lvl1pPr>
          </a:lstStyle>
          <a:p>
            <a:fld id="{E9CABD7E-A009-44CB-9590-99ACDB44C6C2}" type="slidenum">
              <a:rPr lang="pt-BR" smtClean="0"/>
              <a:t>‹nº›</a:t>
            </a:fld>
            <a:endParaRPr lang="pt-BR"/>
          </a:p>
        </p:txBody>
      </p:sp>
    </p:spTree>
    <p:extLst>
      <p:ext uri="{BB962C8B-B14F-4D97-AF65-F5344CB8AC3E}">
        <p14:creationId xmlns:p14="http://schemas.microsoft.com/office/powerpoint/2010/main" val="117839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CABD7E-A009-44CB-9590-99ACDB44C6C2}" type="slidenum">
              <a:rPr lang="pt-BR" smtClean="0"/>
              <a:t>2</a:t>
            </a:fld>
            <a:endParaRPr lang="pt-BR"/>
          </a:p>
        </p:txBody>
      </p:sp>
    </p:spTree>
    <p:extLst>
      <p:ext uri="{BB962C8B-B14F-4D97-AF65-F5344CB8AC3E}">
        <p14:creationId xmlns:p14="http://schemas.microsoft.com/office/powerpoint/2010/main" val="383887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CABD7E-A009-44CB-9590-99ACDB44C6C2}" type="slidenum">
              <a:rPr lang="pt-BR" smtClean="0"/>
              <a:t>20</a:t>
            </a:fld>
            <a:endParaRPr lang="pt-BR"/>
          </a:p>
        </p:txBody>
      </p:sp>
    </p:spTree>
    <p:extLst>
      <p:ext uri="{BB962C8B-B14F-4D97-AF65-F5344CB8AC3E}">
        <p14:creationId xmlns:p14="http://schemas.microsoft.com/office/powerpoint/2010/main" val="417546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CABD7E-A009-44CB-9590-99ACDB44C6C2}" type="slidenum">
              <a:rPr lang="pt-BR" smtClean="0"/>
              <a:t>21</a:t>
            </a:fld>
            <a:endParaRPr lang="pt-BR"/>
          </a:p>
        </p:txBody>
      </p:sp>
    </p:spTree>
    <p:extLst>
      <p:ext uri="{BB962C8B-B14F-4D97-AF65-F5344CB8AC3E}">
        <p14:creationId xmlns:p14="http://schemas.microsoft.com/office/powerpoint/2010/main" val="4175461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6.xml"/><Relationship Id="rId3" Type="http://schemas.openxmlformats.org/officeDocument/2006/relationships/slide" Target="../slides/slide8.xml"/><Relationship Id="rId7" Type="http://schemas.openxmlformats.org/officeDocument/2006/relationships/slide" Target="../slides/slide50.xml"/><Relationship Id="rId12"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15.xml"/><Relationship Id="rId11" Type="http://schemas.openxmlformats.org/officeDocument/2006/relationships/image" Target="../media/image6.png"/><Relationship Id="rId5" Type="http://schemas.openxmlformats.org/officeDocument/2006/relationships/slide" Target="../slides/slide12.xml"/><Relationship Id="rId10" Type="http://schemas.openxmlformats.org/officeDocument/2006/relationships/slide" Target="../slides/slide5.xml"/><Relationship Id="rId4" Type="http://schemas.openxmlformats.org/officeDocument/2006/relationships/slide" Target="../slides/slide10.xml"/><Relationship Id="rId9"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t="-82" b="1029"/>
          <a:stretch/>
        </p:blipFill>
        <p:spPr>
          <a:xfrm>
            <a:off x="-36512" y="1424608"/>
            <a:ext cx="9180512" cy="1932384"/>
          </a:xfrm>
          <a:prstGeom prst="rect">
            <a:avLst/>
          </a:prstGeom>
        </p:spPr>
      </p:pic>
      <p:sp>
        <p:nvSpPr>
          <p:cNvPr id="2" name="Título 1"/>
          <p:cNvSpPr>
            <a:spLocks noGrp="1"/>
          </p:cNvSpPr>
          <p:nvPr>
            <p:ph type="ctrTitle"/>
          </p:nvPr>
        </p:nvSpPr>
        <p:spPr>
          <a:xfrm>
            <a:off x="685800" y="3471143"/>
            <a:ext cx="7772400" cy="1470025"/>
          </a:xfrm>
        </p:spPr>
        <p:txBody>
          <a:bodyPr/>
          <a:lstStyle>
            <a:lvl1pPr algn="ctr">
              <a:defRPr sz="3200"/>
            </a:lvl1pPr>
          </a:lstStyle>
          <a:p>
            <a:endParaRPr lang="pt-BR" dirty="0"/>
          </a:p>
        </p:txBody>
      </p:sp>
      <p:sp>
        <p:nvSpPr>
          <p:cNvPr id="3" name="Subtítulo 2"/>
          <p:cNvSpPr>
            <a:spLocks noGrp="1"/>
          </p:cNvSpPr>
          <p:nvPr>
            <p:ph type="subTitle" idx="1"/>
          </p:nvPr>
        </p:nvSpPr>
        <p:spPr>
          <a:xfrm>
            <a:off x="611560" y="5301208"/>
            <a:ext cx="7920880" cy="1296144"/>
          </a:xfrm>
        </p:spPr>
        <p:txBody>
          <a:bodyPr/>
          <a:lstStyle>
            <a:lvl1pPr marL="0" indent="0" algn="ctr">
              <a:buNone/>
              <a:defRPr sz="2000" cap="all"/>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pt-BR" dirty="0"/>
          </a:p>
        </p:txBody>
      </p:sp>
      <p:pic>
        <p:nvPicPr>
          <p:cNvPr id="10" name="Picture 9"/>
          <p:cNvPicPr>
            <a:picLocks noChangeAspect="1"/>
          </p:cNvPicPr>
          <p:nvPr userDrawn="1"/>
        </p:nvPicPr>
        <p:blipFill>
          <a:blip r:embed="rId3" cstate="print"/>
          <a:stretch>
            <a:fillRect/>
          </a:stretch>
        </p:blipFill>
        <p:spPr>
          <a:xfrm>
            <a:off x="6660232" y="116632"/>
            <a:ext cx="2430080" cy="1241171"/>
          </a:xfrm>
          <a:prstGeom prst="rect">
            <a:avLst/>
          </a:prstGeom>
        </p:spPr>
      </p:pic>
      <p:sp>
        <p:nvSpPr>
          <p:cNvPr id="11" name="TextBox 10"/>
          <p:cNvSpPr txBox="1"/>
          <p:nvPr userDrawn="1"/>
        </p:nvSpPr>
        <p:spPr>
          <a:xfrm>
            <a:off x="340253" y="6525344"/>
            <a:ext cx="1174595" cy="261610"/>
          </a:xfrm>
          <a:prstGeom prst="rect">
            <a:avLst/>
          </a:prstGeom>
          <a:noFill/>
        </p:spPr>
        <p:txBody>
          <a:bodyPr wrap="none" rtlCol="0">
            <a:spAutoFit/>
          </a:bodyPr>
          <a:lstStyle/>
          <a:p>
            <a:r>
              <a:rPr lang="pt-BR" sz="1100" b="1" dirty="0" smtClean="0"/>
              <a:t>© 2012, SETIC</a:t>
            </a:r>
            <a:endParaRPr lang="pt-BR" sz="1100" b="1" dirty="0"/>
          </a:p>
        </p:txBody>
      </p:sp>
      <p:cxnSp>
        <p:nvCxnSpPr>
          <p:cNvPr id="13" name="Straight Connector 12"/>
          <p:cNvCxnSpPr/>
          <p:nvPr userDrawn="1"/>
        </p:nvCxnSpPr>
        <p:spPr>
          <a:xfrm>
            <a:off x="539552" y="5085184"/>
            <a:ext cx="799288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3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7D87E17A-69E2-4D5B-9AF8-B3F01A990E83}" type="slidenum">
              <a:rPr lang="es-ES"/>
              <a:pPr/>
              <a:t>‹nº›</a:t>
            </a:fld>
            <a:endParaRPr lang="es-ES"/>
          </a:p>
        </p:txBody>
      </p:sp>
    </p:spTree>
    <p:extLst>
      <p:ext uri="{BB962C8B-B14F-4D97-AF65-F5344CB8AC3E}">
        <p14:creationId xmlns:p14="http://schemas.microsoft.com/office/powerpoint/2010/main" val="424788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758E5382-02D6-4EAC-A4FF-1C78DCF56F4D}" type="slidenum">
              <a:rPr lang="es-ES"/>
              <a:pPr/>
              <a:t>‹nº›</a:t>
            </a:fld>
            <a:endParaRPr lang="es-ES"/>
          </a:p>
        </p:txBody>
      </p:sp>
    </p:spTree>
    <p:extLst>
      <p:ext uri="{BB962C8B-B14F-4D97-AF65-F5344CB8AC3E}">
        <p14:creationId xmlns:p14="http://schemas.microsoft.com/office/powerpoint/2010/main" val="418439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92514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4254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4C60A789-1223-48A4-977A-B005DAD02324}" type="slidenum">
              <a:rPr lang="es-ES"/>
              <a:pPr/>
              <a:t>‹nº›</a:t>
            </a:fld>
            <a:endParaRPr lang="es-ES"/>
          </a:p>
        </p:txBody>
      </p:sp>
    </p:spTree>
    <p:extLst>
      <p:ext uri="{BB962C8B-B14F-4D97-AF65-F5344CB8AC3E}">
        <p14:creationId xmlns:p14="http://schemas.microsoft.com/office/powerpoint/2010/main" val="30001757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A40402E4-A0B1-4B7D-BC39-F901F2681C5D}" type="slidenum">
              <a:rPr lang="es-ES"/>
              <a:pPr/>
              <a:t>‹nº›</a:t>
            </a:fld>
            <a:endParaRPr lang="es-ES"/>
          </a:p>
        </p:txBody>
      </p:sp>
    </p:spTree>
    <p:extLst>
      <p:ext uri="{BB962C8B-B14F-4D97-AF65-F5344CB8AC3E}">
        <p14:creationId xmlns:p14="http://schemas.microsoft.com/office/powerpoint/2010/main" val="417474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8" name="Espaço Reservado para Rodapé 7"/>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9" name="Espaço Reservado para Número de Slide 8"/>
          <p:cNvSpPr>
            <a:spLocks noGrp="1"/>
          </p:cNvSpPr>
          <p:nvPr>
            <p:ph type="sldNum" sz="quarter" idx="12"/>
          </p:nvPr>
        </p:nvSpPr>
        <p:spPr>
          <a:xfrm>
            <a:off x="6553200" y="6245225"/>
            <a:ext cx="2133600" cy="476250"/>
          </a:xfrm>
          <a:prstGeom prst="rect">
            <a:avLst/>
          </a:prstGeom>
        </p:spPr>
        <p:txBody>
          <a:bodyPr/>
          <a:lstStyle>
            <a:lvl1pPr>
              <a:defRPr/>
            </a:lvl1pPr>
          </a:lstStyle>
          <a:p>
            <a:fld id="{BA3A500D-12F8-4305-8948-CE39CCCCF40B}" type="slidenum">
              <a:rPr lang="es-ES"/>
              <a:pPr/>
              <a:t>‹nº›</a:t>
            </a:fld>
            <a:endParaRPr lang="es-ES"/>
          </a:p>
        </p:txBody>
      </p:sp>
    </p:spTree>
    <p:extLst>
      <p:ext uri="{BB962C8B-B14F-4D97-AF65-F5344CB8AC3E}">
        <p14:creationId xmlns:p14="http://schemas.microsoft.com/office/powerpoint/2010/main" val="54005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457200" y="6245225"/>
            <a:ext cx="2133600" cy="476250"/>
          </a:xfrm>
          <a:prstGeom prst="rect">
            <a:avLst/>
          </a:prstGeom>
        </p:spPr>
        <p:txBody>
          <a:bodyPr/>
          <a:lstStyle>
            <a:lvl1pPr>
              <a:defRPr/>
            </a:lvl1pPr>
          </a:lstStyle>
          <a:p>
            <a:endParaRPr lang="es-ES" dirty="0"/>
          </a:p>
        </p:txBody>
      </p:sp>
      <p:sp>
        <p:nvSpPr>
          <p:cNvPr id="4" name="Espaço Reservado para Rodapé 3"/>
          <p:cNvSpPr>
            <a:spLocks noGrp="1"/>
          </p:cNvSpPr>
          <p:nvPr>
            <p:ph type="ftr" sz="quarter" idx="11"/>
          </p:nvPr>
        </p:nvSpPr>
        <p:spPr>
          <a:xfrm>
            <a:off x="3124200" y="6245225"/>
            <a:ext cx="2895600" cy="476250"/>
          </a:xfrm>
          <a:prstGeom prst="rect">
            <a:avLst/>
          </a:prstGeom>
        </p:spPr>
        <p:txBody>
          <a:bodyPr/>
          <a:lstStyle>
            <a:lvl1pPr>
              <a:defRPr/>
            </a:lvl1pPr>
          </a:lstStyle>
          <a:p>
            <a:endParaRPr lang="es-ES" dirty="0"/>
          </a:p>
        </p:txBody>
      </p:sp>
      <p:sp>
        <p:nvSpPr>
          <p:cNvPr id="5" name="Espaço Reservado para Número de Slide 4"/>
          <p:cNvSpPr>
            <a:spLocks noGrp="1"/>
          </p:cNvSpPr>
          <p:nvPr>
            <p:ph type="sldNum" sz="quarter" idx="12"/>
          </p:nvPr>
        </p:nvSpPr>
        <p:spPr>
          <a:xfrm>
            <a:off x="6553200" y="6245225"/>
            <a:ext cx="2133600" cy="476250"/>
          </a:xfrm>
          <a:prstGeom prst="rect">
            <a:avLst/>
          </a:prstGeom>
        </p:spPr>
        <p:txBody>
          <a:bodyPr/>
          <a:lstStyle>
            <a:lvl1pPr>
              <a:defRPr/>
            </a:lvl1pPr>
          </a:lstStyle>
          <a:p>
            <a:fld id="{6934E88D-C318-4F07-AA21-E226073DA8ED}" type="slidenum">
              <a:rPr lang="es-ES"/>
              <a:pPr/>
              <a:t>‹nº›</a:t>
            </a:fld>
            <a:endParaRPr lang="es-ES"/>
          </a:p>
        </p:txBody>
      </p:sp>
    </p:spTree>
    <p:extLst>
      <p:ext uri="{BB962C8B-B14F-4D97-AF65-F5344CB8AC3E}">
        <p14:creationId xmlns:p14="http://schemas.microsoft.com/office/powerpoint/2010/main" val="2475795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5" name="Retângulo de cantos arredondados 4"/>
          <p:cNvSpPr/>
          <p:nvPr userDrawn="1"/>
        </p:nvSpPr>
        <p:spPr>
          <a:xfrm>
            <a:off x="4067944" y="6207450"/>
            <a:ext cx="1026094" cy="360000"/>
          </a:xfrm>
          <a:prstGeom prst="roundRect">
            <a:avLst/>
          </a:prstGeom>
          <a:gradFill>
            <a:gsLst>
              <a:gs pos="0">
                <a:schemeClr val="tx2">
                  <a:lumMod val="50000"/>
                </a:schemeClr>
              </a:gs>
              <a:gs pos="35000">
                <a:schemeClr val="tx2">
                  <a:lumMod val="60000"/>
                  <a:lumOff val="40000"/>
                </a:schemeClr>
              </a:gs>
              <a:gs pos="100000">
                <a:schemeClr val="tx2">
                  <a:lumMod val="40000"/>
                  <a:lumOff val="60000"/>
                </a:schemeClr>
              </a:gs>
            </a:gsLst>
          </a:gradFill>
          <a:ln>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6" name="Arredondar Retângulo em um Canto Diagonal 5">
            <a:hlinkClick r:id="rId2" action="ppaction://hlinksldjump"/>
          </p:cNvPr>
          <p:cNvSpPr/>
          <p:nvPr userDrawn="1"/>
        </p:nvSpPr>
        <p:spPr>
          <a:xfrm>
            <a:off x="179512" y="404664"/>
            <a:ext cx="1514097"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7" name="Arredondar Retângulo em um Canto Diagonal 6">
            <a:hlinkClick r:id="rId3" action="ppaction://hlinksldjump"/>
          </p:cNvPr>
          <p:cNvSpPr/>
          <p:nvPr userDrawn="1"/>
        </p:nvSpPr>
        <p:spPr>
          <a:xfrm>
            <a:off x="212372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8" name="Arredondar Retângulo em um Canto Diagonal 7">
            <a:hlinkClick r:id="rId4" action="ppaction://hlinksldjump"/>
          </p:cNvPr>
          <p:cNvSpPr/>
          <p:nvPr userDrawn="1"/>
        </p:nvSpPr>
        <p:spPr>
          <a:xfrm>
            <a:off x="3851920"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9" name="Arredondar Retângulo em um Canto Diagonal 8">
            <a:hlinkClick r:id="rId5" action="ppaction://hlinksldjump"/>
          </p:cNvPr>
          <p:cNvSpPr/>
          <p:nvPr userDrawn="1"/>
        </p:nvSpPr>
        <p:spPr>
          <a:xfrm>
            <a:off x="55801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0" name="Arredondar Retângulo em um Canto Diagonal 9">
            <a:hlinkClick r:id="rId6" action="ppaction://hlinksldjump"/>
          </p:cNvPr>
          <p:cNvSpPr/>
          <p:nvPr userDrawn="1"/>
        </p:nvSpPr>
        <p:spPr>
          <a:xfrm>
            <a:off x="73083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grpSp>
        <p:nvGrpSpPr>
          <p:cNvPr id="11" name="Grupo 27"/>
          <p:cNvGrpSpPr/>
          <p:nvPr userDrawn="1"/>
        </p:nvGrpSpPr>
        <p:grpSpPr>
          <a:xfrm>
            <a:off x="179512" y="1268760"/>
            <a:ext cx="8784976" cy="4874478"/>
            <a:chOff x="393607" y="1844824"/>
            <a:chExt cx="8426865" cy="4680520"/>
          </a:xfrm>
          <a:effectLst>
            <a:outerShdw blurRad="50800" dist="38100" dir="2700000" algn="tl" rotWithShape="0">
              <a:srgbClr val="000000">
                <a:alpha val="43000"/>
              </a:srgbClr>
            </a:outerShdw>
          </a:effectLst>
        </p:grpSpPr>
        <p:cxnSp>
          <p:nvCxnSpPr>
            <p:cNvPr id="12" name="Conector reto 11"/>
            <p:cNvCxnSpPr/>
            <p:nvPr/>
          </p:nvCxnSpPr>
          <p:spPr>
            <a:xfrm>
              <a:off x="393607" y="1916832"/>
              <a:ext cx="0" cy="460851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393607" y="6525344"/>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V="1">
              <a:off x="8820472" y="1988840"/>
              <a:ext cx="0" cy="453650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H="1">
              <a:off x="1907704" y="1988840"/>
              <a:ext cx="6912768"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1907704" y="1844824"/>
              <a:ext cx="0" cy="14401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sp>
        <p:nvSpPr>
          <p:cNvPr id="20" name="Arredondar Retângulo em um Canto Diagonal 19">
            <a:hlinkClick r:id="rId7" action="ppaction://hlinksldjump"/>
          </p:cNvPr>
          <p:cNvSpPr/>
          <p:nvPr userDrawn="1"/>
        </p:nvSpPr>
        <p:spPr>
          <a:xfrm>
            <a:off x="7812360" y="6294194"/>
            <a:ext cx="1008112" cy="288032"/>
          </a:xfrm>
          <a:prstGeom prst="round2Diag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PT" sz="1200" b="1" dirty="0" smtClean="0">
                <a:solidFill>
                  <a:schemeClr val="bg1"/>
                </a:solidFill>
              </a:rPr>
              <a:t>Demandas</a:t>
            </a:r>
            <a:endParaRPr lang="pt-BR" sz="1200" b="1" dirty="0">
              <a:solidFill>
                <a:schemeClr val="bg1"/>
              </a:solidFill>
            </a:endParaRPr>
          </a:p>
        </p:txBody>
      </p:sp>
      <p:pic>
        <p:nvPicPr>
          <p:cNvPr id="32" name="Picture 2043" descr="Icon House">
            <a:hlinkClick r:id="rId8" action="ppaction://hlinksldjump"/>
          </p:cNvPr>
          <p:cNvPicPr>
            <a:picLocks noChangeAspect="1" noChangeArrowheads="1"/>
          </p:cNvPicPr>
          <p:nvPr userDrawn="1"/>
        </p:nvPicPr>
        <p:blipFill>
          <a:blip r:embed="rId9" cstate="print"/>
          <a:srcRect/>
          <a:stretch>
            <a:fillRect/>
          </a:stretch>
        </p:blipFill>
        <p:spPr bwMode="auto">
          <a:xfrm>
            <a:off x="7308344" y="6294194"/>
            <a:ext cx="360000" cy="303158"/>
          </a:xfrm>
          <a:prstGeom prst="rect">
            <a:avLst/>
          </a:prstGeom>
          <a:noFill/>
          <a:ln w="9525">
            <a:noFill/>
            <a:miter lim="800000"/>
            <a:headEnd/>
            <a:tailEnd/>
          </a:ln>
        </p:spPr>
      </p:pic>
      <p:grpSp>
        <p:nvGrpSpPr>
          <p:cNvPr id="36" name="Group 279"/>
          <p:cNvGrpSpPr>
            <a:grpSpLocks/>
          </p:cNvGrpSpPr>
          <p:nvPr userDrawn="1"/>
        </p:nvGrpSpPr>
        <p:grpSpPr bwMode="auto">
          <a:xfrm>
            <a:off x="4145466" y="6241142"/>
            <a:ext cx="288925" cy="266700"/>
            <a:chOff x="3507" y="1060"/>
            <a:chExt cx="182" cy="168"/>
          </a:xfrm>
        </p:grpSpPr>
        <p:sp>
          <p:nvSpPr>
            <p:cNvPr id="37" name="Oval 280"/>
            <p:cNvSpPr>
              <a:spLocks noChangeArrowheads="1"/>
            </p:cNvSpPr>
            <p:nvPr/>
          </p:nvSpPr>
          <p:spPr bwMode="gray">
            <a:xfrm>
              <a:off x="3527" y="1073"/>
              <a:ext cx="142" cy="142"/>
            </a:xfrm>
            <a:prstGeom prst="ellipse">
              <a:avLst/>
            </a:prstGeom>
            <a:solidFill>
              <a:schemeClr val="tx2"/>
            </a:solidFill>
            <a:ln w="9525">
              <a:solidFill>
                <a:schemeClr val="bg2"/>
              </a:solidFill>
              <a:round/>
              <a:headEnd/>
              <a:tailEnd/>
            </a:ln>
          </p:spPr>
          <p:txBody>
            <a:bodyPr wrap="none" lIns="166553" tIns="83276" rIns="166553" bIns="83276" anchor="ctr" anchorCtr="1"/>
            <a:lstStyle/>
            <a:p>
              <a:endParaRPr lang="pt-BR"/>
            </a:p>
          </p:txBody>
        </p:sp>
        <p:sp>
          <p:nvSpPr>
            <p:cNvPr id="38" name="Oval 281"/>
            <p:cNvSpPr>
              <a:spLocks noChangeArrowheads="1"/>
            </p:cNvSpPr>
            <p:nvPr/>
          </p:nvSpPr>
          <p:spPr bwMode="gray">
            <a:xfrm>
              <a:off x="3507" y="1060"/>
              <a:ext cx="182" cy="168"/>
            </a:xfrm>
            <a:prstGeom prst="ellipse">
              <a:avLst/>
            </a:prstGeom>
            <a:solidFill>
              <a:srgbClr val="000080"/>
            </a:solidFill>
            <a:ln w="9525">
              <a:solidFill>
                <a:schemeClr val="accent1">
                  <a:lumMod val="50000"/>
                </a:schemeClr>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400" dirty="0">
                  <a:solidFill>
                    <a:schemeClr val="bg1"/>
                  </a:solidFill>
                </a:rPr>
                <a:t>1</a:t>
              </a:r>
              <a:endParaRPr lang="pt-BR" sz="1400" b="0" dirty="0">
                <a:solidFill>
                  <a:schemeClr val="bg1"/>
                </a:solidFill>
              </a:endParaRPr>
            </a:p>
          </p:txBody>
        </p:sp>
      </p:grpSp>
      <p:grpSp>
        <p:nvGrpSpPr>
          <p:cNvPr id="39" name="Group 159"/>
          <p:cNvGrpSpPr>
            <a:grpSpLocks/>
          </p:cNvGrpSpPr>
          <p:nvPr userDrawn="1"/>
        </p:nvGrpSpPr>
        <p:grpSpPr bwMode="auto">
          <a:xfrm>
            <a:off x="4456648" y="6238584"/>
            <a:ext cx="288925" cy="266700"/>
            <a:chOff x="3335" y="1428"/>
            <a:chExt cx="182" cy="168"/>
          </a:xfrm>
        </p:grpSpPr>
        <p:sp>
          <p:nvSpPr>
            <p:cNvPr id="40" name="Oval 160"/>
            <p:cNvSpPr>
              <a:spLocks noChangeArrowheads="1"/>
            </p:cNvSpPr>
            <p:nvPr/>
          </p:nvSpPr>
          <p:spPr bwMode="gray">
            <a:xfrm>
              <a:off x="3355" y="1441"/>
              <a:ext cx="142" cy="142"/>
            </a:xfrm>
            <a:prstGeom prst="ellipse">
              <a:avLst/>
            </a:prstGeom>
            <a:solidFill>
              <a:schemeClr val="bg1"/>
            </a:solidFill>
            <a:ln w="9525">
              <a:solidFill>
                <a:schemeClr val="folHlink"/>
              </a:solidFill>
              <a:round/>
              <a:headEnd/>
              <a:tailEnd/>
            </a:ln>
          </p:spPr>
          <p:txBody>
            <a:bodyPr wrap="none" lIns="166553" tIns="83276" rIns="166553" bIns="83276" anchor="ctr" anchorCtr="1"/>
            <a:lstStyle/>
            <a:p>
              <a:endParaRPr lang="pt-BR"/>
            </a:p>
          </p:txBody>
        </p:sp>
        <p:sp>
          <p:nvSpPr>
            <p:cNvPr id="41" name="Oval 161">
              <a:hlinkClick r:id="rId10" action="ppaction://hlinksldjump"/>
            </p:cNvPr>
            <p:cNvSpPr>
              <a:spLocks noChangeArrowheads="1"/>
            </p:cNvSpPr>
            <p:nvPr/>
          </p:nvSpPr>
          <p:spPr bwMode="gray">
            <a:xfrm>
              <a:off x="3335" y="1428"/>
              <a:ext cx="182" cy="168"/>
            </a:xfrm>
            <a:prstGeom prst="ellipse">
              <a:avLst/>
            </a:prstGeom>
            <a:no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400" dirty="0"/>
                <a:t>2</a:t>
              </a:r>
            </a:p>
          </p:txBody>
        </p:sp>
      </p:grpSp>
      <p:sp>
        <p:nvSpPr>
          <p:cNvPr id="54" name="CaixaDeTexto 39"/>
          <p:cNvSpPr txBox="1"/>
          <p:nvPr userDrawn="1"/>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55" name="Picture 102" descr="Star"/>
          <p:cNvPicPr>
            <a:picLocks noChangeAspect="1" noChangeArrowheads="1"/>
          </p:cNvPicPr>
          <p:nvPr userDrawn="1"/>
        </p:nvPicPr>
        <p:blipFill>
          <a:blip r:embed="rId11" cstate="print"/>
          <a:srcRect/>
          <a:stretch>
            <a:fillRect/>
          </a:stretch>
        </p:blipFill>
        <p:spPr bwMode="auto">
          <a:xfrm>
            <a:off x="251544" y="6187370"/>
            <a:ext cx="216000" cy="216000"/>
          </a:xfrm>
          <a:prstGeom prst="rect">
            <a:avLst/>
          </a:prstGeom>
          <a:noFill/>
          <a:ln w="9525">
            <a:noFill/>
            <a:miter lim="800000"/>
            <a:headEnd/>
            <a:tailEnd/>
          </a:ln>
        </p:spPr>
      </p:pic>
      <p:pic>
        <p:nvPicPr>
          <p:cNvPr id="56" name="Picture 2056" descr="Icon Magnifying Glass"/>
          <p:cNvPicPr>
            <a:picLocks noChangeAspect="1" noChangeArrowheads="1"/>
          </p:cNvPicPr>
          <p:nvPr userDrawn="1"/>
        </p:nvPicPr>
        <p:blipFill>
          <a:blip r:embed="rId12" cstate="print"/>
          <a:srcRect/>
          <a:stretch>
            <a:fillRect/>
          </a:stretch>
        </p:blipFill>
        <p:spPr bwMode="auto">
          <a:xfrm>
            <a:off x="1642954" y="6187394"/>
            <a:ext cx="264750" cy="216000"/>
          </a:xfrm>
          <a:prstGeom prst="rect">
            <a:avLst/>
          </a:prstGeom>
          <a:noFill/>
          <a:ln w="9525">
            <a:noFill/>
            <a:miter lim="800000"/>
            <a:headEnd/>
            <a:tailEnd/>
          </a:ln>
        </p:spPr>
      </p:pic>
      <p:grpSp>
        <p:nvGrpSpPr>
          <p:cNvPr id="57" name="Group 159"/>
          <p:cNvGrpSpPr>
            <a:grpSpLocks/>
          </p:cNvGrpSpPr>
          <p:nvPr userDrawn="1"/>
        </p:nvGrpSpPr>
        <p:grpSpPr bwMode="auto">
          <a:xfrm>
            <a:off x="4762693" y="6234414"/>
            <a:ext cx="288925" cy="266700"/>
            <a:chOff x="3335" y="1428"/>
            <a:chExt cx="182" cy="168"/>
          </a:xfrm>
        </p:grpSpPr>
        <p:sp>
          <p:nvSpPr>
            <p:cNvPr id="58" name="Oval 160"/>
            <p:cNvSpPr>
              <a:spLocks noChangeArrowheads="1"/>
            </p:cNvSpPr>
            <p:nvPr/>
          </p:nvSpPr>
          <p:spPr bwMode="gray">
            <a:xfrm>
              <a:off x="3355" y="1441"/>
              <a:ext cx="142" cy="142"/>
            </a:xfrm>
            <a:prstGeom prst="ellipse">
              <a:avLst/>
            </a:prstGeom>
            <a:solidFill>
              <a:schemeClr val="bg1"/>
            </a:solidFill>
            <a:ln w="9525">
              <a:solidFill>
                <a:schemeClr val="folHlink"/>
              </a:solidFill>
              <a:round/>
              <a:headEnd/>
              <a:tailEnd/>
            </a:ln>
          </p:spPr>
          <p:txBody>
            <a:bodyPr wrap="none" lIns="166553" tIns="83276" rIns="166553" bIns="83276" anchor="ctr" anchorCtr="1"/>
            <a:lstStyle/>
            <a:p>
              <a:endParaRPr lang="pt-BR"/>
            </a:p>
          </p:txBody>
        </p:sp>
        <p:sp>
          <p:nvSpPr>
            <p:cNvPr id="59" name="Oval 161">
              <a:hlinkClick r:id="rId13" action="ppaction://hlinksldjump"/>
            </p:cNvPr>
            <p:cNvSpPr>
              <a:spLocks noChangeArrowheads="1"/>
            </p:cNvSpPr>
            <p:nvPr/>
          </p:nvSpPr>
          <p:spPr bwMode="gray">
            <a:xfrm>
              <a:off x="3335" y="1428"/>
              <a:ext cx="182" cy="168"/>
            </a:xfrm>
            <a:prstGeom prst="ellipse">
              <a:avLst/>
            </a:prstGeom>
            <a:no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400" dirty="0"/>
                <a:t>3</a:t>
              </a:r>
            </a:p>
          </p:txBody>
        </p:sp>
      </p:grpSp>
    </p:spTree>
    <p:extLst>
      <p:ext uri="{BB962C8B-B14F-4D97-AF65-F5344CB8AC3E}">
        <p14:creationId xmlns:p14="http://schemas.microsoft.com/office/powerpoint/2010/main" val="334313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A2C88DBD-58F3-4F3A-8B54-1E8EFC1C212C}" type="slidenum">
              <a:rPr lang="es-ES"/>
              <a:pPr/>
              <a:t>‹nº›</a:t>
            </a:fld>
            <a:endParaRPr lang="es-ES"/>
          </a:p>
        </p:txBody>
      </p:sp>
    </p:spTree>
    <p:extLst>
      <p:ext uri="{BB962C8B-B14F-4D97-AF65-F5344CB8AC3E}">
        <p14:creationId xmlns:p14="http://schemas.microsoft.com/office/powerpoint/2010/main" val="264811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3161BCB3-D044-4735-91FB-48B9C53CA84B}" type="slidenum">
              <a:rPr lang="es-ES"/>
              <a:pPr/>
              <a:t>‹nº›</a:t>
            </a:fld>
            <a:endParaRPr lang="es-ES"/>
          </a:p>
        </p:txBody>
      </p:sp>
    </p:spTree>
    <p:extLst>
      <p:ext uri="{BB962C8B-B14F-4D97-AF65-F5344CB8AC3E}">
        <p14:creationId xmlns:p14="http://schemas.microsoft.com/office/powerpoint/2010/main" val="197865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tângulo 10"/>
          <p:cNvSpPr/>
          <p:nvPr userDrawn="1"/>
        </p:nvSpPr>
        <p:spPr>
          <a:xfrm>
            <a:off x="0" y="332656"/>
            <a:ext cx="9144000" cy="62647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userDrawn="1"/>
        </p:nvSpPr>
        <p:spPr>
          <a:xfrm>
            <a:off x="0" y="6516000"/>
            <a:ext cx="9144000" cy="34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l" rtl="0" fontAlgn="base">
              <a:spcBef>
                <a:spcPct val="0"/>
              </a:spcBef>
              <a:spcAft>
                <a:spcPct val="0"/>
              </a:spcAft>
            </a:pPr>
            <a:r>
              <a:rPr lang="es-ES" dirty="0" smtClean="0"/>
              <a:t>Haga clic para modificar el estilo de texto del patrón</a:t>
            </a:r>
          </a:p>
          <a:p>
            <a:pPr lvl="1"/>
            <a:r>
              <a:rPr lang="es-ES" dirty="0" smtClean="0"/>
              <a:t>Segundo nivel</a:t>
            </a:r>
          </a:p>
        </p:txBody>
      </p:sp>
      <p:sp>
        <p:nvSpPr>
          <p:cNvPr id="1026" name="Rectangle 2"/>
          <p:cNvSpPr>
            <a:spLocks noGrp="1" noChangeArrowheads="1"/>
          </p:cNvSpPr>
          <p:nvPr>
            <p:ph type="title"/>
          </p:nvPr>
        </p:nvSpPr>
        <p:spPr bwMode="auto">
          <a:xfrm>
            <a:off x="457200" y="44624"/>
            <a:ext cx="6923112"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pt-BR" sz="2000" b="1" dirty="0"/>
          </a:p>
        </p:txBody>
      </p:sp>
      <p:sp>
        <p:nvSpPr>
          <p:cNvPr id="12" name="Retângulo 11"/>
          <p:cNvSpPr/>
          <p:nvPr userDrawn="1"/>
        </p:nvSpPr>
        <p:spPr>
          <a:xfrm>
            <a:off x="0" y="-9292"/>
            <a:ext cx="9144000" cy="341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079" y="6523134"/>
            <a:ext cx="840975" cy="324000"/>
          </a:xfrm>
          <a:prstGeom prst="rect">
            <a:avLst/>
          </a:prstGeom>
        </p:spPr>
      </p:pic>
      <p:pic>
        <p:nvPicPr>
          <p:cNvPr id="3" name="Imagem 2"/>
          <p:cNvPicPr>
            <a:picLocks noChangeAspect="1"/>
          </p:cNvPicPr>
          <p:nvPr userDrawn="1"/>
        </p:nvPicPr>
        <p:blipFill>
          <a:blip r:embed="rId14" cstate="print">
            <a:lum bright="70000" contrast="-70000"/>
            <a:extLst>
              <a:ext uri="{28A0092B-C50C-407E-A947-70E740481C1C}">
                <a14:useLocalDpi xmlns:a14="http://schemas.microsoft.com/office/drawing/2010/main" val="0"/>
              </a:ext>
            </a:extLst>
          </a:blip>
          <a:stretch>
            <a:fillRect/>
          </a:stretch>
        </p:blipFill>
        <p:spPr>
          <a:xfrm>
            <a:off x="205816" y="6532809"/>
            <a:ext cx="477752" cy="324000"/>
          </a:xfrm>
          <a:prstGeom prst="rect">
            <a:avLst/>
          </a:prstGeom>
        </p:spPr>
      </p:pic>
      <p:sp>
        <p:nvSpPr>
          <p:cNvPr id="9" name="Rectangle 2"/>
          <p:cNvSpPr txBox="1">
            <a:spLocks noChangeArrowheads="1"/>
          </p:cNvSpPr>
          <p:nvPr userDrawn="1"/>
        </p:nvSpPr>
        <p:spPr bwMode="auto">
          <a:xfrm>
            <a:off x="0" y="6525344"/>
            <a:ext cx="9144000" cy="3600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sz="1200" dirty="0" smtClean="0">
                <a:solidFill>
                  <a:schemeClr val="bg1"/>
                </a:solidFill>
                <a:effectLst/>
              </a:rPr>
              <a:t>Out/2</a:t>
            </a:r>
            <a:r>
              <a:rPr lang="pt-BR" sz="1200" baseline="0" dirty="0" smtClean="0">
                <a:solidFill>
                  <a:schemeClr val="bg1"/>
                </a:solidFill>
                <a:effectLst/>
              </a:rPr>
              <a:t>012</a:t>
            </a:r>
            <a:endParaRPr lang="pt-BR" sz="1200" dirty="0">
              <a:solidFill>
                <a:schemeClr val="bg1"/>
              </a:solidFill>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dirty="0" smtClean="0">
          <a:solidFill>
            <a:schemeClr val="tx2"/>
          </a:solidFill>
          <a:latin typeface="+mj-lt"/>
          <a:ea typeface="+mj-ea"/>
          <a:cs typeface="+mj-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42.xml"/><Relationship Id="rId13" Type="http://schemas.openxmlformats.org/officeDocument/2006/relationships/image" Target="../media/image9.png"/><Relationship Id="rId18" Type="http://schemas.openxmlformats.org/officeDocument/2006/relationships/chart" Target="../charts/chart50.xml"/><Relationship Id="rId26" Type="http://schemas.openxmlformats.org/officeDocument/2006/relationships/slide" Target="slide3.xml"/><Relationship Id="rId3" Type="http://schemas.openxmlformats.org/officeDocument/2006/relationships/slide" Target="slide33.xml"/><Relationship Id="rId21" Type="http://schemas.openxmlformats.org/officeDocument/2006/relationships/image" Target="../media/image5.png"/><Relationship Id="rId7" Type="http://schemas.openxmlformats.org/officeDocument/2006/relationships/chart" Target="../charts/chart41.xml"/><Relationship Id="rId12" Type="http://schemas.openxmlformats.org/officeDocument/2006/relationships/chart" Target="../charts/chart46.xml"/><Relationship Id="rId17" Type="http://schemas.openxmlformats.org/officeDocument/2006/relationships/chart" Target="../charts/chart49.xml"/><Relationship Id="rId25" Type="http://schemas.openxmlformats.org/officeDocument/2006/relationships/slide" Target="slide14.xml"/><Relationship Id="rId2" Type="http://schemas.openxmlformats.org/officeDocument/2006/relationships/image" Target="../media/image6.png"/><Relationship Id="rId16" Type="http://schemas.openxmlformats.org/officeDocument/2006/relationships/slide" Target="slide35.xml"/><Relationship Id="rId20"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36.xml"/><Relationship Id="rId11" Type="http://schemas.openxmlformats.org/officeDocument/2006/relationships/chart" Target="../charts/chart45.xml"/><Relationship Id="rId24" Type="http://schemas.openxmlformats.org/officeDocument/2006/relationships/slide" Target="slide11.xml"/><Relationship Id="rId5" Type="http://schemas.openxmlformats.org/officeDocument/2006/relationships/slide" Target="slide34.xml"/><Relationship Id="rId15" Type="http://schemas.openxmlformats.org/officeDocument/2006/relationships/chart" Target="../charts/chart48.xml"/><Relationship Id="rId23" Type="http://schemas.openxmlformats.org/officeDocument/2006/relationships/image" Target="../media/image8.png"/><Relationship Id="rId10" Type="http://schemas.openxmlformats.org/officeDocument/2006/relationships/chart" Target="../charts/chart44.xml"/><Relationship Id="rId19" Type="http://schemas.openxmlformats.org/officeDocument/2006/relationships/slide" Target="slide9.xml"/><Relationship Id="rId4" Type="http://schemas.openxmlformats.org/officeDocument/2006/relationships/image" Target="../media/image7.png"/><Relationship Id="rId9" Type="http://schemas.openxmlformats.org/officeDocument/2006/relationships/chart" Target="../charts/chart43.xml"/><Relationship Id="rId14" Type="http://schemas.openxmlformats.org/officeDocument/2006/relationships/chart" Target="../charts/chart47.xml"/><Relationship Id="rId22" Type="http://schemas.openxmlformats.org/officeDocument/2006/relationships/slide" Target="slide53.xml"/><Relationship Id="rId27"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chart" Target="../charts/chart52.xml"/><Relationship Id="rId3" Type="http://schemas.openxmlformats.org/officeDocument/2006/relationships/slide" Target="slide14.xml"/><Relationship Id="rId7" Type="http://schemas.openxmlformats.org/officeDocument/2006/relationships/image" Target="../media/image5.png"/><Relationship Id="rId12" Type="http://schemas.openxmlformats.org/officeDocument/2006/relationships/chart" Target="../charts/chart51.xml"/><Relationship Id="rId2" Type="http://schemas.openxmlformats.org/officeDocument/2006/relationships/slide" Target="slide9.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3.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chart" Target="../charts/chart54.xml"/><Relationship Id="rId13" Type="http://schemas.openxmlformats.org/officeDocument/2006/relationships/slide" Target="slide2.xml"/><Relationship Id="rId18" Type="http://schemas.openxmlformats.org/officeDocument/2006/relationships/slide" Target="slide13.xml"/><Relationship Id="rId3" Type="http://schemas.openxmlformats.org/officeDocument/2006/relationships/slide" Target="slide37.xml"/><Relationship Id="rId21" Type="http://schemas.openxmlformats.org/officeDocument/2006/relationships/slide" Target="slide3.xml"/><Relationship Id="rId7" Type="http://schemas.openxmlformats.org/officeDocument/2006/relationships/chart" Target="../charts/chart53.xml"/><Relationship Id="rId12" Type="http://schemas.openxmlformats.org/officeDocument/2006/relationships/chart" Target="../charts/chart58.xml"/><Relationship Id="rId17" Type="http://schemas.openxmlformats.org/officeDocument/2006/relationships/slide" Target="slide11.xml"/><Relationship Id="rId2" Type="http://schemas.openxmlformats.org/officeDocument/2006/relationships/image" Target="../media/image6.png"/><Relationship Id="rId16" Type="http://schemas.openxmlformats.org/officeDocument/2006/relationships/image" Target="../media/image8.png"/><Relationship Id="rId20"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chart" Target="../charts/chart57.xml"/><Relationship Id="rId5" Type="http://schemas.openxmlformats.org/officeDocument/2006/relationships/slide" Target="slide38.xml"/><Relationship Id="rId15" Type="http://schemas.openxmlformats.org/officeDocument/2006/relationships/slide" Target="slide54.xml"/><Relationship Id="rId10" Type="http://schemas.openxmlformats.org/officeDocument/2006/relationships/chart" Target="../charts/chart56.xml"/><Relationship Id="rId19" Type="http://schemas.openxmlformats.org/officeDocument/2006/relationships/slide" Target="slide9.xml"/><Relationship Id="rId4" Type="http://schemas.openxmlformats.org/officeDocument/2006/relationships/image" Target="../media/image7.png"/><Relationship Id="rId9" Type="http://schemas.openxmlformats.org/officeDocument/2006/relationships/chart" Target="../charts/chart55.xml"/><Relationship Id="rId14" Type="http://schemas.openxmlformats.org/officeDocument/2006/relationships/image" Target="../media/image5.png"/><Relationship Id="rId22" Type="http://schemas.openxmlformats.org/officeDocument/2006/relationships/slide" Target="slide7.xml"/></Relationships>
</file>

<file path=ppt/slides/_rels/slide13.xml.rels><?xml version="1.0" encoding="UTF-8" standalone="yes"?>
<Relationships xmlns="http://schemas.openxmlformats.org/package/2006/relationships"><Relationship Id="rId8" Type="http://schemas.openxmlformats.org/officeDocument/2006/relationships/chart" Target="../charts/chart64.xml"/><Relationship Id="rId13" Type="http://schemas.openxmlformats.org/officeDocument/2006/relationships/image" Target="../media/image6.png"/><Relationship Id="rId18" Type="http://schemas.openxmlformats.org/officeDocument/2006/relationships/slide" Target="slide42.xml"/><Relationship Id="rId26" Type="http://schemas.openxmlformats.org/officeDocument/2006/relationships/slide" Target="slide9.xml"/><Relationship Id="rId3" Type="http://schemas.openxmlformats.org/officeDocument/2006/relationships/chart" Target="../charts/chart59.xml"/><Relationship Id="rId21" Type="http://schemas.openxmlformats.org/officeDocument/2006/relationships/image" Target="../media/image5.png"/><Relationship Id="rId7" Type="http://schemas.openxmlformats.org/officeDocument/2006/relationships/chart" Target="../charts/chart63.xml"/><Relationship Id="rId12" Type="http://schemas.openxmlformats.org/officeDocument/2006/relationships/chart" Target="../charts/chart68.xml"/><Relationship Id="rId17" Type="http://schemas.openxmlformats.org/officeDocument/2006/relationships/slide" Target="slide41.xml"/><Relationship Id="rId25" Type="http://schemas.openxmlformats.org/officeDocument/2006/relationships/slide" Target="slide11.xml"/><Relationship Id="rId2" Type="http://schemas.openxmlformats.org/officeDocument/2006/relationships/image" Target="../media/image9.png"/><Relationship Id="rId16" Type="http://schemas.openxmlformats.org/officeDocument/2006/relationships/slide" Target="slide40.xml"/><Relationship Id="rId20" Type="http://schemas.openxmlformats.org/officeDocument/2006/relationships/slide" Target="slide2.xml"/><Relationship Id="rId29"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chart" Target="../charts/chart62.xml"/><Relationship Id="rId11" Type="http://schemas.openxmlformats.org/officeDocument/2006/relationships/chart" Target="../charts/chart67.xml"/><Relationship Id="rId24" Type="http://schemas.openxmlformats.org/officeDocument/2006/relationships/slide" Target="slide12.xml"/><Relationship Id="rId5" Type="http://schemas.openxmlformats.org/officeDocument/2006/relationships/chart" Target="../charts/chart61.xml"/><Relationship Id="rId15" Type="http://schemas.openxmlformats.org/officeDocument/2006/relationships/image" Target="../media/image7.png"/><Relationship Id="rId23" Type="http://schemas.openxmlformats.org/officeDocument/2006/relationships/image" Target="../media/image8.png"/><Relationship Id="rId28" Type="http://schemas.openxmlformats.org/officeDocument/2006/relationships/slide" Target="slide3.xml"/><Relationship Id="rId10" Type="http://schemas.openxmlformats.org/officeDocument/2006/relationships/chart" Target="../charts/chart66.xml"/><Relationship Id="rId19" Type="http://schemas.openxmlformats.org/officeDocument/2006/relationships/slide" Target="slide43.xml"/><Relationship Id="rId4" Type="http://schemas.openxmlformats.org/officeDocument/2006/relationships/chart" Target="../charts/chart60.xml"/><Relationship Id="rId9" Type="http://schemas.openxmlformats.org/officeDocument/2006/relationships/chart" Target="../charts/chart65.xml"/><Relationship Id="rId14" Type="http://schemas.openxmlformats.org/officeDocument/2006/relationships/slide" Target="slide39.xml"/><Relationship Id="rId22" Type="http://schemas.openxmlformats.org/officeDocument/2006/relationships/slide" Target="slide54.xml"/><Relationship Id="rId27"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11.xml"/><Relationship Id="rId7" Type="http://schemas.openxmlformats.org/officeDocument/2006/relationships/image" Target="../media/image5.png"/><Relationship Id="rId12" Type="http://schemas.openxmlformats.org/officeDocument/2006/relationships/chart" Target="../charts/chart70.xml"/><Relationship Id="rId2" Type="http://schemas.openxmlformats.org/officeDocument/2006/relationships/slide" Target="slide9.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chart" Target="../charts/chart69.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chart" Target="../charts/chart74.xml"/><Relationship Id="rId18" Type="http://schemas.openxmlformats.org/officeDocument/2006/relationships/chart" Target="../charts/chart79.xml"/><Relationship Id="rId26" Type="http://schemas.openxmlformats.org/officeDocument/2006/relationships/image" Target="../media/image5.png"/><Relationship Id="rId3" Type="http://schemas.openxmlformats.org/officeDocument/2006/relationships/image" Target="../media/image6.png"/><Relationship Id="rId21" Type="http://schemas.openxmlformats.org/officeDocument/2006/relationships/chart" Target="../charts/chart82.xml"/><Relationship Id="rId7" Type="http://schemas.openxmlformats.org/officeDocument/2006/relationships/slide" Target="slide46.xml"/><Relationship Id="rId12" Type="http://schemas.openxmlformats.org/officeDocument/2006/relationships/chart" Target="../charts/chart73.xml"/><Relationship Id="rId17" Type="http://schemas.openxmlformats.org/officeDocument/2006/relationships/chart" Target="../charts/chart78.xml"/><Relationship Id="rId25" Type="http://schemas.openxmlformats.org/officeDocument/2006/relationships/slide" Target="slide2.xml"/><Relationship Id="rId33" Type="http://schemas.openxmlformats.org/officeDocument/2006/relationships/slide" Target="slide7.xml"/><Relationship Id="rId2" Type="http://schemas.openxmlformats.org/officeDocument/2006/relationships/image" Target="../media/image9.png"/><Relationship Id="rId16" Type="http://schemas.openxmlformats.org/officeDocument/2006/relationships/chart" Target="../charts/chart77.xml"/><Relationship Id="rId20" Type="http://schemas.openxmlformats.org/officeDocument/2006/relationships/chart" Target="../charts/chart81.xml"/><Relationship Id="rId29"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slide" Target="slide45.xml"/><Relationship Id="rId11" Type="http://schemas.openxmlformats.org/officeDocument/2006/relationships/chart" Target="../charts/chart72.xml"/><Relationship Id="rId24" Type="http://schemas.openxmlformats.org/officeDocument/2006/relationships/chart" Target="../charts/chart84.xml"/><Relationship Id="rId32" Type="http://schemas.openxmlformats.org/officeDocument/2006/relationships/slide" Target="slide3.xml"/><Relationship Id="rId5" Type="http://schemas.openxmlformats.org/officeDocument/2006/relationships/image" Target="../media/image7.png"/><Relationship Id="rId15" Type="http://schemas.openxmlformats.org/officeDocument/2006/relationships/chart" Target="../charts/chart76.xml"/><Relationship Id="rId23" Type="http://schemas.openxmlformats.org/officeDocument/2006/relationships/chart" Target="../charts/chart83.xml"/><Relationship Id="rId28" Type="http://schemas.openxmlformats.org/officeDocument/2006/relationships/image" Target="../media/image8.png"/><Relationship Id="rId10" Type="http://schemas.openxmlformats.org/officeDocument/2006/relationships/chart" Target="../charts/chart71.xml"/><Relationship Id="rId19" Type="http://schemas.openxmlformats.org/officeDocument/2006/relationships/chart" Target="../charts/chart80.xml"/><Relationship Id="rId31" Type="http://schemas.openxmlformats.org/officeDocument/2006/relationships/slide" Target="slide11.xml"/><Relationship Id="rId4" Type="http://schemas.openxmlformats.org/officeDocument/2006/relationships/slide" Target="slide44.xml"/><Relationship Id="rId9" Type="http://schemas.openxmlformats.org/officeDocument/2006/relationships/slide" Target="slide49.xml"/><Relationship Id="rId14" Type="http://schemas.openxmlformats.org/officeDocument/2006/relationships/chart" Target="../charts/chart75.xml"/><Relationship Id="rId22" Type="http://schemas.openxmlformats.org/officeDocument/2006/relationships/slide" Target="slide48.xml"/><Relationship Id="rId27" Type="http://schemas.openxmlformats.org/officeDocument/2006/relationships/slide" Target="slide55.xml"/><Relationship Id="rId30" Type="http://schemas.openxmlformats.org/officeDocument/2006/relationships/slide" Target="slide9.xml"/></Relationships>
</file>

<file path=ppt/slides/_rels/slide16.xml.rels><?xml version="1.0" encoding="UTF-8" standalone="yes"?>
<Relationships xmlns="http://schemas.openxmlformats.org/package/2006/relationships"><Relationship Id="rId8" Type="http://schemas.openxmlformats.org/officeDocument/2006/relationships/chart" Target="../charts/chart85.xm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chart" Target="../charts/chart86.xml"/><Relationship Id="rId4" Type="http://schemas.openxmlformats.org/officeDocument/2006/relationships/image" Target="../media/image14.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87.xml"/><Relationship Id="rId4" Type="http://schemas.openxmlformats.org/officeDocument/2006/relationships/image" Target="../media/image14.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88.xml"/><Relationship Id="rId4" Type="http://schemas.openxmlformats.org/officeDocument/2006/relationships/image" Target="../media/image14.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14.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89.xml"/><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90.xml"/><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1.xml"/><Relationship Id="rId4" Type="http://schemas.openxmlformats.org/officeDocument/2006/relationships/image" Target="../media/image14.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2.xml"/><Relationship Id="rId4" Type="http://schemas.openxmlformats.org/officeDocument/2006/relationships/image" Target="../media/image14.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3.xml"/><Relationship Id="rId4" Type="http://schemas.openxmlformats.org/officeDocument/2006/relationships/image" Target="../media/image14.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4.xml"/><Relationship Id="rId4" Type="http://schemas.openxmlformats.org/officeDocument/2006/relationships/image" Target="../media/image14.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5.xml"/><Relationship Id="rId4" Type="http://schemas.openxmlformats.org/officeDocument/2006/relationships/image" Target="../media/image14.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6.xml"/><Relationship Id="rId4" Type="http://schemas.openxmlformats.org/officeDocument/2006/relationships/image" Target="../media/image14.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7.xml"/><Relationship Id="rId4" Type="http://schemas.openxmlformats.org/officeDocument/2006/relationships/image" Target="../media/image14.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8.xml"/><Relationship Id="rId4" Type="http://schemas.openxmlformats.org/officeDocument/2006/relationships/image" Target="../media/image14.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50.xml"/><Relationship Id="rId3" Type="http://schemas.openxmlformats.org/officeDocument/2006/relationships/slide" Target="slide9.xml"/><Relationship Id="rId7" Type="http://schemas.openxmlformats.org/officeDocument/2006/relationships/image" Target="../media/image5.png"/><Relationship Id="rId12" Type="http://schemas.openxmlformats.org/officeDocument/2006/relationships/chart" Target="../charts/chart2.xm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chart" Target="../charts/chart1.xml"/><Relationship Id="rId5" Type="http://schemas.openxmlformats.org/officeDocument/2006/relationships/slide" Target="slide14.xml"/><Relationship Id="rId10" Type="http://schemas.openxmlformats.org/officeDocument/2006/relationships/slide" Target="slide6.xml"/><Relationship Id="rId4" Type="http://schemas.openxmlformats.org/officeDocument/2006/relationships/slide" Target="slide11.xml"/><Relationship Id="rId9" Type="http://schemas.openxmlformats.org/officeDocument/2006/relationships/slide" Target="slide5.xml"/><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99.xml"/><Relationship Id="rId4" Type="http://schemas.openxmlformats.org/officeDocument/2006/relationships/image" Target="../media/image14.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0.xml"/><Relationship Id="rId4" Type="http://schemas.openxmlformats.org/officeDocument/2006/relationships/image" Target="../media/image14.pn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1.xml"/><Relationship Id="rId4" Type="http://schemas.openxmlformats.org/officeDocument/2006/relationships/image" Target="../media/image14.pn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2.xml"/><Relationship Id="rId4" Type="http://schemas.openxmlformats.org/officeDocument/2006/relationships/image" Target="../media/image14.png"/><Relationship Id="rId9"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3.xml"/><Relationship Id="rId4" Type="http://schemas.openxmlformats.org/officeDocument/2006/relationships/image" Target="../media/image14.png"/><Relationship Id="rId9"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4.xml"/><Relationship Id="rId4" Type="http://schemas.openxmlformats.org/officeDocument/2006/relationships/image" Target="../media/image14.png"/><Relationship Id="rId9"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5.xml"/><Relationship Id="rId4" Type="http://schemas.openxmlformats.org/officeDocument/2006/relationships/image" Target="../media/image14.png"/><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6.xml"/><Relationship Id="rId4" Type="http://schemas.openxmlformats.org/officeDocument/2006/relationships/image" Target="../media/image14.png"/><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7.xml"/><Relationship Id="rId4" Type="http://schemas.openxmlformats.org/officeDocument/2006/relationships/image" Target="../media/image14.png"/><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8.xml"/><Relationship Id="rId4" Type="http://schemas.openxmlformats.org/officeDocument/2006/relationships/image" Target="../media/image14.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slide" Target="slide16.xml"/><Relationship Id="rId18" Type="http://schemas.openxmlformats.org/officeDocument/2006/relationships/slide" Target="slide19.xml"/><Relationship Id="rId26" Type="http://schemas.openxmlformats.org/officeDocument/2006/relationships/slide" Target="slide6.xml"/><Relationship Id="rId3" Type="http://schemas.openxmlformats.org/officeDocument/2006/relationships/chart" Target="../charts/chart4.xml"/><Relationship Id="rId21" Type="http://schemas.openxmlformats.org/officeDocument/2006/relationships/chart" Target="../charts/chart13.xml"/><Relationship Id="rId7" Type="http://schemas.openxmlformats.org/officeDocument/2006/relationships/chart" Target="../charts/chart8.xml"/><Relationship Id="rId12" Type="http://schemas.openxmlformats.org/officeDocument/2006/relationships/image" Target="../media/image6.png"/><Relationship Id="rId17" Type="http://schemas.openxmlformats.org/officeDocument/2006/relationships/slide" Target="slide18.xml"/><Relationship Id="rId25" Type="http://schemas.openxmlformats.org/officeDocument/2006/relationships/slide" Target="slide5.xml"/><Relationship Id="rId33" Type="http://schemas.openxmlformats.org/officeDocument/2006/relationships/slide" Target="slide14.xml"/><Relationship Id="rId2" Type="http://schemas.openxmlformats.org/officeDocument/2006/relationships/chart" Target="../charts/chart3.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chart" Target="../charts/chart7.xml"/><Relationship Id="rId11" Type="http://schemas.openxmlformats.org/officeDocument/2006/relationships/chart" Target="../charts/chart12.xml"/><Relationship Id="rId24" Type="http://schemas.openxmlformats.org/officeDocument/2006/relationships/image" Target="../media/image5.png"/><Relationship Id="rId32" Type="http://schemas.openxmlformats.org/officeDocument/2006/relationships/slide" Target="slide11.xml"/><Relationship Id="rId5" Type="http://schemas.openxmlformats.org/officeDocument/2006/relationships/chart" Target="../charts/chart6.xml"/><Relationship Id="rId15" Type="http://schemas.openxmlformats.org/officeDocument/2006/relationships/image" Target="../media/image9.png"/><Relationship Id="rId23" Type="http://schemas.openxmlformats.org/officeDocument/2006/relationships/slide" Target="slide2.xml"/><Relationship Id="rId28" Type="http://schemas.openxmlformats.org/officeDocument/2006/relationships/image" Target="../media/image8.png"/><Relationship Id="rId10" Type="http://schemas.openxmlformats.org/officeDocument/2006/relationships/chart" Target="../charts/chart11.xml"/><Relationship Id="rId19" Type="http://schemas.openxmlformats.org/officeDocument/2006/relationships/slide" Target="slide20.xml"/><Relationship Id="rId31" Type="http://schemas.openxmlformats.org/officeDocument/2006/relationships/slide" Target="slide9.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image" Target="../media/image7.png"/><Relationship Id="rId22" Type="http://schemas.openxmlformats.org/officeDocument/2006/relationships/chart" Target="../charts/chart14.xml"/><Relationship Id="rId27" Type="http://schemas.openxmlformats.org/officeDocument/2006/relationships/slide" Target="slide50.xml"/><Relationship Id="rId30" Type="http://schemas.openxmlformats.org/officeDocument/2006/relationships/slide" Target="slide7.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09.xml"/><Relationship Id="rId4" Type="http://schemas.openxmlformats.org/officeDocument/2006/relationships/image" Target="../media/image14.png"/><Relationship Id="rId9"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0.xml"/><Relationship Id="rId4" Type="http://schemas.openxmlformats.org/officeDocument/2006/relationships/image" Target="../media/image14.png"/><Relationship Id="rId9"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1.xml"/><Relationship Id="rId4" Type="http://schemas.openxmlformats.org/officeDocument/2006/relationships/image" Target="../media/image14.png"/><Relationship Id="rId9"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2.xml"/><Relationship Id="rId4" Type="http://schemas.openxmlformats.org/officeDocument/2006/relationships/image" Target="../media/image14.png"/><Relationship Id="rId9"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3.xml"/><Relationship Id="rId4" Type="http://schemas.openxmlformats.org/officeDocument/2006/relationships/image" Target="../media/image14.png"/><Relationship Id="rId9"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4.xml"/><Relationship Id="rId4" Type="http://schemas.openxmlformats.org/officeDocument/2006/relationships/image" Target="../media/image14.png"/><Relationship Id="rId9" Type="http://schemas.openxmlformats.org/officeDocument/2006/relationships/image" Target="../media/image15.png"/></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5.xml"/><Relationship Id="rId4" Type="http://schemas.openxmlformats.org/officeDocument/2006/relationships/image" Target="../media/image14.png"/><Relationship Id="rId9" Type="http://schemas.openxmlformats.org/officeDocument/2006/relationships/image" Target="../media/image15.png"/></Relationships>
</file>

<file path=ppt/slides/_rels/slide4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6.xml"/><Relationship Id="rId4" Type="http://schemas.openxmlformats.org/officeDocument/2006/relationships/image" Target="../media/image14.png"/><Relationship Id="rId9" Type="http://schemas.openxmlformats.org/officeDocument/2006/relationships/image" Target="../media/image15.png"/></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7.xml"/><Relationship Id="rId4" Type="http://schemas.openxmlformats.org/officeDocument/2006/relationships/image" Target="../media/image14.png"/><Relationship Id="rId9" Type="http://schemas.openxmlformats.org/officeDocument/2006/relationships/image" Target="../media/image15.png"/></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118.xml"/><Relationship Id="rId4" Type="http://schemas.openxmlformats.org/officeDocument/2006/relationships/image" Target="../media/image1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chart" Target="../charts/chart15.xml"/><Relationship Id="rId13" Type="http://schemas.openxmlformats.org/officeDocument/2006/relationships/chart" Target="../charts/chart20.xml"/><Relationship Id="rId18" Type="http://schemas.openxmlformats.org/officeDocument/2006/relationships/chart" Target="../charts/chart24.xml"/><Relationship Id="rId26" Type="http://schemas.openxmlformats.org/officeDocument/2006/relationships/slide" Target="slide6.xml"/><Relationship Id="rId3" Type="http://schemas.openxmlformats.org/officeDocument/2006/relationships/slide" Target="slide22.xml"/><Relationship Id="rId21" Type="http://schemas.openxmlformats.org/officeDocument/2006/relationships/chart" Target="../charts/chart26.xml"/><Relationship Id="rId7" Type="http://schemas.openxmlformats.org/officeDocument/2006/relationships/slide" Target="slide25.xml"/><Relationship Id="rId12" Type="http://schemas.openxmlformats.org/officeDocument/2006/relationships/chart" Target="../charts/chart19.xml"/><Relationship Id="rId17" Type="http://schemas.openxmlformats.org/officeDocument/2006/relationships/chart" Target="../charts/chart23.xml"/><Relationship Id="rId25" Type="http://schemas.openxmlformats.org/officeDocument/2006/relationships/slide" Target="slide4.xml"/><Relationship Id="rId33" Type="http://schemas.openxmlformats.org/officeDocument/2006/relationships/slide" Target="slide14.xml"/><Relationship Id="rId2" Type="http://schemas.openxmlformats.org/officeDocument/2006/relationships/image" Target="../media/image6.png"/><Relationship Id="rId16" Type="http://schemas.openxmlformats.org/officeDocument/2006/relationships/image" Target="../media/image9.png"/><Relationship Id="rId20" Type="http://schemas.openxmlformats.org/officeDocument/2006/relationships/chart" Target="../charts/chart25.xml"/><Relationship Id="rId29"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chart" Target="../charts/chart18.xml"/><Relationship Id="rId24" Type="http://schemas.openxmlformats.org/officeDocument/2006/relationships/image" Target="../media/image5.png"/><Relationship Id="rId32" Type="http://schemas.openxmlformats.org/officeDocument/2006/relationships/slide" Target="slide11.xml"/><Relationship Id="rId5" Type="http://schemas.openxmlformats.org/officeDocument/2006/relationships/slide" Target="slide23.xml"/><Relationship Id="rId15" Type="http://schemas.openxmlformats.org/officeDocument/2006/relationships/chart" Target="../charts/chart22.xml"/><Relationship Id="rId23" Type="http://schemas.openxmlformats.org/officeDocument/2006/relationships/slide" Target="slide2.xml"/><Relationship Id="rId28" Type="http://schemas.openxmlformats.org/officeDocument/2006/relationships/image" Target="../media/image8.png"/><Relationship Id="rId10" Type="http://schemas.openxmlformats.org/officeDocument/2006/relationships/chart" Target="../charts/chart17.xml"/><Relationship Id="rId19" Type="http://schemas.openxmlformats.org/officeDocument/2006/relationships/slide" Target="slide26.xml"/><Relationship Id="rId31" Type="http://schemas.openxmlformats.org/officeDocument/2006/relationships/slide" Target="slide9.xml"/><Relationship Id="rId4" Type="http://schemas.openxmlformats.org/officeDocument/2006/relationships/image" Target="../media/image7.png"/><Relationship Id="rId9" Type="http://schemas.openxmlformats.org/officeDocument/2006/relationships/chart" Target="../charts/chart16.xml"/><Relationship Id="rId14" Type="http://schemas.openxmlformats.org/officeDocument/2006/relationships/chart" Target="../charts/chart21.xml"/><Relationship Id="rId22" Type="http://schemas.openxmlformats.org/officeDocument/2006/relationships/slide" Target="slide27.xml"/><Relationship Id="rId27" Type="http://schemas.openxmlformats.org/officeDocument/2006/relationships/slide" Target="slide50.xml"/><Relationship Id="rId30" Type="http://schemas.openxmlformats.org/officeDocument/2006/relationships/slide" Target="slide7.xml"/></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61.xml"/><Relationship Id="rId3" Type="http://schemas.openxmlformats.org/officeDocument/2006/relationships/slide" Target="slide54.xml"/><Relationship Id="rId7" Type="http://schemas.openxmlformats.org/officeDocument/2006/relationships/slide" Target="slide57.xml"/><Relationship Id="rId12" Type="http://schemas.openxmlformats.org/officeDocument/2006/relationships/slide" Target="slide60.xml"/><Relationship Id="rId17" Type="http://schemas.openxmlformats.org/officeDocument/2006/relationships/slide" Target="slide51.xml"/><Relationship Id="rId2" Type="http://schemas.openxmlformats.org/officeDocument/2006/relationships/slide" Target="slide52.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slide" Target="slide59.xml"/><Relationship Id="rId5" Type="http://schemas.openxmlformats.org/officeDocument/2006/relationships/slide" Target="slide55.xml"/><Relationship Id="rId15" Type="http://schemas.openxmlformats.org/officeDocument/2006/relationships/image" Target="../media/image16.png"/><Relationship Id="rId10" Type="http://schemas.openxmlformats.org/officeDocument/2006/relationships/image" Target="../media/image5.png"/><Relationship Id="rId4" Type="http://schemas.openxmlformats.org/officeDocument/2006/relationships/slide" Target="slide53.xml"/><Relationship Id="rId9" Type="http://schemas.openxmlformats.org/officeDocument/2006/relationships/slide" Target="slide2.xml"/><Relationship Id="rId14" Type="http://schemas.openxmlformats.org/officeDocument/2006/relationships/slide" Target="slide3.xml"/></Relationships>
</file>

<file path=ppt/slides/_rels/slide51.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2.xml"/><Relationship Id="rId18" Type="http://schemas.openxmlformats.org/officeDocument/2006/relationships/slide" Target="slide50.xml"/><Relationship Id="rId3" Type="http://schemas.openxmlformats.org/officeDocument/2006/relationships/slide" Target="slide54.xml"/><Relationship Id="rId7" Type="http://schemas.openxmlformats.org/officeDocument/2006/relationships/image" Target="../media/image7.png"/><Relationship Id="rId12" Type="http://schemas.openxmlformats.org/officeDocument/2006/relationships/slide" Target="slide67.xml"/><Relationship Id="rId17" Type="http://schemas.microsoft.com/office/2007/relationships/hdphoto" Target="../media/hdphoto2.wdp"/><Relationship Id="rId2" Type="http://schemas.openxmlformats.org/officeDocument/2006/relationships/slide" Target="slide52.xml"/><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slide" Target="slide62.xml"/><Relationship Id="rId11" Type="http://schemas.openxmlformats.org/officeDocument/2006/relationships/slide" Target="slide66.xml"/><Relationship Id="rId5" Type="http://schemas.openxmlformats.org/officeDocument/2006/relationships/slide" Target="slide55.xml"/><Relationship Id="rId15" Type="http://schemas.openxmlformats.org/officeDocument/2006/relationships/slide" Target="slide3.xml"/><Relationship Id="rId10" Type="http://schemas.openxmlformats.org/officeDocument/2006/relationships/slide" Target="slide65.xml"/><Relationship Id="rId19" Type="http://schemas.openxmlformats.org/officeDocument/2006/relationships/image" Target="../media/image6.png"/><Relationship Id="rId4" Type="http://schemas.openxmlformats.org/officeDocument/2006/relationships/slide" Target="slide53.xml"/><Relationship Id="rId9" Type="http://schemas.openxmlformats.org/officeDocument/2006/relationships/slide" Target="slide64.xml"/><Relationship Id="rId1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2.xml"/><Relationship Id="rId18" Type="http://schemas.openxmlformats.org/officeDocument/2006/relationships/image" Target="../media/image6.png"/><Relationship Id="rId3" Type="http://schemas.openxmlformats.org/officeDocument/2006/relationships/slide" Target="slide54.xml"/><Relationship Id="rId7" Type="http://schemas.openxmlformats.org/officeDocument/2006/relationships/slide" Target="slide68.xml"/><Relationship Id="rId12" Type="http://schemas.openxmlformats.org/officeDocument/2006/relationships/slide" Target="slide72.xml"/><Relationship Id="rId17" Type="http://schemas.microsoft.com/office/2007/relationships/hdphoto" Target="../media/hdphoto2.wdp"/><Relationship Id="rId2" Type="http://schemas.openxmlformats.org/officeDocument/2006/relationships/slide" Target="slide5.xml"/><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slide" Target="slide50.xml"/><Relationship Id="rId11" Type="http://schemas.openxmlformats.org/officeDocument/2006/relationships/slide" Target="slide71.xml"/><Relationship Id="rId5" Type="http://schemas.openxmlformats.org/officeDocument/2006/relationships/slide" Target="slide55.xml"/><Relationship Id="rId15" Type="http://schemas.openxmlformats.org/officeDocument/2006/relationships/slide" Target="slide7.xml"/><Relationship Id="rId10" Type="http://schemas.openxmlformats.org/officeDocument/2006/relationships/slide" Target="slide70.xml"/><Relationship Id="rId4" Type="http://schemas.openxmlformats.org/officeDocument/2006/relationships/slide" Target="slide53.xml"/><Relationship Id="rId9" Type="http://schemas.openxmlformats.org/officeDocument/2006/relationships/slide" Target="slide69.xml"/><Relationship Id="rId1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slide" Target="slide55.xml"/><Relationship Id="rId7" Type="http://schemas.openxmlformats.org/officeDocument/2006/relationships/slide" Target="slide73.xml"/><Relationship Id="rId12" Type="http://schemas.openxmlformats.org/officeDocument/2006/relationships/image" Target="../media/image16.png"/><Relationship Id="rId2" Type="http://schemas.openxmlformats.org/officeDocument/2006/relationships/slide" Target="slide5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slide" Target="slide9.xml"/><Relationship Id="rId5" Type="http://schemas.openxmlformats.org/officeDocument/2006/relationships/slide" Target="slide52.xml"/><Relationship Id="rId10" Type="http://schemas.openxmlformats.org/officeDocument/2006/relationships/image" Target="../media/image5.png"/><Relationship Id="rId4" Type="http://schemas.openxmlformats.org/officeDocument/2006/relationships/slide" Target="slide50.xml"/><Relationship Id="rId9" Type="http://schemas.openxmlformats.org/officeDocument/2006/relationships/slide" Target="slide2.xml"/></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slide" Target="slide53.xml"/><Relationship Id="rId7" Type="http://schemas.openxmlformats.org/officeDocument/2006/relationships/slide" Target="slide74.xml"/><Relationship Id="rId12" Type="http://schemas.openxmlformats.org/officeDocument/2006/relationships/slide" Target="slide11.xml"/><Relationship Id="rId2" Type="http://schemas.openxmlformats.org/officeDocument/2006/relationships/slide" Target="slide55.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slide" Target="slide52.xml"/><Relationship Id="rId10" Type="http://schemas.openxmlformats.org/officeDocument/2006/relationships/slide" Target="slide2.xml"/><Relationship Id="rId4" Type="http://schemas.openxmlformats.org/officeDocument/2006/relationships/slide" Target="slide50.xml"/><Relationship Id="rId9" Type="http://schemas.openxmlformats.org/officeDocument/2006/relationships/slide" Target="slide75.xml"/><Relationship Id="rId14" Type="http://schemas.microsoft.com/office/2007/relationships/hdphoto" Target="../media/hdphoto2.wdp"/></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80.xml"/><Relationship Id="rId18" Type="http://schemas.microsoft.com/office/2007/relationships/hdphoto" Target="../media/hdphoto2.wdp"/><Relationship Id="rId3" Type="http://schemas.openxmlformats.org/officeDocument/2006/relationships/slide" Target="slide50.xml"/><Relationship Id="rId7" Type="http://schemas.openxmlformats.org/officeDocument/2006/relationships/slide" Target="slide76.xml"/><Relationship Id="rId12" Type="http://schemas.openxmlformats.org/officeDocument/2006/relationships/slide" Target="slide81.xml"/><Relationship Id="rId17" Type="http://schemas.openxmlformats.org/officeDocument/2006/relationships/image" Target="../media/image16.png"/><Relationship Id="rId2" Type="http://schemas.openxmlformats.org/officeDocument/2006/relationships/slide" Target="slide54.xml"/><Relationship Id="rId16"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slide" Target="slide79.xml"/><Relationship Id="rId5" Type="http://schemas.openxmlformats.org/officeDocument/2006/relationships/slide" Target="slide52.xml"/><Relationship Id="rId15" Type="http://schemas.openxmlformats.org/officeDocument/2006/relationships/image" Target="../media/image5.png"/><Relationship Id="rId10" Type="http://schemas.openxmlformats.org/officeDocument/2006/relationships/slide" Target="slide78.xml"/><Relationship Id="rId4" Type="http://schemas.openxmlformats.org/officeDocument/2006/relationships/slide" Target="slide53.xml"/><Relationship Id="rId9" Type="http://schemas.openxmlformats.org/officeDocument/2006/relationships/slide" Target="slide77.xml"/><Relationship Id="rId1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hart" Target="../charts/chart28.xml"/><Relationship Id="rId13" Type="http://schemas.openxmlformats.org/officeDocument/2006/relationships/image" Target="../media/image9.png"/><Relationship Id="rId18" Type="http://schemas.openxmlformats.org/officeDocument/2006/relationships/slide" Target="slide50.xml"/><Relationship Id="rId3" Type="http://schemas.openxmlformats.org/officeDocument/2006/relationships/image" Target="../media/image7.png"/><Relationship Id="rId21" Type="http://schemas.openxmlformats.org/officeDocument/2006/relationships/slide" Target="slide7.xml"/><Relationship Id="rId7" Type="http://schemas.openxmlformats.org/officeDocument/2006/relationships/chart" Target="../charts/chart27.xml"/><Relationship Id="rId12" Type="http://schemas.openxmlformats.org/officeDocument/2006/relationships/chart" Target="../charts/chart32.xml"/><Relationship Id="rId17" Type="http://schemas.openxmlformats.org/officeDocument/2006/relationships/slide" Target="slide5.xml"/><Relationship Id="rId2" Type="http://schemas.openxmlformats.org/officeDocument/2006/relationships/slide" Target="slide28.xml"/><Relationship Id="rId16" Type="http://schemas.openxmlformats.org/officeDocument/2006/relationships/slide" Target="slide4.xml"/><Relationship Id="rId20"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30.xml"/><Relationship Id="rId11" Type="http://schemas.openxmlformats.org/officeDocument/2006/relationships/chart" Target="../charts/chart31.xml"/><Relationship Id="rId24" Type="http://schemas.openxmlformats.org/officeDocument/2006/relationships/slide" Target="slide14.xml"/><Relationship Id="rId5" Type="http://schemas.openxmlformats.org/officeDocument/2006/relationships/slide" Target="slide29.xml"/><Relationship Id="rId15" Type="http://schemas.openxmlformats.org/officeDocument/2006/relationships/image" Target="../media/image5.png"/><Relationship Id="rId23" Type="http://schemas.openxmlformats.org/officeDocument/2006/relationships/slide" Target="slide11.xml"/><Relationship Id="rId10" Type="http://schemas.openxmlformats.org/officeDocument/2006/relationships/chart" Target="../charts/chart30.xml"/><Relationship Id="rId19"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chart" Target="../charts/chart29.xml"/><Relationship Id="rId14" Type="http://schemas.openxmlformats.org/officeDocument/2006/relationships/slide" Target="slide2.xml"/><Relationship Id="rId22" Type="http://schemas.openxmlformats.org/officeDocument/2006/relationships/slide" Target="slide9.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xml"/><Relationship Id="rId7" Type="http://schemas.openxmlformats.org/officeDocument/2006/relationships/slide" Target="slide2.xml"/><Relationship Id="rId12" Type="http://schemas.openxmlformats.org/officeDocument/2006/relationships/chart" Target="../charts/chart34.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chart" Target="../charts/chart33.xml"/><Relationship Id="rId11" Type="http://schemas.openxmlformats.org/officeDocument/2006/relationships/slide" Target="slide8.xml"/><Relationship Id="rId5" Type="http://schemas.openxmlformats.org/officeDocument/2006/relationships/slide" Target="slide14.xml"/><Relationship Id="rId10" Type="http://schemas.openxmlformats.org/officeDocument/2006/relationships/image" Target="../media/image8.png"/><Relationship Id="rId4" Type="http://schemas.openxmlformats.org/officeDocument/2006/relationships/slide" Target="slide11.xml"/><Relationship Id="rId9" Type="http://schemas.openxmlformats.org/officeDocument/2006/relationships/slide" Target="slide5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chart" Target="../charts/chart37.xml"/><Relationship Id="rId13" Type="http://schemas.openxmlformats.org/officeDocument/2006/relationships/image" Target="../media/image5.png"/><Relationship Id="rId18" Type="http://schemas.openxmlformats.org/officeDocument/2006/relationships/slide" Target="slide11.xml"/><Relationship Id="rId3" Type="http://schemas.openxmlformats.org/officeDocument/2006/relationships/slide" Target="slide31.xml"/><Relationship Id="rId7" Type="http://schemas.openxmlformats.org/officeDocument/2006/relationships/chart" Target="../charts/chart36.xml"/><Relationship Id="rId12" Type="http://schemas.openxmlformats.org/officeDocument/2006/relationships/slide" Target="slide2.xml"/><Relationship Id="rId17" Type="http://schemas.openxmlformats.org/officeDocument/2006/relationships/slide" Target="slide9.xml"/><Relationship Id="rId2" Type="http://schemas.openxmlformats.org/officeDocument/2006/relationships/image" Target="../media/image9.png"/><Relationship Id="rId16"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32.xml"/><Relationship Id="rId11" Type="http://schemas.openxmlformats.org/officeDocument/2006/relationships/slide" Target="slide7.xml"/><Relationship Id="rId5" Type="http://schemas.openxmlformats.org/officeDocument/2006/relationships/chart" Target="../charts/chart35.xml"/><Relationship Id="rId15" Type="http://schemas.openxmlformats.org/officeDocument/2006/relationships/image" Target="../media/image8.png"/><Relationship Id="rId10" Type="http://schemas.openxmlformats.org/officeDocument/2006/relationships/image" Target="../media/image6.png"/><Relationship Id="rId19" Type="http://schemas.openxmlformats.org/officeDocument/2006/relationships/slide" Target="slide14.xml"/><Relationship Id="rId4" Type="http://schemas.openxmlformats.org/officeDocument/2006/relationships/image" Target="../media/image7.png"/><Relationship Id="rId9" Type="http://schemas.openxmlformats.org/officeDocument/2006/relationships/chart" Target="../charts/chart38.xml"/><Relationship Id="rId14" Type="http://schemas.openxmlformats.org/officeDocument/2006/relationships/slide" Target="slide52.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4.xml"/><Relationship Id="rId7" Type="http://schemas.openxmlformats.org/officeDocument/2006/relationships/chart" Target="../charts/chart40.xml"/><Relationship Id="rId12"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6.xml"/><Relationship Id="rId6" Type="http://schemas.openxmlformats.org/officeDocument/2006/relationships/chart" Target="../charts/chart39.xml"/><Relationship Id="rId11" Type="http://schemas.openxmlformats.org/officeDocument/2006/relationships/image" Target="../media/image8.png"/><Relationship Id="rId5" Type="http://schemas.openxmlformats.org/officeDocument/2006/relationships/slide" Target="slide7.xml"/><Relationship Id="rId10" Type="http://schemas.openxmlformats.org/officeDocument/2006/relationships/slide" Target="slide53.xml"/><Relationship Id="rId4" Type="http://schemas.openxmlformats.org/officeDocument/2006/relationships/slide" Target="slide3.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p:txBody>
          <a:bodyPr/>
          <a:lstStyle/>
          <a:p>
            <a:r>
              <a:rPr lang="es-UY" dirty="0" smtClean="0">
                <a:solidFill>
                  <a:schemeClr val="tx1"/>
                </a:solidFill>
              </a:rPr>
              <a:t>Portfólio de projetos de tic</a:t>
            </a:r>
            <a:endParaRPr lang="es-ES" dirty="0">
              <a:solidFill>
                <a:schemeClr val="tx1"/>
              </a:solidFill>
            </a:endParaRPr>
          </a:p>
        </p:txBody>
      </p:sp>
      <p:sp>
        <p:nvSpPr>
          <p:cNvPr id="2077" name="Rectangle 29"/>
          <p:cNvSpPr>
            <a:spLocks noGrp="1" noChangeArrowheads="1"/>
          </p:cNvSpPr>
          <p:nvPr>
            <p:ph type="subTitle" idx="1"/>
          </p:nvPr>
        </p:nvSpPr>
        <p:spPr/>
        <p:txBody>
          <a:bodyPr/>
          <a:lstStyle/>
          <a:p>
            <a:r>
              <a:rPr lang="pt-BR" dirty="0" smtClean="0"/>
              <a:t>Resumo executivo</a:t>
            </a:r>
          </a:p>
          <a:p>
            <a:r>
              <a:rPr lang="pt-BR" dirty="0" smtClean="0"/>
              <a:t>OUTUBRO/2012</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pSp>
        <p:nvGrpSpPr>
          <p:cNvPr id="7" name="Grupo 6"/>
          <p:cNvGrpSpPr/>
          <p:nvPr/>
        </p:nvGrpSpPr>
        <p:grpSpPr>
          <a:xfrm>
            <a:off x="179512" y="1283274"/>
            <a:ext cx="8784975" cy="4859964"/>
            <a:chOff x="179513" y="1283274"/>
            <a:chExt cx="8640960" cy="4859964"/>
          </a:xfrm>
        </p:grpSpPr>
        <p:cxnSp>
          <p:nvCxnSpPr>
            <p:cNvPr id="32" name="Conector reto 11"/>
            <p:cNvCxnSpPr/>
            <p:nvPr/>
          </p:nvCxnSpPr>
          <p:spPr>
            <a:xfrm flipH="1">
              <a:off x="179513" y="1428579"/>
              <a:ext cx="1978" cy="4714659"/>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179513" y="6143238"/>
              <a:ext cx="864096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820473" y="1418743"/>
              <a:ext cx="0" cy="472449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ector reto 17"/>
            <p:cNvCxnSpPr/>
            <p:nvPr/>
          </p:nvCxnSpPr>
          <p:spPr>
            <a:xfrm flipH="1">
              <a:off x="5276275" y="1418743"/>
              <a:ext cx="3544198" cy="983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5288678"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181492" y="1423661"/>
              <a:ext cx="3454404" cy="1475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to 20"/>
            <p:cNvCxnSpPr/>
            <p:nvPr/>
          </p:nvCxnSpPr>
          <p:spPr>
            <a:xfrm flipV="1">
              <a:off x="3635896"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graphicFrame>
        <p:nvGraphicFramePr>
          <p:cNvPr id="45" name="Table 44"/>
          <p:cNvGraphicFramePr>
            <a:graphicFrameLocks noGrp="1"/>
          </p:cNvGraphicFramePr>
          <p:nvPr>
            <p:extLst>
              <p:ext uri="{D42A27DB-BD31-4B8C-83A1-F6EECF244321}">
                <p14:modId xmlns:p14="http://schemas.microsoft.com/office/powerpoint/2010/main" val="1198551835"/>
              </p:ext>
            </p:extLst>
          </p:nvPr>
        </p:nvGraphicFramePr>
        <p:xfrm>
          <a:off x="611560" y="1772816"/>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Autenticidade Documental</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Mandados &amp; Alvarás Digitais</a:t>
                      </a:r>
                      <a:endParaRPr lang="pt-BR" sz="1600" dirty="0"/>
                    </a:p>
                  </a:txBody>
                  <a:tcPr/>
                </a:tc>
                <a:tc>
                  <a:txBody>
                    <a:bodyPr/>
                    <a:lstStyle/>
                    <a:p>
                      <a:pPr algn="ctr"/>
                      <a:r>
                        <a:rPr lang="pt-BR" sz="1600" dirty="0" err="1" smtClean="0"/>
                        <a:t>Nov</a:t>
                      </a:r>
                      <a:r>
                        <a:rPr lang="pt-BR" sz="1600" dirty="0" smtClean="0"/>
                        <a:t>/12</a:t>
                      </a:r>
                      <a:endParaRPr lang="pt-BR" sz="1600" dirty="0"/>
                    </a:p>
                  </a:txBody>
                  <a:tcPr/>
                </a:tc>
                <a:tc>
                  <a:txBody>
                    <a:bodyPr/>
                    <a:lstStyle/>
                    <a:p>
                      <a:pPr algn="r"/>
                      <a:r>
                        <a:rPr lang="pt-BR" sz="1600" dirty="0" smtClean="0"/>
                        <a:t>95%</a:t>
                      </a:r>
                      <a:endParaRPr lang="pt-BR" sz="1600" dirty="0"/>
                    </a:p>
                  </a:txBody>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801023133"/>
              </p:ext>
            </p:extLst>
          </p:nvPr>
        </p:nvGraphicFramePr>
        <p:xfrm>
          <a:off x="611560" y="2636912"/>
          <a:ext cx="7992888" cy="1110981"/>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Gestão Documental</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Digitalização das Fichas Funcionais</a:t>
                      </a:r>
                      <a:endParaRPr lang="pt-BR" sz="1600" dirty="0"/>
                    </a:p>
                  </a:txBody>
                  <a:tcPr/>
                </a:tc>
                <a:tc>
                  <a:txBody>
                    <a:bodyPr/>
                    <a:lstStyle/>
                    <a:p>
                      <a:pPr algn="ctr"/>
                      <a:r>
                        <a:rPr lang="pt-PT" sz="1600" dirty="0" smtClean="0"/>
                        <a:t>N/D</a:t>
                      </a:r>
                      <a:endParaRPr lang="pt-BR" sz="1600" dirty="0"/>
                    </a:p>
                  </a:txBody>
                  <a:tcPr/>
                </a:tc>
                <a:tc>
                  <a:txBody>
                    <a:bodyPr/>
                    <a:lstStyle/>
                    <a:p>
                      <a:pPr algn="r"/>
                      <a:r>
                        <a:rPr lang="pt-BR" sz="1600" dirty="0" smtClean="0"/>
                        <a:t>15%</a:t>
                      </a:r>
                      <a:endParaRPr lang="pt-BR" sz="1600" dirty="0"/>
                    </a:p>
                  </a:txBody>
                  <a:tcPr/>
                </a:tc>
              </a:tr>
              <a:tr h="370327">
                <a:tc>
                  <a:txBody>
                    <a:bodyPr/>
                    <a:lstStyle/>
                    <a:p>
                      <a:r>
                        <a:rPr lang="pt-BR" sz="1600" dirty="0" smtClean="0"/>
                        <a:t>Arquivo Geral</a:t>
                      </a:r>
                      <a:endParaRPr lang="pt-BR" sz="1600" dirty="0"/>
                    </a:p>
                  </a:txBody>
                  <a:tcPr/>
                </a:tc>
                <a:tc>
                  <a:txBody>
                    <a:bodyPr/>
                    <a:lstStyle/>
                    <a:p>
                      <a:pPr algn="ctr"/>
                      <a:r>
                        <a:rPr lang="pt-BR" sz="1600" dirty="0" smtClean="0"/>
                        <a:t>Dez/12</a:t>
                      </a:r>
                      <a:endParaRPr lang="pt-BR" sz="1600" dirty="0"/>
                    </a:p>
                  </a:txBody>
                  <a:tcPr/>
                </a:tc>
                <a:tc>
                  <a:txBody>
                    <a:bodyPr/>
                    <a:lstStyle/>
                    <a:p>
                      <a:pPr algn="r"/>
                      <a:r>
                        <a:rPr lang="pt-BR" sz="1600" dirty="0" smtClean="0"/>
                        <a:t>60%</a:t>
                      </a:r>
                      <a:endParaRPr lang="pt-BR" sz="1600" dirty="0"/>
                    </a:p>
                  </a:txBody>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4294167576"/>
              </p:ext>
            </p:extLst>
          </p:nvPr>
        </p:nvGraphicFramePr>
        <p:xfrm>
          <a:off x="611560" y="3861048"/>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Portal Corporativo</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Portal de Internet</a:t>
                      </a:r>
                      <a:endParaRPr lang="pt-BR" sz="1600" dirty="0"/>
                    </a:p>
                  </a:txBody>
                  <a:tcPr/>
                </a:tc>
                <a:tc>
                  <a:txBody>
                    <a:bodyPr/>
                    <a:lstStyle/>
                    <a:p>
                      <a:pPr algn="ctr"/>
                      <a:r>
                        <a:rPr lang="pt-PT" sz="1600" dirty="0" smtClean="0"/>
                        <a:t>Dez/12</a:t>
                      </a:r>
                      <a:endParaRPr lang="pt-BR" sz="1600" dirty="0"/>
                    </a:p>
                  </a:txBody>
                  <a:tcPr/>
                </a:tc>
                <a:tc>
                  <a:txBody>
                    <a:bodyPr/>
                    <a:lstStyle/>
                    <a:p>
                      <a:pPr algn="r"/>
                      <a:r>
                        <a:rPr lang="pt-BR" sz="1600" dirty="0" smtClean="0"/>
                        <a:t>60%</a:t>
                      </a:r>
                      <a:endParaRPr lang="pt-BR" sz="1600" dirty="0"/>
                    </a:p>
                  </a:txBody>
                  <a:tcPr/>
                </a:tc>
              </a:tr>
            </a:tbl>
          </a:graphicData>
        </a:graphic>
      </p:graphicFrame>
      <p:pic>
        <p:nvPicPr>
          <p:cNvPr id="43" name="Picture 102" descr="Star"/>
          <p:cNvPicPr>
            <a:picLocks noChangeAspect="1" noChangeArrowheads="1"/>
          </p:cNvPicPr>
          <p:nvPr/>
        </p:nvPicPr>
        <p:blipFill>
          <a:blip r:embed="rId2" cstate="print"/>
          <a:srcRect/>
          <a:stretch>
            <a:fillRect/>
          </a:stretch>
        </p:blipFill>
        <p:spPr bwMode="auto">
          <a:xfrm>
            <a:off x="5508128" y="2218997"/>
            <a:ext cx="216000" cy="216000"/>
          </a:xfrm>
          <a:prstGeom prst="rect">
            <a:avLst/>
          </a:prstGeom>
          <a:noFill/>
          <a:ln w="9525">
            <a:noFill/>
            <a:miter lim="800000"/>
            <a:headEnd/>
            <a:tailEnd/>
          </a:ln>
        </p:spPr>
      </p:pic>
      <p:pic>
        <p:nvPicPr>
          <p:cNvPr id="44" name="Picture 2056" descr="Icon Magnifying Glass">
            <a:hlinkClick r:id="rId3" action="ppaction://hlinksldjump"/>
          </p:cNvPr>
          <p:cNvPicPr>
            <a:picLocks noChangeAspect="1" noChangeArrowheads="1"/>
          </p:cNvPicPr>
          <p:nvPr/>
        </p:nvPicPr>
        <p:blipFill>
          <a:blip r:embed="rId4" cstate="print"/>
          <a:srcRect/>
          <a:stretch>
            <a:fillRect/>
          </a:stretch>
        </p:blipFill>
        <p:spPr bwMode="auto">
          <a:xfrm>
            <a:off x="5796168" y="2218997"/>
            <a:ext cx="264750" cy="216000"/>
          </a:xfrm>
          <a:prstGeom prst="rect">
            <a:avLst/>
          </a:prstGeom>
          <a:noFill/>
          <a:ln w="9525">
            <a:noFill/>
            <a:miter lim="800000"/>
            <a:headEnd/>
            <a:tailEnd/>
          </a:ln>
        </p:spPr>
      </p:pic>
      <p:pic>
        <p:nvPicPr>
          <p:cNvPr id="47" name="Picture 102" descr="Star"/>
          <p:cNvPicPr>
            <a:picLocks noChangeAspect="1" noChangeArrowheads="1"/>
          </p:cNvPicPr>
          <p:nvPr/>
        </p:nvPicPr>
        <p:blipFill>
          <a:blip r:embed="rId2" cstate="print"/>
          <a:srcRect/>
          <a:stretch>
            <a:fillRect/>
          </a:stretch>
        </p:blipFill>
        <p:spPr bwMode="auto">
          <a:xfrm>
            <a:off x="5508104" y="3092110"/>
            <a:ext cx="216000" cy="216000"/>
          </a:xfrm>
          <a:prstGeom prst="rect">
            <a:avLst/>
          </a:prstGeom>
          <a:noFill/>
          <a:ln w="9525">
            <a:noFill/>
            <a:miter lim="800000"/>
            <a:headEnd/>
            <a:tailEnd/>
          </a:ln>
        </p:spPr>
      </p:pic>
      <p:pic>
        <p:nvPicPr>
          <p:cNvPr id="48" name="Picture 2056" descr="Icon Magnifying Glass">
            <a:hlinkClick r:id="rId5" action="ppaction://hlinksldjump"/>
          </p:cNvPr>
          <p:cNvPicPr>
            <a:picLocks noChangeAspect="1" noChangeArrowheads="1"/>
          </p:cNvPicPr>
          <p:nvPr/>
        </p:nvPicPr>
        <p:blipFill>
          <a:blip r:embed="rId4" cstate="print"/>
          <a:srcRect/>
          <a:stretch>
            <a:fillRect/>
          </a:stretch>
        </p:blipFill>
        <p:spPr bwMode="auto">
          <a:xfrm>
            <a:off x="5796144" y="3092110"/>
            <a:ext cx="264750" cy="216000"/>
          </a:xfrm>
          <a:prstGeom prst="rect">
            <a:avLst/>
          </a:prstGeom>
          <a:noFill/>
          <a:ln w="9525">
            <a:noFill/>
            <a:miter lim="800000"/>
            <a:headEnd/>
            <a:tailEnd/>
          </a:ln>
        </p:spPr>
      </p:pic>
      <p:pic>
        <p:nvPicPr>
          <p:cNvPr id="49" name="Picture 102" descr="Star"/>
          <p:cNvPicPr>
            <a:picLocks noChangeAspect="1" noChangeArrowheads="1"/>
          </p:cNvPicPr>
          <p:nvPr/>
        </p:nvPicPr>
        <p:blipFill>
          <a:blip r:embed="rId2" cstate="print"/>
          <a:srcRect/>
          <a:stretch>
            <a:fillRect/>
          </a:stretch>
        </p:blipFill>
        <p:spPr bwMode="auto">
          <a:xfrm>
            <a:off x="5508104" y="4316270"/>
            <a:ext cx="216000" cy="216000"/>
          </a:xfrm>
          <a:prstGeom prst="rect">
            <a:avLst/>
          </a:prstGeom>
          <a:noFill/>
          <a:ln w="9525">
            <a:noFill/>
            <a:miter lim="800000"/>
            <a:headEnd/>
            <a:tailEnd/>
          </a:ln>
        </p:spPr>
      </p:pic>
      <p:pic>
        <p:nvPicPr>
          <p:cNvPr id="50" name="Picture 2056" descr="Icon Magnifying Glass">
            <a:hlinkClick r:id="rId6" action="ppaction://hlinksldjump"/>
          </p:cNvPr>
          <p:cNvPicPr>
            <a:picLocks noChangeAspect="1" noChangeArrowheads="1"/>
          </p:cNvPicPr>
          <p:nvPr/>
        </p:nvPicPr>
        <p:blipFill>
          <a:blip r:embed="rId4" cstate="print"/>
          <a:srcRect/>
          <a:stretch>
            <a:fillRect/>
          </a:stretch>
        </p:blipFill>
        <p:spPr bwMode="auto">
          <a:xfrm>
            <a:off x="5796144" y="4316270"/>
            <a:ext cx="264750" cy="216000"/>
          </a:xfrm>
          <a:prstGeom prst="rect">
            <a:avLst/>
          </a:prstGeom>
          <a:noFill/>
          <a:ln w="9525">
            <a:noFill/>
            <a:miter lim="800000"/>
            <a:headEnd/>
            <a:tailEnd/>
          </a:ln>
        </p:spPr>
      </p:pic>
      <p:graphicFrame>
        <p:nvGraphicFramePr>
          <p:cNvPr id="51" name="Object 97"/>
          <p:cNvGraphicFramePr>
            <a:graphicFrameLocks/>
          </p:cNvGraphicFramePr>
          <p:nvPr>
            <p:extLst>
              <p:ext uri="{D42A27DB-BD31-4B8C-83A1-F6EECF244321}">
                <p14:modId xmlns:p14="http://schemas.microsoft.com/office/powerpoint/2010/main" val="3928565245"/>
              </p:ext>
            </p:extLst>
          </p:nvPr>
        </p:nvGraphicFramePr>
        <p:xfrm>
          <a:off x="7092280" y="2095549"/>
          <a:ext cx="1395155" cy="4825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Object 97"/>
          <p:cNvGraphicFramePr>
            <a:graphicFrameLocks/>
          </p:cNvGraphicFramePr>
          <p:nvPr>
            <p:extLst>
              <p:ext uri="{D42A27DB-BD31-4B8C-83A1-F6EECF244321}">
                <p14:modId xmlns:p14="http://schemas.microsoft.com/office/powerpoint/2010/main" val="2756709521"/>
              </p:ext>
            </p:extLst>
          </p:nvPr>
        </p:nvGraphicFramePr>
        <p:xfrm>
          <a:off x="7137285" y="2188283"/>
          <a:ext cx="1278000" cy="2970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7" name="Object 97"/>
          <p:cNvGraphicFramePr>
            <a:graphicFrameLocks/>
          </p:cNvGraphicFramePr>
          <p:nvPr>
            <p:extLst>
              <p:ext uri="{D42A27DB-BD31-4B8C-83A1-F6EECF244321}">
                <p14:modId xmlns:p14="http://schemas.microsoft.com/office/powerpoint/2010/main" val="2709414919"/>
              </p:ext>
            </p:extLst>
          </p:nvPr>
        </p:nvGraphicFramePr>
        <p:xfrm>
          <a:off x="7092280" y="2955516"/>
          <a:ext cx="1395155" cy="4825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8" name="Object 97"/>
          <p:cNvGraphicFramePr>
            <a:graphicFrameLocks/>
          </p:cNvGraphicFramePr>
          <p:nvPr>
            <p:extLst>
              <p:ext uri="{D42A27DB-BD31-4B8C-83A1-F6EECF244321}">
                <p14:modId xmlns:p14="http://schemas.microsoft.com/office/powerpoint/2010/main" val="3883160211"/>
              </p:ext>
            </p:extLst>
          </p:nvPr>
        </p:nvGraphicFramePr>
        <p:xfrm>
          <a:off x="7137285" y="3048250"/>
          <a:ext cx="1278000" cy="29703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Object 97"/>
          <p:cNvGraphicFramePr>
            <a:graphicFrameLocks/>
          </p:cNvGraphicFramePr>
          <p:nvPr>
            <p:extLst>
              <p:ext uri="{D42A27DB-BD31-4B8C-83A1-F6EECF244321}">
                <p14:modId xmlns:p14="http://schemas.microsoft.com/office/powerpoint/2010/main" val="1716071773"/>
              </p:ext>
            </p:extLst>
          </p:nvPr>
        </p:nvGraphicFramePr>
        <p:xfrm>
          <a:off x="7092280" y="4183805"/>
          <a:ext cx="1395155" cy="4825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0" name="Object 97"/>
          <p:cNvGraphicFramePr>
            <a:graphicFrameLocks/>
          </p:cNvGraphicFramePr>
          <p:nvPr>
            <p:extLst>
              <p:ext uri="{D42A27DB-BD31-4B8C-83A1-F6EECF244321}">
                <p14:modId xmlns:p14="http://schemas.microsoft.com/office/powerpoint/2010/main" val="4222861686"/>
              </p:ext>
            </p:extLst>
          </p:nvPr>
        </p:nvGraphicFramePr>
        <p:xfrm>
          <a:off x="7137285" y="4276539"/>
          <a:ext cx="1278000" cy="297033"/>
        </p:xfrm>
        <a:graphic>
          <a:graphicData uri="http://schemas.openxmlformats.org/drawingml/2006/chart">
            <c:chart xmlns:c="http://schemas.openxmlformats.org/drawingml/2006/chart" xmlns:r="http://schemas.openxmlformats.org/officeDocument/2006/relationships" r:id="rId12"/>
          </a:graphicData>
        </a:graphic>
      </p:graphicFrame>
      <p:pic>
        <p:nvPicPr>
          <p:cNvPr id="62" name="Picture 56" descr="Viewer file"/>
          <p:cNvPicPr>
            <a:picLocks noChangeAspect="1" noChangeArrowheads="1"/>
          </p:cNvPicPr>
          <p:nvPr/>
        </p:nvPicPr>
        <p:blipFill>
          <a:blip r:embed="rId13" cstate="print"/>
          <a:srcRect/>
          <a:stretch>
            <a:fillRect/>
          </a:stretch>
        </p:blipFill>
        <p:spPr bwMode="auto">
          <a:xfrm>
            <a:off x="8316440" y="1844824"/>
            <a:ext cx="216000" cy="216000"/>
          </a:xfrm>
          <a:prstGeom prst="rect">
            <a:avLst/>
          </a:prstGeom>
          <a:noFill/>
          <a:ln w="9525">
            <a:noFill/>
            <a:miter lim="800000"/>
            <a:headEnd/>
            <a:tailEnd/>
          </a:ln>
        </p:spPr>
      </p:pic>
      <p:pic>
        <p:nvPicPr>
          <p:cNvPr id="63" name="Picture 56" descr="Viewer file"/>
          <p:cNvPicPr>
            <a:picLocks noChangeAspect="1" noChangeArrowheads="1"/>
          </p:cNvPicPr>
          <p:nvPr/>
        </p:nvPicPr>
        <p:blipFill>
          <a:blip r:embed="rId13" cstate="print"/>
          <a:srcRect/>
          <a:stretch>
            <a:fillRect/>
          </a:stretch>
        </p:blipFill>
        <p:spPr bwMode="auto">
          <a:xfrm>
            <a:off x="8316440" y="2697369"/>
            <a:ext cx="216000" cy="216000"/>
          </a:xfrm>
          <a:prstGeom prst="rect">
            <a:avLst/>
          </a:prstGeom>
          <a:noFill/>
          <a:ln w="9525">
            <a:noFill/>
            <a:miter lim="800000"/>
            <a:headEnd/>
            <a:tailEnd/>
          </a:ln>
        </p:spPr>
      </p:pic>
      <p:pic>
        <p:nvPicPr>
          <p:cNvPr id="67" name="Picture 56" descr="Viewer file"/>
          <p:cNvPicPr>
            <a:picLocks noChangeAspect="1" noChangeArrowheads="1"/>
          </p:cNvPicPr>
          <p:nvPr/>
        </p:nvPicPr>
        <p:blipFill>
          <a:blip r:embed="rId13" cstate="print"/>
          <a:srcRect/>
          <a:stretch>
            <a:fillRect/>
          </a:stretch>
        </p:blipFill>
        <p:spPr bwMode="auto">
          <a:xfrm>
            <a:off x="8316440" y="3921505"/>
            <a:ext cx="216000" cy="216000"/>
          </a:xfrm>
          <a:prstGeom prst="rect">
            <a:avLst/>
          </a:prstGeom>
          <a:noFill/>
          <a:ln w="9525">
            <a:noFill/>
            <a:miter lim="800000"/>
            <a:headEnd/>
            <a:tailEnd/>
          </a:ln>
        </p:spPr>
      </p:pic>
      <p:graphicFrame>
        <p:nvGraphicFramePr>
          <p:cNvPr id="40" name="Object 97"/>
          <p:cNvGraphicFramePr>
            <a:graphicFrameLocks/>
          </p:cNvGraphicFramePr>
          <p:nvPr>
            <p:extLst>
              <p:ext uri="{D42A27DB-BD31-4B8C-83A1-F6EECF244321}">
                <p14:modId xmlns:p14="http://schemas.microsoft.com/office/powerpoint/2010/main" val="865678593"/>
              </p:ext>
            </p:extLst>
          </p:nvPr>
        </p:nvGraphicFramePr>
        <p:xfrm>
          <a:off x="7092280" y="3331284"/>
          <a:ext cx="1395155" cy="48250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 name="Object 97"/>
          <p:cNvGraphicFramePr>
            <a:graphicFrameLocks/>
          </p:cNvGraphicFramePr>
          <p:nvPr>
            <p:extLst>
              <p:ext uri="{D42A27DB-BD31-4B8C-83A1-F6EECF244321}">
                <p14:modId xmlns:p14="http://schemas.microsoft.com/office/powerpoint/2010/main" val="1518220607"/>
              </p:ext>
            </p:extLst>
          </p:nvPr>
        </p:nvGraphicFramePr>
        <p:xfrm>
          <a:off x="7137285" y="3424018"/>
          <a:ext cx="1278000" cy="297033"/>
        </p:xfrm>
        <a:graphic>
          <a:graphicData uri="http://schemas.openxmlformats.org/drawingml/2006/chart">
            <c:chart xmlns:c="http://schemas.openxmlformats.org/drawingml/2006/chart" xmlns:r="http://schemas.openxmlformats.org/officeDocument/2006/relationships" r:id="rId15"/>
          </a:graphicData>
        </a:graphic>
      </p:graphicFrame>
      <p:pic>
        <p:nvPicPr>
          <p:cNvPr id="42" name="Picture 2056" descr="Icon Magnifying Glass">
            <a:hlinkClick r:id="rId16" action="ppaction://hlinksldjump"/>
          </p:cNvPr>
          <p:cNvPicPr>
            <a:picLocks noChangeAspect="1" noChangeArrowheads="1"/>
          </p:cNvPicPr>
          <p:nvPr/>
        </p:nvPicPr>
        <p:blipFill>
          <a:blip r:embed="rId4" cstate="print"/>
          <a:srcRect/>
          <a:stretch>
            <a:fillRect/>
          </a:stretch>
        </p:blipFill>
        <p:spPr bwMode="auto">
          <a:xfrm>
            <a:off x="5796136" y="3452174"/>
            <a:ext cx="264750" cy="216000"/>
          </a:xfrm>
          <a:prstGeom prst="rect">
            <a:avLst/>
          </a:prstGeom>
          <a:noFill/>
          <a:ln w="9525">
            <a:noFill/>
            <a:miter lim="800000"/>
            <a:headEnd/>
            <a:tailEnd/>
          </a:ln>
        </p:spPr>
      </p:pic>
      <p:graphicFrame>
        <p:nvGraphicFramePr>
          <p:cNvPr id="46" name="Table 44"/>
          <p:cNvGraphicFramePr>
            <a:graphicFrameLocks noGrp="1"/>
          </p:cNvGraphicFramePr>
          <p:nvPr>
            <p:extLst>
              <p:ext uri="{D42A27DB-BD31-4B8C-83A1-F6EECF244321}">
                <p14:modId xmlns:p14="http://schemas.microsoft.com/office/powerpoint/2010/main" val="2341440686"/>
              </p:ext>
            </p:extLst>
          </p:nvPr>
        </p:nvGraphicFramePr>
        <p:xfrm>
          <a:off x="611560" y="4716145"/>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Publicação</a:t>
                      </a:r>
                      <a:r>
                        <a:rPr lang="pt-BR" baseline="0" dirty="0" smtClean="0"/>
                        <a:t> Eletrônica</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err="1" smtClean="0"/>
                        <a:t>Jud</a:t>
                      </a:r>
                      <a:r>
                        <a:rPr lang="pt-BR" sz="1600" baseline="0" dirty="0" smtClean="0"/>
                        <a:t> Edital</a:t>
                      </a:r>
                      <a:endParaRPr lang="pt-BR" sz="1600" dirty="0"/>
                    </a:p>
                  </a:txBody>
                  <a:tcPr/>
                </a:tc>
                <a:tc>
                  <a:txBody>
                    <a:bodyPr/>
                    <a:lstStyle/>
                    <a:p>
                      <a:pPr algn="ctr"/>
                      <a:r>
                        <a:rPr lang="pt-BR" sz="1600" dirty="0" err="1" smtClean="0"/>
                        <a:t>Concl</a:t>
                      </a:r>
                      <a:r>
                        <a:rPr lang="pt-BR" sz="1600" dirty="0" smtClean="0"/>
                        <a:t>.</a:t>
                      </a:r>
                      <a:endParaRPr lang="pt-BR" sz="1600" dirty="0"/>
                    </a:p>
                  </a:txBody>
                  <a:tcPr/>
                </a:tc>
                <a:tc>
                  <a:txBody>
                    <a:bodyPr/>
                    <a:lstStyle/>
                    <a:p>
                      <a:pPr algn="r"/>
                      <a:r>
                        <a:rPr lang="pt-BR" sz="1600" dirty="0" smtClean="0"/>
                        <a:t>100%</a:t>
                      </a:r>
                      <a:endParaRPr lang="pt-BR" sz="1600" dirty="0"/>
                    </a:p>
                  </a:txBody>
                  <a:tcPr/>
                </a:tc>
              </a:tr>
            </a:tbl>
          </a:graphicData>
        </a:graphic>
      </p:graphicFrame>
      <p:pic>
        <p:nvPicPr>
          <p:cNvPr id="53" name="Picture 102" descr="Star"/>
          <p:cNvPicPr>
            <a:picLocks noChangeAspect="1" noChangeArrowheads="1"/>
          </p:cNvPicPr>
          <p:nvPr/>
        </p:nvPicPr>
        <p:blipFill>
          <a:blip r:embed="rId2" cstate="print"/>
          <a:srcRect/>
          <a:stretch>
            <a:fillRect/>
          </a:stretch>
        </p:blipFill>
        <p:spPr bwMode="auto">
          <a:xfrm>
            <a:off x="5508128" y="5162326"/>
            <a:ext cx="216000" cy="216000"/>
          </a:xfrm>
          <a:prstGeom prst="rect">
            <a:avLst/>
          </a:prstGeom>
          <a:noFill/>
          <a:ln w="9525">
            <a:noFill/>
            <a:miter lim="800000"/>
            <a:headEnd/>
            <a:tailEnd/>
          </a:ln>
        </p:spPr>
      </p:pic>
      <p:pic>
        <p:nvPicPr>
          <p:cNvPr id="70" name="Picture 56" descr="Viewer file"/>
          <p:cNvPicPr>
            <a:picLocks noChangeAspect="1" noChangeArrowheads="1"/>
          </p:cNvPicPr>
          <p:nvPr/>
        </p:nvPicPr>
        <p:blipFill>
          <a:blip r:embed="rId13" cstate="print"/>
          <a:srcRect/>
          <a:stretch>
            <a:fillRect/>
          </a:stretch>
        </p:blipFill>
        <p:spPr bwMode="auto">
          <a:xfrm>
            <a:off x="8316440" y="4788153"/>
            <a:ext cx="216000" cy="216000"/>
          </a:xfrm>
          <a:prstGeom prst="rect">
            <a:avLst/>
          </a:prstGeom>
          <a:noFill/>
          <a:ln w="9525">
            <a:noFill/>
            <a:miter lim="800000"/>
            <a:headEnd/>
            <a:tailEnd/>
          </a:ln>
        </p:spPr>
      </p:pic>
      <p:graphicFrame>
        <p:nvGraphicFramePr>
          <p:cNvPr id="71" name="Object 97"/>
          <p:cNvGraphicFramePr>
            <a:graphicFrameLocks/>
          </p:cNvGraphicFramePr>
          <p:nvPr>
            <p:extLst>
              <p:ext uri="{D42A27DB-BD31-4B8C-83A1-F6EECF244321}">
                <p14:modId xmlns:p14="http://schemas.microsoft.com/office/powerpoint/2010/main" val="2887089656"/>
              </p:ext>
            </p:extLst>
          </p:nvPr>
        </p:nvGraphicFramePr>
        <p:xfrm>
          <a:off x="7092280" y="5034731"/>
          <a:ext cx="1395155" cy="482501"/>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2" name="Object 97"/>
          <p:cNvGraphicFramePr>
            <a:graphicFrameLocks/>
          </p:cNvGraphicFramePr>
          <p:nvPr>
            <p:extLst>
              <p:ext uri="{D42A27DB-BD31-4B8C-83A1-F6EECF244321}">
                <p14:modId xmlns:p14="http://schemas.microsoft.com/office/powerpoint/2010/main" val="4040297425"/>
              </p:ext>
            </p:extLst>
          </p:nvPr>
        </p:nvGraphicFramePr>
        <p:xfrm>
          <a:off x="7137285" y="5127465"/>
          <a:ext cx="1278000" cy="297033"/>
        </p:xfrm>
        <a:graphic>
          <a:graphicData uri="http://schemas.openxmlformats.org/drawingml/2006/chart">
            <c:chart xmlns:c="http://schemas.openxmlformats.org/drawingml/2006/chart" xmlns:r="http://schemas.openxmlformats.org/officeDocument/2006/relationships" r:id="rId18"/>
          </a:graphicData>
        </a:graphic>
      </p:graphicFrame>
      <p:sp>
        <p:nvSpPr>
          <p:cNvPr id="73" name="CaixaDeTexto 72"/>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74" name="Picture 102" descr="Star"/>
          <p:cNvPicPr>
            <a:picLocks noChangeAspect="1" noChangeArrowheads="1"/>
          </p:cNvPicPr>
          <p:nvPr/>
        </p:nvPicPr>
        <p:blipFill>
          <a:blip r:embed="rId2" cstate="print"/>
          <a:srcRect/>
          <a:stretch>
            <a:fillRect/>
          </a:stretch>
        </p:blipFill>
        <p:spPr bwMode="auto">
          <a:xfrm>
            <a:off x="251544" y="6187370"/>
            <a:ext cx="216000" cy="216000"/>
          </a:xfrm>
          <a:prstGeom prst="rect">
            <a:avLst/>
          </a:prstGeom>
          <a:noFill/>
          <a:ln w="9525">
            <a:noFill/>
            <a:miter lim="800000"/>
            <a:headEnd/>
            <a:tailEnd/>
          </a:ln>
        </p:spPr>
      </p:pic>
      <p:pic>
        <p:nvPicPr>
          <p:cNvPr id="75" name="Picture 2056" descr="Icon Magnifying Glass"/>
          <p:cNvPicPr>
            <a:picLocks noChangeAspect="1" noChangeArrowheads="1"/>
          </p:cNvPicPr>
          <p:nvPr/>
        </p:nvPicPr>
        <p:blipFill>
          <a:blip r:embed="rId4" cstate="print"/>
          <a:srcRect/>
          <a:stretch>
            <a:fillRect/>
          </a:stretch>
        </p:blipFill>
        <p:spPr bwMode="auto">
          <a:xfrm>
            <a:off x="1642954" y="6187394"/>
            <a:ext cx="264750" cy="216000"/>
          </a:xfrm>
          <a:prstGeom prst="rect">
            <a:avLst/>
          </a:prstGeom>
          <a:noFill/>
          <a:ln w="9525">
            <a:noFill/>
            <a:miter lim="800000"/>
            <a:headEnd/>
            <a:tailEnd/>
          </a:ln>
        </p:spPr>
      </p:pic>
      <p:grpSp>
        <p:nvGrpSpPr>
          <p:cNvPr id="55" name="Group 279"/>
          <p:cNvGrpSpPr>
            <a:grpSpLocks noChangeAspect="1"/>
          </p:cNvGrpSpPr>
          <p:nvPr/>
        </p:nvGrpSpPr>
        <p:grpSpPr bwMode="auto">
          <a:xfrm>
            <a:off x="4625984" y="6277948"/>
            <a:ext cx="198000" cy="198000"/>
            <a:chOff x="3507" y="1060"/>
            <a:chExt cx="182" cy="168"/>
          </a:xfrm>
          <a:solidFill>
            <a:schemeClr val="accent1">
              <a:lumMod val="50000"/>
            </a:schemeClr>
          </a:solidFill>
          <a:effectLst>
            <a:outerShdw blurRad="50800" dist="38100" dir="2700000" algn="tl" rotWithShape="0">
              <a:prstClr val="black">
                <a:alpha val="40000"/>
              </a:prstClr>
            </a:outerShdw>
          </a:effectLst>
        </p:grpSpPr>
        <p:sp>
          <p:nvSpPr>
            <p:cNvPr id="68" name="Oval 280"/>
            <p:cNvSpPr>
              <a:spLocks noChangeArrowheads="1"/>
            </p:cNvSpPr>
            <p:nvPr/>
          </p:nvSpPr>
          <p:spPr bwMode="gray">
            <a:xfrm>
              <a:off x="3527" y="1073"/>
              <a:ext cx="142" cy="142"/>
            </a:xfrm>
            <a:prstGeom prst="ellipse">
              <a:avLst/>
            </a:prstGeom>
            <a:grpFill/>
            <a:ln w="9525">
              <a:solidFill>
                <a:schemeClr val="bg1">
                  <a:lumMod val="85000"/>
                </a:schemeClr>
              </a:solidFill>
              <a:round/>
              <a:headEnd/>
              <a:tailEnd/>
            </a:ln>
          </p:spPr>
          <p:txBody>
            <a:bodyPr wrap="none" lIns="166553" tIns="83276" rIns="166553" bIns="83276" anchor="ctr" anchorCtr="1"/>
            <a:lstStyle/>
            <a:p>
              <a:endParaRPr lang="pt-BR" b="1">
                <a:solidFill>
                  <a:schemeClr val="bg1"/>
                </a:solidFill>
              </a:endParaRPr>
            </a:p>
          </p:txBody>
        </p:sp>
        <p:sp>
          <p:nvSpPr>
            <p:cNvPr id="69" name="Oval 281"/>
            <p:cNvSpPr>
              <a:spLocks noChangeArrowheads="1"/>
            </p:cNvSpPr>
            <p:nvPr/>
          </p:nvSpPr>
          <p:spPr bwMode="gray">
            <a:xfrm>
              <a:off x="3507" y="1060"/>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1</a:t>
              </a:r>
            </a:p>
          </p:txBody>
        </p:sp>
      </p:grpSp>
      <p:grpSp>
        <p:nvGrpSpPr>
          <p:cNvPr id="76"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77"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78" name="Oval 281">
              <a:hlinkClick r:id="rId19" action="ppaction://hlinksldjump"/>
            </p:cNvPr>
            <p:cNvSpPr>
              <a:spLocks noChangeArrowheads="1"/>
            </p:cNvSpPr>
            <p:nvPr/>
          </p:nvSpPr>
          <p:spPr bwMode="gray">
            <a:xfrm>
              <a:off x="3507" y="1060"/>
              <a:ext cx="182" cy="168"/>
            </a:xfrm>
            <a:prstGeom prst="ellipse">
              <a:avLst/>
            </a:prstGeom>
            <a:solidFill>
              <a:schemeClr val="bg1"/>
            </a:solid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pic>
        <p:nvPicPr>
          <p:cNvPr id="79" name="Picture 2043" descr="Icon House">
            <a:hlinkClick r:id="rId20" action="ppaction://hlinksldjump" tooltip="Página Inicial"/>
          </p:cNvPr>
          <p:cNvPicPr>
            <a:picLocks noChangeAspect="1" noChangeArrowheads="1"/>
          </p:cNvPicPr>
          <p:nvPr/>
        </p:nvPicPr>
        <p:blipFill>
          <a:blip r:embed="rId21"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0" name="Picture 100" descr="Folder blue">
            <a:hlinkClick r:id="rId22" action="ppaction://hlinksldjump" tooltip="Portfólio de Demandas"/>
          </p:cNvPr>
          <p:cNvPicPr>
            <a:picLocks noChangeAspect="1" noChangeArrowheads="1"/>
          </p:cNvPicPr>
          <p:nvPr/>
        </p:nvPicPr>
        <p:blipFill>
          <a:blip r:embed="rId23"/>
          <a:srcRect/>
          <a:stretch>
            <a:fillRect/>
          </a:stretch>
        </p:blipFill>
        <p:spPr bwMode="auto">
          <a:xfrm>
            <a:off x="8704196" y="6228108"/>
            <a:ext cx="288000" cy="288000"/>
          </a:xfrm>
          <a:prstGeom prst="rect">
            <a:avLst/>
          </a:prstGeom>
          <a:noFill/>
          <a:ln w="9525">
            <a:noFill/>
            <a:miter lim="800000"/>
            <a:headEnd/>
            <a:tailEnd/>
          </a:ln>
          <a:effectLst/>
        </p:spPr>
      </p:pic>
      <p:sp>
        <p:nvSpPr>
          <p:cNvPr id="81" name="Arredondar Retângulo em um Canto Diagonal 8"/>
          <p:cNvSpPr/>
          <p:nvPr/>
        </p:nvSpPr>
        <p:spPr>
          <a:xfrm>
            <a:off x="3707904" y="404664"/>
            <a:ext cx="1512168" cy="864096"/>
          </a:xfrm>
          <a:prstGeom prst="round2DiagRect">
            <a:avLst/>
          </a:prstGeom>
          <a:solidFill>
            <a:srgbClr val="2D2D8A"/>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82" name="Arredondar Retângulo em um Canto Diagonal 9">
            <a:hlinkClick r:id="rId24"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83" name="Arredondar Retângulo em um Canto Diagonal 10">
            <a:hlinkClick r:id="rId25"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84" name="Arredondar Retângulo em um Canto Diagonal 1">
            <a:hlinkClick r:id="rId26" action="ppaction://hlinksldjump"/>
          </p:cNvPr>
          <p:cNvSpPr/>
          <p:nvPr/>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85" name="Arredondar Retângulo em um Canto Diagonal 84">
            <a:hlinkClick r:id="rId27"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Tree>
    <p:extLst>
      <p:ext uri="{BB962C8B-B14F-4D97-AF65-F5344CB8AC3E}">
        <p14:creationId xmlns:p14="http://schemas.microsoft.com/office/powerpoint/2010/main" val="1615907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pSp>
        <p:nvGrpSpPr>
          <p:cNvPr id="7" name="Grupo 6"/>
          <p:cNvGrpSpPr/>
          <p:nvPr/>
        </p:nvGrpSpPr>
        <p:grpSpPr>
          <a:xfrm>
            <a:off x="179513" y="1283274"/>
            <a:ext cx="8784975" cy="4859964"/>
            <a:chOff x="179513" y="1283274"/>
            <a:chExt cx="8640961" cy="4859964"/>
          </a:xfrm>
        </p:grpSpPr>
        <p:cxnSp>
          <p:nvCxnSpPr>
            <p:cNvPr id="32" name="Conector reto 11"/>
            <p:cNvCxnSpPr/>
            <p:nvPr/>
          </p:nvCxnSpPr>
          <p:spPr>
            <a:xfrm flipH="1">
              <a:off x="179513" y="1428579"/>
              <a:ext cx="1978" cy="4714659"/>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179513" y="6143238"/>
              <a:ext cx="864096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820473" y="1418743"/>
              <a:ext cx="0" cy="472449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ector reto 17"/>
            <p:cNvCxnSpPr/>
            <p:nvPr/>
          </p:nvCxnSpPr>
          <p:spPr>
            <a:xfrm flipH="1">
              <a:off x="7020272" y="1418743"/>
              <a:ext cx="1800202" cy="4918"/>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7020272" y="1297788"/>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181492" y="1423661"/>
              <a:ext cx="5182596" cy="1475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to 20"/>
            <p:cNvCxnSpPr/>
            <p:nvPr/>
          </p:nvCxnSpPr>
          <p:spPr>
            <a:xfrm flipV="1">
              <a:off x="5364088"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1" name="Arredondar Retângulo em um Canto Diagonal 8">
            <a:hlinkClick r:id="rId2"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56" name="Arredondar Retângulo em um Canto Diagonal 9"/>
          <p:cNvSpPr/>
          <p:nvPr/>
        </p:nvSpPr>
        <p:spPr>
          <a:xfrm>
            <a:off x="5436096"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57" name="Arredondar Retângulo em um Canto Diagonal 10">
            <a:hlinkClick r:id="rId3"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27" name="Arredondar Retângulo em um Canto Diagonal 1">
            <a:hlinkClick r:id="rId4" action="ppaction://hlinksldjump"/>
          </p:cNvPr>
          <p:cNvSpPr/>
          <p:nvPr/>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28" name="Arredondar Retângulo em um Canto Diagonal 27">
            <a:hlinkClick r:id="rId5"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71" name="Rounded Rectangle 5"/>
          <p:cNvSpPr/>
          <p:nvPr/>
        </p:nvSpPr>
        <p:spPr>
          <a:xfrm>
            <a:off x="401082"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74" name="Group 18"/>
          <p:cNvGrpSpPr/>
          <p:nvPr/>
        </p:nvGrpSpPr>
        <p:grpSpPr>
          <a:xfrm>
            <a:off x="458930" y="1923825"/>
            <a:ext cx="2314753" cy="277000"/>
            <a:chOff x="452926" y="1955659"/>
            <a:chExt cx="2074514" cy="300915"/>
          </a:xfrm>
        </p:grpSpPr>
        <p:sp>
          <p:nvSpPr>
            <p:cNvPr id="75"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76"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77" name="TextBox 16"/>
            <p:cNvSpPr txBox="1"/>
            <p:nvPr/>
          </p:nvSpPr>
          <p:spPr>
            <a:xfrm>
              <a:off x="486975" y="1955659"/>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Em Execução</a:t>
              </a:r>
              <a:endParaRPr lang="en-US" sz="1200" b="1" dirty="0">
                <a:latin typeface="Calibri" pitchFamily="34" charset="0"/>
                <a:cs typeface="Calibri" pitchFamily="34" charset="0"/>
              </a:endParaRPr>
            </a:p>
          </p:txBody>
        </p:sp>
        <p:sp>
          <p:nvSpPr>
            <p:cNvPr id="78"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08</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79" name="Group 23"/>
          <p:cNvGrpSpPr/>
          <p:nvPr/>
        </p:nvGrpSpPr>
        <p:grpSpPr>
          <a:xfrm>
            <a:off x="458930" y="2230706"/>
            <a:ext cx="2314753" cy="277000"/>
            <a:chOff x="452926" y="2289035"/>
            <a:chExt cx="2074514" cy="300915"/>
          </a:xfrm>
        </p:grpSpPr>
        <p:sp>
          <p:nvSpPr>
            <p:cNvPr id="80"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1"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2"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Não Iniciados</a:t>
              </a:r>
              <a:endParaRPr lang="en-US" sz="1200" b="1" dirty="0">
                <a:latin typeface="Calibri" pitchFamily="34" charset="0"/>
                <a:cs typeface="Calibri" pitchFamily="34" charset="0"/>
              </a:endParaRPr>
            </a:p>
          </p:txBody>
        </p:sp>
        <p:sp>
          <p:nvSpPr>
            <p:cNvPr id="83"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02</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84" name="Group 25"/>
          <p:cNvGrpSpPr/>
          <p:nvPr/>
        </p:nvGrpSpPr>
        <p:grpSpPr>
          <a:xfrm>
            <a:off x="458930" y="2546355"/>
            <a:ext cx="2314753" cy="277000"/>
            <a:chOff x="452926" y="2289035"/>
            <a:chExt cx="2074514" cy="300915"/>
          </a:xfrm>
        </p:grpSpPr>
        <p:sp>
          <p:nvSpPr>
            <p:cNvPr id="85"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6"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7"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Suspensos</a:t>
              </a:r>
              <a:endParaRPr lang="en-US" sz="1200" b="1" dirty="0">
                <a:latin typeface="Calibri" pitchFamily="34" charset="0"/>
                <a:cs typeface="Calibri" pitchFamily="34" charset="0"/>
              </a:endParaRPr>
            </a:p>
          </p:txBody>
        </p:sp>
        <p:sp>
          <p:nvSpPr>
            <p:cNvPr id="88"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89" name="Round Same Side Corner Rectangle 106"/>
          <p:cNvSpPr/>
          <p:nvPr/>
        </p:nvSpPr>
        <p:spPr>
          <a:xfrm>
            <a:off x="401082"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endParaRPr lang="ro-RO" sz="1400" b="1" dirty="0">
              <a:solidFill>
                <a:schemeClr val="bg1"/>
              </a:solidFill>
              <a:latin typeface="Calibri" pitchFamily="34" charset="0"/>
              <a:cs typeface="Calibri" pitchFamily="34" charset="0"/>
            </a:endParaRPr>
          </a:p>
        </p:txBody>
      </p:sp>
      <p:grpSp>
        <p:nvGrpSpPr>
          <p:cNvPr id="92" name="Group 23"/>
          <p:cNvGrpSpPr/>
          <p:nvPr/>
        </p:nvGrpSpPr>
        <p:grpSpPr>
          <a:xfrm>
            <a:off x="474850" y="2860786"/>
            <a:ext cx="2314753" cy="277000"/>
            <a:chOff x="452926" y="2289035"/>
            <a:chExt cx="2074514" cy="300915"/>
          </a:xfrm>
        </p:grpSpPr>
        <p:sp>
          <p:nvSpPr>
            <p:cNvPr id="93"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94"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95"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Concluídos Mês</a:t>
              </a:r>
              <a:endParaRPr lang="en-US" sz="1200" b="1" dirty="0">
                <a:latin typeface="Calibri" pitchFamily="34" charset="0"/>
                <a:cs typeface="Calibri" pitchFamily="34" charset="0"/>
              </a:endParaRPr>
            </a:p>
          </p:txBody>
        </p:sp>
        <p:sp>
          <p:nvSpPr>
            <p:cNvPr id="96"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97" name="Group 25"/>
          <p:cNvGrpSpPr/>
          <p:nvPr/>
        </p:nvGrpSpPr>
        <p:grpSpPr>
          <a:xfrm>
            <a:off x="474850" y="3176435"/>
            <a:ext cx="2314753" cy="277000"/>
            <a:chOff x="452926" y="2289035"/>
            <a:chExt cx="2074514" cy="300915"/>
          </a:xfrm>
        </p:grpSpPr>
        <p:sp>
          <p:nvSpPr>
            <p:cNvPr id="98"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99"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00"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Propostas</a:t>
              </a:r>
              <a:endParaRPr lang="en-US" sz="1200" b="1" dirty="0">
                <a:latin typeface="Calibri" pitchFamily="34" charset="0"/>
                <a:cs typeface="Calibri" pitchFamily="34" charset="0"/>
              </a:endParaRPr>
            </a:p>
          </p:txBody>
        </p:sp>
        <p:sp>
          <p:nvSpPr>
            <p:cNvPr id="101"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02" name="Rounded Rectangle 5"/>
          <p:cNvSpPr/>
          <p:nvPr/>
        </p:nvSpPr>
        <p:spPr>
          <a:xfrm>
            <a:off x="6313325"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103" name="Group 18"/>
          <p:cNvGrpSpPr/>
          <p:nvPr/>
        </p:nvGrpSpPr>
        <p:grpSpPr>
          <a:xfrm>
            <a:off x="6371175" y="1923824"/>
            <a:ext cx="2314754" cy="291938"/>
            <a:chOff x="452926" y="1955660"/>
            <a:chExt cx="2074514" cy="317143"/>
          </a:xfrm>
        </p:grpSpPr>
        <p:sp>
          <p:nvSpPr>
            <p:cNvPr id="104"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05"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06" name="TextBox 16"/>
            <p:cNvSpPr txBox="1"/>
            <p:nvPr/>
          </p:nvSpPr>
          <p:spPr>
            <a:xfrm>
              <a:off x="501241" y="1971889"/>
              <a:ext cx="1262522"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Atrasados</a:t>
              </a:r>
              <a:endParaRPr lang="en-US" sz="1200" b="1" dirty="0">
                <a:latin typeface="Calibri" pitchFamily="34" charset="0"/>
                <a:cs typeface="Calibri" pitchFamily="34" charset="0"/>
              </a:endParaRPr>
            </a:p>
          </p:txBody>
        </p:sp>
        <p:sp>
          <p:nvSpPr>
            <p:cNvPr id="107"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08" name="Group 23"/>
          <p:cNvGrpSpPr/>
          <p:nvPr/>
        </p:nvGrpSpPr>
        <p:grpSpPr>
          <a:xfrm>
            <a:off x="6371175" y="2230705"/>
            <a:ext cx="2314755" cy="287506"/>
            <a:chOff x="452926" y="2289036"/>
            <a:chExt cx="2074514" cy="312328"/>
          </a:xfrm>
        </p:grpSpPr>
        <p:sp>
          <p:nvSpPr>
            <p:cNvPr id="109"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10"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1" name="TextBox 21"/>
            <p:cNvSpPr txBox="1"/>
            <p:nvPr/>
          </p:nvSpPr>
          <p:spPr>
            <a:xfrm>
              <a:off x="501240" y="2300450"/>
              <a:ext cx="1225831"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No Prazo</a:t>
              </a:r>
              <a:endParaRPr lang="en-US" sz="1200" b="1" dirty="0">
                <a:latin typeface="Calibri" pitchFamily="34" charset="0"/>
                <a:cs typeface="Calibri" pitchFamily="34" charset="0"/>
              </a:endParaRPr>
            </a:p>
          </p:txBody>
        </p:sp>
        <p:sp>
          <p:nvSpPr>
            <p:cNvPr id="112"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75%</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13" name="Group 25"/>
          <p:cNvGrpSpPr/>
          <p:nvPr/>
        </p:nvGrpSpPr>
        <p:grpSpPr>
          <a:xfrm>
            <a:off x="6371173" y="2546355"/>
            <a:ext cx="2314753" cy="277000"/>
            <a:chOff x="452926" y="2289035"/>
            <a:chExt cx="2074514" cy="300915"/>
          </a:xfrm>
        </p:grpSpPr>
        <p:sp>
          <p:nvSpPr>
            <p:cNvPr id="114"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15"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6" name="TextBox 28"/>
            <p:cNvSpPr txBox="1"/>
            <p:nvPr/>
          </p:nvSpPr>
          <p:spPr>
            <a:xfrm>
              <a:off x="486974" y="2289035"/>
              <a:ext cx="1276790"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Monitorados PMO </a:t>
              </a:r>
              <a:endParaRPr lang="en-US" sz="1200" b="1" dirty="0">
                <a:latin typeface="Calibri" pitchFamily="34" charset="0"/>
                <a:cs typeface="Calibri" pitchFamily="34" charset="0"/>
              </a:endParaRPr>
            </a:p>
          </p:txBody>
        </p:sp>
        <p:sp>
          <p:nvSpPr>
            <p:cNvPr id="117" name="TextBox 29"/>
            <p:cNvSpPr txBox="1"/>
            <p:nvPr/>
          </p:nvSpPr>
          <p:spPr>
            <a:xfrm>
              <a:off x="1685925" y="2289036"/>
              <a:ext cx="841515" cy="300914"/>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62%</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18" name="Round Same Side Corner Rectangle 106"/>
          <p:cNvSpPr/>
          <p:nvPr/>
        </p:nvSpPr>
        <p:spPr>
          <a:xfrm>
            <a:off x="6313325"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Indicadores</a:t>
            </a:r>
            <a:r>
              <a:rPr lang="en-US" sz="1400" b="1" dirty="0" smtClean="0">
                <a:solidFill>
                  <a:schemeClr val="bg1"/>
                </a:solidFill>
                <a:latin typeface="Calibri" pitchFamily="34" charset="0"/>
                <a:cs typeface="Calibri" pitchFamily="34" charset="0"/>
              </a:rPr>
              <a:t> de </a:t>
            </a: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endParaRPr lang="ro-RO" sz="1400" b="1" dirty="0">
              <a:solidFill>
                <a:schemeClr val="bg1"/>
              </a:solidFill>
              <a:latin typeface="Calibri" pitchFamily="34" charset="0"/>
              <a:cs typeface="Calibri" pitchFamily="34" charset="0"/>
            </a:endParaRPr>
          </a:p>
        </p:txBody>
      </p:sp>
      <p:grpSp>
        <p:nvGrpSpPr>
          <p:cNvPr id="119" name="Group 23"/>
          <p:cNvGrpSpPr/>
          <p:nvPr/>
        </p:nvGrpSpPr>
        <p:grpSpPr>
          <a:xfrm>
            <a:off x="6387093" y="2860786"/>
            <a:ext cx="2314753" cy="277000"/>
            <a:chOff x="452926" y="2289035"/>
            <a:chExt cx="2074514" cy="300915"/>
          </a:xfrm>
        </p:grpSpPr>
        <p:sp>
          <p:nvSpPr>
            <p:cNvPr id="120"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1"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2" name="TextBox 21"/>
            <p:cNvSpPr txBox="1"/>
            <p:nvPr/>
          </p:nvSpPr>
          <p:spPr>
            <a:xfrm>
              <a:off x="486975" y="2289035"/>
              <a:ext cx="1170376" cy="300914"/>
            </a:xfrm>
            <a:prstGeom prst="rect">
              <a:avLst/>
            </a:prstGeom>
            <a:noFill/>
          </p:spPr>
          <p:txBody>
            <a:bodyPr wrap="square" anchor="ctr">
              <a:spAutoFit/>
            </a:bodyPr>
            <a:lstStyle/>
            <a:p>
              <a:pPr>
                <a:defRPr/>
              </a:pPr>
              <a:r>
                <a:rPr lang="en-US" sz="1200" b="1" dirty="0" err="1" smtClean="0">
                  <a:latin typeface="Calibri" pitchFamily="34" charset="0"/>
                  <a:cs typeface="Calibri" pitchFamily="34" charset="0"/>
                </a:rPr>
                <a:t>Rejeitados</a:t>
              </a:r>
              <a:endParaRPr lang="en-US" sz="1200" b="1" dirty="0">
                <a:latin typeface="Calibri" pitchFamily="34" charset="0"/>
                <a:cs typeface="Calibri" pitchFamily="34" charset="0"/>
              </a:endParaRPr>
            </a:p>
          </p:txBody>
        </p:sp>
        <p:sp>
          <p:nvSpPr>
            <p:cNvPr id="123"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24" name="Group 25"/>
          <p:cNvGrpSpPr/>
          <p:nvPr/>
        </p:nvGrpSpPr>
        <p:grpSpPr>
          <a:xfrm>
            <a:off x="6387093" y="3176435"/>
            <a:ext cx="2314753" cy="277000"/>
            <a:chOff x="452926" y="2289035"/>
            <a:chExt cx="2074514" cy="300915"/>
          </a:xfrm>
        </p:grpSpPr>
        <p:sp>
          <p:nvSpPr>
            <p:cNvPr id="125"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6"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7" name="TextBox 28"/>
            <p:cNvSpPr txBox="1"/>
            <p:nvPr/>
          </p:nvSpPr>
          <p:spPr>
            <a:xfrm>
              <a:off x="486975" y="2289035"/>
              <a:ext cx="1262523"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Ocupação Recursos</a:t>
              </a:r>
              <a:endParaRPr lang="en-US" sz="1200" b="1" dirty="0">
                <a:latin typeface="Calibri" pitchFamily="34" charset="0"/>
                <a:cs typeface="Calibri" pitchFamily="34" charset="0"/>
              </a:endParaRPr>
            </a:p>
          </p:txBody>
        </p:sp>
        <p:sp>
          <p:nvSpPr>
            <p:cNvPr id="128" name="TextBox 29"/>
            <p:cNvSpPr txBox="1"/>
            <p:nvPr/>
          </p:nvSpPr>
          <p:spPr>
            <a:xfrm>
              <a:off x="1685925" y="2289036"/>
              <a:ext cx="841515" cy="300914"/>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pic>
        <p:nvPicPr>
          <p:cNvPr id="135" name="Picture 2043" descr="Icon House">
            <a:hlinkClick r:id="rId6" action="ppaction://hlinksldjump" tooltip="Página Inicial"/>
          </p:cNvPr>
          <p:cNvPicPr>
            <a:picLocks noChangeAspect="1" noChangeArrowheads="1"/>
          </p:cNvPicPr>
          <p:nvPr/>
        </p:nvPicPr>
        <p:blipFill>
          <a:blip r:embed="rId7"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6" name="Picture 100" descr="Folder blue">
            <a:hlinkClick r:id="rId8" action="ppaction://hlinksldjump" tooltip="Portfólio de Demandas"/>
          </p:cNvPr>
          <p:cNvPicPr>
            <a:picLocks noChangeAspect="1" noChangeArrowheads="1"/>
          </p:cNvPicPr>
          <p:nvPr/>
        </p:nvPicPr>
        <p:blipFill>
          <a:blip r:embed="rId9"/>
          <a:srcRect/>
          <a:stretch>
            <a:fillRect/>
          </a:stretch>
        </p:blipFill>
        <p:spPr bwMode="auto">
          <a:xfrm>
            <a:off x="8704196" y="6228108"/>
            <a:ext cx="288000" cy="288000"/>
          </a:xfrm>
          <a:prstGeom prst="rect">
            <a:avLst/>
          </a:prstGeom>
          <a:noFill/>
          <a:ln w="9525">
            <a:noFill/>
            <a:miter lim="800000"/>
            <a:headEnd/>
            <a:tailEnd/>
          </a:ln>
          <a:effectLst/>
        </p:spPr>
      </p:pic>
      <p:grpSp>
        <p:nvGrpSpPr>
          <p:cNvPr id="137" name="Group 279"/>
          <p:cNvGrpSpPr>
            <a:grpSpLocks noChangeAspect="1"/>
          </p:cNvGrpSpPr>
          <p:nvPr/>
        </p:nvGrpSpPr>
        <p:grpSpPr bwMode="auto">
          <a:xfrm>
            <a:off x="4473000" y="6277948"/>
            <a:ext cx="198000" cy="198000"/>
            <a:chOff x="3507" y="1060"/>
            <a:chExt cx="182" cy="168"/>
          </a:xfrm>
          <a:effectLst>
            <a:outerShdw blurRad="50800" dist="38100" dir="2700000" algn="tl" rotWithShape="0">
              <a:prstClr val="black">
                <a:alpha val="40000"/>
              </a:prstClr>
            </a:outerShdw>
          </a:effectLst>
        </p:grpSpPr>
        <p:sp>
          <p:nvSpPr>
            <p:cNvPr id="138"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39" name="Oval 281">
              <a:hlinkClick r:id="rId10"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140" name="Group 279"/>
          <p:cNvGrpSpPr>
            <a:grpSpLocks noChangeAspect="1"/>
          </p:cNvGrpSpPr>
          <p:nvPr/>
        </p:nvGrpSpPr>
        <p:grpSpPr bwMode="auto">
          <a:xfrm>
            <a:off x="4139952" y="6277948"/>
            <a:ext cx="198000" cy="198000"/>
            <a:chOff x="3507" y="1060"/>
            <a:chExt cx="182" cy="168"/>
          </a:xfrm>
          <a:effectLst>
            <a:outerShdw blurRad="50800" dist="38100" dir="2700000" algn="tl" rotWithShape="0">
              <a:prstClr val="black">
                <a:alpha val="40000"/>
              </a:prstClr>
            </a:outerShdw>
          </a:effectLst>
        </p:grpSpPr>
        <p:sp>
          <p:nvSpPr>
            <p:cNvPr id="141"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42"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smtClean="0">
                  <a:solidFill>
                    <a:schemeClr val="bg1"/>
                  </a:solidFill>
                </a:rPr>
                <a:t>R</a:t>
              </a:r>
              <a:endParaRPr lang="pt-BR" sz="1050" b="1" dirty="0">
                <a:solidFill>
                  <a:schemeClr val="bg1"/>
                </a:solidFill>
              </a:endParaRPr>
            </a:p>
          </p:txBody>
        </p:sp>
      </p:grpSp>
      <p:grpSp>
        <p:nvGrpSpPr>
          <p:cNvPr id="143" name="Group 279"/>
          <p:cNvGrpSpPr>
            <a:grpSpLocks noChangeAspect="1"/>
          </p:cNvGrpSpPr>
          <p:nvPr/>
        </p:nvGrpSpPr>
        <p:grpSpPr bwMode="auto">
          <a:xfrm>
            <a:off x="4806048" y="6281164"/>
            <a:ext cx="198000" cy="198000"/>
            <a:chOff x="3507" y="1060"/>
            <a:chExt cx="182" cy="168"/>
          </a:xfrm>
          <a:effectLst>
            <a:outerShdw blurRad="50800" dist="38100" dir="2700000" algn="tl" rotWithShape="0">
              <a:prstClr val="black">
                <a:alpha val="40000"/>
              </a:prstClr>
            </a:outerShdw>
          </a:effectLst>
        </p:grpSpPr>
        <p:sp>
          <p:nvSpPr>
            <p:cNvPr id="144"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45" name="Oval 281">
              <a:hlinkClick r:id="rId11"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2</a:t>
              </a:r>
            </a:p>
          </p:txBody>
        </p:sp>
      </p:grpSp>
      <p:sp>
        <p:nvSpPr>
          <p:cNvPr id="146" name="Round Same Side Corner Rectangle 4"/>
          <p:cNvSpPr/>
          <p:nvPr/>
        </p:nvSpPr>
        <p:spPr>
          <a:xfrm rot="10800000">
            <a:off x="3059832" y="1890626"/>
            <a:ext cx="3024336" cy="1610379"/>
          </a:xfrm>
          <a:prstGeom prst="round2SameRect">
            <a:avLst>
              <a:gd name="adj1" fmla="val 12899"/>
              <a:gd name="adj2" fmla="val 0"/>
            </a:avLst>
          </a:prstGeom>
          <a:solidFill>
            <a:schemeClr val="tx1">
              <a:alpha val="18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ro-RO" sz="1400" b="1" dirty="0">
              <a:solidFill>
                <a:schemeClr val="tx1">
                  <a:lumMod val="75000"/>
                  <a:lumOff val="25000"/>
                </a:schemeClr>
              </a:solidFill>
              <a:latin typeface="Calibri" pitchFamily="34" charset="0"/>
              <a:cs typeface="Calibri" pitchFamily="34" charset="0"/>
            </a:endParaRPr>
          </a:p>
        </p:txBody>
      </p:sp>
      <p:sp>
        <p:nvSpPr>
          <p:cNvPr id="147" name="Round Same Side Corner Rectangle 106"/>
          <p:cNvSpPr/>
          <p:nvPr/>
        </p:nvSpPr>
        <p:spPr>
          <a:xfrm>
            <a:off x="3059831" y="1624196"/>
            <a:ext cx="3024337" cy="249911"/>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r>
              <a:rPr lang="en-US" sz="1400" b="1" dirty="0" err="1" smtClean="0">
                <a:solidFill>
                  <a:schemeClr val="bg1"/>
                </a:solidFill>
                <a:latin typeface="Calibri" pitchFamily="34" charset="0"/>
                <a:cs typeface="Calibri" pitchFamily="34" charset="0"/>
              </a:rPr>
              <a:t>Concluídos</a:t>
            </a:r>
            <a:endParaRPr lang="ro-RO" sz="1400" b="1" dirty="0">
              <a:solidFill>
                <a:schemeClr val="bg1"/>
              </a:solidFill>
              <a:latin typeface="Calibri" pitchFamily="34" charset="0"/>
              <a:cs typeface="Calibri" pitchFamily="34" charset="0"/>
            </a:endParaRPr>
          </a:p>
        </p:txBody>
      </p:sp>
      <p:graphicFrame>
        <p:nvGraphicFramePr>
          <p:cNvPr id="148" name="Tabela 147"/>
          <p:cNvGraphicFramePr>
            <a:graphicFrameLocks noGrp="1"/>
          </p:cNvGraphicFramePr>
          <p:nvPr>
            <p:extLst>
              <p:ext uri="{D42A27DB-BD31-4B8C-83A1-F6EECF244321}">
                <p14:modId xmlns:p14="http://schemas.microsoft.com/office/powerpoint/2010/main" val="1122915633"/>
              </p:ext>
            </p:extLst>
          </p:nvPr>
        </p:nvGraphicFramePr>
        <p:xfrm>
          <a:off x="3075341" y="1906118"/>
          <a:ext cx="2993275" cy="1428161"/>
        </p:xfrm>
        <a:graphic>
          <a:graphicData uri="http://schemas.openxmlformats.org/drawingml/2006/table">
            <a:tbl>
              <a:tblPr/>
              <a:tblGrid>
                <a:gridCol w="256971"/>
                <a:gridCol w="2088232"/>
                <a:gridCol w="648072"/>
              </a:tblGrid>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01</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02</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tabLst>
                          <a:tab pos="0" algn="l"/>
                        </a:tabLs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03</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04</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05</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06</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07</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149" name="Round Same Side Corner Rectangle 102"/>
          <p:cNvSpPr/>
          <p:nvPr/>
        </p:nvSpPr>
        <p:spPr>
          <a:xfrm>
            <a:off x="535319" y="5524206"/>
            <a:ext cx="3983999" cy="537790"/>
          </a:xfrm>
          <a:prstGeom prst="round2SameRect">
            <a:avLst>
              <a:gd name="adj1" fmla="val 0"/>
              <a:gd name="adj2" fmla="val 0"/>
            </a:avLst>
          </a:pr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50" name="Chart 96"/>
          <p:cNvGraphicFramePr/>
          <p:nvPr>
            <p:extLst>
              <p:ext uri="{D42A27DB-BD31-4B8C-83A1-F6EECF244321}">
                <p14:modId xmlns:p14="http://schemas.microsoft.com/office/powerpoint/2010/main" val="588563754"/>
              </p:ext>
            </p:extLst>
          </p:nvPr>
        </p:nvGraphicFramePr>
        <p:xfrm>
          <a:off x="215607" y="3887640"/>
          <a:ext cx="4301799" cy="1925955"/>
        </p:xfrm>
        <a:graphic>
          <a:graphicData uri="http://schemas.openxmlformats.org/drawingml/2006/chart">
            <c:chart xmlns:c="http://schemas.openxmlformats.org/drawingml/2006/chart" xmlns:r="http://schemas.openxmlformats.org/officeDocument/2006/relationships" r:id="rId12"/>
          </a:graphicData>
        </a:graphic>
      </p:graphicFrame>
      <p:sp>
        <p:nvSpPr>
          <p:cNvPr id="151" name="Round Same Side Corner Rectangle 100"/>
          <p:cNvSpPr/>
          <p:nvPr/>
        </p:nvSpPr>
        <p:spPr>
          <a:xfrm>
            <a:off x="212392" y="3660525"/>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Projetos</a:t>
            </a:r>
            <a:endParaRPr lang="ro-RO" sz="1200" b="1" dirty="0">
              <a:solidFill>
                <a:schemeClr val="tx1">
                  <a:lumMod val="75000"/>
                  <a:lumOff val="25000"/>
                </a:schemeClr>
              </a:solidFill>
            </a:endParaRPr>
          </a:p>
        </p:txBody>
      </p:sp>
      <p:sp>
        <p:nvSpPr>
          <p:cNvPr id="152" name="Round Same Side Corner Rectangle 102"/>
          <p:cNvSpPr/>
          <p:nvPr/>
        </p:nvSpPr>
        <p:spPr>
          <a:xfrm>
            <a:off x="4945895" y="5526478"/>
            <a:ext cx="3983999" cy="537790"/>
          </a:xfrm>
          <a:prstGeom prst="round2SameRect">
            <a:avLst>
              <a:gd name="adj1" fmla="val 0"/>
              <a:gd name="adj2" fmla="val 0"/>
            </a:avLst>
          </a:prstGeom>
          <a:solidFill>
            <a:schemeClr val="accent6">
              <a:lumMod val="60000"/>
              <a:lumOff val="40000"/>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53" name="Chart 96"/>
          <p:cNvGraphicFramePr/>
          <p:nvPr>
            <p:extLst>
              <p:ext uri="{D42A27DB-BD31-4B8C-83A1-F6EECF244321}">
                <p14:modId xmlns:p14="http://schemas.microsoft.com/office/powerpoint/2010/main" val="2827814205"/>
              </p:ext>
            </p:extLst>
          </p:nvPr>
        </p:nvGraphicFramePr>
        <p:xfrm>
          <a:off x="4626183" y="3889912"/>
          <a:ext cx="4301799" cy="1925955"/>
        </p:xfrm>
        <a:graphic>
          <a:graphicData uri="http://schemas.openxmlformats.org/drawingml/2006/chart">
            <c:chart xmlns:c="http://schemas.openxmlformats.org/drawingml/2006/chart" xmlns:r="http://schemas.openxmlformats.org/officeDocument/2006/relationships" r:id="rId13"/>
          </a:graphicData>
        </a:graphic>
      </p:graphicFrame>
      <p:sp>
        <p:nvSpPr>
          <p:cNvPr id="154" name="Round Same Side Corner Rectangle 100"/>
          <p:cNvSpPr/>
          <p:nvPr/>
        </p:nvSpPr>
        <p:spPr>
          <a:xfrm>
            <a:off x="4622968" y="3662797"/>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Indicadores</a:t>
            </a:r>
            <a:endParaRPr lang="ro-RO" sz="1200" b="1" dirty="0">
              <a:solidFill>
                <a:schemeClr val="tx1">
                  <a:lumMod val="75000"/>
                  <a:lumOff val="25000"/>
                </a:schemeClr>
              </a:solidFill>
            </a:endParaRPr>
          </a:p>
        </p:txBody>
      </p:sp>
    </p:spTree>
    <p:extLst>
      <p:ext uri="{BB962C8B-B14F-4D97-AF65-F5344CB8AC3E}">
        <p14:creationId xmlns:p14="http://schemas.microsoft.com/office/powerpoint/2010/main" val="4116444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pSp>
        <p:nvGrpSpPr>
          <p:cNvPr id="7" name="Grupo 6"/>
          <p:cNvGrpSpPr/>
          <p:nvPr/>
        </p:nvGrpSpPr>
        <p:grpSpPr>
          <a:xfrm>
            <a:off x="179513" y="1283274"/>
            <a:ext cx="8784975" cy="4859964"/>
            <a:chOff x="179513" y="1283274"/>
            <a:chExt cx="8640961" cy="4859964"/>
          </a:xfrm>
        </p:grpSpPr>
        <p:cxnSp>
          <p:nvCxnSpPr>
            <p:cNvPr id="32" name="Conector reto 11"/>
            <p:cNvCxnSpPr/>
            <p:nvPr/>
          </p:nvCxnSpPr>
          <p:spPr>
            <a:xfrm flipH="1">
              <a:off x="179513" y="1428579"/>
              <a:ext cx="1978" cy="4714659"/>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179513" y="6143238"/>
              <a:ext cx="864096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820473" y="1418743"/>
              <a:ext cx="0" cy="472449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ector reto 17"/>
            <p:cNvCxnSpPr/>
            <p:nvPr/>
          </p:nvCxnSpPr>
          <p:spPr>
            <a:xfrm flipH="1">
              <a:off x="7020272" y="1418743"/>
              <a:ext cx="1800202" cy="4918"/>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7020272" y="1297788"/>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181492" y="1423661"/>
              <a:ext cx="5182596" cy="1475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to 20"/>
            <p:cNvCxnSpPr/>
            <p:nvPr/>
          </p:nvCxnSpPr>
          <p:spPr>
            <a:xfrm flipV="1">
              <a:off x="5364088"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graphicFrame>
        <p:nvGraphicFramePr>
          <p:cNvPr id="45" name="Table 44"/>
          <p:cNvGraphicFramePr>
            <a:graphicFrameLocks noGrp="1"/>
          </p:cNvGraphicFramePr>
          <p:nvPr>
            <p:extLst>
              <p:ext uri="{D42A27DB-BD31-4B8C-83A1-F6EECF244321}">
                <p14:modId xmlns:p14="http://schemas.microsoft.com/office/powerpoint/2010/main" val="470126642"/>
              </p:ext>
            </p:extLst>
          </p:nvPr>
        </p:nvGraphicFramePr>
        <p:xfrm>
          <a:off x="611560" y="1772816"/>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Rede de Dados</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Modernização Rede da Capital (Wireless)</a:t>
                      </a:r>
                      <a:endParaRPr lang="pt-BR" sz="1600" dirty="0"/>
                    </a:p>
                  </a:txBody>
                  <a:tcPr/>
                </a:tc>
                <a:tc>
                  <a:txBody>
                    <a:bodyPr/>
                    <a:lstStyle/>
                    <a:p>
                      <a:pPr algn="ctr"/>
                      <a:r>
                        <a:rPr lang="pt-PT" sz="1600" dirty="0" err="1" smtClean="0"/>
                        <a:t>Fev</a:t>
                      </a:r>
                      <a:r>
                        <a:rPr lang="pt-PT" sz="1600" dirty="0" smtClean="0"/>
                        <a:t>/13</a:t>
                      </a:r>
                      <a:endParaRPr lang="pt-BR" sz="1600" dirty="0"/>
                    </a:p>
                  </a:txBody>
                  <a:tcPr/>
                </a:tc>
                <a:tc>
                  <a:txBody>
                    <a:bodyPr/>
                    <a:lstStyle/>
                    <a:p>
                      <a:pPr algn="r"/>
                      <a:r>
                        <a:rPr lang="pt-BR" sz="1600" dirty="0" smtClean="0"/>
                        <a:t>60%</a:t>
                      </a:r>
                      <a:endParaRPr lang="pt-BR" sz="1600" dirty="0"/>
                    </a:p>
                  </a:txBody>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1846600387"/>
              </p:ext>
            </p:extLst>
          </p:nvPr>
        </p:nvGraphicFramePr>
        <p:xfrm>
          <a:off x="611560" y="2688346"/>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Datacenter</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Redundância de Instalações Físicas</a:t>
                      </a:r>
                      <a:endParaRPr lang="pt-BR" sz="1600" dirty="0"/>
                    </a:p>
                  </a:txBody>
                  <a:tcPr/>
                </a:tc>
                <a:tc>
                  <a:txBody>
                    <a:bodyPr/>
                    <a:lstStyle/>
                    <a:p>
                      <a:pPr algn="ctr"/>
                      <a:r>
                        <a:rPr lang="pt-BR" sz="1600" dirty="0" smtClean="0"/>
                        <a:t>Dez/13</a:t>
                      </a:r>
                      <a:endParaRPr lang="pt-BR" sz="1600" dirty="0"/>
                    </a:p>
                  </a:txBody>
                  <a:tcPr/>
                </a:tc>
                <a:tc>
                  <a:txBody>
                    <a:bodyPr/>
                    <a:lstStyle/>
                    <a:p>
                      <a:pPr algn="r"/>
                      <a:r>
                        <a:rPr lang="pt-BR" sz="1600" dirty="0" smtClean="0"/>
                        <a:t>10%</a:t>
                      </a:r>
                      <a:endParaRPr lang="pt-BR" sz="1600" dirty="0"/>
                    </a:p>
                  </a:txBody>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84087533"/>
              </p:ext>
            </p:extLst>
          </p:nvPr>
        </p:nvGraphicFramePr>
        <p:xfrm>
          <a:off x="611560" y="3624450"/>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gridSpan="3">
                  <a:txBody>
                    <a:bodyPr/>
                    <a:lstStyle/>
                    <a:p>
                      <a:pPr marL="285750" indent="-285750">
                        <a:buFont typeface="Lucida Grande"/>
                        <a:buChar char="▶"/>
                      </a:pPr>
                      <a:r>
                        <a:rPr lang="pt-BR" dirty="0" smtClean="0"/>
                        <a:t>Atualização do Parque </a:t>
                      </a:r>
                      <a:r>
                        <a:rPr lang="pt-BR" dirty="0" smtClean="0"/>
                        <a:t>de Equipamentos</a:t>
                      </a:r>
                      <a:endParaRPr lang="pt-BR" b="1" dirty="0"/>
                    </a:p>
                  </a:txBody>
                  <a:tcPr/>
                </a:tc>
                <a:tc hMerge="1">
                  <a:txBody>
                    <a:bodyPr/>
                    <a:lstStyle/>
                    <a:p>
                      <a:pPr algn="ctr"/>
                      <a:endParaRPr lang="pt-BR" dirty="0"/>
                    </a:p>
                  </a:txBody>
                  <a:tcPr/>
                </a:tc>
                <a:tc hMerge="1">
                  <a:txBody>
                    <a:bodyPr/>
                    <a:lstStyle/>
                    <a:p>
                      <a:endParaRPr lang="pt-BR" dirty="0"/>
                    </a:p>
                  </a:txBody>
                  <a:tcPr/>
                </a:tc>
              </a:tr>
              <a:tr h="370327">
                <a:tc>
                  <a:txBody>
                    <a:bodyPr/>
                    <a:lstStyle/>
                    <a:p>
                      <a:r>
                        <a:rPr lang="pt-BR" sz="1600" dirty="0" smtClean="0"/>
                        <a:t>Equipamentos (Micros, </a:t>
                      </a:r>
                      <a:r>
                        <a:rPr lang="pt-BR" sz="1600" dirty="0" smtClean="0"/>
                        <a:t>Notebooks, Scanner</a:t>
                      </a:r>
                      <a:r>
                        <a:rPr lang="pt-BR" sz="1600" dirty="0" smtClean="0"/>
                        <a:t>)</a:t>
                      </a:r>
                      <a:endParaRPr lang="pt-BR" sz="1600" dirty="0"/>
                    </a:p>
                  </a:txBody>
                  <a:tcPr/>
                </a:tc>
                <a:tc>
                  <a:txBody>
                    <a:bodyPr/>
                    <a:lstStyle/>
                    <a:p>
                      <a:pPr algn="ctr"/>
                      <a:r>
                        <a:rPr lang="pt-BR" sz="1600" dirty="0" smtClean="0"/>
                        <a:t>Jul/13</a:t>
                      </a:r>
                      <a:endParaRPr lang="pt-BR" sz="1600" dirty="0"/>
                    </a:p>
                  </a:txBody>
                  <a:tcPr/>
                </a:tc>
                <a:tc>
                  <a:txBody>
                    <a:bodyPr/>
                    <a:lstStyle/>
                    <a:p>
                      <a:pPr algn="r"/>
                      <a:r>
                        <a:rPr lang="pt-BR" sz="1600" dirty="0" smtClean="0"/>
                        <a:t>35%</a:t>
                      </a:r>
                      <a:endParaRPr lang="pt-BR" sz="1600" dirty="0"/>
                    </a:p>
                  </a:txBody>
                  <a:tcPr/>
                </a:tc>
              </a:tr>
            </a:tbl>
          </a:graphicData>
        </a:graphic>
      </p:graphicFrame>
      <p:pic>
        <p:nvPicPr>
          <p:cNvPr id="47" name="Picture 102" descr="Star"/>
          <p:cNvPicPr>
            <a:picLocks noChangeAspect="1" noChangeArrowheads="1"/>
          </p:cNvPicPr>
          <p:nvPr/>
        </p:nvPicPr>
        <p:blipFill>
          <a:blip r:embed="rId2" cstate="print"/>
          <a:srcRect/>
          <a:stretch>
            <a:fillRect/>
          </a:stretch>
        </p:blipFill>
        <p:spPr bwMode="auto">
          <a:xfrm>
            <a:off x="5508128" y="2213881"/>
            <a:ext cx="216000" cy="216000"/>
          </a:xfrm>
          <a:prstGeom prst="rect">
            <a:avLst/>
          </a:prstGeom>
          <a:noFill/>
          <a:ln w="9525">
            <a:noFill/>
            <a:miter lim="800000"/>
            <a:headEnd/>
            <a:tailEnd/>
          </a:ln>
        </p:spPr>
      </p:pic>
      <p:pic>
        <p:nvPicPr>
          <p:cNvPr id="48" name="Picture 2056" descr="Icon Magnifying Glass">
            <a:hlinkClick r:id="rId3" action="ppaction://hlinksldjump"/>
          </p:cNvPr>
          <p:cNvPicPr>
            <a:picLocks noChangeAspect="1" noChangeArrowheads="1"/>
          </p:cNvPicPr>
          <p:nvPr/>
        </p:nvPicPr>
        <p:blipFill>
          <a:blip r:embed="rId4" cstate="print"/>
          <a:srcRect/>
          <a:stretch>
            <a:fillRect/>
          </a:stretch>
        </p:blipFill>
        <p:spPr bwMode="auto">
          <a:xfrm>
            <a:off x="5796168" y="2213881"/>
            <a:ext cx="264750" cy="216000"/>
          </a:xfrm>
          <a:prstGeom prst="rect">
            <a:avLst/>
          </a:prstGeom>
          <a:noFill/>
          <a:ln w="9525">
            <a:noFill/>
            <a:miter lim="800000"/>
            <a:headEnd/>
            <a:tailEnd/>
          </a:ln>
        </p:spPr>
      </p:pic>
      <p:pic>
        <p:nvPicPr>
          <p:cNvPr id="49" name="Picture 102" descr="Star"/>
          <p:cNvPicPr>
            <a:picLocks noChangeAspect="1" noChangeArrowheads="1"/>
          </p:cNvPicPr>
          <p:nvPr/>
        </p:nvPicPr>
        <p:blipFill>
          <a:blip r:embed="rId2" cstate="print"/>
          <a:srcRect/>
          <a:stretch>
            <a:fillRect/>
          </a:stretch>
        </p:blipFill>
        <p:spPr bwMode="auto">
          <a:xfrm>
            <a:off x="5508128" y="3129417"/>
            <a:ext cx="216000" cy="216000"/>
          </a:xfrm>
          <a:prstGeom prst="rect">
            <a:avLst/>
          </a:prstGeom>
          <a:noFill/>
          <a:ln w="9525">
            <a:noFill/>
            <a:miter lim="800000"/>
            <a:headEnd/>
            <a:tailEnd/>
          </a:ln>
        </p:spPr>
      </p:pic>
      <p:pic>
        <p:nvPicPr>
          <p:cNvPr id="50" name="Picture 2056" descr="Icon Magnifying Glass">
            <a:hlinkClick r:id="rId5" action="ppaction://hlinksldjump"/>
          </p:cNvPr>
          <p:cNvPicPr>
            <a:picLocks noChangeAspect="1" noChangeArrowheads="1"/>
          </p:cNvPicPr>
          <p:nvPr/>
        </p:nvPicPr>
        <p:blipFill>
          <a:blip r:embed="rId4" cstate="print"/>
          <a:srcRect/>
          <a:stretch>
            <a:fillRect/>
          </a:stretch>
        </p:blipFill>
        <p:spPr bwMode="auto">
          <a:xfrm>
            <a:off x="5796168" y="3129417"/>
            <a:ext cx="264750" cy="216000"/>
          </a:xfrm>
          <a:prstGeom prst="rect">
            <a:avLst/>
          </a:prstGeom>
          <a:noFill/>
          <a:ln w="9525">
            <a:noFill/>
            <a:miter lim="800000"/>
            <a:headEnd/>
            <a:tailEnd/>
          </a:ln>
        </p:spPr>
      </p:pic>
      <p:pic>
        <p:nvPicPr>
          <p:cNvPr id="63" name="Picture 56" descr="Viewer file"/>
          <p:cNvPicPr>
            <a:picLocks noChangeAspect="1" noChangeArrowheads="1"/>
          </p:cNvPicPr>
          <p:nvPr/>
        </p:nvPicPr>
        <p:blipFill>
          <a:blip r:embed="rId6" cstate="print"/>
          <a:srcRect/>
          <a:stretch>
            <a:fillRect/>
          </a:stretch>
        </p:blipFill>
        <p:spPr bwMode="auto">
          <a:xfrm>
            <a:off x="8316440" y="1844848"/>
            <a:ext cx="216000" cy="216000"/>
          </a:xfrm>
          <a:prstGeom prst="rect">
            <a:avLst/>
          </a:prstGeom>
          <a:noFill/>
          <a:ln w="9525">
            <a:noFill/>
            <a:miter lim="800000"/>
            <a:headEnd/>
            <a:tailEnd/>
          </a:ln>
        </p:spPr>
      </p:pic>
      <p:pic>
        <p:nvPicPr>
          <p:cNvPr id="64" name="Picture 56" descr="Viewer file"/>
          <p:cNvPicPr>
            <a:picLocks noChangeAspect="1" noChangeArrowheads="1"/>
          </p:cNvPicPr>
          <p:nvPr/>
        </p:nvPicPr>
        <p:blipFill>
          <a:blip r:embed="rId6" cstate="print"/>
          <a:srcRect/>
          <a:stretch>
            <a:fillRect/>
          </a:stretch>
        </p:blipFill>
        <p:spPr bwMode="auto">
          <a:xfrm>
            <a:off x="8316416" y="2757802"/>
            <a:ext cx="216000" cy="216000"/>
          </a:xfrm>
          <a:prstGeom prst="rect">
            <a:avLst/>
          </a:prstGeom>
          <a:noFill/>
          <a:ln w="9525">
            <a:noFill/>
            <a:miter lim="800000"/>
            <a:headEnd/>
            <a:tailEnd/>
          </a:ln>
        </p:spPr>
      </p:pic>
      <p:pic>
        <p:nvPicPr>
          <p:cNvPr id="65" name="Picture 56" descr="Viewer file"/>
          <p:cNvPicPr>
            <a:picLocks noChangeAspect="1" noChangeArrowheads="1"/>
          </p:cNvPicPr>
          <p:nvPr/>
        </p:nvPicPr>
        <p:blipFill>
          <a:blip r:embed="rId6" cstate="print"/>
          <a:srcRect/>
          <a:stretch>
            <a:fillRect/>
          </a:stretch>
        </p:blipFill>
        <p:spPr bwMode="auto">
          <a:xfrm>
            <a:off x="8316416" y="3682331"/>
            <a:ext cx="216000" cy="216000"/>
          </a:xfrm>
          <a:prstGeom prst="rect">
            <a:avLst/>
          </a:prstGeom>
          <a:noFill/>
          <a:ln w="9525">
            <a:noFill/>
            <a:miter lim="800000"/>
            <a:headEnd/>
            <a:tailEnd/>
          </a:ln>
        </p:spPr>
      </p:pic>
      <p:graphicFrame>
        <p:nvGraphicFramePr>
          <p:cNvPr id="66" name="Object 97"/>
          <p:cNvGraphicFramePr>
            <a:graphicFrameLocks/>
          </p:cNvGraphicFramePr>
          <p:nvPr>
            <p:extLst>
              <p:ext uri="{D42A27DB-BD31-4B8C-83A1-F6EECF244321}">
                <p14:modId xmlns:p14="http://schemas.microsoft.com/office/powerpoint/2010/main" val="1651001604"/>
              </p:ext>
            </p:extLst>
          </p:nvPr>
        </p:nvGraphicFramePr>
        <p:xfrm>
          <a:off x="7092280" y="2098131"/>
          <a:ext cx="1395155" cy="4825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Object 97"/>
          <p:cNvGraphicFramePr>
            <a:graphicFrameLocks/>
          </p:cNvGraphicFramePr>
          <p:nvPr>
            <p:extLst>
              <p:ext uri="{D42A27DB-BD31-4B8C-83A1-F6EECF244321}">
                <p14:modId xmlns:p14="http://schemas.microsoft.com/office/powerpoint/2010/main" val="2735465158"/>
              </p:ext>
            </p:extLst>
          </p:nvPr>
        </p:nvGraphicFramePr>
        <p:xfrm>
          <a:off x="7137285" y="2190865"/>
          <a:ext cx="1278000" cy="2970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Object 97"/>
          <p:cNvGraphicFramePr>
            <a:graphicFrameLocks/>
          </p:cNvGraphicFramePr>
          <p:nvPr>
            <p:extLst>
              <p:ext uri="{D42A27DB-BD31-4B8C-83A1-F6EECF244321}">
                <p14:modId xmlns:p14="http://schemas.microsoft.com/office/powerpoint/2010/main" val="2879684426"/>
              </p:ext>
            </p:extLst>
          </p:nvPr>
        </p:nvGraphicFramePr>
        <p:xfrm>
          <a:off x="7092280" y="3018507"/>
          <a:ext cx="1395155" cy="4825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Object 97"/>
          <p:cNvGraphicFramePr>
            <a:graphicFrameLocks/>
          </p:cNvGraphicFramePr>
          <p:nvPr>
            <p:extLst>
              <p:ext uri="{D42A27DB-BD31-4B8C-83A1-F6EECF244321}">
                <p14:modId xmlns:p14="http://schemas.microsoft.com/office/powerpoint/2010/main" val="3580832364"/>
              </p:ext>
            </p:extLst>
          </p:nvPr>
        </p:nvGraphicFramePr>
        <p:xfrm>
          <a:off x="7137285" y="3111241"/>
          <a:ext cx="1278000" cy="29703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Object 97"/>
          <p:cNvGraphicFramePr>
            <a:graphicFrameLocks/>
          </p:cNvGraphicFramePr>
          <p:nvPr>
            <p:extLst>
              <p:ext uri="{D42A27DB-BD31-4B8C-83A1-F6EECF244321}">
                <p14:modId xmlns:p14="http://schemas.microsoft.com/office/powerpoint/2010/main" val="1246652289"/>
              </p:ext>
            </p:extLst>
          </p:nvPr>
        </p:nvGraphicFramePr>
        <p:xfrm>
          <a:off x="7092280" y="3955916"/>
          <a:ext cx="1395155" cy="4825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Object 97"/>
          <p:cNvGraphicFramePr>
            <a:graphicFrameLocks/>
          </p:cNvGraphicFramePr>
          <p:nvPr>
            <p:extLst>
              <p:ext uri="{D42A27DB-BD31-4B8C-83A1-F6EECF244321}">
                <p14:modId xmlns:p14="http://schemas.microsoft.com/office/powerpoint/2010/main" val="2864661024"/>
              </p:ext>
            </p:extLst>
          </p:nvPr>
        </p:nvGraphicFramePr>
        <p:xfrm>
          <a:off x="7137285" y="4048650"/>
          <a:ext cx="1278000" cy="297033"/>
        </p:xfrm>
        <a:graphic>
          <a:graphicData uri="http://schemas.openxmlformats.org/drawingml/2006/chart">
            <c:chart xmlns:c="http://schemas.openxmlformats.org/drawingml/2006/chart" xmlns:r="http://schemas.openxmlformats.org/officeDocument/2006/relationships" r:id="rId12"/>
          </a:graphicData>
        </a:graphic>
      </p:graphicFrame>
      <p:sp>
        <p:nvSpPr>
          <p:cNvPr id="60" name="CaixaDeTexto 59"/>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61" name="Picture 102" descr="Star"/>
          <p:cNvPicPr>
            <a:picLocks noChangeAspect="1" noChangeArrowheads="1"/>
          </p:cNvPicPr>
          <p:nvPr/>
        </p:nvPicPr>
        <p:blipFill>
          <a:blip r:embed="rId2" cstate="print"/>
          <a:srcRect/>
          <a:stretch>
            <a:fillRect/>
          </a:stretch>
        </p:blipFill>
        <p:spPr bwMode="auto">
          <a:xfrm>
            <a:off x="251544" y="6187370"/>
            <a:ext cx="216000" cy="216000"/>
          </a:xfrm>
          <a:prstGeom prst="rect">
            <a:avLst/>
          </a:prstGeom>
          <a:noFill/>
          <a:ln w="9525">
            <a:noFill/>
            <a:miter lim="800000"/>
            <a:headEnd/>
            <a:tailEnd/>
          </a:ln>
        </p:spPr>
      </p:pic>
      <p:pic>
        <p:nvPicPr>
          <p:cNvPr id="70" name="Picture 2056" descr="Icon Magnifying Glass"/>
          <p:cNvPicPr>
            <a:picLocks noChangeAspect="1" noChangeArrowheads="1"/>
          </p:cNvPicPr>
          <p:nvPr/>
        </p:nvPicPr>
        <p:blipFill>
          <a:blip r:embed="rId4" cstate="print"/>
          <a:srcRect/>
          <a:stretch>
            <a:fillRect/>
          </a:stretch>
        </p:blipFill>
        <p:spPr bwMode="auto">
          <a:xfrm>
            <a:off x="1642954" y="6187394"/>
            <a:ext cx="264750" cy="216000"/>
          </a:xfrm>
          <a:prstGeom prst="rect">
            <a:avLst/>
          </a:prstGeom>
          <a:noFill/>
          <a:ln w="9525">
            <a:noFill/>
            <a:miter lim="800000"/>
            <a:headEnd/>
            <a:tailEnd/>
          </a:ln>
        </p:spPr>
      </p:pic>
      <p:pic>
        <p:nvPicPr>
          <p:cNvPr id="71" name="Picture 2043" descr="Icon House">
            <a:hlinkClick r:id="rId13" action="ppaction://hlinksldjump" tooltip="Página Inicial"/>
          </p:cNvPr>
          <p:cNvPicPr>
            <a:picLocks noChangeAspect="1" noChangeArrowheads="1"/>
          </p:cNvPicPr>
          <p:nvPr/>
        </p:nvPicPr>
        <p:blipFill>
          <a:blip r:embed="rId14"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4" name="Picture 100" descr="Folder blue">
            <a:hlinkClick r:id="rId15" action="ppaction://hlinksldjump" tooltip="Portfólio de Demandas"/>
          </p:cNvPr>
          <p:cNvPicPr>
            <a:picLocks noChangeAspect="1" noChangeArrowheads="1"/>
          </p:cNvPicPr>
          <p:nvPr/>
        </p:nvPicPr>
        <p:blipFill>
          <a:blip r:embed="rId16"/>
          <a:srcRect/>
          <a:stretch>
            <a:fillRect/>
          </a:stretch>
        </p:blipFill>
        <p:spPr bwMode="auto">
          <a:xfrm>
            <a:off x="8704196" y="6228108"/>
            <a:ext cx="288000" cy="288000"/>
          </a:xfrm>
          <a:prstGeom prst="rect">
            <a:avLst/>
          </a:prstGeom>
          <a:noFill/>
          <a:ln w="9525">
            <a:noFill/>
            <a:miter lim="800000"/>
            <a:headEnd/>
            <a:tailEnd/>
          </a:ln>
          <a:effectLst/>
        </p:spPr>
      </p:pic>
      <p:grpSp>
        <p:nvGrpSpPr>
          <p:cNvPr id="75" name="Group 279"/>
          <p:cNvGrpSpPr>
            <a:grpSpLocks noChangeAspect="1"/>
          </p:cNvGrpSpPr>
          <p:nvPr/>
        </p:nvGrpSpPr>
        <p:grpSpPr bwMode="auto">
          <a:xfrm>
            <a:off x="4473000" y="6277948"/>
            <a:ext cx="198000" cy="198000"/>
            <a:chOff x="3507" y="1060"/>
            <a:chExt cx="182" cy="168"/>
          </a:xfrm>
          <a:effectLst>
            <a:outerShdw blurRad="50800" dist="38100" dir="2700000" algn="tl" rotWithShape="0">
              <a:prstClr val="black">
                <a:alpha val="40000"/>
              </a:prstClr>
            </a:outerShdw>
          </a:effectLst>
        </p:grpSpPr>
        <p:sp>
          <p:nvSpPr>
            <p:cNvPr id="76"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77"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1</a:t>
              </a:r>
            </a:p>
          </p:txBody>
        </p:sp>
      </p:grpSp>
      <p:grpSp>
        <p:nvGrpSpPr>
          <p:cNvPr id="78" name="Group 279"/>
          <p:cNvGrpSpPr>
            <a:grpSpLocks noChangeAspect="1"/>
          </p:cNvGrpSpPr>
          <p:nvPr/>
        </p:nvGrpSpPr>
        <p:grpSpPr bwMode="auto">
          <a:xfrm>
            <a:off x="4139952" y="6277948"/>
            <a:ext cx="198000" cy="198000"/>
            <a:chOff x="3507" y="1060"/>
            <a:chExt cx="182" cy="168"/>
          </a:xfrm>
          <a:effectLst>
            <a:outerShdw blurRad="50800" dist="38100" dir="2700000" algn="tl" rotWithShape="0">
              <a:prstClr val="black">
                <a:alpha val="40000"/>
              </a:prstClr>
            </a:outerShdw>
          </a:effectLst>
        </p:grpSpPr>
        <p:sp>
          <p:nvSpPr>
            <p:cNvPr id="79"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80" name="Oval 281">
              <a:hlinkClick r:id="rId17" action="ppaction://hlinksldjump"/>
            </p:cNvPr>
            <p:cNvSpPr>
              <a:spLocks noChangeArrowheads="1"/>
            </p:cNvSpPr>
            <p:nvPr/>
          </p:nvSpPr>
          <p:spPr bwMode="gray">
            <a:xfrm>
              <a:off x="3507" y="1060"/>
              <a:ext cx="182" cy="168"/>
            </a:xfrm>
            <a:prstGeom prst="ellipse">
              <a:avLst/>
            </a:prstGeom>
            <a:solidFill>
              <a:schemeClr val="bg1"/>
            </a:solid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grpSp>
        <p:nvGrpSpPr>
          <p:cNvPr id="81" name="Group 279"/>
          <p:cNvGrpSpPr>
            <a:grpSpLocks noChangeAspect="1"/>
          </p:cNvGrpSpPr>
          <p:nvPr/>
        </p:nvGrpSpPr>
        <p:grpSpPr bwMode="auto">
          <a:xfrm>
            <a:off x="4806048" y="6281164"/>
            <a:ext cx="198000" cy="198000"/>
            <a:chOff x="3507" y="1060"/>
            <a:chExt cx="182" cy="168"/>
          </a:xfrm>
          <a:effectLst>
            <a:outerShdw blurRad="50800" dist="38100" dir="2700000" algn="tl" rotWithShape="0">
              <a:prstClr val="black">
                <a:alpha val="40000"/>
              </a:prstClr>
            </a:outerShdw>
          </a:effectLst>
        </p:grpSpPr>
        <p:sp>
          <p:nvSpPr>
            <p:cNvPr id="82"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83" name="Oval 281">
              <a:hlinkClick r:id="rId18"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2</a:t>
              </a:r>
            </a:p>
          </p:txBody>
        </p:sp>
      </p:grpSp>
      <p:sp>
        <p:nvSpPr>
          <p:cNvPr id="84" name="Arredondar Retângulo em um Canto Diagonal 8">
            <a:hlinkClick r:id="rId19"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85" name="Arredondar Retângulo em um Canto Diagonal 9"/>
          <p:cNvSpPr/>
          <p:nvPr/>
        </p:nvSpPr>
        <p:spPr>
          <a:xfrm>
            <a:off x="5436096"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86" name="Arredondar Retângulo em um Canto Diagonal 10">
            <a:hlinkClick r:id="rId20"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87" name="Arredondar Retângulo em um Canto Diagonal 1">
            <a:hlinkClick r:id="rId21" action="ppaction://hlinksldjump"/>
          </p:cNvPr>
          <p:cNvSpPr/>
          <p:nvPr/>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88" name="Arredondar Retângulo em um Canto Diagonal 87">
            <a:hlinkClick r:id="rId22"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Tree>
    <p:extLst>
      <p:ext uri="{BB962C8B-B14F-4D97-AF65-F5344CB8AC3E}">
        <p14:creationId xmlns:p14="http://schemas.microsoft.com/office/powerpoint/2010/main" val="1029133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53"/>
          <p:cNvGraphicFramePr>
            <a:graphicFrameLocks noGrp="1"/>
          </p:cNvGraphicFramePr>
          <p:nvPr>
            <p:extLst>
              <p:ext uri="{D42A27DB-BD31-4B8C-83A1-F6EECF244321}">
                <p14:modId xmlns:p14="http://schemas.microsoft.com/office/powerpoint/2010/main" val="2207064786"/>
              </p:ext>
            </p:extLst>
          </p:nvPr>
        </p:nvGraphicFramePr>
        <p:xfrm>
          <a:off x="611560" y="1772816"/>
          <a:ext cx="7992888" cy="2221962"/>
        </p:xfrm>
        <a:graphic>
          <a:graphicData uri="http://schemas.openxmlformats.org/drawingml/2006/table">
            <a:tbl>
              <a:tblPr firstRow="1" bandRow="1">
                <a:tableStyleId>{3C2FFA5D-87B4-456A-9821-1D502468CF0F}</a:tableStyleId>
              </a:tblPr>
              <a:tblGrid>
                <a:gridCol w="5544616"/>
                <a:gridCol w="864096"/>
                <a:gridCol w="1584176"/>
              </a:tblGrid>
              <a:tr h="370327">
                <a:tc gridSpan="3">
                  <a:txBody>
                    <a:bodyPr/>
                    <a:lstStyle/>
                    <a:p>
                      <a:pPr marL="285750" marR="0" indent="-285750" algn="l" defTabSz="914400" rtl="0" eaLnBrk="1" fontAlgn="auto" latinLnBrk="0" hangingPunct="1">
                        <a:lnSpc>
                          <a:spcPct val="100000"/>
                        </a:lnSpc>
                        <a:spcBef>
                          <a:spcPts val="0"/>
                        </a:spcBef>
                        <a:spcAft>
                          <a:spcPts val="0"/>
                        </a:spcAft>
                        <a:buClrTx/>
                        <a:buSzTx/>
                        <a:buFont typeface="Lucida Grande"/>
                        <a:buChar char="▶"/>
                        <a:tabLst/>
                        <a:defRPr/>
                      </a:pPr>
                      <a:r>
                        <a:rPr lang="pt-BR" sz="1800" baseline="0" dirty="0" smtClean="0"/>
                        <a:t>Plataforma Microsoft</a:t>
                      </a:r>
                      <a:endParaRPr lang="pt-BR" sz="1800" dirty="0" smtClean="0"/>
                    </a:p>
                  </a:txBody>
                  <a:tcPr/>
                </a:tc>
                <a:tc hMerge="1">
                  <a:txBody>
                    <a:bodyPr/>
                    <a:lstStyle/>
                    <a:p>
                      <a:pPr algn="ctr"/>
                      <a:endParaRPr lang="pt-BR" dirty="0"/>
                    </a:p>
                  </a:txBody>
                  <a:tcPr/>
                </a:tc>
                <a:tc hMerge="1">
                  <a:txBody>
                    <a:bodyPr/>
                    <a:lstStyle/>
                    <a:p>
                      <a:endParaRPr lang="pt-BR" dirty="0"/>
                    </a:p>
                  </a:txBody>
                  <a:tcPr/>
                </a:tc>
              </a:tr>
              <a:tr h="370327">
                <a:tc>
                  <a:txBody>
                    <a:bodyPr/>
                    <a:lstStyle/>
                    <a:p>
                      <a:r>
                        <a:rPr lang="pt-BR" sz="1600" baseline="0" dirty="0" smtClean="0"/>
                        <a:t>Implantação do Service Manager</a:t>
                      </a:r>
                      <a:endParaRPr lang="pt-BR" sz="1600" dirty="0"/>
                    </a:p>
                  </a:txBody>
                  <a:tcPr/>
                </a:tc>
                <a:tc>
                  <a:txBody>
                    <a:bodyPr/>
                    <a:lstStyle/>
                    <a:p>
                      <a:pPr algn="ctr"/>
                      <a:r>
                        <a:rPr lang="pt-BR" sz="1600" dirty="0" smtClean="0"/>
                        <a:t>Mar/13</a:t>
                      </a:r>
                      <a:endParaRPr lang="pt-BR" sz="1600" dirty="0"/>
                    </a:p>
                  </a:txBody>
                  <a:tcPr/>
                </a:tc>
                <a:tc>
                  <a:txBody>
                    <a:bodyPr/>
                    <a:lstStyle/>
                    <a:p>
                      <a:pPr algn="r"/>
                      <a:r>
                        <a:rPr lang="pt-BR" sz="1600" dirty="0" smtClean="0"/>
                        <a:t>10%</a:t>
                      </a:r>
                      <a:endParaRPr lang="pt-BR" sz="1600" dirty="0"/>
                    </a:p>
                  </a:txBody>
                  <a:tcPr/>
                </a:tc>
              </a:tr>
              <a:tr h="370327">
                <a:tc>
                  <a:txBody>
                    <a:bodyPr/>
                    <a:lstStyle/>
                    <a:p>
                      <a:r>
                        <a:rPr lang="pt-BR" sz="1600" dirty="0" smtClean="0"/>
                        <a:t>Implantação do </a:t>
                      </a:r>
                      <a:r>
                        <a:rPr lang="pt-BR" sz="1600" dirty="0" err="1" smtClean="0"/>
                        <a:t>Configuration</a:t>
                      </a:r>
                      <a:r>
                        <a:rPr lang="pt-BR" sz="1600" dirty="0" smtClean="0"/>
                        <a:t> Manager</a:t>
                      </a:r>
                      <a:endParaRPr lang="pt-BR" sz="1600" dirty="0"/>
                    </a:p>
                  </a:txBody>
                  <a:tcPr/>
                </a:tc>
                <a:tc>
                  <a:txBody>
                    <a:bodyPr/>
                    <a:lstStyle/>
                    <a:p>
                      <a:pPr algn="ctr"/>
                      <a:r>
                        <a:rPr lang="pt-BR" sz="1600" dirty="0" smtClean="0"/>
                        <a:t>Mar/13</a:t>
                      </a:r>
                      <a:endParaRPr lang="pt-BR" sz="1600" dirty="0"/>
                    </a:p>
                  </a:txBody>
                  <a:tcPr/>
                </a:tc>
                <a:tc>
                  <a:txBody>
                    <a:bodyPr/>
                    <a:lstStyle/>
                    <a:p>
                      <a:pPr algn="r"/>
                      <a:r>
                        <a:rPr lang="pt-BR" sz="1600" dirty="0" smtClean="0"/>
                        <a:t>10%</a:t>
                      </a:r>
                      <a:endParaRPr lang="pt-BR" sz="1600" dirty="0"/>
                    </a:p>
                  </a:txBody>
                  <a:tcPr/>
                </a:tc>
              </a:tr>
              <a:tr h="370327">
                <a:tc>
                  <a:txBody>
                    <a:bodyPr/>
                    <a:lstStyle/>
                    <a:p>
                      <a:r>
                        <a:rPr lang="pt-BR" sz="1600" dirty="0" smtClean="0"/>
                        <a:t>Implantação do </a:t>
                      </a:r>
                      <a:r>
                        <a:rPr lang="pt-BR" sz="1600" dirty="0" err="1" smtClean="0"/>
                        <a:t>Operation</a:t>
                      </a:r>
                      <a:r>
                        <a:rPr lang="pt-BR" sz="1600" dirty="0" smtClean="0"/>
                        <a:t> Manager</a:t>
                      </a:r>
                      <a:endParaRPr lang="pt-BR" sz="1600" dirty="0"/>
                    </a:p>
                  </a:txBody>
                  <a:tcPr/>
                </a:tc>
                <a:tc>
                  <a:txBody>
                    <a:bodyPr/>
                    <a:lstStyle/>
                    <a:p>
                      <a:pPr algn="ctr"/>
                      <a:r>
                        <a:rPr lang="pt-BR" sz="1600" dirty="0" smtClean="0"/>
                        <a:t>Mar/13</a:t>
                      </a:r>
                      <a:endParaRPr lang="pt-BR" sz="1600" dirty="0"/>
                    </a:p>
                  </a:txBody>
                  <a:tcPr/>
                </a:tc>
                <a:tc>
                  <a:txBody>
                    <a:bodyPr/>
                    <a:lstStyle/>
                    <a:p>
                      <a:pPr algn="r"/>
                      <a:r>
                        <a:rPr lang="pt-BR" sz="1600" dirty="0" smtClean="0"/>
                        <a:t>10%</a:t>
                      </a:r>
                      <a:endParaRPr lang="pt-BR" sz="1600" dirty="0"/>
                    </a:p>
                  </a:txBody>
                  <a:tcPr/>
                </a:tc>
              </a:tr>
              <a:tr h="370327">
                <a:tc>
                  <a:txBody>
                    <a:bodyPr/>
                    <a:lstStyle/>
                    <a:p>
                      <a:r>
                        <a:rPr lang="pt-BR" sz="1600" dirty="0" smtClean="0"/>
                        <a:t>Implantação do EPM-Microsoft</a:t>
                      </a:r>
                      <a:endParaRPr lang="pt-BR" sz="1600" dirty="0"/>
                    </a:p>
                  </a:txBody>
                  <a:tcPr/>
                </a:tc>
                <a:tc>
                  <a:txBody>
                    <a:bodyPr/>
                    <a:lstStyle/>
                    <a:p>
                      <a:pPr algn="ctr"/>
                      <a:r>
                        <a:rPr lang="pt-BR" sz="1600" dirty="0" smtClean="0"/>
                        <a:t>Mar/13</a:t>
                      </a:r>
                      <a:endParaRPr lang="pt-BR" sz="1600" dirty="0"/>
                    </a:p>
                  </a:txBody>
                  <a:tcPr/>
                </a:tc>
                <a:tc>
                  <a:txBody>
                    <a:bodyPr/>
                    <a:lstStyle/>
                    <a:p>
                      <a:pPr algn="r"/>
                      <a:r>
                        <a:rPr lang="pt-BR" sz="1600" dirty="0" smtClean="0"/>
                        <a:t>10%</a:t>
                      </a:r>
                      <a:endParaRPr lang="pt-BR" sz="1600" dirty="0"/>
                    </a:p>
                  </a:txBody>
                  <a:tcPr/>
                </a:tc>
              </a:tr>
              <a:tr h="370327">
                <a:tc>
                  <a:txBody>
                    <a:bodyPr/>
                    <a:lstStyle/>
                    <a:p>
                      <a:r>
                        <a:rPr lang="pt-BR" sz="1600" dirty="0" smtClean="0"/>
                        <a:t>Uso doméstico do Office</a:t>
                      </a:r>
                      <a:endParaRPr lang="pt-BR" sz="1600" dirty="0"/>
                    </a:p>
                  </a:txBody>
                  <a:tcPr/>
                </a:tc>
                <a:tc>
                  <a:txBody>
                    <a:bodyPr/>
                    <a:lstStyle/>
                    <a:p>
                      <a:pPr algn="ctr"/>
                      <a:r>
                        <a:rPr lang="pt-BR" sz="1600" dirty="0" smtClean="0"/>
                        <a:t>Mar/13</a:t>
                      </a:r>
                      <a:endParaRPr lang="pt-BR" sz="1600" dirty="0"/>
                    </a:p>
                  </a:txBody>
                  <a:tcPr/>
                </a:tc>
                <a:tc>
                  <a:txBody>
                    <a:bodyPr/>
                    <a:lstStyle/>
                    <a:p>
                      <a:pPr algn="r"/>
                      <a:r>
                        <a:rPr lang="pt-BR" sz="1600" dirty="0" smtClean="0"/>
                        <a:t>10%</a:t>
                      </a:r>
                      <a:endParaRPr lang="pt-BR" sz="1600" dirty="0"/>
                    </a:p>
                  </a:txBody>
                  <a:tcPr/>
                </a:tc>
              </a:tr>
            </a:tbl>
          </a:graphicData>
        </a:graphic>
      </p:graphicFrame>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pSp>
        <p:nvGrpSpPr>
          <p:cNvPr id="4" name="Grupo 3"/>
          <p:cNvGrpSpPr/>
          <p:nvPr/>
        </p:nvGrpSpPr>
        <p:grpSpPr>
          <a:xfrm>
            <a:off x="179512" y="1297788"/>
            <a:ext cx="8784975" cy="4845450"/>
            <a:chOff x="179513" y="1297788"/>
            <a:chExt cx="8640960" cy="4845450"/>
          </a:xfrm>
        </p:grpSpPr>
        <p:cxnSp>
          <p:nvCxnSpPr>
            <p:cNvPr id="32" name="Conector reto 11"/>
            <p:cNvCxnSpPr/>
            <p:nvPr/>
          </p:nvCxnSpPr>
          <p:spPr>
            <a:xfrm flipH="1">
              <a:off x="179513" y="1428579"/>
              <a:ext cx="1978" cy="4714659"/>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179513" y="6143238"/>
              <a:ext cx="864096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820473" y="1418743"/>
              <a:ext cx="0" cy="472449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ector reto 17"/>
            <p:cNvCxnSpPr/>
            <p:nvPr/>
          </p:nvCxnSpPr>
          <p:spPr>
            <a:xfrm flipH="1">
              <a:off x="7048374" y="1418743"/>
              <a:ext cx="1772099" cy="983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7060776" y="1297788"/>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181492" y="1423661"/>
              <a:ext cx="5182596" cy="1475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to 20"/>
            <p:cNvCxnSpPr/>
            <p:nvPr/>
          </p:nvCxnSpPr>
          <p:spPr>
            <a:xfrm flipV="1">
              <a:off x="5364088" y="1297788"/>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63" name="Picture 56" descr="Viewer file"/>
          <p:cNvPicPr>
            <a:picLocks noChangeAspect="1" noChangeArrowheads="1"/>
          </p:cNvPicPr>
          <p:nvPr/>
        </p:nvPicPr>
        <p:blipFill>
          <a:blip r:embed="rId2" cstate="print"/>
          <a:srcRect/>
          <a:stretch>
            <a:fillRect/>
          </a:stretch>
        </p:blipFill>
        <p:spPr bwMode="auto">
          <a:xfrm>
            <a:off x="8316440" y="1844848"/>
            <a:ext cx="216000" cy="216000"/>
          </a:xfrm>
          <a:prstGeom prst="rect">
            <a:avLst/>
          </a:prstGeom>
          <a:noFill/>
          <a:ln w="9525">
            <a:noFill/>
            <a:miter lim="800000"/>
            <a:headEnd/>
            <a:tailEnd/>
          </a:ln>
        </p:spPr>
      </p:pic>
      <p:graphicFrame>
        <p:nvGraphicFramePr>
          <p:cNvPr id="79" name="Object 97"/>
          <p:cNvGraphicFramePr>
            <a:graphicFrameLocks/>
          </p:cNvGraphicFramePr>
          <p:nvPr>
            <p:extLst>
              <p:ext uri="{D42A27DB-BD31-4B8C-83A1-F6EECF244321}">
                <p14:modId xmlns:p14="http://schemas.microsoft.com/office/powerpoint/2010/main" val="2864370219"/>
              </p:ext>
            </p:extLst>
          </p:nvPr>
        </p:nvGraphicFramePr>
        <p:xfrm>
          <a:off x="7092280" y="2106568"/>
          <a:ext cx="1395155" cy="482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0" name="Object 97"/>
          <p:cNvGraphicFramePr>
            <a:graphicFrameLocks/>
          </p:cNvGraphicFramePr>
          <p:nvPr>
            <p:extLst>
              <p:ext uri="{D42A27DB-BD31-4B8C-83A1-F6EECF244321}">
                <p14:modId xmlns:p14="http://schemas.microsoft.com/office/powerpoint/2010/main" val="419073569"/>
              </p:ext>
            </p:extLst>
          </p:nvPr>
        </p:nvGraphicFramePr>
        <p:xfrm>
          <a:off x="7137285" y="2199302"/>
          <a:ext cx="1278000" cy="297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1" name="Object 97"/>
          <p:cNvGraphicFramePr>
            <a:graphicFrameLocks/>
          </p:cNvGraphicFramePr>
          <p:nvPr>
            <p:extLst>
              <p:ext uri="{D42A27DB-BD31-4B8C-83A1-F6EECF244321}">
                <p14:modId xmlns:p14="http://schemas.microsoft.com/office/powerpoint/2010/main" val="273009576"/>
              </p:ext>
            </p:extLst>
          </p:nvPr>
        </p:nvGraphicFramePr>
        <p:xfrm>
          <a:off x="7092280" y="2457301"/>
          <a:ext cx="1395155" cy="4825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Object 97"/>
          <p:cNvGraphicFramePr>
            <a:graphicFrameLocks/>
          </p:cNvGraphicFramePr>
          <p:nvPr>
            <p:extLst>
              <p:ext uri="{D42A27DB-BD31-4B8C-83A1-F6EECF244321}">
                <p14:modId xmlns:p14="http://schemas.microsoft.com/office/powerpoint/2010/main" val="3719200857"/>
              </p:ext>
            </p:extLst>
          </p:nvPr>
        </p:nvGraphicFramePr>
        <p:xfrm>
          <a:off x="7137285" y="2550035"/>
          <a:ext cx="1278000" cy="2970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3" name="Object 97"/>
          <p:cNvGraphicFramePr>
            <a:graphicFrameLocks/>
          </p:cNvGraphicFramePr>
          <p:nvPr>
            <p:extLst>
              <p:ext uri="{D42A27DB-BD31-4B8C-83A1-F6EECF244321}">
                <p14:modId xmlns:p14="http://schemas.microsoft.com/office/powerpoint/2010/main" val="4045978537"/>
              </p:ext>
            </p:extLst>
          </p:nvPr>
        </p:nvGraphicFramePr>
        <p:xfrm>
          <a:off x="7092280" y="2826648"/>
          <a:ext cx="1395155" cy="4825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4" name="Object 97"/>
          <p:cNvGraphicFramePr>
            <a:graphicFrameLocks/>
          </p:cNvGraphicFramePr>
          <p:nvPr>
            <p:extLst>
              <p:ext uri="{D42A27DB-BD31-4B8C-83A1-F6EECF244321}">
                <p14:modId xmlns:p14="http://schemas.microsoft.com/office/powerpoint/2010/main" val="2147564417"/>
              </p:ext>
            </p:extLst>
          </p:nvPr>
        </p:nvGraphicFramePr>
        <p:xfrm>
          <a:off x="7137285" y="2919382"/>
          <a:ext cx="1278000" cy="2970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5" name="Object 97"/>
          <p:cNvGraphicFramePr>
            <a:graphicFrameLocks/>
          </p:cNvGraphicFramePr>
          <p:nvPr>
            <p:extLst>
              <p:ext uri="{D42A27DB-BD31-4B8C-83A1-F6EECF244321}">
                <p14:modId xmlns:p14="http://schemas.microsoft.com/office/powerpoint/2010/main" val="3095954763"/>
              </p:ext>
            </p:extLst>
          </p:nvPr>
        </p:nvGraphicFramePr>
        <p:xfrm>
          <a:off x="7092280" y="3201546"/>
          <a:ext cx="1395155" cy="4825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6" name="Object 97"/>
          <p:cNvGraphicFramePr>
            <a:graphicFrameLocks/>
          </p:cNvGraphicFramePr>
          <p:nvPr>
            <p:extLst>
              <p:ext uri="{D42A27DB-BD31-4B8C-83A1-F6EECF244321}">
                <p14:modId xmlns:p14="http://schemas.microsoft.com/office/powerpoint/2010/main" val="3337341593"/>
              </p:ext>
            </p:extLst>
          </p:nvPr>
        </p:nvGraphicFramePr>
        <p:xfrm>
          <a:off x="7137285" y="3294280"/>
          <a:ext cx="1278000" cy="29703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7" name="Object 97"/>
          <p:cNvGraphicFramePr>
            <a:graphicFrameLocks/>
          </p:cNvGraphicFramePr>
          <p:nvPr>
            <p:extLst>
              <p:ext uri="{D42A27DB-BD31-4B8C-83A1-F6EECF244321}">
                <p14:modId xmlns:p14="http://schemas.microsoft.com/office/powerpoint/2010/main" val="4138932541"/>
              </p:ext>
            </p:extLst>
          </p:nvPr>
        </p:nvGraphicFramePr>
        <p:xfrm>
          <a:off x="7092280" y="3571711"/>
          <a:ext cx="1395155" cy="4825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8" name="Object 97"/>
          <p:cNvGraphicFramePr>
            <a:graphicFrameLocks/>
          </p:cNvGraphicFramePr>
          <p:nvPr>
            <p:extLst>
              <p:ext uri="{D42A27DB-BD31-4B8C-83A1-F6EECF244321}">
                <p14:modId xmlns:p14="http://schemas.microsoft.com/office/powerpoint/2010/main" val="775355546"/>
              </p:ext>
            </p:extLst>
          </p:nvPr>
        </p:nvGraphicFramePr>
        <p:xfrm>
          <a:off x="7137285" y="3664445"/>
          <a:ext cx="1278000" cy="297033"/>
        </p:xfrm>
        <a:graphic>
          <a:graphicData uri="http://schemas.openxmlformats.org/drawingml/2006/chart">
            <c:chart xmlns:c="http://schemas.openxmlformats.org/drawingml/2006/chart" xmlns:r="http://schemas.openxmlformats.org/officeDocument/2006/relationships" r:id="rId12"/>
          </a:graphicData>
        </a:graphic>
      </p:graphicFrame>
      <p:pic>
        <p:nvPicPr>
          <p:cNvPr id="89" name="Picture 102" descr="Star"/>
          <p:cNvPicPr>
            <a:picLocks noChangeAspect="1" noChangeArrowheads="1"/>
          </p:cNvPicPr>
          <p:nvPr/>
        </p:nvPicPr>
        <p:blipFill>
          <a:blip r:embed="rId13" cstate="print"/>
          <a:srcRect/>
          <a:stretch>
            <a:fillRect/>
          </a:stretch>
        </p:blipFill>
        <p:spPr bwMode="auto">
          <a:xfrm>
            <a:off x="5508128" y="2227724"/>
            <a:ext cx="216000" cy="216000"/>
          </a:xfrm>
          <a:prstGeom prst="rect">
            <a:avLst/>
          </a:prstGeom>
          <a:noFill/>
          <a:ln w="9525">
            <a:noFill/>
            <a:miter lim="800000"/>
            <a:headEnd/>
            <a:tailEnd/>
          </a:ln>
        </p:spPr>
      </p:pic>
      <p:pic>
        <p:nvPicPr>
          <p:cNvPr id="90" name="Picture 2056" descr="Icon Magnifying Glass">
            <a:hlinkClick r:id="rId14" action="ppaction://hlinksldjump"/>
          </p:cNvPr>
          <p:cNvPicPr>
            <a:picLocks noChangeAspect="1" noChangeArrowheads="1"/>
          </p:cNvPicPr>
          <p:nvPr/>
        </p:nvPicPr>
        <p:blipFill>
          <a:blip r:embed="rId15" cstate="print"/>
          <a:srcRect/>
          <a:stretch>
            <a:fillRect/>
          </a:stretch>
        </p:blipFill>
        <p:spPr bwMode="auto">
          <a:xfrm>
            <a:off x="5796168" y="2227724"/>
            <a:ext cx="264750" cy="216000"/>
          </a:xfrm>
          <a:prstGeom prst="rect">
            <a:avLst/>
          </a:prstGeom>
          <a:noFill/>
          <a:ln w="9525">
            <a:noFill/>
            <a:miter lim="800000"/>
            <a:headEnd/>
            <a:tailEnd/>
          </a:ln>
        </p:spPr>
      </p:pic>
      <p:pic>
        <p:nvPicPr>
          <p:cNvPr id="91" name="Picture 102" descr="Star"/>
          <p:cNvPicPr>
            <a:picLocks noChangeAspect="1" noChangeArrowheads="1"/>
          </p:cNvPicPr>
          <p:nvPr/>
        </p:nvPicPr>
        <p:blipFill>
          <a:blip r:embed="rId13" cstate="print"/>
          <a:srcRect/>
          <a:stretch>
            <a:fillRect/>
          </a:stretch>
        </p:blipFill>
        <p:spPr bwMode="auto">
          <a:xfrm>
            <a:off x="5508104" y="2587764"/>
            <a:ext cx="216000" cy="216000"/>
          </a:xfrm>
          <a:prstGeom prst="rect">
            <a:avLst/>
          </a:prstGeom>
          <a:noFill/>
          <a:ln w="9525">
            <a:noFill/>
            <a:miter lim="800000"/>
            <a:headEnd/>
            <a:tailEnd/>
          </a:ln>
        </p:spPr>
      </p:pic>
      <p:pic>
        <p:nvPicPr>
          <p:cNvPr id="92" name="Picture 2056" descr="Icon Magnifying Glass">
            <a:hlinkClick r:id="rId16" action="ppaction://hlinksldjump"/>
          </p:cNvPr>
          <p:cNvPicPr>
            <a:picLocks noChangeAspect="1" noChangeArrowheads="1"/>
          </p:cNvPicPr>
          <p:nvPr/>
        </p:nvPicPr>
        <p:blipFill>
          <a:blip r:embed="rId15" cstate="print"/>
          <a:srcRect/>
          <a:stretch>
            <a:fillRect/>
          </a:stretch>
        </p:blipFill>
        <p:spPr bwMode="auto">
          <a:xfrm>
            <a:off x="5796144" y="2587764"/>
            <a:ext cx="264750" cy="216000"/>
          </a:xfrm>
          <a:prstGeom prst="rect">
            <a:avLst/>
          </a:prstGeom>
          <a:noFill/>
          <a:ln w="9525">
            <a:noFill/>
            <a:miter lim="800000"/>
            <a:headEnd/>
            <a:tailEnd/>
          </a:ln>
        </p:spPr>
      </p:pic>
      <p:pic>
        <p:nvPicPr>
          <p:cNvPr id="93" name="Picture 102" descr="Star"/>
          <p:cNvPicPr>
            <a:picLocks noChangeAspect="1" noChangeArrowheads="1"/>
          </p:cNvPicPr>
          <p:nvPr/>
        </p:nvPicPr>
        <p:blipFill>
          <a:blip r:embed="rId13" cstate="print"/>
          <a:srcRect/>
          <a:stretch>
            <a:fillRect/>
          </a:stretch>
        </p:blipFill>
        <p:spPr bwMode="auto">
          <a:xfrm>
            <a:off x="5508104" y="2959234"/>
            <a:ext cx="216000" cy="216000"/>
          </a:xfrm>
          <a:prstGeom prst="rect">
            <a:avLst/>
          </a:prstGeom>
          <a:noFill/>
          <a:ln w="9525">
            <a:noFill/>
            <a:miter lim="800000"/>
            <a:headEnd/>
            <a:tailEnd/>
          </a:ln>
        </p:spPr>
      </p:pic>
      <p:pic>
        <p:nvPicPr>
          <p:cNvPr id="94" name="Picture 2056" descr="Icon Magnifying Glass">
            <a:hlinkClick r:id="rId17" action="ppaction://hlinksldjump"/>
          </p:cNvPr>
          <p:cNvPicPr>
            <a:picLocks noChangeAspect="1" noChangeArrowheads="1"/>
          </p:cNvPicPr>
          <p:nvPr/>
        </p:nvPicPr>
        <p:blipFill>
          <a:blip r:embed="rId15" cstate="print"/>
          <a:srcRect/>
          <a:stretch>
            <a:fillRect/>
          </a:stretch>
        </p:blipFill>
        <p:spPr bwMode="auto">
          <a:xfrm>
            <a:off x="5796144" y="2959234"/>
            <a:ext cx="264750" cy="216000"/>
          </a:xfrm>
          <a:prstGeom prst="rect">
            <a:avLst/>
          </a:prstGeom>
          <a:noFill/>
          <a:ln w="9525">
            <a:noFill/>
            <a:miter lim="800000"/>
            <a:headEnd/>
            <a:tailEnd/>
          </a:ln>
        </p:spPr>
      </p:pic>
      <p:pic>
        <p:nvPicPr>
          <p:cNvPr id="95" name="Picture 102" descr="Star"/>
          <p:cNvPicPr>
            <a:picLocks noChangeAspect="1" noChangeArrowheads="1"/>
          </p:cNvPicPr>
          <p:nvPr/>
        </p:nvPicPr>
        <p:blipFill>
          <a:blip r:embed="rId13" cstate="print"/>
          <a:srcRect/>
          <a:stretch>
            <a:fillRect/>
          </a:stretch>
        </p:blipFill>
        <p:spPr bwMode="auto">
          <a:xfrm>
            <a:off x="5508104" y="3330728"/>
            <a:ext cx="216000" cy="216000"/>
          </a:xfrm>
          <a:prstGeom prst="rect">
            <a:avLst/>
          </a:prstGeom>
          <a:noFill/>
          <a:ln w="9525">
            <a:noFill/>
            <a:miter lim="800000"/>
            <a:headEnd/>
            <a:tailEnd/>
          </a:ln>
        </p:spPr>
      </p:pic>
      <p:pic>
        <p:nvPicPr>
          <p:cNvPr id="96" name="Picture 2056" descr="Icon Magnifying Glass">
            <a:hlinkClick r:id="rId18" action="ppaction://hlinksldjump"/>
          </p:cNvPr>
          <p:cNvPicPr>
            <a:picLocks noChangeAspect="1" noChangeArrowheads="1"/>
          </p:cNvPicPr>
          <p:nvPr/>
        </p:nvPicPr>
        <p:blipFill>
          <a:blip r:embed="rId15" cstate="print"/>
          <a:srcRect/>
          <a:stretch>
            <a:fillRect/>
          </a:stretch>
        </p:blipFill>
        <p:spPr bwMode="auto">
          <a:xfrm>
            <a:off x="5796144" y="3330728"/>
            <a:ext cx="264750" cy="216000"/>
          </a:xfrm>
          <a:prstGeom prst="rect">
            <a:avLst/>
          </a:prstGeom>
          <a:noFill/>
          <a:ln w="9525">
            <a:noFill/>
            <a:miter lim="800000"/>
            <a:headEnd/>
            <a:tailEnd/>
          </a:ln>
        </p:spPr>
      </p:pic>
      <p:pic>
        <p:nvPicPr>
          <p:cNvPr id="97" name="Picture 102" descr="Star"/>
          <p:cNvPicPr>
            <a:picLocks noChangeAspect="1" noChangeArrowheads="1"/>
          </p:cNvPicPr>
          <p:nvPr/>
        </p:nvPicPr>
        <p:blipFill>
          <a:blip r:embed="rId13" cstate="print"/>
          <a:srcRect/>
          <a:stretch>
            <a:fillRect/>
          </a:stretch>
        </p:blipFill>
        <p:spPr bwMode="auto">
          <a:xfrm>
            <a:off x="5508104" y="3705626"/>
            <a:ext cx="216000" cy="216000"/>
          </a:xfrm>
          <a:prstGeom prst="rect">
            <a:avLst/>
          </a:prstGeom>
          <a:noFill/>
          <a:ln w="9525">
            <a:noFill/>
            <a:miter lim="800000"/>
            <a:headEnd/>
            <a:tailEnd/>
          </a:ln>
        </p:spPr>
      </p:pic>
      <p:pic>
        <p:nvPicPr>
          <p:cNvPr id="98" name="Picture 2056" descr="Icon Magnifying Glass">
            <a:hlinkClick r:id="rId19" action="ppaction://hlinksldjump"/>
          </p:cNvPr>
          <p:cNvPicPr>
            <a:picLocks noChangeAspect="1" noChangeArrowheads="1"/>
          </p:cNvPicPr>
          <p:nvPr/>
        </p:nvPicPr>
        <p:blipFill>
          <a:blip r:embed="rId15" cstate="print"/>
          <a:srcRect/>
          <a:stretch>
            <a:fillRect/>
          </a:stretch>
        </p:blipFill>
        <p:spPr bwMode="auto">
          <a:xfrm>
            <a:off x="5796144" y="3705626"/>
            <a:ext cx="264750" cy="216000"/>
          </a:xfrm>
          <a:prstGeom prst="rect">
            <a:avLst/>
          </a:prstGeom>
          <a:noFill/>
          <a:ln w="9525">
            <a:noFill/>
            <a:miter lim="800000"/>
            <a:headEnd/>
            <a:tailEnd/>
          </a:ln>
        </p:spPr>
      </p:pic>
      <p:sp>
        <p:nvSpPr>
          <p:cNvPr id="50" name="CaixaDeTexto 49"/>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52" name="Picture 102" descr="Star"/>
          <p:cNvPicPr>
            <a:picLocks noChangeAspect="1" noChangeArrowheads="1"/>
          </p:cNvPicPr>
          <p:nvPr/>
        </p:nvPicPr>
        <p:blipFill>
          <a:blip r:embed="rId13" cstate="print"/>
          <a:srcRect/>
          <a:stretch>
            <a:fillRect/>
          </a:stretch>
        </p:blipFill>
        <p:spPr bwMode="auto">
          <a:xfrm>
            <a:off x="251544" y="6187370"/>
            <a:ext cx="216000" cy="216000"/>
          </a:xfrm>
          <a:prstGeom prst="rect">
            <a:avLst/>
          </a:prstGeom>
          <a:noFill/>
          <a:ln w="9525">
            <a:noFill/>
            <a:miter lim="800000"/>
            <a:headEnd/>
            <a:tailEnd/>
          </a:ln>
        </p:spPr>
      </p:pic>
      <p:pic>
        <p:nvPicPr>
          <p:cNvPr id="54" name="Picture 2056" descr="Icon Magnifying Glass"/>
          <p:cNvPicPr>
            <a:picLocks noChangeAspect="1" noChangeArrowheads="1"/>
          </p:cNvPicPr>
          <p:nvPr/>
        </p:nvPicPr>
        <p:blipFill>
          <a:blip r:embed="rId15" cstate="print"/>
          <a:srcRect/>
          <a:stretch>
            <a:fillRect/>
          </a:stretch>
        </p:blipFill>
        <p:spPr bwMode="auto">
          <a:xfrm>
            <a:off x="1642954" y="6187394"/>
            <a:ext cx="264750" cy="216000"/>
          </a:xfrm>
          <a:prstGeom prst="rect">
            <a:avLst/>
          </a:prstGeom>
          <a:noFill/>
          <a:ln w="9525">
            <a:noFill/>
            <a:miter lim="800000"/>
            <a:headEnd/>
            <a:tailEnd/>
          </a:ln>
        </p:spPr>
      </p:pic>
      <p:pic>
        <p:nvPicPr>
          <p:cNvPr id="58" name="Picture 2043" descr="Icon House">
            <a:hlinkClick r:id="rId20" action="ppaction://hlinksldjump" tooltip="Página Inicial"/>
          </p:cNvPr>
          <p:cNvPicPr>
            <a:picLocks noChangeAspect="1" noChangeArrowheads="1"/>
          </p:cNvPicPr>
          <p:nvPr/>
        </p:nvPicPr>
        <p:blipFill>
          <a:blip r:embed="rId21"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100" descr="Folder blue">
            <a:hlinkClick r:id="rId22" action="ppaction://hlinksldjump" tooltip="Portfólio de Demandas"/>
          </p:cNvPr>
          <p:cNvPicPr>
            <a:picLocks noChangeAspect="1" noChangeArrowheads="1"/>
          </p:cNvPicPr>
          <p:nvPr/>
        </p:nvPicPr>
        <p:blipFill>
          <a:blip r:embed="rId23"/>
          <a:srcRect/>
          <a:stretch>
            <a:fillRect/>
          </a:stretch>
        </p:blipFill>
        <p:spPr bwMode="auto">
          <a:xfrm>
            <a:off x="8704196" y="6228108"/>
            <a:ext cx="288000" cy="288000"/>
          </a:xfrm>
          <a:prstGeom prst="rect">
            <a:avLst/>
          </a:prstGeom>
          <a:noFill/>
          <a:ln w="9525">
            <a:noFill/>
            <a:miter lim="800000"/>
            <a:headEnd/>
            <a:tailEnd/>
          </a:ln>
          <a:effectLst/>
        </p:spPr>
      </p:pic>
      <p:grpSp>
        <p:nvGrpSpPr>
          <p:cNvPr id="64" name="Group 279"/>
          <p:cNvGrpSpPr>
            <a:grpSpLocks noChangeAspect="1"/>
          </p:cNvGrpSpPr>
          <p:nvPr/>
        </p:nvGrpSpPr>
        <p:grpSpPr bwMode="auto">
          <a:xfrm>
            <a:off x="4473000" y="6277948"/>
            <a:ext cx="198000" cy="198000"/>
            <a:chOff x="3507" y="1060"/>
            <a:chExt cx="182" cy="168"/>
          </a:xfrm>
          <a:effectLst>
            <a:outerShdw blurRad="50800" dist="38100" dir="2700000" algn="tl" rotWithShape="0">
              <a:prstClr val="black">
                <a:alpha val="40000"/>
              </a:prstClr>
            </a:outerShdw>
          </a:effectLst>
        </p:grpSpPr>
        <p:sp>
          <p:nvSpPr>
            <p:cNvPr id="65"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66" name="Oval 281">
              <a:hlinkClick r:id="rId24"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67" name="Group 279"/>
          <p:cNvGrpSpPr>
            <a:grpSpLocks noChangeAspect="1"/>
          </p:cNvGrpSpPr>
          <p:nvPr/>
        </p:nvGrpSpPr>
        <p:grpSpPr bwMode="auto">
          <a:xfrm>
            <a:off x="4139952" y="6277948"/>
            <a:ext cx="198000" cy="198000"/>
            <a:chOff x="3507" y="1060"/>
            <a:chExt cx="182" cy="168"/>
          </a:xfrm>
          <a:effectLst>
            <a:outerShdw blurRad="50800" dist="38100" dir="2700000" algn="tl" rotWithShape="0">
              <a:prstClr val="black">
                <a:alpha val="40000"/>
              </a:prstClr>
            </a:outerShdw>
          </a:effectLst>
        </p:grpSpPr>
        <p:sp>
          <p:nvSpPr>
            <p:cNvPr id="68"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69" name="Oval 281">
              <a:hlinkClick r:id="rId25" action="ppaction://hlinksldjump"/>
            </p:cNvPr>
            <p:cNvSpPr>
              <a:spLocks noChangeArrowheads="1"/>
            </p:cNvSpPr>
            <p:nvPr/>
          </p:nvSpPr>
          <p:spPr bwMode="gray">
            <a:xfrm>
              <a:off x="3507" y="1060"/>
              <a:ext cx="182" cy="168"/>
            </a:xfrm>
            <a:prstGeom prst="ellipse">
              <a:avLst/>
            </a:prstGeom>
            <a:solidFill>
              <a:schemeClr val="bg1"/>
            </a:solid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grpSp>
        <p:nvGrpSpPr>
          <p:cNvPr id="70" name="Group 279"/>
          <p:cNvGrpSpPr>
            <a:grpSpLocks noChangeAspect="1"/>
          </p:cNvGrpSpPr>
          <p:nvPr/>
        </p:nvGrpSpPr>
        <p:grpSpPr bwMode="auto">
          <a:xfrm>
            <a:off x="4806048" y="6281164"/>
            <a:ext cx="198000" cy="198000"/>
            <a:chOff x="3507" y="1060"/>
            <a:chExt cx="182" cy="168"/>
          </a:xfrm>
          <a:effectLst>
            <a:outerShdw blurRad="50800" dist="38100" dir="2700000" algn="tl" rotWithShape="0">
              <a:prstClr val="black">
                <a:alpha val="40000"/>
              </a:prstClr>
            </a:outerShdw>
          </a:effectLst>
        </p:grpSpPr>
        <p:sp>
          <p:nvSpPr>
            <p:cNvPr id="71"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72"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2</a:t>
              </a:r>
            </a:p>
          </p:txBody>
        </p:sp>
      </p:grpSp>
      <p:sp>
        <p:nvSpPr>
          <p:cNvPr id="73" name="Arredondar Retângulo em um Canto Diagonal 8">
            <a:hlinkClick r:id="rId26"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75" name="Arredondar Retângulo em um Canto Diagonal 9"/>
          <p:cNvSpPr/>
          <p:nvPr/>
        </p:nvSpPr>
        <p:spPr>
          <a:xfrm>
            <a:off x="5436096"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76" name="Arredondar Retângulo em um Canto Diagonal 10">
            <a:hlinkClick r:id="rId27"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77" name="Arredondar Retângulo em um Canto Diagonal 1">
            <a:hlinkClick r:id="rId28" action="ppaction://hlinksldjump"/>
          </p:cNvPr>
          <p:cNvSpPr/>
          <p:nvPr/>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78" name="Arredondar Retângulo em um Canto Diagonal 77">
            <a:hlinkClick r:id="rId29"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Tree>
    <p:extLst>
      <p:ext uri="{BB962C8B-B14F-4D97-AF65-F5344CB8AC3E}">
        <p14:creationId xmlns:p14="http://schemas.microsoft.com/office/powerpoint/2010/main" val="2984516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TIC</a:t>
            </a:r>
            <a:endParaRPr lang="pt-BR" sz="1600" dirty="0">
              <a:solidFill>
                <a:schemeClr val="bg1"/>
              </a:solidFill>
            </a:endParaRPr>
          </a:p>
        </p:txBody>
      </p:sp>
      <p:grpSp>
        <p:nvGrpSpPr>
          <p:cNvPr id="3" name="Grupo 2"/>
          <p:cNvGrpSpPr/>
          <p:nvPr/>
        </p:nvGrpSpPr>
        <p:grpSpPr>
          <a:xfrm>
            <a:off x="179512" y="1283274"/>
            <a:ext cx="8784975" cy="4882030"/>
            <a:chOff x="179512" y="1283274"/>
            <a:chExt cx="8784975" cy="4882030"/>
          </a:xfrm>
        </p:grpSpPr>
        <p:cxnSp>
          <p:nvCxnSpPr>
            <p:cNvPr id="32" name="Conector reto 11"/>
            <p:cNvCxnSpPr/>
            <p:nvPr/>
          </p:nvCxnSpPr>
          <p:spPr>
            <a:xfrm flipH="1">
              <a:off x="179512" y="1429302"/>
              <a:ext cx="2011" cy="473600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179512" y="6165304"/>
              <a:ext cx="878497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964487" y="1419422"/>
              <a:ext cx="0" cy="474588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8964487" y="1283274"/>
              <a:ext cx="0" cy="15066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181525" y="1419422"/>
              <a:ext cx="6939963" cy="1976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to 20"/>
            <p:cNvCxnSpPr/>
            <p:nvPr/>
          </p:nvCxnSpPr>
          <p:spPr>
            <a:xfrm flipV="1">
              <a:off x="7129224" y="1283274"/>
              <a:ext cx="0" cy="15066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Arredondar Retângulo em um Canto Diagonal 8">
            <a:hlinkClick r:id="rId2"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48" name="Arredondar Retângulo em um Canto Diagonal 9">
            <a:hlinkClick r:id="rId3"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49" name="Arredondar Retângulo em um Canto Diagonal 10"/>
          <p:cNvSpPr/>
          <p:nvPr/>
        </p:nvSpPr>
        <p:spPr>
          <a:xfrm>
            <a:off x="7164288"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27" name="Arredondar Retângulo em um Canto Diagonal 1">
            <a:hlinkClick r:id="rId4" action="ppaction://hlinksldjump"/>
          </p:cNvPr>
          <p:cNvSpPr/>
          <p:nvPr/>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29" name="Arredondar Retângulo em um Canto Diagonal 28">
            <a:hlinkClick r:id="rId5"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62" name="Rounded Rectangle 5"/>
          <p:cNvSpPr/>
          <p:nvPr/>
        </p:nvSpPr>
        <p:spPr>
          <a:xfrm>
            <a:off x="401082"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63" name="Group 18"/>
          <p:cNvGrpSpPr/>
          <p:nvPr/>
        </p:nvGrpSpPr>
        <p:grpSpPr>
          <a:xfrm>
            <a:off x="458930" y="1923825"/>
            <a:ext cx="2314753" cy="277000"/>
            <a:chOff x="452926" y="1955659"/>
            <a:chExt cx="2074514" cy="300915"/>
          </a:xfrm>
        </p:grpSpPr>
        <p:sp>
          <p:nvSpPr>
            <p:cNvPr id="64"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65"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66" name="TextBox 16"/>
            <p:cNvSpPr txBox="1"/>
            <p:nvPr/>
          </p:nvSpPr>
          <p:spPr>
            <a:xfrm>
              <a:off x="486975" y="1955659"/>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Em Execução</a:t>
              </a:r>
              <a:endParaRPr lang="en-US" sz="1200" b="1" dirty="0">
                <a:latin typeface="Calibri" pitchFamily="34" charset="0"/>
                <a:cs typeface="Calibri" pitchFamily="34" charset="0"/>
              </a:endParaRPr>
            </a:p>
          </p:txBody>
        </p:sp>
        <p:sp>
          <p:nvSpPr>
            <p:cNvPr id="71"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06</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72" name="Group 23"/>
          <p:cNvGrpSpPr/>
          <p:nvPr/>
        </p:nvGrpSpPr>
        <p:grpSpPr>
          <a:xfrm>
            <a:off x="458930" y="2230706"/>
            <a:ext cx="2314753" cy="277000"/>
            <a:chOff x="452926" y="2289035"/>
            <a:chExt cx="2074514" cy="300915"/>
          </a:xfrm>
        </p:grpSpPr>
        <p:sp>
          <p:nvSpPr>
            <p:cNvPr id="73"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74"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75"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Não Iniciados</a:t>
              </a:r>
              <a:endParaRPr lang="en-US" sz="1200" b="1" dirty="0">
                <a:latin typeface="Calibri" pitchFamily="34" charset="0"/>
                <a:cs typeface="Calibri" pitchFamily="34" charset="0"/>
              </a:endParaRPr>
            </a:p>
          </p:txBody>
        </p:sp>
        <p:sp>
          <p:nvSpPr>
            <p:cNvPr id="76"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06</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77" name="Group 25"/>
          <p:cNvGrpSpPr/>
          <p:nvPr/>
        </p:nvGrpSpPr>
        <p:grpSpPr>
          <a:xfrm>
            <a:off x="458930" y="2546355"/>
            <a:ext cx="2314753" cy="277000"/>
            <a:chOff x="452926" y="2289035"/>
            <a:chExt cx="2074514" cy="300915"/>
          </a:xfrm>
        </p:grpSpPr>
        <p:sp>
          <p:nvSpPr>
            <p:cNvPr id="78"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79"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0"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Suspensos</a:t>
              </a:r>
              <a:endParaRPr lang="en-US" sz="1200" b="1" dirty="0">
                <a:latin typeface="Calibri" pitchFamily="34" charset="0"/>
                <a:cs typeface="Calibri" pitchFamily="34" charset="0"/>
              </a:endParaRPr>
            </a:p>
          </p:txBody>
        </p:sp>
        <p:sp>
          <p:nvSpPr>
            <p:cNvPr id="81"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82" name="Round Same Side Corner Rectangle 106"/>
          <p:cNvSpPr/>
          <p:nvPr/>
        </p:nvSpPr>
        <p:spPr>
          <a:xfrm>
            <a:off x="401082"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endParaRPr lang="ro-RO" sz="1400" b="1" dirty="0">
              <a:solidFill>
                <a:schemeClr val="bg1"/>
              </a:solidFill>
              <a:latin typeface="Calibri" pitchFamily="34" charset="0"/>
              <a:cs typeface="Calibri" pitchFamily="34" charset="0"/>
            </a:endParaRPr>
          </a:p>
        </p:txBody>
      </p:sp>
      <p:grpSp>
        <p:nvGrpSpPr>
          <p:cNvPr id="90" name="Group 23"/>
          <p:cNvGrpSpPr/>
          <p:nvPr/>
        </p:nvGrpSpPr>
        <p:grpSpPr>
          <a:xfrm>
            <a:off x="474850" y="2860786"/>
            <a:ext cx="2314753" cy="277000"/>
            <a:chOff x="452926" y="2289035"/>
            <a:chExt cx="2074514" cy="300915"/>
          </a:xfrm>
        </p:grpSpPr>
        <p:sp>
          <p:nvSpPr>
            <p:cNvPr id="91"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09"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0"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Concluídos Mês</a:t>
              </a:r>
              <a:endParaRPr lang="en-US" sz="1200" b="1" dirty="0">
                <a:latin typeface="Calibri" pitchFamily="34" charset="0"/>
                <a:cs typeface="Calibri" pitchFamily="34" charset="0"/>
              </a:endParaRPr>
            </a:p>
          </p:txBody>
        </p:sp>
        <p:sp>
          <p:nvSpPr>
            <p:cNvPr id="111"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01</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12" name="Group 25"/>
          <p:cNvGrpSpPr/>
          <p:nvPr/>
        </p:nvGrpSpPr>
        <p:grpSpPr>
          <a:xfrm>
            <a:off x="474850" y="3176435"/>
            <a:ext cx="2314753" cy="277000"/>
            <a:chOff x="452926" y="2289035"/>
            <a:chExt cx="2074514" cy="300915"/>
          </a:xfrm>
        </p:grpSpPr>
        <p:sp>
          <p:nvSpPr>
            <p:cNvPr id="113"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14"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5"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Propostas</a:t>
              </a:r>
              <a:endParaRPr lang="en-US" sz="1200" b="1" dirty="0">
                <a:latin typeface="Calibri" pitchFamily="34" charset="0"/>
                <a:cs typeface="Calibri" pitchFamily="34" charset="0"/>
              </a:endParaRPr>
            </a:p>
          </p:txBody>
        </p:sp>
        <p:sp>
          <p:nvSpPr>
            <p:cNvPr id="116"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17" name="Rounded Rectangle 5"/>
          <p:cNvSpPr/>
          <p:nvPr/>
        </p:nvSpPr>
        <p:spPr>
          <a:xfrm>
            <a:off x="6313325"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118" name="Group 18"/>
          <p:cNvGrpSpPr/>
          <p:nvPr/>
        </p:nvGrpSpPr>
        <p:grpSpPr>
          <a:xfrm>
            <a:off x="6371175" y="1923824"/>
            <a:ext cx="2314754" cy="291938"/>
            <a:chOff x="452926" y="1955660"/>
            <a:chExt cx="2074514" cy="317143"/>
          </a:xfrm>
        </p:grpSpPr>
        <p:sp>
          <p:nvSpPr>
            <p:cNvPr id="119"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0"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1" name="TextBox 16"/>
            <p:cNvSpPr txBox="1"/>
            <p:nvPr/>
          </p:nvSpPr>
          <p:spPr>
            <a:xfrm>
              <a:off x="501241" y="1971889"/>
              <a:ext cx="1262522"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Atrasados</a:t>
              </a:r>
              <a:endParaRPr lang="en-US" sz="1200" b="1" dirty="0">
                <a:latin typeface="Calibri" pitchFamily="34" charset="0"/>
                <a:cs typeface="Calibri" pitchFamily="34" charset="0"/>
              </a:endParaRPr>
            </a:p>
          </p:txBody>
        </p:sp>
        <p:sp>
          <p:nvSpPr>
            <p:cNvPr id="122"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16%</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23" name="Group 23"/>
          <p:cNvGrpSpPr/>
          <p:nvPr/>
        </p:nvGrpSpPr>
        <p:grpSpPr>
          <a:xfrm>
            <a:off x="6371175" y="2230705"/>
            <a:ext cx="2314755" cy="287506"/>
            <a:chOff x="452926" y="2289036"/>
            <a:chExt cx="2074514" cy="312328"/>
          </a:xfrm>
        </p:grpSpPr>
        <p:sp>
          <p:nvSpPr>
            <p:cNvPr id="124"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5"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6" name="TextBox 21"/>
            <p:cNvSpPr txBox="1"/>
            <p:nvPr/>
          </p:nvSpPr>
          <p:spPr>
            <a:xfrm>
              <a:off x="501240" y="2300450"/>
              <a:ext cx="1225831"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No Prazo</a:t>
              </a:r>
              <a:endParaRPr lang="en-US" sz="1200" b="1" dirty="0">
                <a:latin typeface="Calibri" pitchFamily="34" charset="0"/>
                <a:cs typeface="Calibri" pitchFamily="34" charset="0"/>
              </a:endParaRPr>
            </a:p>
          </p:txBody>
        </p:sp>
        <p:sp>
          <p:nvSpPr>
            <p:cNvPr id="127"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66%</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28" name="Group 25"/>
          <p:cNvGrpSpPr/>
          <p:nvPr/>
        </p:nvGrpSpPr>
        <p:grpSpPr>
          <a:xfrm>
            <a:off x="6371173" y="2546355"/>
            <a:ext cx="2314753" cy="277000"/>
            <a:chOff x="452926" y="2289035"/>
            <a:chExt cx="2074514" cy="300915"/>
          </a:xfrm>
        </p:grpSpPr>
        <p:sp>
          <p:nvSpPr>
            <p:cNvPr id="129"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30"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31" name="TextBox 28"/>
            <p:cNvSpPr txBox="1"/>
            <p:nvPr/>
          </p:nvSpPr>
          <p:spPr>
            <a:xfrm>
              <a:off x="486974" y="2289035"/>
              <a:ext cx="1276790"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Monitorados PMO </a:t>
              </a:r>
              <a:endParaRPr lang="en-US" sz="1200" b="1" dirty="0">
                <a:latin typeface="Calibri" pitchFamily="34" charset="0"/>
                <a:cs typeface="Calibri" pitchFamily="34" charset="0"/>
              </a:endParaRPr>
            </a:p>
          </p:txBody>
        </p:sp>
        <p:sp>
          <p:nvSpPr>
            <p:cNvPr id="132"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50%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33" name="Round Same Side Corner Rectangle 106"/>
          <p:cNvSpPr/>
          <p:nvPr/>
        </p:nvSpPr>
        <p:spPr>
          <a:xfrm>
            <a:off x="6313325"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Indicadores</a:t>
            </a:r>
            <a:r>
              <a:rPr lang="en-US" sz="1400" b="1" dirty="0" smtClean="0">
                <a:solidFill>
                  <a:schemeClr val="bg1"/>
                </a:solidFill>
                <a:latin typeface="Calibri" pitchFamily="34" charset="0"/>
                <a:cs typeface="Calibri" pitchFamily="34" charset="0"/>
              </a:rPr>
              <a:t> de </a:t>
            </a: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endParaRPr lang="ro-RO" sz="1400" b="1" dirty="0">
              <a:solidFill>
                <a:schemeClr val="bg1"/>
              </a:solidFill>
              <a:latin typeface="Calibri" pitchFamily="34" charset="0"/>
              <a:cs typeface="Calibri" pitchFamily="34" charset="0"/>
            </a:endParaRPr>
          </a:p>
        </p:txBody>
      </p:sp>
      <p:grpSp>
        <p:nvGrpSpPr>
          <p:cNvPr id="134" name="Group 23"/>
          <p:cNvGrpSpPr/>
          <p:nvPr/>
        </p:nvGrpSpPr>
        <p:grpSpPr>
          <a:xfrm>
            <a:off x="6387093" y="2860786"/>
            <a:ext cx="2314753" cy="277000"/>
            <a:chOff x="452926" y="2289035"/>
            <a:chExt cx="2074514" cy="300915"/>
          </a:xfrm>
        </p:grpSpPr>
        <p:sp>
          <p:nvSpPr>
            <p:cNvPr id="135"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36"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37" name="TextBox 21"/>
            <p:cNvSpPr txBox="1"/>
            <p:nvPr/>
          </p:nvSpPr>
          <p:spPr>
            <a:xfrm>
              <a:off x="486975" y="2289035"/>
              <a:ext cx="1170376" cy="300914"/>
            </a:xfrm>
            <a:prstGeom prst="rect">
              <a:avLst/>
            </a:prstGeom>
            <a:noFill/>
          </p:spPr>
          <p:txBody>
            <a:bodyPr wrap="square" anchor="ctr">
              <a:spAutoFit/>
            </a:bodyPr>
            <a:lstStyle/>
            <a:p>
              <a:pPr>
                <a:defRPr/>
              </a:pPr>
              <a:r>
                <a:rPr lang="en-US" sz="1200" b="1" dirty="0" err="1" smtClean="0">
                  <a:latin typeface="Calibri" pitchFamily="34" charset="0"/>
                  <a:cs typeface="Calibri" pitchFamily="34" charset="0"/>
                </a:rPr>
                <a:t>Rejeitados</a:t>
              </a:r>
              <a:endParaRPr lang="en-US" sz="1200" b="1" dirty="0">
                <a:latin typeface="Calibri" pitchFamily="34" charset="0"/>
                <a:cs typeface="Calibri" pitchFamily="34" charset="0"/>
              </a:endParaRPr>
            </a:p>
          </p:txBody>
        </p:sp>
        <p:sp>
          <p:nvSpPr>
            <p:cNvPr id="138"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39" name="Group 25"/>
          <p:cNvGrpSpPr/>
          <p:nvPr/>
        </p:nvGrpSpPr>
        <p:grpSpPr>
          <a:xfrm>
            <a:off x="6387093" y="3176435"/>
            <a:ext cx="2314753" cy="277000"/>
            <a:chOff x="452926" y="2289035"/>
            <a:chExt cx="2074514" cy="300915"/>
          </a:xfrm>
        </p:grpSpPr>
        <p:sp>
          <p:nvSpPr>
            <p:cNvPr id="140"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41"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42" name="TextBox 28"/>
            <p:cNvSpPr txBox="1"/>
            <p:nvPr/>
          </p:nvSpPr>
          <p:spPr>
            <a:xfrm>
              <a:off x="486975" y="2289035"/>
              <a:ext cx="1262523"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Ocupação Recursos</a:t>
              </a:r>
              <a:endParaRPr lang="en-US" sz="1200" b="1" dirty="0">
                <a:latin typeface="Calibri" pitchFamily="34" charset="0"/>
                <a:cs typeface="Calibri" pitchFamily="34" charset="0"/>
              </a:endParaRPr>
            </a:p>
          </p:txBody>
        </p:sp>
        <p:sp>
          <p:nvSpPr>
            <p:cNvPr id="143"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pic>
        <p:nvPicPr>
          <p:cNvPr id="85" name="Picture 2043" descr="Icon House">
            <a:hlinkClick r:id="rId6" action="ppaction://hlinksldjump" tooltip="Página Inicial"/>
          </p:cNvPr>
          <p:cNvPicPr>
            <a:picLocks noChangeAspect="1" noChangeArrowheads="1"/>
          </p:cNvPicPr>
          <p:nvPr/>
        </p:nvPicPr>
        <p:blipFill>
          <a:blip r:embed="rId7"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6" name="Picture 100" descr="Folder blue">
            <a:hlinkClick r:id="rId8" action="ppaction://hlinksldjump" tooltip="Portfólio de Demandas"/>
          </p:cNvPr>
          <p:cNvPicPr>
            <a:picLocks noChangeAspect="1" noChangeArrowheads="1"/>
          </p:cNvPicPr>
          <p:nvPr/>
        </p:nvPicPr>
        <p:blipFill>
          <a:blip r:embed="rId9"/>
          <a:srcRect/>
          <a:stretch>
            <a:fillRect/>
          </a:stretch>
        </p:blipFill>
        <p:spPr bwMode="auto">
          <a:xfrm>
            <a:off x="8704196" y="6228108"/>
            <a:ext cx="288000" cy="288000"/>
          </a:xfrm>
          <a:prstGeom prst="rect">
            <a:avLst/>
          </a:prstGeom>
          <a:noFill/>
          <a:ln w="9525">
            <a:noFill/>
            <a:miter lim="800000"/>
            <a:headEnd/>
            <a:tailEnd/>
          </a:ln>
          <a:effectLst/>
        </p:spPr>
      </p:pic>
      <p:grpSp>
        <p:nvGrpSpPr>
          <p:cNvPr id="87" name="Group 279"/>
          <p:cNvGrpSpPr>
            <a:grpSpLocks noChangeAspect="1"/>
          </p:cNvGrpSpPr>
          <p:nvPr/>
        </p:nvGrpSpPr>
        <p:grpSpPr bwMode="auto">
          <a:xfrm>
            <a:off x="4625984" y="6277948"/>
            <a:ext cx="198000" cy="198000"/>
            <a:chOff x="3507" y="1060"/>
            <a:chExt cx="182" cy="168"/>
          </a:xfrm>
          <a:effectLst>
            <a:outerShdw blurRad="50800" dist="38100" dir="2700000" algn="tl" rotWithShape="0">
              <a:prstClr val="black">
                <a:alpha val="40000"/>
              </a:prstClr>
            </a:outerShdw>
          </a:effectLst>
        </p:grpSpPr>
        <p:sp>
          <p:nvSpPr>
            <p:cNvPr id="88"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92" name="Oval 281">
              <a:hlinkClick r:id="rId10"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93"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94"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95"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smtClean="0">
                  <a:solidFill>
                    <a:schemeClr val="bg1"/>
                  </a:solidFill>
                </a:rPr>
                <a:t>R</a:t>
              </a:r>
              <a:endParaRPr lang="pt-BR" sz="1050" b="1" dirty="0">
                <a:solidFill>
                  <a:schemeClr val="bg1"/>
                </a:solidFill>
              </a:endParaRPr>
            </a:p>
          </p:txBody>
        </p:sp>
      </p:grpSp>
      <p:sp>
        <p:nvSpPr>
          <p:cNvPr id="96" name="Round Same Side Corner Rectangle 4"/>
          <p:cNvSpPr/>
          <p:nvPr/>
        </p:nvSpPr>
        <p:spPr>
          <a:xfrm rot="10800000">
            <a:off x="3059832" y="1890626"/>
            <a:ext cx="3024336" cy="1610379"/>
          </a:xfrm>
          <a:prstGeom prst="round2SameRect">
            <a:avLst>
              <a:gd name="adj1" fmla="val 12899"/>
              <a:gd name="adj2" fmla="val 0"/>
            </a:avLst>
          </a:prstGeom>
          <a:solidFill>
            <a:schemeClr val="tx1">
              <a:alpha val="18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ro-RO" sz="1400" b="1" dirty="0">
              <a:solidFill>
                <a:schemeClr val="tx1">
                  <a:lumMod val="75000"/>
                  <a:lumOff val="25000"/>
                </a:schemeClr>
              </a:solidFill>
              <a:latin typeface="Calibri" pitchFamily="34" charset="0"/>
              <a:cs typeface="Calibri" pitchFamily="34" charset="0"/>
            </a:endParaRPr>
          </a:p>
        </p:txBody>
      </p:sp>
      <p:sp>
        <p:nvSpPr>
          <p:cNvPr id="97" name="Round Same Side Corner Rectangle 106"/>
          <p:cNvSpPr/>
          <p:nvPr/>
        </p:nvSpPr>
        <p:spPr>
          <a:xfrm>
            <a:off x="3059831" y="1624196"/>
            <a:ext cx="3024337" cy="249911"/>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r>
              <a:rPr lang="en-US" sz="1400" b="1" dirty="0" err="1" smtClean="0">
                <a:solidFill>
                  <a:schemeClr val="bg1"/>
                </a:solidFill>
                <a:latin typeface="Calibri" pitchFamily="34" charset="0"/>
                <a:cs typeface="Calibri" pitchFamily="34" charset="0"/>
              </a:rPr>
              <a:t>Concluídos</a:t>
            </a:r>
            <a:endParaRPr lang="ro-RO" sz="1400" b="1" dirty="0">
              <a:solidFill>
                <a:schemeClr val="bg1"/>
              </a:solidFill>
              <a:latin typeface="Calibri" pitchFamily="34" charset="0"/>
              <a:cs typeface="Calibri" pitchFamily="34" charset="0"/>
            </a:endParaRPr>
          </a:p>
        </p:txBody>
      </p:sp>
      <p:graphicFrame>
        <p:nvGraphicFramePr>
          <p:cNvPr id="98" name="Tabela 97"/>
          <p:cNvGraphicFramePr>
            <a:graphicFrameLocks noGrp="1"/>
          </p:cNvGraphicFramePr>
          <p:nvPr>
            <p:extLst>
              <p:ext uri="{D42A27DB-BD31-4B8C-83A1-F6EECF244321}">
                <p14:modId xmlns:p14="http://schemas.microsoft.com/office/powerpoint/2010/main" val="3282069505"/>
              </p:ext>
            </p:extLst>
          </p:nvPr>
        </p:nvGraphicFramePr>
        <p:xfrm>
          <a:off x="3075341" y="1906118"/>
          <a:ext cx="2993275" cy="1428161"/>
        </p:xfrm>
        <a:graphic>
          <a:graphicData uri="http://schemas.openxmlformats.org/drawingml/2006/table">
            <a:tbl>
              <a:tblPr/>
              <a:tblGrid>
                <a:gridCol w="256971"/>
                <a:gridCol w="2088232"/>
                <a:gridCol w="648072"/>
              </a:tblGrid>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01</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r>
                        <a:rPr lang="pt-BR" sz="1100" dirty="0" smtClean="0">
                          <a:latin typeface="Calibri" pitchFamily="34" charset="0"/>
                          <a:ea typeface="Times New Roman"/>
                          <a:cs typeface="Calibri" pitchFamily="34" charset="0"/>
                        </a:rPr>
                        <a:t>Consulta Salário</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r>
                        <a:rPr lang="pt-BR" sz="1100" dirty="0" err="1" smtClean="0">
                          <a:latin typeface="Calibri" pitchFamily="34" charset="0"/>
                          <a:ea typeface="Times New Roman"/>
                          <a:cs typeface="Calibri" pitchFamily="34" charset="0"/>
                        </a:rPr>
                        <a:t>Ago</a:t>
                      </a:r>
                      <a:r>
                        <a:rPr lang="pt-BR" sz="1100" dirty="0" smtClean="0">
                          <a:latin typeface="Calibri" pitchFamily="34" charset="0"/>
                          <a:ea typeface="Times New Roman"/>
                          <a:cs typeface="Calibri" pitchFamily="34" charset="0"/>
                        </a:rPr>
                        <a:t>/12</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02</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tabLst>
                          <a:tab pos="0" algn="l"/>
                        </a:tabLs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03</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04</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05</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06</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07</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99" name="Round Same Side Corner Rectangle 102"/>
          <p:cNvSpPr/>
          <p:nvPr/>
        </p:nvSpPr>
        <p:spPr>
          <a:xfrm>
            <a:off x="535319" y="5524206"/>
            <a:ext cx="3983999" cy="537790"/>
          </a:xfrm>
          <a:prstGeom prst="round2SameRect">
            <a:avLst>
              <a:gd name="adj1" fmla="val 0"/>
              <a:gd name="adj2" fmla="val 0"/>
            </a:avLst>
          </a:pr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00" name="Chart 96"/>
          <p:cNvGraphicFramePr/>
          <p:nvPr>
            <p:extLst>
              <p:ext uri="{D42A27DB-BD31-4B8C-83A1-F6EECF244321}">
                <p14:modId xmlns:p14="http://schemas.microsoft.com/office/powerpoint/2010/main" val="588563754"/>
              </p:ext>
            </p:extLst>
          </p:nvPr>
        </p:nvGraphicFramePr>
        <p:xfrm>
          <a:off x="215607" y="3887640"/>
          <a:ext cx="4301799" cy="1925955"/>
        </p:xfrm>
        <a:graphic>
          <a:graphicData uri="http://schemas.openxmlformats.org/drawingml/2006/chart">
            <c:chart xmlns:c="http://schemas.openxmlformats.org/drawingml/2006/chart" xmlns:r="http://schemas.openxmlformats.org/officeDocument/2006/relationships" r:id="rId11"/>
          </a:graphicData>
        </a:graphic>
      </p:graphicFrame>
      <p:sp>
        <p:nvSpPr>
          <p:cNvPr id="101" name="Round Same Side Corner Rectangle 100"/>
          <p:cNvSpPr/>
          <p:nvPr/>
        </p:nvSpPr>
        <p:spPr>
          <a:xfrm>
            <a:off x="212392" y="3660525"/>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Projetos</a:t>
            </a:r>
            <a:endParaRPr lang="ro-RO" sz="1200" b="1" dirty="0">
              <a:solidFill>
                <a:schemeClr val="tx1">
                  <a:lumMod val="75000"/>
                  <a:lumOff val="25000"/>
                </a:schemeClr>
              </a:solidFill>
            </a:endParaRPr>
          </a:p>
        </p:txBody>
      </p:sp>
      <p:sp>
        <p:nvSpPr>
          <p:cNvPr id="102" name="Round Same Side Corner Rectangle 102"/>
          <p:cNvSpPr/>
          <p:nvPr/>
        </p:nvSpPr>
        <p:spPr>
          <a:xfrm>
            <a:off x="4945895" y="5526478"/>
            <a:ext cx="3983999" cy="537790"/>
          </a:xfrm>
          <a:prstGeom prst="round2SameRect">
            <a:avLst>
              <a:gd name="adj1" fmla="val 0"/>
              <a:gd name="adj2" fmla="val 0"/>
            </a:avLst>
          </a:prstGeom>
          <a:solidFill>
            <a:schemeClr val="accent6">
              <a:lumMod val="60000"/>
              <a:lumOff val="40000"/>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03" name="Chart 96"/>
          <p:cNvGraphicFramePr/>
          <p:nvPr>
            <p:extLst>
              <p:ext uri="{D42A27DB-BD31-4B8C-83A1-F6EECF244321}">
                <p14:modId xmlns:p14="http://schemas.microsoft.com/office/powerpoint/2010/main" val="2827814205"/>
              </p:ext>
            </p:extLst>
          </p:nvPr>
        </p:nvGraphicFramePr>
        <p:xfrm>
          <a:off x="4626183" y="3889912"/>
          <a:ext cx="4301799" cy="1925955"/>
        </p:xfrm>
        <a:graphic>
          <a:graphicData uri="http://schemas.openxmlformats.org/drawingml/2006/chart">
            <c:chart xmlns:c="http://schemas.openxmlformats.org/drawingml/2006/chart" xmlns:r="http://schemas.openxmlformats.org/officeDocument/2006/relationships" r:id="rId12"/>
          </a:graphicData>
        </a:graphic>
      </p:graphicFrame>
      <p:sp>
        <p:nvSpPr>
          <p:cNvPr id="104" name="Round Same Side Corner Rectangle 100"/>
          <p:cNvSpPr/>
          <p:nvPr/>
        </p:nvSpPr>
        <p:spPr>
          <a:xfrm>
            <a:off x="4622968" y="3662797"/>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Indicadores</a:t>
            </a:r>
            <a:endParaRPr lang="ro-RO" sz="1200" b="1" dirty="0">
              <a:solidFill>
                <a:schemeClr val="tx1">
                  <a:lumMod val="75000"/>
                  <a:lumOff val="25000"/>
                </a:schemeClr>
              </a:solidFill>
            </a:endParaRPr>
          </a:p>
        </p:txBody>
      </p:sp>
    </p:spTree>
    <p:extLst>
      <p:ext uri="{BB962C8B-B14F-4D97-AF65-F5344CB8AC3E}">
        <p14:creationId xmlns:p14="http://schemas.microsoft.com/office/powerpoint/2010/main" val="930916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TIC</a:t>
            </a:r>
            <a:endParaRPr lang="pt-BR" sz="1600" dirty="0">
              <a:solidFill>
                <a:schemeClr val="bg1"/>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val="1798963024"/>
              </p:ext>
            </p:extLst>
          </p:nvPr>
        </p:nvGraphicFramePr>
        <p:xfrm>
          <a:off x="611560" y="1772816"/>
          <a:ext cx="7992888" cy="1110981"/>
        </p:xfrm>
        <a:graphic>
          <a:graphicData uri="http://schemas.openxmlformats.org/drawingml/2006/table">
            <a:tbl>
              <a:tblPr firstRow="1" bandRow="1">
                <a:tableStyleId>{3C2FFA5D-87B4-456A-9821-1D502468CF0F}</a:tableStyleId>
              </a:tblPr>
              <a:tblGrid>
                <a:gridCol w="5544616"/>
                <a:gridCol w="864096"/>
                <a:gridCol w="1584176"/>
              </a:tblGrid>
              <a:tr h="370327">
                <a:tc gridSpan="3">
                  <a:txBody>
                    <a:bodyPr/>
                    <a:lstStyle/>
                    <a:p>
                      <a:pPr marL="285750" indent="-285750">
                        <a:buFont typeface="Lucida Grande"/>
                        <a:buChar char="▶"/>
                      </a:pPr>
                      <a:r>
                        <a:rPr lang="pt-BR" dirty="0" smtClean="0"/>
                        <a:t>Gestão do Desempenho</a:t>
                      </a:r>
                      <a:r>
                        <a:rPr lang="pt-BR" baseline="0" dirty="0" smtClean="0"/>
                        <a:t> Corporativo</a:t>
                      </a:r>
                      <a:endParaRPr lang="pt-BR" b="1" dirty="0"/>
                    </a:p>
                  </a:txBody>
                  <a:tcPr/>
                </a:tc>
                <a:tc hMerge="1">
                  <a:txBody>
                    <a:bodyPr/>
                    <a:lstStyle/>
                    <a:p>
                      <a:pPr algn="ctr"/>
                      <a:endParaRPr lang="pt-BR" dirty="0"/>
                    </a:p>
                  </a:txBody>
                  <a:tcPr/>
                </a:tc>
                <a:tc hMerge="1">
                  <a:txBody>
                    <a:bodyPr/>
                    <a:lstStyle/>
                    <a:p>
                      <a:endParaRPr lang="pt-BR" dirty="0"/>
                    </a:p>
                  </a:txBody>
                  <a:tcPr/>
                </a:tc>
              </a:tr>
              <a:tr h="370327">
                <a:tc>
                  <a:txBody>
                    <a:bodyPr/>
                    <a:lstStyle/>
                    <a:p>
                      <a:r>
                        <a:rPr lang="pt-BR" sz="1600" baseline="0" dirty="0" smtClean="0"/>
                        <a:t>Painel de Indicadores 1º Grau (BI)</a:t>
                      </a:r>
                      <a:endParaRPr lang="pt-BR" sz="1600" dirty="0"/>
                    </a:p>
                  </a:txBody>
                  <a:tcPr/>
                </a:tc>
                <a:tc>
                  <a:txBody>
                    <a:bodyPr/>
                    <a:lstStyle/>
                    <a:p>
                      <a:pPr algn="ctr"/>
                      <a:r>
                        <a:rPr lang="pt-BR" sz="1600" dirty="0" smtClean="0"/>
                        <a:t>N/</a:t>
                      </a:r>
                      <a:r>
                        <a:rPr lang="pt-BR" sz="1600" dirty="0" err="1" smtClean="0"/>
                        <a:t>D</a:t>
                      </a:r>
                      <a:endParaRPr lang="pt-BR" sz="1600" dirty="0"/>
                    </a:p>
                  </a:txBody>
                  <a:tcPr/>
                </a:tc>
                <a:tc>
                  <a:txBody>
                    <a:bodyPr/>
                    <a:lstStyle/>
                    <a:p>
                      <a:pPr algn="r"/>
                      <a:r>
                        <a:rPr lang="pt-BR" sz="1600" dirty="0" smtClean="0"/>
                        <a:t>15%</a:t>
                      </a:r>
                      <a:endParaRPr lang="pt-BR" sz="1600" dirty="0"/>
                    </a:p>
                  </a:txBody>
                  <a:tcPr/>
                </a:tc>
              </a:tr>
              <a:tr h="370327">
                <a:tc>
                  <a:txBody>
                    <a:bodyPr/>
                    <a:lstStyle/>
                    <a:p>
                      <a:r>
                        <a:rPr lang="pt-BR" sz="1600" dirty="0" smtClean="0"/>
                        <a:t>Painel de Indicadores 2º Grau</a:t>
                      </a:r>
                      <a:r>
                        <a:rPr lang="pt-BR" sz="1600" baseline="0" dirty="0" smtClean="0"/>
                        <a:t> (BI)</a:t>
                      </a:r>
                      <a:endParaRPr lang="pt-BR" sz="1600" dirty="0"/>
                    </a:p>
                  </a:txBody>
                  <a:tcPr/>
                </a:tc>
                <a:tc>
                  <a:txBody>
                    <a:bodyPr/>
                    <a:lstStyle/>
                    <a:p>
                      <a:pPr algn="ctr"/>
                      <a:r>
                        <a:rPr lang="pt-PT" sz="1600" dirty="0" smtClean="0"/>
                        <a:t>N/D</a:t>
                      </a:r>
                      <a:endParaRPr lang="pt-BR" sz="1600" dirty="0"/>
                    </a:p>
                  </a:txBody>
                  <a:tcPr/>
                </a:tc>
                <a:tc>
                  <a:txBody>
                    <a:bodyPr/>
                    <a:lstStyle/>
                    <a:p>
                      <a:pPr algn="r"/>
                      <a:r>
                        <a:rPr lang="pt-PT" sz="1600" dirty="0" smtClean="0"/>
                        <a:t>N/D</a:t>
                      </a:r>
                      <a:endParaRPr lang="pt-BR" sz="1600" dirty="0"/>
                    </a:p>
                  </a:txBody>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089612441"/>
              </p:ext>
            </p:extLst>
          </p:nvPr>
        </p:nvGraphicFramePr>
        <p:xfrm>
          <a:off x="611560" y="2924944"/>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gridSpan="3">
                  <a:txBody>
                    <a:bodyPr/>
                    <a:lstStyle/>
                    <a:p>
                      <a:pPr marL="285750" indent="-285750">
                        <a:buFont typeface="Lucida Grande"/>
                        <a:buChar char="▶"/>
                      </a:pPr>
                      <a:r>
                        <a:rPr lang="pt-BR" dirty="0" smtClean="0"/>
                        <a:t>Dados Abertos (Transparência do Judiciário)</a:t>
                      </a:r>
                      <a:endParaRPr lang="pt-BR" b="1" dirty="0"/>
                    </a:p>
                  </a:txBody>
                  <a:tcPr/>
                </a:tc>
                <a:tc hMerge="1">
                  <a:txBody>
                    <a:bodyPr/>
                    <a:lstStyle/>
                    <a:p>
                      <a:pPr algn="ctr"/>
                      <a:endParaRPr lang="pt-BR" dirty="0"/>
                    </a:p>
                  </a:txBody>
                  <a:tcPr/>
                </a:tc>
                <a:tc hMerge="1">
                  <a:txBody>
                    <a:bodyPr/>
                    <a:lstStyle/>
                    <a:p>
                      <a:endParaRPr lang="pt-BR" dirty="0"/>
                    </a:p>
                  </a:txBody>
                  <a:tcPr/>
                </a:tc>
              </a:tr>
              <a:tr h="370327">
                <a:tc>
                  <a:txBody>
                    <a:bodyPr/>
                    <a:lstStyle/>
                    <a:p>
                      <a:r>
                        <a:rPr lang="pt-BR" sz="1600" baseline="0" dirty="0" smtClean="0"/>
                        <a:t>Consulta Salários</a:t>
                      </a:r>
                      <a:endParaRPr lang="pt-BR" sz="1600" dirty="0"/>
                    </a:p>
                  </a:txBody>
                  <a:tcPr/>
                </a:tc>
                <a:tc>
                  <a:txBody>
                    <a:bodyPr/>
                    <a:lstStyle/>
                    <a:p>
                      <a:pPr algn="ctr"/>
                      <a:r>
                        <a:rPr lang="pt-PT" sz="1600" dirty="0" smtClean="0"/>
                        <a:t>Concl.</a:t>
                      </a:r>
                      <a:endParaRPr lang="pt-BR" sz="1600" dirty="0"/>
                    </a:p>
                  </a:txBody>
                  <a:tcPr/>
                </a:tc>
                <a:tc>
                  <a:txBody>
                    <a:bodyPr/>
                    <a:lstStyle/>
                    <a:p>
                      <a:pPr algn="r"/>
                      <a:r>
                        <a:rPr lang="pt-BR" sz="1600" dirty="0" smtClean="0"/>
                        <a:t>100%</a:t>
                      </a:r>
                      <a:endParaRPr lang="pt-BR" sz="1600" dirty="0"/>
                    </a:p>
                  </a:txBody>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751221631"/>
              </p:ext>
            </p:extLst>
          </p:nvPr>
        </p:nvGraphicFramePr>
        <p:xfrm>
          <a:off x="611560" y="4509120"/>
          <a:ext cx="7992888" cy="1408443"/>
        </p:xfrm>
        <a:graphic>
          <a:graphicData uri="http://schemas.openxmlformats.org/drawingml/2006/table">
            <a:tbl>
              <a:tblPr firstRow="1" bandRow="1">
                <a:tableStyleId>{3C2FFA5D-87B4-456A-9821-1D502468CF0F}</a:tableStyleId>
              </a:tblPr>
              <a:tblGrid>
                <a:gridCol w="5544616"/>
                <a:gridCol w="864096"/>
                <a:gridCol w="1584176"/>
              </a:tblGrid>
              <a:tr h="347561">
                <a:tc>
                  <a:txBody>
                    <a:bodyPr/>
                    <a:lstStyle/>
                    <a:p>
                      <a:pPr marL="285750" indent="-285750">
                        <a:buFont typeface="Lucida Grande"/>
                        <a:buChar char="▶"/>
                      </a:pPr>
                      <a:r>
                        <a:rPr lang="pt-BR" dirty="0" smtClean="0"/>
                        <a:t>Governança de TI</a:t>
                      </a:r>
                      <a:endParaRPr lang="pt-BR" b="1" dirty="0"/>
                    </a:p>
                  </a:txBody>
                  <a:tcPr/>
                </a:tc>
                <a:tc>
                  <a:txBody>
                    <a:bodyPr/>
                    <a:lstStyle/>
                    <a:p>
                      <a:pPr algn="ctr"/>
                      <a:endParaRPr lang="pt-BR" dirty="0"/>
                    </a:p>
                  </a:txBody>
                  <a:tcPr/>
                </a:tc>
                <a:tc>
                  <a:txBody>
                    <a:bodyPr/>
                    <a:lstStyle/>
                    <a:p>
                      <a:endParaRPr lang="pt-BR" dirty="0"/>
                    </a:p>
                  </a:txBody>
                  <a:tcPr/>
                </a:tc>
              </a:tr>
              <a:tr h="347561">
                <a:tc>
                  <a:txBody>
                    <a:bodyPr/>
                    <a:lstStyle/>
                    <a:p>
                      <a:r>
                        <a:rPr lang="pt-BR" sz="1600" baseline="0" dirty="0" smtClean="0"/>
                        <a:t>Política de Segurança da Informação (Diretrizes)</a:t>
                      </a:r>
                      <a:endParaRPr lang="pt-BR" sz="1600" dirty="0"/>
                    </a:p>
                  </a:txBody>
                  <a:tcPr/>
                </a:tc>
                <a:tc>
                  <a:txBody>
                    <a:bodyPr/>
                    <a:lstStyle/>
                    <a:p>
                      <a:pPr algn="ctr"/>
                      <a:r>
                        <a:rPr lang="pt-PT" sz="1600" dirty="0" err="1" smtClean="0"/>
                        <a:t>Nov</a:t>
                      </a:r>
                      <a:r>
                        <a:rPr lang="pt-PT" sz="1600" dirty="0" smtClean="0"/>
                        <a:t>/12</a:t>
                      </a:r>
                      <a:endParaRPr lang="pt-BR" sz="1600" dirty="0"/>
                    </a:p>
                  </a:txBody>
                  <a:tcPr/>
                </a:tc>
                <a:tc>
                  <a:txBody>
                    <a:bodyPr/>
                    <a:lstStyle/>
                    <a:p>
                      <a:pPr algn="r"/>
                      <a:r>
                        <a:rPr lang="pt-BR" sz="1600" dirty="0" smtClean="0"/>
                        <a:t>60%</a:t>
                      </a:r>
                      <a:endParaRPr lang="pt-BR" sz="1600" dirty="0"/>
                    </a:p>
                  </a:txBody>
                  <a:tcPr/>
                </a:tc>
              </a:tr>
              <a:tr h="347561">
                <a:tc>
                  <a:txBody>
                    <a:bodyPr/>
                    <a:lstStyle/>
                    <a:p>
                      <a:r>
                        <a:rPr lang="pt-BR" sz="1600" dirty="0" smtClean="0"/>
                        <a:t>Gestão de Riscos</a:t>
                      </a:r>
                      <a:endParaRPr lang="pt-BR" sz="1600" dirty="0"/>
                    </a:p>
                  </a:txBody>
                  <a:tcPr/>
                </a:tc>
                <a:tc>
                  <a:txBody>
                    <a:bodyPr/>
                    <a:lstStyle/>
                    <a:p>
                      <a:pPr algn="ctr"/>
                      <a:r>
                        <a:rPr lang="pt-PT" sz="1600" dirty="0" err="1" smtClean="0"/>
                        <a:t>Nov</a:t>
                      </a:r>
                      <a:r>
                        <a:rPr lang="pt-PT" sz="1600" dirty="0" smtClean="0"/>
                        <a:t>/12</a:t>
                      </a:r>
                      <a:endParaRPr lang="pt-BR" sz="1600" dirty="0"/>
                    </a:p>
                  </a:txBody>
                  <a:tcPr/>
                </a:tc>
                <a:tc>
                  <a:txBody>
                    <a:bodyPr/>
                    <a:lstStyle/>
                    <a:p>
                      <a:pPr algn="r"/>
                      <a:r>
                        <a:rPr lang="pt-PT" sz="1600" dirty="0" smtClean="0"/>
                        <a:t>60%</a:t>
                      </a:r>
                      <a:endParaRPr lang="pt-BR" sz="1600" dirty="0"/>
                    </a:p>
                  </a:txBody>
                  <a:tcPr/>
                </a:tc>
              </a:tr>
              <a:tr h="347561">
                <a:tc>
                  <a:txBody>
                    <a:bodyPr/>
                    <a:lstStyle/>
                    <a:p>
                      <a:r>
                        <a:rPr lang="pt-BR" sz="1600" dirty="0" smtClean="0"/>
                        <a:t>Campanha de Divulgação e Conscientização da PSI</a:t>
                      </a:r>
                      <a:endParaRPr lang="pt-BR" sz="1600" dirty="0"/>
                    </a:p>
                  </a:txBody>
                  <a:tcPr/>
                </a:tc>
                <a:tc>
                  <a:txBody>
                    <a:bodyPr/>
                    <a:lstStyle/>
                    <a:p>
                      <a:pPr algn="ctr"/>
                      <a:r>
                        <a:rPr lang="pt-BR" sz="1600" dirty="0" err="1" smtClean="0"/>
                        <a:t>Nov</a:t>
                      </a:r>
                      <a:r>
                        <a:rPr lang="pt-BR" sz="1600" dirty="0" smtClean="0"/>
                        <a:t>/12</a:t>
                      </a:r>
                      <a:endParaRPr lang="pt-BR" sz="1600" dirty="0"/>
                    </a:p>
                  </a:txBody>
                  <a:tcPr/>
                </a:tc>
                <a:tc>
                  <a:txBody>
                    <a:bodyPr/>
                    <a:lstStyle/>
                    <a:p>
                      <a:pPr algn="r"/>
                      <a:r>
                        <a:rPr lang="pt-BR" sz="1600" dirty="0" smtClean="0"/>
                        <a:t>50%</a:t>
                      </a:r>
                      <a:endParaRPr lang="pt-BR" sz="1600" dirty="0"/>
                    </a:p>
                  </a:txBody>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650419963"/>
              </p:ext>
            </p:extLst>
          </p:nvPr>
        </p:nvGraphicFramePr>
        <p:xfrm>
          <a:off x="611560" y="3717032"/>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gridSpan="3">
                  <a:txBody>
                    <a:bodyPr/>
                    <a:lstStyle/>
                    <a:p>
                      <a:pPr marL="285750" indent="-285750">
                        <a:buFont typeface="Lucida Grande"/>
                        <a:buChar char="▶"/>
                      </a:pPr>
                      <a:r>
                        <a:rPr lang="pt-BR" dirty="0" smtClean="0"/>
                        <a:t>Controle</a:t>
                      </a:r>
                      <a:r>
                        <a:rPr lang="pt-BR" baseline="0" dirty="0" smtClean="0"/>
                        <a:t> Interno</a:t>
                      </a:r>
                      <a:endParaRPr lang="pt-BR" b="1" dirty="0"/>
                    </a:p>
                  </a:txBody>
                  <a:tcPr/>
                </a:tc>
                <a:tc hMerge="1">
                  <a:txBody>
                    <a:bodyPr/>
                    <a:lstStyle/>
                    <a:p>
                      <a:pPr algn="ctr"/>
                      <a:endParaRPr lang="pt-BR" dirty="0"/>
                    </a:p>
                  </a:txBody>
                  <a:tcPr/>
                </a:tc>
                <a:tc hMerge="1">
                  <a:txBody>
                    <a:bodyPr/>
                    <a:lstStyle/>
                    <a:p>
                      <a:endParaRPr lang="pt-BR" dirty="0"/>
                    </a:p>
                  </a:txBody>
                  <a:tcPr/>
                </a:tc>
              </a:tr>
              <a:tr h="370327">
                <a:tc>
                  <a:txBody>
                    <a:bodyPr/>
                    <a:lstStyle/>
                    <a:p>
                      <a:r>
                        <a:rPr lang="pt-BR" sz="1600" baseline="0" dirty="0" smtClean="0"/>
                        <a:t>Acompanhamento de Obras</a:t>
                      </a:r>
                      <a:endParaRPr lang="pt-BR" sz="1600" dirty="0"/>
                    </a:p>
                  </a:txBody>
                  <a:tcPr/>
                </a:tc>
                <a:tc>
                  <a:txBody>
                    <a:bodyPr/>
                    <a:lstStyle/>
                    <a:p>
                      <a:pPr algn="ctr"/>
                      <a:r>
                        <a:rPr lang="pt-BR" sz="1600" dirty="0" smtClean="0"/>
                        <a:t>N/</a:t>
                      </a:r>
                      <a:r>
                        <a:rPr lang="pt-BR" sz="1600" dirty="0" err="1" smtClean="0"/>
                        <a:t>D</a:t>
                      </a:r>
                      <a:endParaRPr lang="pt-BR" sz="1600" dirty="0"/>
                    </a:p>
                  </a:txBody>
                  <a:tcPr/>
                </a:tc>
                <a:tc>
                  <a:txBody>
                    <a:bodyPr/>
                    <a:lstStyle/>
                    <a:p>
                      <a:pPr algn="r"/>
                      <a:r>
                        <a:rPr lang="pt-BR" sz="1600" dirty="0" smtClean="0"/>
                        <a:t>15%</a:t>
                      </a:r>
                      <a:endParaRPr lang="pt-BR" sz="1600" dirty="0"/>
                    </a:p>
                  </a:txBody>
                  <a:tcPr/>
                </a:tc>
              </a:tr>
            </a:tbl>
          </a:graphicData>
        </a:graphic>
      </p:graphicFrame>
      <p:pic>
        <p:nvPicPr>
          <p:cNvPr id="67" name="Picture 56" descr="Viewer file"/>
          <p:cNvPicPr>
            <a:picLocks noChangeAspect="1" noChangeArrowheads="1"/>
          </p:cNvPicPr>
          <p:nvPr/>
        </p:nvPicPr>
        <p:blipFill>
          <a:blip r:embed="rId2" cstate="print"/>
          <a:srcRect/>
          <a:stretch>
            <a:fillRect/>
          </a:stretch>
        </p:blipFill>
        <p:spPr bwMode="auto">
          <a:xfrm>
            <a:off x="8316440" y="1843264"/>
            <a:ext cx="216000" cy="216000"/>
          </a:xfrm>
          <a:prstGeom prst="rect">
            <a:avLst/>
          </a:prstGeom>
          <a:noFill/>
          <a:ln w="9525">
            <a:noFill/>
            <a:miter lim="800000"/>
            <a:headEnd/>
            <a:tailEnd/>
          </a:ln>
        </p:spPr>
      </p:pic>
      <p:pic>
        <p:nvPicPr>
          <p:cNvPr id="68" name="Picture 56" descr="Viewer file"/>
          <p:cNvPicPr>
            <a:picLocks noChangeAspect="1" noChangeArrowheads="1"/>
          </p:cNvPicPr>
          <p:nvPr/>
        </p:nvPicPr>
        <p:blipFill>
          <a:blip r:embed="rId2" cstate="print"/>
          <a:srcRect/>
          <a:stretch>
            <a:fillRect/>
          </a:stretch>
        </p:blipFill>
        <p:spPr bwMode="auto">
          <a:xfrm>
            <a:off x="8316440" y="2996952"/>
            <a:ext cx="216000" cy="216000"/>
          </a:xfrm>
          <a:prstGeom prst="rect">
            <a:avLst/>
          </a:prstGeom>
          <a:noFill/>
          <a:ln w="9525">
            <a:noFill/>
            <a:miter lim="800000"/>
            <a:headEnd/>
            <a:tailEnd/>
          </a:ln>
        </p:spPr>
      </p:pic>
      <p:pic>
        <p:nvPicPr>
          <p:cNvPr id="69" name="Picture 56" descr="Viewer file"/>
          <p:cNvPicPr>
            <a:picLocks noChangeAspect="1" noChangeArrowheads="1"/>
          </p:cNvPicPr>
          <p:nvPr/>
        </p:nvPicPr>
        <p:blipFill>
          <a:blip r:embed="rId2" cstate="print"/>
          <a:srcRect/>
          <a:stretch>
            <a:fillRect/>
          </a:stretch>
        </p:blipFill>
        <p:spPr bwMode="auto">
          <a:xfrm>
            <a:off x="8316440" y="3789040"/>
            <a:ext cx="216000" cy="216000"/>
          </a:xfrm>
          <a:prstGeom prst="rect">
            <a:avLst/>
          </a:prstGeom>
          <a:noFill/>
          <a:ln w="9525">
            <a:noFill/>
            <a:miter lim="800000"/>
            <a:headEnd/>
            <a:tailEnd/>
          </a:ln>
        </p:spPr>
      </p:pic>
      <p:pic>
        <p:nvPicPr>
          <p:cNvPr id="70" name="Picture 56" descr="Viewer file"/>
          <p:cNvPicPr>
            <a:picLocks noChangeAspect="1" noChangeArrowheads="1"/>
          </p:cNvPicPr>
          <p:nvPr/>
        </p:nvPicPr>
        <p:blipFill>
          <a:blip r:embed="rId2" cstate="print"/>
          <a:srcRect/>
          <a:stretch>
            <a:fillRect/>
          </a:stretch>
        </p:blipFill>
        <p:spPr bwMode="auto">
          <a:xfrm>
            <a:off x="8316440" y="4581128"/>
            <a:ext cx="216000" cy="216000"/>
          </a:xfrm>
          <a:prstGeom prst="rect">
            <a:avLst/>
          </a:prstGeom>
          <a:noFill/>
          <a:ln w="9525">
            <a:noFill/>
            <a:miter lim="800000"/>
            <a:headEnd/>
            <a:tailEnd/>
          </a:ln>
        </p:spPr>
      </p:pic>
      <p:pic>
        <p:nvPicPr>
          <p:cNvPr id="85" name="Picture 102" descr="Star"/>
          <p:cNvPicPr>
            <a:picLocks noChangeAspect="1" noChangeArrowheads="1"/>
          </p:cNvPicPr>
          <p:nvPr/>
        </p:nvPicPr>
        <p:blipFill>
          <a:blip r:embed="rId3" cstate="print"/>
          <a:srcRect/>
          <a:stretch>
            <a:fillRect/>
          </a:stretch>
        </p:blipFill>
        <p:spPr bwMode="auto">
          <a:xfrm>
            <a:off x="5508128" y="2229012"/>
            <a:ext cx="216000" cy="216000"/>
          </a:xfrm>
          <a:prstGeom prst="rect">
            <a:avLst/>
          </a:prstGeom>
          <a:noFill/>
          <a:ln w="9525">
            <a:noFill/>
            <a:miter lim="800000"/>
            <a:headEnd/>
            <a:tailEnd/>
          </a:ln>
        </p:spPr>
      </p:pic>
      <p:pic>
        <p:nvPicPr>
          <p:cNvPr id="86" name="Picture 2056" descr="Icon Magnifying Glass">
            <a:hlinkClick r:id="rId4" action="ppaction://hlinksldjump"/>
          </p:cNvPr>
          <p:cNvPicPr>
            <a:picLocks noChangeAspect="1" noChangeArrowheads="1"/>
          </p:cNvPicPr>
          <p:nvPr/>
        </p:nvPicPr>
        <p:blipFill>
          <a:blip r:embed="rId5" cstate="print"/>
          <a:srcRect/>
          <a:stretch>
            <a:fillRect/>
          </a:stretch>
        </p:blipFill>
        <p:spPr bwMode="auto">
          <a:xfrm>
            <a:off x="5796168" y="2229012"/>
            <a:ext cx="264750" cy="216000"/>
          </a:xfrm>
          <a:prstGeom prst="rect">
            <a:avLst/>
          </a:prstGeom>
          <a:noFill/>
          <a:ln w="9525">
            <a:noFill/>
            <a:miter lim="800000"/>
            <a:headEnd/>
            <a:tailEnd/>
          </a:ln>
        </p:spPr>
      </p:pic>
      <p:pic>
        <p:nvPicPr>
          <p:cNvPr id="87" name="Picture 102" descr="Star"/>
          <p:cNvPicPr>
            <a:picLocks noChangeAspect="1" noChangeArrowheads="1"/>
          </p:cNvPicPr>
          <p:nvPr/>
        </p:nvPicPr>
        <p:blipFill>
          <a:blip r:embed="rId3" cstate="print"/>
          <a:srcRect/>
          <a:stretch>
            <a:fillRect/>
          </a:stretch>
        </p:blipFill>
        <p:spPr bwMode="auto">
          <a:xfrm>
            <a:off x="5508128" y="2600651"/>
            <a:ext cx="216000" cy="216000"/>
          </a:xfrm>
          <a:prstGeom prst="rect">
            <a:avLst/>
          </a:prstGeom>
          <a:noFill/>
          <a:ln w="9525">
            <a:noFill/>
            <a:miter lim="800000"/>
            <a:headEnd/>
            <a:tailEnd/>
          </a:ln>
        </p:spPr>
      </p:pic>
      <p:pic>
        <p:nvPicPr>
          <p:cNvPr id="88" name="Picture 2056" descr="Icon Magnifying Glass">
            <a:hlinkClick r:id="rId6" action="ppaction://hlinksldjump"/>
          </p:cNvPr>
          <p:cNvPicPr>
            <a:picLocks noChangeAspect="1" noChangeArrowheads="1"/>
          </p:cNvPicPr>
          <p:nvPr/>
        </p:nvPicPr>
        <p:blipFill>
          <a:blip r:embed="rId5" cstate="print"/>
          <a:srcRect/>
          <a:stretch>
            <a:fillRect/>
          </a:stretch>
        </p:blipFill>
        <p:spPr bwMode="auto">
          <a:xfrm>
            <a:off x="5796168" y="2600651"/>
            <a:ext cx="264750" cy="216000"/>
          </a:xfrm>
          <a:prstGeom prst="rect">
            <a:avLst/>
          </a:prstGeom>
          <a:noFill/>
          <a:ln w="9525">
            <a:noFill/>
            <a:miter lim="800000"/>
            <a:headEnd/>
            <a:tailEnd/>
          </a:ln>
        </p:spPr>
      </p:pic>
      <p:pic>
        <p:nvPicPr>
          <p:cNvPr id="92" name="Picture 2056" descr="Icon Magnifying Glass">
            <a:hlinkClick r:id="rId7" action="ppaction://hlinksldjump"/>
          </p:cNvPr>
          <p:cNvPicPr>
            <a:picLocks noChangeAspect="1" noChangeArrowheads="1"/>
          </p:cNvPicPr>
          <p:nvPr/>
        </p:nvPicPr>
        <p:blipFill>
          <a:blip r:embed="rId5" cstate="print"/>
          <a:srcRect/>
          <a:stretch>
            <a:fillRect/>
          </a:stretch>
        </p:blipFill>
        <p:spPr bwMode="auto">
          <a:xfrm>
            <a:off x="5796168" y="4168353"/>
            <a:ext cx="264750" cy="216000"/>
          </a:xfrm>
          <a:prstGeom prst="rect">
            <a:avLst/>
          </a:prstGeom>
          <a:noFill/>
          <a:ln w="9525">
            <a:noFill/>
            <a:miter lim="800000"/>
            <a:headEnd/>
            <a:tailEnd/>
          </a:ln>
        </p:spPr>
      </p:pic>
      <p:pic>
        <p:nvPicPr>
          <p:cNvPr id="93" name="Picture 102" descr="Star"/>
          <p:cNvPicPr>
            <a:picLocks noChangeAspect="1" noChangeArrowheads="1"/>
          </p:cNvPicPr>
          <p:nvPr/>
        </p:nvPicPr>
        <p:blipFill>
          <a:blip r:embed="rId3" cstate="print"/>
          <a:srcRect/>
          <a:stretch>
            <a:fillRect/>
          </a:stretch>
        </p:blipFill>
        <p:spPr bwMode="auto">
          <a:xfrm>
            <a:off x="5508128" y="4939901"/>
            <a:ext cx="216000" cy="216000"/>
          </a:xfrm>
          <a:prstGeom prst="rect">
            <a:avLst/>
          </a:prstGeom>
          <a:noFill/>
          <a:ln w="9525">
            <a:noFill/>
            <a:miter lim="800000"/>
            <a:headEnd/>
            <a:tailEnd/>
          </a:ln>
        </p:spPr>
      </p:pic>
      <p:pic>
        <p:nvPicPr>
          <p:cNvPr id="94" name="Picture 2056" descr="Icon Magnifying Glass">
            <a:hlinkClick r:id="rId8" action="ppaction://hlinksldjump"/>
          </p:cNvPr>
          <p:cNvPicPr>
            <a:picLocks noChangeAspect="1" noChangeArrowheads="1"/>
          </p:cNvPicPr>
          <p:nvPr/>
        </p:nvPicPr>
        <p:blipFill>
          <a:blip r:embed="rId5" cstate="print"/>
          <a:srcRect/>
          <a:stretch>
            <a:fillRect/>
          </a:stretch>
        </p:blipFill>
        <p:spPr bwMode="auto">
          <a:xfrm>
            <a:off x="5796168" y="4939901"/>
            <a:ext cx="264750" cy="216000"/>
          </a:xfrm>
          <a:prstGeom prst="rect">
            <a:avLst/>
          </a:prstGeom>
          <a:noFill/>
          <a:ln w="9525">
            <a:noFill/>
            <a:miter lim="800000"/>
            <a:headEnd/>
            <a:tailEnd/>
          </a:ln>
        </p:spPr>
      </p:pic>
      <p:pic>
        <p:nvPicPr>
          <p:cNvPr id="95" name="Picture 102" descr="Star"/>
          <p:cNvPicPr>
            <a:picLocks noChangeAspect="1" noChangeArrowheads="1"/>
          </p:cNvPicPr>
          <p:nvPr/>
        </p:nvPicPr>
        <p:blipFill>
          <a:blip r:embed="rId3" cstate="print"/>
          <a:srcRect/>
          <a:stretch>
            <a:fillRect/>
          </a:stretch>
        </p:blipFill>
        <p:spPr bwMode="auto">
          <a:xfrm>
            <a:off x="5508128" y="5288656"/>
            <a:ext cx="216000" cy="216000"/>
          </a:xfrm>
          <a:prstGeom prst="rect">
            <a:avLst/>
          </a:prstGeom>
          <a:noFill/>
          <a:ln w="9525">
            <a:noFill/>
            <a:miter lim="800000"/>
            <a:headEnd/>
            <a:tailEnd/>
          </a:ln>
        </p:spPr>
      </p:pic>
      <p:pic>
        <p:nvPicPr>
          <p:cNvPr id="96" name="Picture 2056" descr="Icon Magnifying Glass">
            <a:hlinkClick r:id="rId9" action="ppaction://hlinksldjump"/>
          </p:cNvPr>
          <p:cNvPicPr>
            <a:picLocks noChangeAspect="1" noChangeArrowheads="1"/>
          </p:cNvPicPr>
          <p:nvPr/>
        </p:nvPicPr>
        <p:blipFill>
          <a:blip r:embed="rId5" cstate="print"/>
          <a:srcRect/>
          <a:stretch>
            <a:fillRect/>
          </a:stretch>
        </p:blipFill>
        <p:spPr bwMode="auto">
          <a:xfrm>
            <a:off x="5796168" y="5288656"/>
            <a:ext cx="264750" cy="216000"/>
          </a:xfrm>
          <a:prstGeom prst="rect">
            <a:avLst/>
          </a:prstGeom>
          <a:noFill/>
          <a:ln w="9525">
            <a:noFill/>
            <a:miter lim="800000"/>
            <a:headEnd/>
            <a:tailEnd/>
          </a:ln>
        </p:spPr>
      </p:pic>
      <p:graphicFrame>
        <p:nvGraphicFramePr>
          <p:cNvPr id="97" name="Object 97"/>
          <p:cNvGraphicFramePr>
            <a:graphicFrameLocks/>
          </p:cNvGraphicFramePr>
          <p:nvPr>
            <p:extLst>
              <p:ext uri="{D42A27DB-BD31-4B8C-83A1-F6EECF244321}">
                <p14:modId xmlns:p14="http://schemas.microsoft.com/office/powerpoint/2010/main" val="449505410"/>
              </p:ext>
            </p:extLst>
          </p:nvPr>
        </p:nvGraphicFramePr>
        <p:xfrm>
          <a:off x="7092280" y="2096571"/>
          <a:ext cx="1395155" cy="4825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8" name="Object 97"/>
          <p:cNvGraphicFramePr>
            <a:graphicFrameLocks/>
          </p:cNvGraphicFramePr>
          <p:nvPr>
            <p:extLst>
              <p:ext uri="{D42A27DB-BD31-4B8C-83A1-F6EECF244321}">
                <p14:modId xmlns:p14="http://schemas.microsoft.com/office/powerpoint/2010/main" val="3804693166"/>
              </p:ext>
            </p:extLst>
          </p:nvPr>
        </p:nvGraphicFramePr>
        <p:xfrm>
          <a:off x="7137285" y="2189305"/>
          <a:ext cx="1278000" cy="2970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9" name="Object 97"/>
          <p:cNvGraphicFramePr>
            <a:graphicFrameLocks/>
          </p:cNvGraphicFramePr>
          <p:nvPr>
            <p:extLst>
              <p:ext uri="{D42A27DB-BD31-4B8C-83A1-F6EECF244321}">
                <p14:modId xmlns:p14="http://schemas.microsoft.com/office/powerpoint/2010/main" val="3315555397"/>
              </p:ext>
            </p:extLst>
          </p:nvPr>
        </p:nvGraphicFramePr>
        <p:xfrm>
          <a:off x="7092280" y="2466591"/>
          <a:ext cx="1395155" cy="48250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0" name="Object 97"/>
          <p:cNvGraphicFramePr>
            <a:graphicFrameLocks/>
          </p:cNvGraphicFramePr>
          <p:nvPr>
            <p:extLst>
              <p:ext uri="{D42A27DB-BD31-4B8C-83A1-F6EECF244321}">
                <p14:modId xmlns:p14="http://schemas.microsoft.com/office/powerpoint/2010/main" val="1660469573"/>
              </p:ext>
            </p:extLst>
          </p:nvPr>
        </p:nvGraphicFramePr>
        <p:xfrm>
          <a:off x="7137285" y="2559325"/>
          <a:ext cx="1278000" cy="29703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01" name="Object 97"/>
          <p:cNvGraphicFramePr>
            <a:graphicFrameLocks/>
          </p:cNvGraphicFramePr>
          <p:nvPr>
            <p:extLst>
              <p:ext uri="{D42A27DB-BD31-4B8C-83A1-F6EECF244321}">
                <p14:modId xmlns:p14="http://schemas.microsoft.com/office/powerpoint/2010/main" val="2784197135"/>
              </p:ext>
            </p:extLst>
          </p:nvPr>
        </p:nvGraphicFramePr>
        <p:xfrm>
          <a:off x="7092280" y="3247266"/>
          <a:ext cx="1395155" cy="48250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02" name="Object 97"/>
          <p:cNvGraphicFramePr>
            <a:graphicFrameLocks/>
          </p:cNvGraphicFramePr>
          <p:nvPr>
            <p:extLst>
              <p:ext uri="{D42A27DB-BD31-4B8C-83A1-F6EECF244321}">
                <p14:modId xmlns:p14="http://schemas.microsoft.com/office/powerpoint/2010/main" val="1350064706"/>
              </p:ext>
            </p:extLst>
          </p:nvPr>
        </p:nvGraphicFramePr>
        <p:xfrm>
          <a:off x="7137285" y="3340000"/>
          <a:ext cx="1278000" cy="29703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03" name="Object 97"/>
          <p:cNvGraphicFramePr>
            <a:graphicFrameLocks/>
          </p:cNvGraphicFramePr>
          <p:nvPr>
            <p:extLst>
              <p:ext uri="{D42A27DB-BD31-4B8C-83A1-F6EECF244321}">
                <p14:modId xmlns:p14="http://schemas.microsoft.com/office/powerpoint/2010/main" val="890208954"/>
              </p:ext>
            </p:extLst>
          </p:nvPr>
        </p:nvGraphicFramePr>
        <p:xfrm>
          <a:off x="7092280" y="4033475"/>
          <a:ext cx="1395155" cy="482501"/>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04" name="Object 97"/>
          <p:cNvGraphicFramePr>
            <a:graphicFrameLocks/>
          </p:cNvGraphicFramePr>
          <p:nvPr>
            <p:extLst>
              <p:ext uri="{D42A27DB-BD31-4B8C-83A1-F6EECF244321}">
                <p14:modId xmlns:p14="http://schemas.microsoft.com/office/powerpoint/2010/main" val="3363823093"/>
              </p:ext>
            </p:extLst>
          </p:nvPr>
        </p:nvGraphicFramePr>
        <p:xfrm>
          <a:off x="7137285" y="4126209"/>
          <a:ext cx="1278000" cy="297033"/>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05" name="Object 97"/>
          <p:cNvGraphicFramePr>
            <a:graphicFrameLocks/>
          </p:cNvGraphicFramePr>
          <p:nvPr>
            <p:extLst>
              <p:ext uri="{D42A27DB-BD31-4B8C-83A1-F6EECF244321}">
                <p14:modId xmlns:p14="http://schemas.microsoft.com/office/powerpoint/2010/main" val="3548418586"/>
              </p:ext>
            </p:extLst>
          </p:nvPr>
        </p:nvGraphicFramePr>
        <p:xfrm>
          <a:off x="7092280" y="4817416"/>
          <a:ext cx="1395155" cy="48250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06" name="Object 97"/>
          <p:cNvGraphicFramePr>
            <a:graphicFrameLocks/>
          </p:cNvGraphicFramePr>
          <p:nvPr>
            <p:extLst>
              <p:ext uri="{D42A27DB-BD31-4B8C-83A1-F6EECF244321}">
                <p14:modId xmlns:p14="http://schemas.microsoft.com/office/powerpoint/2010/main" val="132623466"/>
              </p:ext>
            </p:extLst>
          </p:nvPr>
        </p:nvGraphicFramePr>
        <p:xfrm>
          <a:off x="7137285" y="4910150"/>
          <a:ext cx="1278000" cy="297033"/>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07" name="Object 97"/>
          <p:cNvGraphicFramePr>
            <a:graphicFrameLocks/>
          </p:cNvGraphicFramePr>
          <p:nvPr>
            <p:extLst>
              <p:ext uri="{D42A27DB-BD31-4B8C-83A1-F6EECF244321}">
                <p14:modId xmlns:p14="http://schemas.microsoft.com/office/powerpoint/2010/main" val="2351162862"/>
              </p:ext>
            </p:extLst>
          </p:nvPr>
        </p:nvGraphicFramePr>
        <p:xfrm>
          <a:off x="7092280" y="5166171"/>
          <a:ext cx="1395155" cy="482501"/>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08" name="Object 97"/>
          <p:cNvGraphicFramePr>
            <a:graphicFrameLocks/>
          </p:cNvGraphicFramePr>
          <p:nvPr>
            <p:extLst>
              <p:ext uri="{D42A27DB-BD31-4B8C-83A1-F6EECF244321}">
                <p14:modId xmlns:p14="http://schemas.microsoft.com/office/powerpoint/2010/main" val="1329680153"/>
              </p:ext>
            </p:extLst>
          </p:nvPr>
        </p:nvGraphicFramePr>
        <p:xfrm>
          <a:off x="7137285" y="5247475"/>
          <a:ext cx="1278000" cy="297033"/>
        </p:xfrm>
        <a:graphic>
          <a:graphicData uri="http://schemas.openxmlformats.org/drawingml/2006/chart">
            <c:chart xmlns:c="http://schemas.openxmlformats.org/drawingml/2006/chart" xmlns:r="http://schemas.openxmlformats.org/officeDocument/2006/relationships" r:id="rId21"/>
          </a:graphicData>
        </a:graphic>
      </p:graphicFrame>
      <p:pic>
        <p:nvPicPr>
          <p:cNvPr id="53" name="Picture 102" descr="Star"/>
          <p:cNvPicPr>
            <a:picLocks noChangeAspect="1" noChangeArrowheads="1"/>
          </p:cNvPicPr>
          <p:nvPr/>
        </p:nvPicPr>
        <p:blipFill>
          <a:blip r:embed="rId3" cstate="print"/>
          <a:srcRect/>
          <a:stretch>
            <a:fillRect/>
          </a:stretch>
        </p:blipFill>
        <p:spPr bwMode="auto">
          <a:xfrm>
            <a:off x="5508104" y="5638412"/>
            <a:ext cx="216000" cy="216000"/>
          </a:xfrm>
          <a:prstGeom prst="rect">
            <a:avLst/>
          </a:prstGeom>
          <a:noFill/>
          <a:ln w="9525">
            <a:noFill/>
            <a:miter lim="800000"/>
            <a:headEnd/>
            <a:tailEnd/>
          </a:ln>
        </p:spPr>
      </p:pic>
      <p:pic>
        <p:nvPicPr>
          <p:cNvPr id="55" name="Picture 2056" descr="Icon Magnifying Glass">
            <a:hlinkClick r:id="rId22" action="ppaction://hlinksldjump"/>
          </p:cNvPr>
          <p:cNvPicPr>
            <a:picLocks noChangeAspect="1" noChangeArrowheads="1"/>
          </p:cNvPicPr>
          <p:nvPr/>
        </p:nvPicPr>
        <p:blipFill>
          <a:blip r:embed="rId5" cstate="print"/>
          <a:srcRect/>
          <a:stretch>
            <a:fillRect/>
          </a:stretch>
        </p:blipFill>
        <p:spPr bwMode="auto">
          <a:xfrm>
            <a:off x="5796144" y="5638412"/>
            <a:ext cx="264750" cy="216000"/>
          </a:xfrm>
          <a:prstGeom prst="rect">
            <a:avLst/>
          </a:prstGeom>
          <a:noFill/>
          <a:ln w="9525">
            <a:noFill/>
            <a:miter lim="800000"/>
            <a:headEnd/>
            <a:tailEnd/>
          </a:ln>
        </p:spPr>
      </p:pic>
      <p:graphicFrame>
        <p:nvGraphicFramePr>
          <p:cNvPr id="57" name="Object 97"/>
          <p:cNvGraphicFramePr>
            <a:graphicFrameLocks/>
          </p:cNvGraphicFramePr>
          <p:nvPr>
            <p:extLst>
              <p:ext uri="{D42A27DB-BD31-4B8C-83A1-F6EECF244321}">
                <p14:modId xmlns:p14="http://schemas.microsoft.com/office/powerpoint/2010/main" val="1753758920"/>
              </p:ext>
            </p:extLst>
          </p:nvPr>
        </p:nvGraphicFramePr>
        <p:xfrm>
          <a:off x="7092280" y="5504497"/>
          <a:ext cx="1395155" cy="482501"/>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58" name="Object 97"/>
          <p:cNvGraphicFramePr>
            <a:graphicFrameLocks/>
          </p:cNvGraphicFramePr>
          <p:nvPr>
            <p:extLst>
              <p:ext uri="{D42A27DB-BD31-4B8C-83A1-F6EECF244321}">
                <p14:modId xmlns:p14="http://schemas.microsoft.com/office/powerpoint/2010/main" val="1298259156"/>
              </p:ext>
            </p:extLst>
          </p:nvPr>
        </p:nvGraphicFramePr>
        <p:xfrm>
          <a:off x="7137285" y="5597231"/>
          <a:ext cx="1278000" cy="297033"/>
        </p:xfrm>
        <a:graphic>
          <a:graphicData uri="http://schemas.openxmlformats.org/drawingml/2006/chart">
            <c:chart xmlns:c="http://schemas.openxmlformats.org/drawingml/2006/chart" xmlns:r="http://schemas.openxmlformats.org/officeDocument/2006/relationships" r:id="rId24"/>
          </a:graphicData>
        </a:graphic>
      </p:graphicFrame>
      <p:sp>
        <p:nvSpPr>
          <p:cNvPr id="59" name="CaixaDeTexto 58"/>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60" name="Picture 102" descr="Star"/>
          <p:cNvPicPr>
            <a:picLocks noChangeAspect="1" noChangeArrowheads="1"/>
          </p:cNvPicPr>
          <p:nvPr/>
        </p:nvPicPr>
        <p:blipFill>
          <a:blip r:embed="rId3" cstate="print"/>
          <a:srcRect/>
          <a:stretch>
            <a:fillRect/>
          </a:stretch>
        </p:blipFill>
        <p:spPr bwMode="auto">
          <a:xfrm>
            <a:off x="251544" y="6187370"/>
            <a:ext cx="216000" cy="216000"/>
          </a:xfrm>
          <a:prstGeom prst="rect">
            <a:avLst/>
          </a:prstGeom>
          <a:noFill/>
          <a:ln w="9525">
            <a:noFill/>
            <a:miter lim="800000"/>
            <a:headEnd/>
            <a:tailEnd/>
          </a:ln>
        </p:spPr>
      </p:pic>
      <p:pic>
        <p:nvPicPr>
          <p:cNvPr id="61" name="Picture 2056" descr="Icon Magnifying Glass"/>
          <p:cNvPicPr>
            <a:picLocks noChangeAspect="1" noChangeArrowheads="1"/>
          </p:cNvPicPr>
          <p:nvPr/>
        </p:nvPicPr>
        <p:blipFill>
          <a:blip r:embed="rId5" cstate="print"/>
          <a:srcRect/>
          <a:stretch>
            <a:fillRect/>
          </a:stretch>
        </p:blipFill>
        <p:spPr bwMode="auto">
          <a:xfrm>
            <a:off x="1642954" y="6187394"/>
            <a:ext cx="264750" cy="216000"/>
          </a:xfrm>
          <a:prstGeom prst="rect">
            <a:avLst/>
          </a:prstGeom>
          <a:noFill/>
          <a:ln w="9525">
            <a:noFill/>
            <a:miter lim="800000"/>
            <a:headEnd/>
            <a:tailEnd/>
          </a:ln>
        </p:spPr>
      </p:pic>
      <p:pic>
        <p:nvPicPr>
          <p:cNvPr id="62" name="Picture 2043" descr="Icon House">
            <a:hlinkClick r:id="rId25" action="ppaction://hlinksldjump" tooltip="Página Inicial"/>
          </p:cNvPr>
          <p:cNvPicPr>
            <a:picLocks noChangeAspect="1" noChangeArrowheads="1"/>
          </p:cNvPicPr>
          <p:nvPr/>
        </p:nvPicPr>
        <p:blipFill>
          <a:blip r:embed="rId26"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3" name="Picture 100" descr="Folder blue">
            <a:hlinkClick r:id="rId27" action="ppaction://hlinksldjump" tooltip="Portfólio de Demandas"/>
          </p:cNvPr>
          <p:cNvPicPr>
            <a:picLocks noChangeAspect="1" noChangeArrowheads="1"/>
          </p:cNvPicPr>
          <p:nvPr/>
        </p:nvPicPr>
        <p:blipFill>
          <a:blip r:embed="rId28"/>
          <a:srcRect/>
          <a:stretch>
            <a:fillRect/>
          </a:stretch>
        </p:blipFill>
        <p:spPr bwMode="auto">
          <a:xfrm>
            <a:off x="8704196" y="6228108"/>
            <a:ext cx="288000" cy="288000"/>
          </a:xfrm>
          <a:prstGeom prst="rect">
            <a:avLst/>
          </a:prstGeom>
          <a:noFill/>
          <a:ln w="9525">
            <a:noFill/>
            <a:miter lim="800000"/>
            <a:headEnd/>
            <a:tailEnd/>
          </a:ln>
          <a:effectLst/>
        </p:spPr>
      </p:pic>
      <p:grpSp>
        <p:nvGrpSpPr>
          <p:cNvPr id="64" name="Group 279"/>
          <p:cNvGrpSpPr>
            <a:grpSpLocks noChangeAspect="1"/>
          </p:cNvGrpSpPr>
          <p:nvPr/>
        </p:nvGrpSpPr>
        <p:grpSpPr bwMode="auto">
          <a:xfrm>
            <a:off x="4625984" y="6277948"/>
            <a:ext cx="198000" cy="198000"/>
            <a:chOff x="3507" y="1060"/>
            <a:chExt cx="182" cy="168"/>
          </a:xfrm>
          <a:effectLst>
            <a:outerShdw blurRad="50800" dist="38100" dir="2700000" algn="tl" rotWithShape="0">
              <a:prstClr val="black">
                <a:alpha val="40000"/>
              </a:prstClr>
            </a:outerShdw>
          </a:effectLst>
        </p:grpSpPr>
        <p:sp>
          <p:nvSpPr>
            <p:cNvPr id="65"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66"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1</a:t>
              </a:r>
            </a:p>
          </p:txBody>
        </p:sp>
      </p:grpSp>
      <p:grpSp>
        <p:nvGrpSpPr>
          <p:cNvPr id="71" name="Group 279"/>
          <p:cNvGrpSpPr>
            <a:grpSpLocks noChangeAspect="1"/>
          </p:cNvGrpSpPr>
          <p:nvPr/>
        </p:nvGrpSpPr>
        <p:grpSpPr bwMode="auto">
          <a:xfrm>
            <a:off x="4283968" y="6277948"/>
            <a:ext cx="198000" cy="198000"/>
            <a:chOff x="3507" y="1060"/>
            <a:chExt cx="182" cy="168"/>
          </a:xfrm>
          <a:solidFill>
            <a:schemeClr val="bg1"/>
          </a:solidFill>
          <a:effectLst>
            <a:outerShdw blurRad="50800" dist="38100" dir="2700000" algn="tl" rotWithShape="0">
              <a:prstClr val="black">
                <a:alpha val="40000"/>
              </a:prstClr>
            </a:outerShdw>
          </a:effectLst>
        </p:grpSpPr>
        <p:sp>
          <p:nvSpPr>
            <p:cNvPr id="72" name="Oval 280"/>
            <p:cNvSpPr>
              <a:spLocks noChangeArrowheads="1"/>
            </p:cNvSpPr>
            <p:nvPr/>
          </p:nvSpPr>
          <p:spPr bwMode="gray">
            <a:xfrm>
              <a:off x="3527" y="1073"/>
              <a:ext cx="142" cy="142"/>
            </a:xfrm>
            <a:prstGeom prst="ellipse">
              <a:avLst/>
            </a:prstGeom>
            <a:grpFill/>
            <a:ln w="9525">
              <a:noFill/>
              <a:round/>
              <a:headEnd/>
              <a:tailEnd/>
            </a:ln>
          </p:spPr>
          <p:txBody>
            <a:bodyPr wrap="none" lIns="166553" tIns="83276" rIns="166553" bIns="83276" anchor="ctr" anchorCtr="1"/>
            <a:lstStyle/>
            <a:p>
              <a:endParaRPr lang="pt-BR"/>
            </a:p>
          </p:txBody>
        </p:sp>
        <p:sp>
          <p:nvSpPr>
            <p:cNvPr id="73" name="Oval 281">
              <a:hlinkClick r:id="rId29" action="ppaction://hlinksldjump"/>
            </p:cNvPr>
            <p:cNvSpPr>
              <a:spLocks noChangeArrowheads="1"/>
            </p:cNvSpPr>
            <p:nvPr/>
          </p:nvSpPr>
          <p:spPr bwMode="gray">
            <a:xfrm>
              <a:off x="3507" y="1060"/>
              <a:ext cx="182" cy="168"/>
            </a:xfrm>
            <a:prstGeom prst="ellipse">
              <a:avLst/>
            </a:prstGeom>
            <a:grp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grpSp>
        <p:nvGrpSpPr>
          <p:cNvPr id="74" name="Grupo 73"/>
          <p:cNvGrpSpPr/>
          <p:nvPr/>
        </p:nvGrpSpPr>
        <p:grpSpPr>
          <a:xfrm>
            <a:off x="179512" y="1283274"/>
            <a:ext cx="8784975" cy="4882030"/>
            <a:chOff x="179512" y="1283274"/>
            <a:chExt cx="8784975" cy="4882030"/>
          </a:xfrm>
        </p:grpSpPr>
        <p:cxnSp>
          <p:nvCxnSpPr>
            <p:cNvPr id="75" name="Conector reto 11"/>
            <p:cNvCxnSpPr/>
            <p:nvPr/>
          </p:nvCxnSpPr>
          <p:spPr>
            <a:xfrm flipH="1">
              <a:off x="179512" y="1429302"/>
              <a:ext cx="2011" cy="473600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Conector reto 13"/>
            <p:cNvCxnSpPr/>
            <p:nvPr/>
          </p:nvCxnSpPr>
          <p:spPr>
            <a:xfrm>
              <a:off x="179512" y="6165304"/>
              <a:ext cx="878497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Conector reto 15"/>
            <p:cNvCxnSpPr/>
            <p:nvPr/>
          </p:nvCxnSpPr>
          <p:spPr>
            <a:xfrm flipV="1">
              <a:off x="8964487" y="1419422"/>
              <a:ext cx="0" cy="474588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Conector reto 20"/>
            <p:cNvCxnSpPr/>
            <p:nvPr/>
          </p:nvCxnSpPr>
          <p:spPr>
            <a:xfrm flipV="1">
              <a:off x="8964487" y="1283274"/>
              <a:ext cx="0" cy="15066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Conector reto 17"/>
            <p:cNvCxnSpPr/>
            <p:nvPr/>
          </p:nvCxnSpPr>
          <p:spPr>
            <a:xfrm flipH="1">
              <a:off x="181525" y="1419422"/>
              <a:ext cx="6939963" cy="1976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Conector reto 20"/>
            <p:cNvCxnSpPr/>
            <p:nvPr/>
          </p:nvCxnSpPr>
          <p:spPr>
            <a:xfrm flipV="1">
              <a:off x="7129224" y="1283274"/>
              <a:ext cx="0" cy="15066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1" name="Arredondar Retângulo em um Canto Diagonal 8">
            <a:hlinkClick r:id="rId30"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82" name="Arredondar Retângulo em um Canto Diagonal 9">
            <a:hlinkClick r:id="rId31"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83" name="Arredondar Retângulo em um Canto Diagonal 10"/>
          <p:cNvSpPr/>
          <p:nvPr/>
        </p:nvSpPr>
        <p:spPr>
          <a:xfrm>
            <a:off x="7164288"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84" name="Arredondar Retângulo em um Canto Diagonal 1">
            <a:hlinkClick r:id="rId32" action="ppaction://hlinksldjump"/>
          </p:cNvPr>
          <p:cNvSpPr/>
          <p:nvPr/>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89" name="Arredondar Retângulo em um Canto Diagonal 88">
            <a:hlinkClick r:id="rId33"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Tree>
    <p:extLst>
      <p:ext uri="{BB962C8B-B14F-4D97-AF65-F5344CB8AC3E}">
        <p14:creationId xmlns:p14="http://schemas.microsoft.com/office/powerpoint/2010/main" val="3243173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1" name="Grupo 20"/>
          <p:cNvGrpSpPr/>
          <p:nvPr/>
        </p:nvGrpSpPr>
        <p:grpSpPr>
          <a:xfrm>
            <a:off x="4608460" y="404664"/>
            <a:ext cx="4104000" cy="276999"/>
            <a:chOff x="4572000" y="1180069"/>
            <a:chExt cx="4140463" cy="276999"/>
          </a:xfrm>
        </p:grpSpPr>
        <p:sp>
          <p:nvSpPr>
            <p:cNvPr id="23"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4"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5"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6"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7"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Ioná Mota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8" name="Round Same Side Corner Rectangle 42"/>
          <p:cNvSpPr/>
          <p:nvPr/>
        </p:nvSpPr>
        <p:spPr>
          <a:xfrm>
            <a:off x="431540" y="1492918"/>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9" name="Grupo 28"/>
          <p:cNvGrpSpPr/>
          <p:nvPr/>
        </p:nvGrpSpPr>
        <p:grpSpPr>
          <a:xfrm>
            <a:off x="431540" y="404664"/>
            <a:ext cx="4104000" cy="276999"/>
            <a:chOff x="4572000" y="1180069"/>
            <a:chExt cx="4140463" cy="276999"/>
          </a:xfrm>
        </p:grpSpPr>
        <p:sp>
          <p:nvSpPr>
            <p:cNvPr id="30"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1"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2"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3"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4"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a:t>
              </a:r>
              <a:r>
                <a:rPr lang="pt-PT" sz="1200" b="1" dirty="0" smtClean="0">
                  <a:solidFill>
                    <a:schemeClr val="bg1"/>
                  </a:solidFill>
                  <a:effectLst>
                    <a:outerShdw blurRad="38100" dist="38100" dir="2700000" algn="tl">
                      <a:srgbClr val="000000">
                        <a:alpha val="43137"/>
                      </a:srgbClr>
                    </a:outerShdw>
                  </a:effectLst>
                  <a:latin typeface="+mj-lt"/>
                </a:rPr>
                <a:t>Humberto Inojosa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5" name="Round Same Side Corner Rectangle 42"/>
          <p:cNvSpPr/>
          <p:nvPr/>
        </p:nvSpPr>
        <p:spPr>
          <a:xfrm>
            <a:off x="431540" y="3004773"/>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6" name="Rectangle 6"/>
          <p:cNvSpPr/>
          <p:nvPr/>
        </p:nvSpPr>
        <p:spPr>
          <a:xfrm>
            <a:off x="431540" y="3253926"/>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algn="just" fontAlgn="auto">
              <a:spcBef>
                <a:spcPts val="0"/>
              </a:spcBef>
              <a:spcAft>
                <a:spcPts val="0"/>
              </a:spcAft>
              <a:buFont typeface="Arial" pitchFamily="34" charset="0"/>
              <a:buChar char="•"/>
              <a:defRPr/>
            </a:pPr>
            <a:r>
              <a:rPr lang="pt-BR" sz="1050" dirty="0" smtClean="0">
                <a:solidFill>
                  <a:schemeClr val="dk1"/>
                </a:solidFill>
              </a:rPr>
              <a:t>Problemas </a:t>
            </a:r>
            <a:r>
              <a:rPr lang="pt-BR" sz="1050" dirty="0">
                <a:solidFill>
                  <a:schemeClr val="dk1"/>
                </a:solidFill>
              </a:rPr>
              <a:t>em atrasos das emissões de certificados digitais dos usuários do sistema para os treinamentos. </a:t>
            </a:r>
            <a:endParaRPr lang="pt-BR" sz="1050" dirty="0" smtClean="0">
              <a:solidFill>
                <a:schemeClr val="dk1"/>
              </a:solidFill>
            </a:endParaRPr>
          </a:p>
          <a:p>
            <a:pPr marL="185738" indent="-185738" algn="just" fontAlgn="auto">
              <a:spcBef>
                <a:spcPts val="0"/>
              </a:spcBef>
              <a:spcAft>
                <a:spcPts val="0"/>
              </a:spcAft>
              <a:buFont typeface="Arial" pitchFamily="34" charset="0"/>
              <a:buChar char="•"/>
              <a:defRPr/>
            </a:pPr>
            <a:r>
              <a:rPr lang="pt-BR" sz="1050" dirty="0" smtClean="0">
                <a:solidFill>
                  <a:schemeClr val="dk1"/>
                </a:solidFill>
              </a:rPr>
              <a:t>O </a:t>
            </a:r>
            <a:r>
              <a:rPr lang="pt-BR" sz="1050" dirty="0">
                <a:solidFill>
                  <a:schemeClr val="dk1"/>
                </a:solidFill>
              </a:rPr>
              <a:t>projeto foi temporariamente suspenso por problemas de desempenho do </a:t>
            </a:r>
            <a:r>
              <a:rPr lang="pt-BR" sz="1050" dirty="0" smtClean="0">
                <a:solidFill>
                  <a:schemeClr val="dk1"/>
                </a:solidFill>
              </a:rPr>
              <a:t>sistema.</a:t>
            </a:r>
          </a:p>
          <a:p>
            <a:pPr marL="185738" indent="-185738" algn="just" fontAlgn="auto">
              <a:spcBef>
                <a:spcPts val="0"/>
              </a:spcBef>
              <a:spcAft>
                <a:spcPts val="0"/>
              </a:spcAft>
              <a:buFont typeface="Arial" pitchFamily="34" charset="0"/>
              <a:buChar char="•"/>
              <a:defRPr/>
            </a:pPr>
            <a:r>
              <a:rPr lang="pt-BR" sz="1050" dirty="0" smtClean="0">
                <a:solidFill>
                  <a:schemeClr val="dk1"/>
                </a:solidFill>
              </a:rPr>
              <a:t>Está planejada visita técnica do CNJ na semana  de 22 a 26 de outubro de 2012 para tentativa de solução do problema.</a:t>
            </a:r>
            <a:endParaRPr lang="pt-BR" sz="1050" dirty="0">
              <a:solidFill>
                <a:schemeClr val="dk1"/>
              </a:solidFill>
            </a:endParaRPr>
          </a:p>
          <a:p>
            <a:pPr marL="185738" indent="-185738" algn="just" fontAlgn="auto">
              <a:spcBef>
                <a:spcPts val="0"/>
              </a:spcBef>
              <a:spcAft>
                <a:spcPts val="0"/>
              </a:spcAft>
              <a:buFont typeface="Arial" pitchFamily="34" charset="0"/>
              <a:buChar char="•"/>
              <a:defRPr/>
            </a:pPr>
            <a:endParaRPr lang="pt-BR" sz="1050" dirty="0">
              <a:solidFill>
                <a:schemeClr val="dk1"/>
              </a:solidFill>
            </a:endParaRPr>
          </a:p>
        </p:txBody>
      </p:sp>
      <p:sp>
        <p:nvSpPr>
          <p:cNvPr id="37" name="Round Same Side Corner Rectangle 42"/>
          <p:cNvSpPr/>
          <p:nvPr/>
        </p:nvSpPr>
        <p:spPr>
          <a:xfrm>
            <a:off x="4608460" y="2122555"/>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8" name="Rectangle 6"/>
          <p:cNvSpPr/>
          <p:nvPr/>
        </p:nvSpPr>
        <p:spPr>
          <a:xfrm>
            <a:off x="4608460" y="2386147"/>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9" name="Picture 2070" descr="Icon Exclamation Mark"/>
          <p:cNvPicPr>
            <a:picLocks noChangeAspect="1" noChangeArrowheads="1"/>
          </p:cNvPicPr>
          <p:nvPr/>
        </p:nvPicPr>
        <p:blipFill>
          <a:blip r:embed="rId2" cstate="print"/>
          <a:srcRect/>
          <a:stretch>
            <a:fillRect/>
          </a:stretch>
        </p:blipFill>
        <p:spPr bwMode="auto">
          <a:xfrm>
            <a:off x="495318" y="3032149"/>
            <a:ext cx="216000" cy="194400"/>
          </a:xfrm>
          <a:prstGeom prst="rect">
            <a:avLst/>
          </a:prstGeom>
          <a:noFill/>
          <a:ln w="9525">
            <a:noFill/>
            <a:miter lim="800000"/>
            <a:headEnd/>
            <a:tailEnd/>
          </a:ln>
        </p:spPr>
      </p:pic>
      <p:pic>
        <p:nvPicPr>
          <p:cNvPr id="40" name="Picture 2065" descr="Icon- Checklist 3"/>
          <p:cNvPicPr>
            <a:picLocks noChangeAspect="1" noChangeArrowheads="1"/>
          </p:cNvPicPr>
          <p:nvPr/>
        </p:nvPicPr>
        <p:blipFill>
          <a:blip r:embed="rId3" cstate="print"/>
          <a:srcRect/>
          <a:stretch>
            <a:fillRect/>
          </a:stretch>
        </p:blipFill>
        <p:spPr bwMode="auto">
          <a:xfrm>
            <a:off x="486615" y="808246"/>
            <a:ext cx="179219" cy="189197"/>
          </a:xfrm>
          <a:prstGeom prst="rect">
            <a:avLst/>
          </a:prstGeom>
          <a:noFill/>
          <a:ln w="9525">
            <a:noFill/>
            <a:miter lim="800000"/>
            <a:headEnd/>
            <a:tailEnd/>
          </a:ln>
        </p:spPr>
      </p:pic>
      <p:pic>
        <p:nvPicPr>
          <p:cNvPr id="41" name="Picture 2028" descr="Icon Results Chart"/>
          <p:cNvPicPr>
            <a:picLocks noChangeArrowheads="1"/>
          </p:cNvPicPr>
          <p:nvPr/>
        </p:nvPicPr>
        <p:blipFill>
          <a:blip r:embed="rId4"/>
          <a:srcRect/>
          <a:stretch>
            <a:fillRect/>
          </a:stretch>
        </p:blipFill>
        <p:spPr bwMode="auto">
          <a:xfrm>
            <a:off x="4682067" y="2162302"/>
            <a:ext cx="216000" cy="194400"/>
          </a:xfrm>
          <a:prstGeom prst="rect">
            <a:avLst/>
          </a:prstGeom>
          <a:noFill/>
          <a:ln w="9525">
            <a:noFill/>
            <a:miter lim="800000"/>
            <a:headEnd/>
            <a:tailEnd/>
          </a:ln>
        </p:spPr>
      </p:pic>
      <p:pic>
        <p:nvPicPr>
          <p:cNvPr id="42" name="Picture 22" descr="Arrow">
            <a:hlinkClick r:id="" action="ppaction://hlinkshowjump?jump=lastslideviewed"/>
          </p:cNvPr>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graphicFrame>
        <p:nvGraphicFramePr>
          <p:cNvPr id="43" name="Tabela 42"/>
          <p:cNvGraphicFramePr>
            <a:graphicFrameLocks noGrp="1"/>
          </p:cNvGraphicFramePr>
          <p:nvPr>
            <p:extLst>
              <p:ext uri="{D42A27DB-BD31-4B8C-83A1-F6EECF244321}">
                <p14:modId xmlns:p14="http://schemas.microsoft.com/office/powerpoint/2010/main" val="3161337520"/>
              </p:ext>
            </p:extLst>
          </p:nvPr>
        </p:nvGraphicFramePr>
        <p:xfrm>
          <a:off x="418056" y="4762959"/>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Paulista</a:t>
                      </a:r>
                      <a:endParaRPr lang="pt-BR" sz="1100" dirty="0"/>
                    </a:p>
                  </a:txBody>
                  <a:tcPr/>
                </a:tc>
                <a:tc>
                  <a:txBody>
                    <a:bodyPr/>
                    <a:lstStyle/>
                    <a:p>
                      <a:pPr algn="ctr"/>
                      <a:r>
                        <a:rPr lang="pt-BR" sz="1100" kern="1200" dirty="0" smtClean="0">
                          <a:solidFill>
                            <a:schemeClr val="dk1"/>
                          </a:solidFill>
                          <a:latin typeface="+mn-lt"/>
                          <a:ea typeface="+mn-ea"/>
                          <a:cs typeface="+mn-cs"/>
                        </a:rPr>
                        <a:t>Set/12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Cabo de Santo Agostinho</a:t>
                      </a:r>
                      <a:endParaRPr lang="pt-BR" sz="1100" dirty="0"/>
                    </a:p>
                  </a:txBody>
                  <a:tcPr/>
                </a:tc>
                <a:tc>
                  <a:txBody>
                    <a:bodyPr/>
                    <a:lstStyle/>
                    <a:p>
                      <a:pPr algn="ctr"/>
                      <a:r>
                        <a:rPr lang="pt-BR" sz="1100" dirty="0" smtClean="0"/>
                        <a:t>Ago/12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Olinda</a:t>
                      </a:r>
                      <a:endParaRPr lang="pt-BR" sz="1100" dirty="0"/>
                    </a:p>
                  </a:txBody>
                  <a:tcPr/>
                </a:tc>
                <a:tc>
                  <a:txBody>
                    <a:bodyPr/>
                    <a:lstStyle/>
                    <a:p>
                      <a:pPr algn="ctr"/>
                      <a:r>
                        <a:rPr lang="pt-BR" sz="1100" dirty="0" smtClean="0"/>
                        <a:t>Out/12</a:t>
                      </a:r>
                      <a:endParaRPr lang="pt-BR" sz="1100" dirty="0"/>
                    </a:p>
                  </a:txBody>
                  <a:tcPr/>
                </a:tc>
                <a:tc>
                  <a:txBody>
                    <a:bodyPr/>
                    <a:lstStyle/>
                    <a:p>
                      <a:pPr algn="ctr"/>
                      <a:r>
                        <a:rPr lang="pt-BR" sz="1100" dirty="0" smtClean="0"/>
                        <a:t>75%</a:t>
                      </a:r>
                      <a:endParaRPr lang="pt-BR" sz="1100" dirty="0"/>
                    </a:p>
                  </a:txBody>
                  <a:tcPr/>
                </a:tc>
              </a:tr>
              <a:tr h="266400">
                <a:tc>
                  <a:txBody>
                    <a:bodyPr/>
                    <a:lstStyle/>
                    <a:p>
                      <a:r>
                        <a:rPr lang="pt-BR" sz="1100" dirty="0" smtClean="0"/>
                        <a:t>Jaboatão dos Guararapes</a:t>
                      </a:r>
                      <a:endParaRPr lang="pt-BR" sz="1100" dirty="0"/>
                    </a:p>
                  </a:txBody>
                  <a:tcPr/>
                </a:tc>
                <a:tc>
                  <a:txBody>
                    <a:bodyPr/>
                    <a:lstStyle/>
                    <a:p>
                      <a:pPr algn="ctr"/>
                      <a:r>
                        <a:rPr lang="pt-BR" sz="1100" dirty="0" smtClean="0"/>
                        <a:t>Nov/12</a:t>
                      </a:r>
                      <a:endParaRPr lang="pt-BR" sz="1100" dirty="0"/>
                    </a:p>
                  </a:txBody>
                  <a:tcPr/>
                </a:tc>
                <a:tc>
                  <a:txBody>
                    <a:bodyPr/>
                    <a:lstStyle/>
                    <a:p>
                      <a:pPr algn="ctr"/>
                      <a:r>
                        <a:rPr lang="pt-BR" sz="1100" dirty="0" smtClean="0"/>
                        <a:t>0%</a:t>
                      </a:r>
                      <a:endParaRPr lang="pt-BR" sz="1100" dirty="0"/>
                    </a:p>
                  </a:txBody>
                  <a:tcPr/>
                </a:tc>
              </a:tr>
              <a:tr h="266400">
                <a:tc>
                  <a:txBody>
                    <a:bodyPr/>
                    <a:lstStyle/>
                    <a:p>
                      <a:r>
                        <a:rPr lang="pt-BR" sz="1100" dirty="0" smtClean="0"/>
                        <a:t>Camaragibe</a:t>
                      </a:r>
                      <a:endParaRPr lang="pt-BR" sz="1100" dirty="0"/>
                    </a:p>
                  </a:txBody>
                  <a:tcPr/>
                </a:tc>
                <a:tc>
                  <a:txBody>
                    <a:bodyPr/>
                    <a:lstStyle/>
                    <a:p>
                      <a:pPr algn="ctr"/>
                      <a:r>
                        <a:rPr lang="pt-BR" sz="1100" dirty="0" smtClean="0"/>
                        <a:t>Dez/12</a:t>
                      </a:r>
                      <a:endParaRPr lang="pt-BR" sz="1100" dirty="0"/>
                    </a:p>
                  </a:txBody>
                  <a:tcPr/>
                </a:tc>
                <a:tc>
                  <a:txBody>
                    <a:bodyPr/>
                    <a:lstStyle/>
                    <a:p>
                      <a:pPr algn="ctr"/>
                      <a:r>
                        <a:rPr lang="pt-BR" sz="1100" dirty="0" smtClean="0"/>
                        <a:t>0%</a:t>
                      </a:r>
                      <a:endParaRPr lang="pt-BR" sz="1100" dirty="0"/>
                    </a:p>
                  </a:txBody>
                  <a:tcPr/>
                </a:tc>
              </a:tr>
            </a:tbl>
          </a:graphicData>
        </a:graphic>
      </p:graphicFrame>
      <p:sp>
        <p:nvSpPr>
          <p:cNvPr id="44" name="Round Same Side Corner Rectangle 42"/>
          <p:cNvSpPr/>
          <p:nvPr/>
        </p:nvSpPr>
        <p:spPr>
          <a:xfrm>
            <a:off x="418056" y="4517254"/>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5" name="Picture 2081" descr="Flag-red"/>
          <p:cNvPicPr>
            <a:picLocks noChangeAspect="1" noChangeArrowheads="1"/>
          </p:cNvPicPr>
          <p:nvPr/>
        </p:nvPicPr>
        <p:blipFill>
          <a:blip r:embed="rId7" cstate="print"/>
          <a:srcRect/>
          <a:stretch>
            <a:fillRect/>
          </a:stretch>
        </p:blipFill>
        <p:spPr bwMode="auto">
          <a:xfrm>
            <a:off x="513318" y="4550383"/>
            <a:ext cx="180000" cy="180000"/>
          </a:xfrm>
          <a:prstGeom prst="rect">
            <a:avLst/>
          </a:prstGeom>
          <a:noFill/>
          <a:ln w="9525">
            <a:noFill/>
            <a:miter lim="800000"/>
            <a:headEnd/>
            <a:tailEnd/>
          </a:ln>
        </p:spPr>
      </p:pic>
      <p:sp>
        <p:nvSpPr>
          <p:cNvPr id="46" name="Rectangle 6"/>
          <p:cNvSpPr/>
          <p:nvPr/>
        </p:nvSpPr>
        <p:spPr>
          <a:xfrm>
            <a:off x="424620" y="1750786"/>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7" name="Round Same Side Corner Rectangle 42"/>
          <p:cNvSpPr/>
          <p:nvPr/>
        </p:nvSpPr>
        <p:spPr>
          <a:xfrm>
            <a:off x="4637544" y="1484784"/>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8" name="Rectangle 6"/>
          <p:cNvSpPr/>
          <p:nvPr/>
        </p:nvSpPr>
        <p:spPr>
          <a:xfrm>
            <a:off x="4630624" y="1742071"/>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Dezembro 2012</a:t>
            </a:r>
            <a:endParaRPr lang="ro-RO" sz="1200" dirty="0">
              <a:solidFill>
                <a:schemeClr val="tx1"/>
              </a:solidFill>
            </a:endParaRPr>
          </a:p>
        </p:txBody>
      </p:sp>
      <p:sp>
        <p:nvSpPr>
          <p:cNvPr id="49" name="Round Same Side Corner Rectangle 42"/>
          <p:cNvSpPr/>
          <p:nvPr/>
        </p:nvSpPr>
        <p:spPr>
          <a:xfrm>
            <a:off x="6753484" y="1492918"/>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50" name="Rectangle 6"/>
          <p:cNvSpPr/>
          <p:nvPr/>
        </p:nvSpPr>
        <p:spPr>
          <a:xfrm>
            <a:off x="6746564" y="1750205"/>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50%</a:t>
            </a:r>
            <a:endParaRPr lang="ro-RO" sz="1200" dirty="0">
              <a:solidFill>
                <a:schemeClr val="tx1"/>
              </a:solidFill>
            </a:endParaRPr>
          </a:p>
        </p:txBody>
      </p:sp>
      <p:graphicFrame>
        <p:nvGraphicFramePr>
          <p:cNvPr id="2" name="Gráfico 1"/>
          <p:cNvGraphicFramePr/>
          <p:nvPr>
            <p:extLst>
              <p:ext uri="{D42A27DB-BD31-4B8C-83A1-F6EECF244321}">
                <p14:modId xmlns:p14="http://schemas.microsoft.com/office/powerpoint/2010/main" val="3512855402"/>
              </p:ext>
            </p:extLst>
          </p:nvPr>
        </p:nvGraphicFramePr>
        <p:xfrm>
          <a:off x="4655026" y="2386147"/>
          <a:ext cx="4042218" cy="2059100"/>
        </p:xfrm>
        <a:graphic>
          <a:graphicData uri="http://schemas.openxmlformats.org/drawingml/2006/chart">
            <c:chart xmlns:c="http://schemas.openxmlformats.org/drawingml/2006/chart" xmlns:r="http://schemas.openxmlformats.org/officeDocument/2006/relationships" r:id="rId8"/>
          </a:graphicData>
        </a:graphic>
      </p:graphicFrame>
      <p:sp>
        <p:nvSpPr>
          <p:cNvPr id="3" name="Título 2"/>
          <p:cNvSpPr>
            <a:spLocks noGrp="1"/>
          </p:cNvSpPr>
          <p:nvPr>
            <p:ph type="title"/>
          </p:nvPr>
        </p:nvSpPr>
        <p:spPr>
          <a:xfrm>
            <a:off x="0" y="-27384"/>
            <a:ext cx="9144000" cy="360040"/>
          </a:xfrm>
        </p:spPr>
        <p:txBody>
          <a:bodyPr/>
          <a:lstStyle/>
          <a:p>
            <a:pPr algn="ctr"/>
            <a:r>
              <a:rPr lang="pt-BR" sz="1600" dirty="0">
                <a:solidFill>
                  <a:schemeClr val="bg1"/>
                </a:solidFill>
              </a:rPr>
              <a:t>Projeto: Implantação Juizados Cíveis da </a:t>
            </a:r>
            <a:r>
              <a:rPr lang="pt-BR" sz="1600" dirty="0" smtClean="0">
                <a:solidFill>
                  <a:schemeClr val="bg1"/>
                </a:solidFill>
              </a:rPr>
              <a:t>RMR</a:t>
            </a:r>
            <a:endParaRPr lang="pt-BR" sz="1600" dirty="0"/>
          </a:p>
        </p:txBody>
      </p:sp>
      <p:sp>
        <p:nvSpPr>
          <p:cNvPr id="52"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smtClean="0">
                <a:solidFill>
                  <a:schemeClr val="dk1"/>
                </a:solidFill>
              </a:rPr>
              <a:t>Expansão do </a:t>
            </a:r>
            <a:r>
              <a:rPr lang="pt-BR" sz="1050" dirty="0" err="1" smtClean="0">
                <a:solidFill>
                  <a:schemeClr val="dk1"/>
                </a:solidFill>
              </a:rPr>
              <a:t>PJe</a:t>
            </a:r>
            <a:r>
              <a:rPr lang="pt-BR" sz="1050" dirty="0" smtClean="0">
                <a:solidFill>
                  <a:schemeClr val="dk1"/>
                </a:solidFill>
              </a:rPr>
              <a:t> nos Juizados Especiais Cíveis da Região Metropolitana.</a:t>
            </a:r>
          </a:p>
          <a:p>
            <a:pPr indent="-285750" algn="just" fontAlgn="auto">
              <a:spcBef>
                <a:spcPts val="0"/>
              </a:spcBef>
              <a:spcAft>
                <a:spcPts val="0"/>
              </a:spcAft>
              <a:defRPr/>
            </a:pPr>
            <a:endParaRPr lang="pt-BR" sz="1050" dirty="0">
              <a:solidFill>
                <a:schemeClr val="dk1"/>
              </a:solidFill>
            </a:endParaRPr>
          </a:p>
        </p:txBody>
      </p:sp>
      <p:pic>
        <p:nvPicPr>
          <p:cNvPr id="4" name="Imagem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4608460" y="415697"/>
            <a:ext cx="4104000" cy="276999"/>
            <a:chOff x="4572000" y="1180069"/>
            <a:chExt cx="4140463" cy="276999"/>
          </a:xfrm>
        </p:grpSpPr>
        <p:sp>
          <p:nvSpPr>
            <p:cNvPr id="23"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4"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5"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6"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7"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Andréa Pires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8"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9" name="Grupo 28"/>
          <p:cNvGrpSpPr/>
          <p:nvPr/>
        </p:nvGrpSpPr>
        <p:grpSpPr>
          <a:xfrm>
            <a:off x="431540" y="415697"/>
            <a:ext cx="4104000" cy="276999"/>
            <a:chOff x="4572000" y="1180069"/>
            <a:chExt cx="4140463" cy="276999"/>
          </a:xfrm>
        </p:grpSpPr>
        <p:sp>
          <p:nvSpPr>
            <p:cNvPr id="30"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1"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2"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3"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4"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Dra. Mariana Vargas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5"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6"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algn="just" fontAlgn="auto">
              <a:spcBef>
                <a:spcPts val="0"/>
              </a:spcBef>
              <a:spcAft>
                <a:spcPts val="0"/>
              </a:spcAft>
              <a:buFont typeface="Arial" pitchFamily="34" charset="0"/>
              <a:buChar char="•"/>
              <a:defRPr/>
            </a:pPr>
            <a:r>
              <a:rPr lang="pt-BR" sz="1050" dirty="0" smtClean="0">
                <a:solidFill>
                  <a:schemeClr val="dk1"/>
                </a:solidFill>
              </a:rPr>
              <a:t>Será </a:t>
            </a:r>
            <a:r>
              <a:rPr lang="pt-BR" sz="1050" dirty="0">
                <a:solidFill>
                  <a:schemeClr val="dk1"/>
                </a:solidFill>
              </a:rPr>
              <a:t>inicialmente implantado, em novembro de 2012, a tramitação de processos contra juízes.</a:t>
            </a:r>
          </a:p>
        </p:txBody>
      </p:sp>
      <p:sp>
        <p:nvSpPr>
          <p:cNvPr id="37"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8"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9" name="Picture 2070" descr="Icon Exclamation Mark"/>
          <p:cNvPicPr>
            <a:picLocks noChangeAspect="1" noChangeArrowheads="1"/>
          </p:cNvPicPr>
          <p:nvPr/>
        </p:nvPicPr>
        <p:blipFill>
          <a:blip r:embed="rId2" cstate="print"/>
          <a:srcRect/>
          <a:stretch>
            <a:fillRect/>
          </a:stretch>
        </p:blipFill>
        <p:spPr bwMode="auto">
          <a:xfrm>
            <a:off x="495318" y="3030486"/>
            <a:ext cx="216000" cy="194400"/>
          </a:xfrm>
          <a:prstGeom prst="rect">
            <a:avLst/>
          </a:prstGeom>
          <a:noFill/>
          <a:ln w="9525">
            <a:noFill/>
            <a:miter lim="800000"/>
            <a:headEnd/>
            <a:tailEnd/>
          </a:ln>
        </p:spPr>
      </p:pic>
      <p:pic>
        <p:nvPicPr>
          <p:cNvPr id="41" name="Picture 2028" descr="Icon Results Chart"/>
          <p:cNvPicPr>
            <a:picLocks noChangeArrowheads="1"/>
          </p:cNvPicPr>
          <p:nvPr/>
        </p:nvPicPr>
        <p:blipFill>
          <a:blip r:embed="rId3"/>
          <a:srcRect/>
          <a:stretch>
            <a:fillRect/>
          </a:stretch>
        </p:blipFill>
        <p:spPr bwMode="auto">
          <a:xfrm>
            <a:off x="4682067" y="2160639"/>
            <a:ext cx="216000" cy="194400"/>
          </a:xfrm>
          <a:prstGeom prst="rect">
            <a:avLst/>
          </a:prstGeom>
          <a:noFill/>
          <a:ln w="9525">
            <a:noFill/>
            <a:miter lim="800000"/>
            <a:headEnd/>
            <a:tailEnd/>
          </a:ln>
        </p:spPr>
      </p:pic>
      <p:graphicFrame>
        <p:nvGraphicFramePr>
          <p:cNvPr id="43" name="Tabela 42"/>
          <p:cNvGraphicFramePr>
            <a:graphicFrameLocks noGrp="1"/>
          </p:cNvGraphicFramePr>
          <p:nvPr>
            <p:extLst>
              <p:ext uri="{D42A27DB-BD31-4B8C-83A1-F6EECF244321}">
                <p14:modId xmlns:p14="http://schemas.microsoft.com/office/powerpoint/2010/main" val="4269428700"/>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Elaboração de Fluxos – Procedimentos para juízes</a:t>
                      </a:r>
                      <a:endParaRPr lang="pt-BR" sz="1100" dirty="0"/>
                    </a:p>
                  </a:txBody>
                  <a:tcPr/>
                </a:tc>
                <a:tc>
                  <a:txBody>
                    <a:bodyPr/>
                    <a:lstStyle/>
                    <a:p>
                      <a:pPr algn="ctr"/>
                      <a:r>
                        <a:rPr lang="pt-BR" sz="1100" dirty="0" smtClean="0"/>
                        <a:t>Ago/12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Refinamento dos fluxos para automação</a:t>
                      </a:r>
                      <a:endParaRPr lang="pt-BR" sz="1100" dirty="0"/>
                    </a:p>
                  </a:txBody>
                  <a:tcPr/>
                </a:tc>
                <a:tc>
                  <a:txBody>
                    <a:bodyPr/>
                    <a:lstStyle/>
                    <a:p>
                      <a:pPr algn="ctr"/>
                      <a:r>
                        <a:rPr lang="pt-BR" sz="1100" dirty="0" smtClean="0"/>
                        <a:t>Set/12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Parametrização e Testes</a:t>
                      </a:r>
                      <a:endParaRPr lang="pt-BR" sz="1100" dirty="0"/>
                    </a:p>
                  </a:txBody>
                  <a:tcPr/>
                </a:tc>
                <a:tc>
                  <a:txBody>
                    <a:bodyPr/>
                    <a:lstStyle/>
                    <a:p>
                      <a:pPr algn="ctr"/>
                      <a:r>
                        <a:rPr lang="pt-BR" sz="1100" dirty="0" smtClean="0"/>
                        <a:t>Out/12</a:t>
                      </a:r>
                      <a:endParaRPr lang="pt-BR" sz="1100" dirty="0"/>
                    </a:p>
                  </a:txBody>
                  <a:tcPr/>
                </a:tc>
                <a:tc>
                  <a:txBody>
                    <a:bodyPr/>
                    <a:lstStyle/>
                    <a:p>
                      <a:pPr algn="ctr"/>
                      <a:r>
                        <a:rPr lang="pt-BR" sz="1100" dirty="0" smtClean="0"/>
                        <a:t>50%</a:t>
                      </a:r>
                      <a:endParaRPr lang="pt-BR" sz="1100" dirty="0"/>
                    </a:p>
                  </a:txBody>
                  <a:tcPr/>
                </a:tc>
              </a:tr>
              <a:tr h="266400">
                <a:tc>
                  <a:txBody>
                    <a:bodyPr/>
                    <a:lstStyle/>
                    <a:p>
                      <a:r>
                        <a:rPr lang="pt-BR" sz="1100" dirty="0" smtClean="0"/>
                        <a:t>Treinamentos</a:t>
                      </a:r>
                      <a:endParaRPr lang="pt-BR" sz="1100" dirty="0"/>
                    </a:p>
                  </a:txBody>
                  <a:tcPr/>
                </a:tc>
                <a:tc>
                  <a:txBody>
                    <a:bodyPr/>
                    <a:lstStyle/>
                    <a:p>
                      <a:pPr algn="ctr"/>
                      <a:r>
                        <a:rPr lang="pt-BR" sz="1100" dirty="0" smtClean="0"/>
                        <a:t>Nov/12</a:t>
                      </a:r>
                      <a:endParaRPr lang="pt-BR" sz="1100" dirty="0"/>
                    </a:p>
                  </a:txBody>
                  <a:tcPr/>
                </a:tc>
                <a:tc>
                  <a:txBody>
                    <a:bodyPr/>
                    <a:lstStyle/>
                    <a:p>
                      <a:pPr algn="ctr"/>
                      <a:r>
                        <a:rPr lang="pt-BR" sz="1100" dirty="0" smtClean="0"/>
                        <a:t>0%</a:t>
                      </a:r>
                      <a:endParaRPr lang="pt-BR" sz="1100" dirty="0"/>
                    </a:p>
                  </a:txBody>
                  <a:tcPr/>
                </a:tc>
              </a:tr>
              <a:tr h="266400">
                <a:tc>
                  <a:txBody>
                    <a:bodyPr/>
                    <a:lstStyle/>
                    <a:p>
                      <a:r>
                        <a:rPr lang="pt-BR" sz="1100" dirty="0" smtClean="0"/>
                        <a:t>Implantação</a:t>
                      </a:r>
                      <a:endParaRPr lang="pt-BR" sz="1100" dirty="0"/>
                    </a:p>
                  </a:txBody>
                  <a:tcPr/>
                </a:tc>
                <a:tc>
                  <a:txBody>
                    <a:bodyPr/>
                    <a:lstStyle/>
                    <a:p>
                      <a:pPr algn="ctr"/>
                      <a:r>
                        <a:rPr lang="pt-BR" sz="1100" dirty="0" smtClean="0"/>
                        <a:t>Nov/12</a:t>
                      </a:r>
                      <a:endParaRPr lang="pt-BR" sz="1100" dirty="0"/>
                    </a:p>
                  </a:txBody>
                  <a:tcPr/>
                </a:tc>
                <a:tc>
                  <a:txBody>
                    <a:bodyPr/>
                    <a:lstStyle/>
                    <a:p>
                      <a:pPr algn="ctr"/>
                      <a:r>
                        <a:rPr lang="pt-BR" sz="1100" dirty="0" smtClean="0"/>
                        <a:t>0%</a:t>
                      </a:r>
                      <a:endParaRPr lang="pt-BR" sz="1100" dirty="0"/>
                    </a:p>
                  </a:txBody>
                  <a:tcPr/>
                </a:tc>
              </a:tr>
            </a:tbl>
          </a:graphicData>
        </a:graphic>
      </p:graphicFrame>
      <p:sp>
        <p:nvSpPr>
          <p:cNvPr id="44"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5" name="Picture 2081" descr="Flag-red"/>
          <p:cNvPicPr>
            <a:picLocks noChangeAspect="1" noChangeArrowheads="1"/>
          </p:cNvPicPr>
          <p:nvPr/>
        </p:nvPicPr>
        <p:blipFill>
          <a:blip r:embed="rId4" cstate="print"/>
          <a:srcRect/>
          <a:stretch>
            <a:fillRect/>
          </a:stretch>
        </p:blipFill>
        <p:spPr bwMode="auto">
          <a:xfrm>
            <a:off x="513318" y="4548720"/>
            <a:ext cx="180000" cy="180000"/>
          </a:xfrm>
          <a:prstGeom prst="rect">
            <a:avLst/>
          </a:prstGeom>
          <a:noFill/>
          <a:ln w="9525">
            <a:noFill/>
            <a:miter lim="800000"/>
            <a:headEnd/>
            <a:tailEnd/>
          </a:ln>
        </p:spPr>
      </p:pic>
      <p:sp>
        <p:nvSpPr>
          <p:cNvPr id="46"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7"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8"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Novembro 2012</a:t>
            </a:r>
            <a:endParaRPr lang="ro-RO" sz="1200" dirty="0">
              <a:solidFill>
                <a:schemeClr val="tx1"/>
              </a:solidFill>
            </a:endParaRPr>
          </a:p>
        </p:txBody>
      </p:sp>
      <p:sp>
        <p:nvSpPr>
          <p:cNvPr id="49"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50"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55%</a:t>
            </a:r>
            <a:endParaRPr lang="ro-RO" sz="1200" dirty="0">
              <a:solidFill>
                <a:schemeClr val="tx1"/>
              </a:solidFill>
            </a:endParaRPr>
          </a:p>
        </p:txBody>
      </p:sp>
      <p:graphicFrame>
        <p:nvGraphicFramePr>
          <p:cNvPr id="51" name="Gráfico 50"/>
          <p:cNvGraphicFramePr/>
          <p:nvPr>
            <p:extLst>
              <p:ext uri="{D42A27DB-BD31-4B8C-83A1-F6EECF244321}">
                <p14:modId xmlns:p14="http://schemas.microsoft.com/office/powerpoint/2010/main" val="1248858209"/>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5"/>
          </a:graphicData>
        </a:graphic>
      </p:graphicFrame>
      <p:sp>
        <p:nvSpPr>
          <p:cNvPr id="52" name="Título 2"/>
          <p:cNvSpPr>
            <a:spLocks noGrp="1"/>
          </p:cNvSpPr>
          <p:nvPr>
            <p:ph type="title"/>
          </p:nvPr>
        </p:nvSpPr>
        <p:spPr>
          <a:xfrm>
            <a:off x="0" y="-27384"/>
            <a:ext cx="9144000" cy="360040"/>
          </a:xfrm>
        </p:spPr>
        <p:txBody>
          <a:bodyPr/>
          <a:lstStyle/>
          <a:p>
            <a:pPr marL="285750" indent="-285750" algn="ctr" fontAlgn="auto">
              <a:spcBef>
                <a:spcPts val="0"/>
              </a:spcBef>
              <a:spcAft>
                <a:spcPts val="0"/>
              </a:spcAft>
              <a:defRPr/>
            </a:pPr>
            <a:r>
              <a:rPr lang="pt-BR" sz="1600" dirty="0">
                <a:solidFill>
                  <a:schemeClr val="bg1"/>
                </a:solidFill>
              </a:rPr>
              <a:t>Projeto: Processos Internos (Corregedoria)</a:t>
            </a:r>
            <a:endParaRPr lang="pt-BR" sz="1600" dirty="0"/>
          </a:p>
        </p:txBody>
      </p:sp>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6"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Implantação de processo eletrônico para os processos administrativos disciplinares contra juízes e servidores que tramitam no âmbito da Corregedoria.</a:t>
            </a:r>
          </a:p>
          <a:p>
            <a:pPr indent="-285750" algn="just" fontAlgn="auto">
              <a:spcBef>
                <a:spcPts val="0"/>
              </a:spcBef>
              <a:spcAft>
                <a:spcPts val="0"/>
              </a:spcAft>
              <a:defRPr/>
            </a:pPr>
            <a:endParaRPr lang="pt-BR" sz="1050" dirty="0" smtClean="0">
              <a:solidFill>
                <a:schemeClr val="dk1"/>
              </a:solidFill>
            </a:endParaRPr>
          </a:p>
          <a:p>
            <a:pPr indent="-285750" algn="just" fontAlgn="auto">
              <a:spcBef>
                <a:spcPts val="0"/>
              </a:spcBef>
              <a:spcAft>
                <a:spcPts val="0"/>
              </a:spcAft>
              <a:defRPr/>
            </a:pPr>
            <a:endParaRPr lang="pt-BR" sz="1050" dirty="0">
              <a:solidFill>
                <a:schemeClr val="dk1"/>
              </a:solidFill>
            </a:endParaRPr>
          </a:p>
        </p:txBody>
      </p:sp>
      <p:pic>
        <p:nvPicPr>
          <p:cNvPr id="56" name="Picture 22" descr="Arrow">
            <a:hlinkClick r:id="" action="ppaction://hlinkshowjump?jump=lastslideviewed"/>
          </p:cNvPr>
          <p:cNvPicPr>
            <a:picLocks noChangeAspect="1" noChangeArrowheads="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pic>
        <p:nvPicPr>
          <p:cNvPr id="57" name="Imagem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Juizados Criminais</a:t>
            </a:r>
            <a:endParaRPr lang="pt-BR" sz="1600" dirty="0"/>
          </a:p>
        </p:txBody>
      </p:sp>
      <p:grpSp>
        <p:nvGrpSpPr>
          <p:cNvPr id="23" name="Grupo 22"/>
          <p:cNvGrpSpPr/>
          <p:nvPr/>
        </p:nvGrpSpPr>
        <p:grpSpPr>
          <a:xfrm>
            <a:off x="4608460" y="404664"/>
            <a:ext cx="4104000" cy="276999"/>
            <a:chOff x="4572000" y="1180069"/>
            <a:chExt cx="4140463" cy="276999"/>
          </a:xfrm>
        </p:grpSpPr>
        <p:sp>
          <p:nvSpPr>
            <p:cNvPr id="24"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5"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6"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7"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8"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Ioná Mota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9"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30" name="Grupo 29"/>
          <p:cNvGrpSpPr/>
          <p:nvPr/>
        </p:nvGrpSpPr>
        <p:grpSpPr>
          <a:xfrm>
            <a:off x="431540" y="404664"/>
            <a:ext cx="4104000" cy="276999"/>
            <a:chOff x="4572000" y="1180069"/>
            <a:chExt cx="4140463" cy="276999"/>
          </a:xfrm>
        </p:grpSpPr>
        <p:sp>
          <p:nvSpPr>
            <p:cNvPr id="3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2"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3"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4"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5"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Humberto Inojosa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6"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7"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algn="just" fontAlgn="auto">
              <a:spcBef>
                <a:spcPts val="0"/>
              </a:spcBef>
              <a:spcAft>
                <a:spcPts val="0"/>
              </a:spcAft>
              <a:buFont typeface="Arial" pitchFamily="34" charset="0"/>
              <a:buChar char="•"/>
              <a:defRPr/>
            </a:pPr>
            <a:r>
              <a:rPr lang="pt-BR" sz="900" dirty="0">
                <a:solidFill>
                  <a:schemeClr val="dk1"/>
                </a:solidFill>
              </a:rPr>
              <a:t>Ainda não temos certeza da estabilidade da versão para o uso dos juizados criminais.</a:t>
            </a:r>
          </a:p>
          <a:p>
            <a:pPr marL="185738" indent="-185738" algn="just" fontAlgn="auto">
              <a:spcBef>
                <a:spcPts val="0"/>
              </a:spcBef>
              <a:spcAft>
                <a:spcPts val="0"/>
              </a:spcAft>
              <a:buFont typeface="Arial" pitchFamily="34" charset="0"/>
              <a:buChar char="•"/>
              <a:defRPr/>
            </a:pPr>
            <a:r>
              <a:rPr lang="pt-BR" sz="900" dirty="0">
                <a:solidFill>
                  <a:schemeClr val="dk1"/>
                </a:solidFill>
              </a:rPr>
              <a:t>Ainda precisamos da versão com todo catálogo da legislação penal.</a:t>
            </a:r>
          </a:p>
          <a:p>
            <a:pPr marL="185738" indent="-185738" algn="just" fontAlgn="auto">
              <a:spcBef>
                <a:spcPts val="0"/>
              </a:spcBef>
              <a:spcAft>
                <a:spcPts val="0"/>
              </a:spcAft>
              <a:buFont typeface="Arial" pitchFamily="34" charset="0"/>
              <a:buChar char="•"/>
              <a:defRPr/>
            </a:pPr>
            <a:r>
              <a:rPr lang="pt-BR" sz="900" dirty="0" smtClean="0">
                <a:solidFill>
                  <a:schemeClr val="dk1"/>
                </a:solidFill>
              </a:rPr>
              <a:t>Problemas </a:t>
            </a:r>
            <a:r>
              <a:rPr lang="pt-BR" sz="900" dirty="0">
                <a:solidFill>
                  <a:schemeClr val="dk1"/>
                </a:solidFill>
              </a:rPr>
              <a:t>de desempenho da versão podem impedir/atrasar a expansão em novas unidades</a:t>
            </a:r>
            <a:r>
              <a:rPr lang="pt-BR" sz="900" dirty="0" smtClean="0">
                <a:solidFill>
                  <a:schemeClr val="dk1"/>
                </a:solidFill>
              </a:rPr>
              <a:t>.</a:t>
            </a:r>
          </a:p>
          <a:p>
            <a:pPr marL="185738" indent="-185738" algn="just" fontAlgn="auto">
              <a:spcBef>
                <a:spcPts val="0"/>
              </a:spcBef>
              <a:spcAft>
                <a:spcPts val="0"/>
              </a:spcAft>
              <a:buFont typeface="Arial" pitchFamily="34" charset="0"/>
              <a:buChar char="•"/>
              <a:defRPr/>
            </a:pPr>
            <a:r>
              <a:rPr lang="pt-BR" sz="900" dirty="0" smtClean="0">
                <a:solidFill>
                  <a:schemeClr val="dk1"/>
                </a:solidFill>
              </a:rPr>
              <a:t>Projeto suspenso até que a versão 1.4 esteja em produção homologada para processos criminais.</a:t>
            </a:r>
            <a:endParaRPr lang="pt-BR" sz="900" dirty="0">
              <a:solidFill>
                <a:schemeClr val="dk1"/>
              </a:solidFill>
            </a:endParaRPr>
          </a:p>
        </p:txBody>
      </p:sp>
      <p:sp>
        <p:nvSpPr>
          <p:cNvPr id="38"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9"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40" name="Picture 2070" descr="Icon Exclamation Mark"/>
          <p:cNvPicPr>
            <a:picLocks noChangeAspect="1" noChangeArrowheads="1"/>
          </p:cNvPicPr>
          <p:nvPr/>
        </p:nvPicPr>
        <p:blipFill>
          <a:blip r:embed="rId2" cstate="print"/>
          <a:srcRect/>
          <a:stretch>
            <a:fillRect/>
          </a:stretch>
        </p:blipFill>
        <p:spPr bwMode="auto">
          <a:xfrm>
            <a:off x="495318" y="3030486"/>
            <a:ext cx="216000" cy="194400"/>
          </a:xfrm>
          <a:prstGeom prst="rect">
            <a:avLst/>
          </a:prstGeom>
          <a:noFill/>
          <a:ln w="9525">
            <a:noFill/>
            <a:miter lim="800000"/>
            <a:headEnd/>
            <a:tailEnd/>
          </a:ln>
        </p:spPr>
      </p:pic>
      <p:pic>
        <p:nvPicPr>
          <p:cNvPr id="42" name="Picture 2028" descr="Icon Results Chart"/>
          <p:cNvPicPr>
            <a:picLocks noChangeArrowheads="1"/>
          </p:cNvPicPr>
          <p:nvPr/>
        </p:nvPicPr>
        <p:blipFill>
          <a:blip r:embed="rId3"/>
          <a:srcRect/>
          <a:stretch>
            <a:fillRect/>
          </a:stretch>
        </p:blipFill>
        <p:spPr bwMode="auto">
          <a:xfrm>
            <a:off x="4682067" y="2160639"/>
            <a:ext cx="216000" cy="194400"/>
          </a:xfrm>
          <a:prstGeom prst="rect">
            <a:avLst/>
          </a:prstGeom>
          <a:noFill/>
          <a:ln w="9525">
            <a:noFill/>
            <a:miter lim="800000"/>
            <a:headEnd/>
            <a:tailEnd/>
          </a:ln>
        </p:spPr>
      </p:pic>
      <p:graphicFrame>
        <p:nvGraphicFramePr>
          <p:cNvPr id="44" name="Tabela 43"/>
          <p:cNvGraphicFramePr>
            <a:graphicFrameLocks noGrp="1"/>
          </p:cNvGraphicFramePr>
          <p:nvPr>
            <p:extLst>
              <p:ext uri="{D42A27DB-BD31-4B8C-83A1-F6EECF244321}">
                <p14:modId xmlns:p14="http://schemas.microsoft.com/office/powerpoint/2010/main" val="2776626560"/>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Elaboração de Fluxos</a:t>
                      </a:r>
                      <a:endParaRPr lang="pt-BR" sz="1100" dirty="0"/>
                    </a:p>
                  </a:txBody>
                  <a:tcPr/>
                </a:tc>
                <a:tc>
                  <a:txBody>
                    <a:bodyPr/>
                    <a:lstStyle/>
                    <a:p>
                      <a:pPr algn="ctr"/>
                      <a:r>
                        <a:rPr lang="pt-BR" sz="1100" dirty="0" smtClean="0"/>
                        <a:t>Ago/12</a:t>
                      </a:r>
                      <a:endParaRPr lang="pt-BR" sz="1100" dirty="0"/>
                    </a:p>
                  </a:txBody>
                  <a:tcPr/>
                </a:tc>
                <a:tc>
                  <a:txBody>
                    <a:bodyPr/>
                    <a:lstStyle/>
                    <a:p>
                      <a:pPr algn="ctr"/>
                      <a:r>
                        <a:rPr lang="pt-BR" sz="1100" dirty="0" smtClean="0"/>
                        <a:t>90%</a:t>
                      </a:r>
                      <a:endParaRPr lang="pt-BR" sz="1100" dirty="0"/>
                    </a:p>
                  </a:txBody>
                  <a:tcPr/>
                </a:tc>
              </a:tr>
              <a:tr h="266400">
                <a:tc>
                  <a:txBody>
                    <a:bodyPr/>
                    <a:lstStyle/>
                    <a:p>
                      <a:r>
                        <a:rPr lang="pt-BR" sz="1100" dirty="0" smtClean="0"/>
                        <a:t>Nivelamento com outras entidades</a:t>
                      </a:r>
                      <a:endParaRPr lang="pt-BR" sz="1100" dirty="0"/>
                    </a:p>
                  </a:txBody>
                  <a:tcPr/>
                </a:tc>
                <a:tc>
                  <a:txBody>
                    <a:bodyPr/>
                    <a:lstStyle/>
                    <a:p>
                      <a:pPr algn="ctr"/>
                      <a:r>
                        <a:rPr lang="pt-BR" sz="1100" dirty="0" smtClean="0"/>
                        <a:t>Out/12</a:t>
                      </a:r>
                      <a:endParaRPr lang="pt-BR" sz="1100" dirty="0"/>
                    </a:p>
                  </a:txBody>
                  <a:tcPr/>
                </a:tc>
                <a:tc>
                  <a:txBody>
                    <a:bodyPr/>
                    <a:lstStyle/>
                    <a:p>
                      <a:pPr algn="ctr"/>
                      <a:r>
                        <a:rPr lang="pt-BR" sz="1100" dirty="0" smtClean="0"/>
                        <a:t>0%</a:t>
                      </a:r>
                      <a:endParaRPr lang="pt-BR" sz="1100" dirty="0"/>
                    </a:p>
                  </a:txBody>
                  <a:tcPr/>
                </a:tc>
              </a:tr>
              <a:tr h="266400">
                <a:tc>
                  <a:txBody>
                    <a:bodyPr/>
                    <a:lstStyle/>
                    <a:p>
                      <a:r>
                        <a:rPr lang="pt-BR" sz="1100" dirty="0" smtClean="0"/>
                        <a:t>Parametrização e Testes</a:t>
                      </a:r>
                      <a:endParaRPr lang="pt-BR" sz="1100" dirty="0"/>
                    </a:p>
                  </a:txBody>
                  <a:tcPr/>
                </a:tc>
                <a:tc>
                  <a:txBody>
                    <a:bodyPr/>
                    <a:lstStyle/>
                    <a:p>
                      <a:pPr algn="ctr"/>
                      <a:r>
                        <a:rPr lang="pt-BR" sz="1100" dirty="0" smtClean="0"/>
                        <a:t>Jan/13</a:t>
                      </a:r>
                      <a:endParaRPr lang="pt-BR" sz="1100" dirty="0"/>
                    </a:p>
                  </a:txBody>
                  <a:tcPr/>
                </a:tc>
                <a:tc>
                  <a:txBody>
                    <a:bodyPr/>
                    <a:lstStyle/>
                    <a:p>
                      <a:pPr algn="ctr"/>
                      <a:r>
                        <a:rPr lang="pt-BR" sz="1100" dirty="0" smtClean="0"/>
                        <a:t>5%</a:t>
                      </a:r>
                      <a:endParaRPr lang="pt-BR" sz="1100" dirty="0"/>
                    </a:p>
                  </a:txBody>
                  <a:tcPr/>
                </a:tc>
              </a:tr>
              <a:tr h="266400">
                <a:tc>
                  <a:txBody>
                    <a:bodyPr/>
                    <a:lstStyle/>
                    <a:p>
                      <a:r>
                        <a:rPr lang="pt-BR" sz="1100" dirty="0" smtClean="0"/>
                        <a:t>Treinamento</a:t>
                      </a:r>
                      <a:endParaRPr lang="pt-BR" sz="1100" dirty="0"/>
                    </a:p>
                  </a:txBody>
                  <a:tcPr/>
                </a:tc>
                <a:tc>
                  <a:txBody>
                    <a:bodyPr/>
                    <a:lstStyle/>
                    <a:p>
                      <a:pPr algn="ctr"/>
                      <a:r>
                        <a:rPr lang="pt-BR" sz="1100" dirty="0" smtClean="0"/>
                        <a:t>Mar/13</a:t>
                      </a:r>
                      <a:endParaRPr lang="pt-BR" sz="1100" dirty="0"/>
                    </a:p>
                  </a:txBody>
                  <a:tcPr/>
                </a:tc>
                <a:tc>
                  <a:txBody>
                    <a:bodyPr/>
                    <a:lstStyle/>
                    <a:p>
                      <a:pPr algn="ctr"/>
                      <a:r>
                        <a:rPr lang="pt-BR" sz="1100" dirty="0" smtClean="0"/>
                        <a:t>0%</a:t>
                      </a:r>
                      <a:endParaRPr lang="pt-BR" sz="1100" dirty="0"/>
                    </a:p>
                  </a:txBody>
                  <a:tcPr/>
                </a:tc>
              </a:tr>
              <a:tr h="266400">
                <a:tc>
                  <a:txBody>
                    <a:bodyPr/>
                    <a:lstStyle/>
                    <a:p>
                      <a:endParaRPr lang="pt-BR" sz="1100" dirty="0"/>
                    </a:p>
                  </a:txBody>
                  <a:tcPr/>
                </a:tc>
                <a:tc>
                  <a:txBody>
                    <a:bodyPr/>
                    <a:lstStyle/>
                    <a:p>
                      <a:pPr algn="ctr"/>
                      <a:endParaRPr lang="pt-BR" sz="1100" dirty="0"/>
                    </a:p>
                  </a:txBody>
                  <a:tcPr/>
                </a:tc>
                <a:tc>
                  <a:txBody>
                    <a:bodyPr/>
                    <a:lstStyle/>
                    <a:p>
                      <a:pPr algn="ctr"/>
                      <a:endParaRPr lang="pt-BR" sz="1100" dirty="0"/>
                    </a:p>
                  </a:txBody>
                  <a:tcPr/>
                </a:tc>
              </a:tr>
            </a:tbl>
          </a:graphicData>
        </a:graphic>
      </p:graphicFrame>
      <p:sp>
        <p:nvSpPr>
          <p:cNvPr id="45"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6" name="Picture 2081" descr="Flag-red"/>
          <p:cNvPicPr>
            <a:picLocks noChangeAspect="1" noChangeArrowheads="1"/>
          </p:cNvPicPr>
          <p:nvPr/>
        </p:nvPicPr>
        <p:blipFill>
          <a:blip r:embed="rId4" cstate="print"/>
          <a:srcRect/>
          <a:stretch>
            <a:fillRect/>
          </a:stretch>
        </p:blipFill>
        <p:spPr bwMode="auto">
          <a:xfrm>
            <a:off x="513318" y="4548720"/>
            <a:ext cx="180000" cy="180000"/>
          </a:xfrm>
          <a:prstGeom prst="rect">
            <a:avLst/>
          </a:prstGeom>
          <a:noFill/>
          <a:ln w="9525">
            <a:noFill/>
            <a:miter lim="800000"/>
            <a:headEnd/>
            <a:tailEnd/>
          </a:ln>
        </p:spPr>
      </p:pic>
      <p:sp>
        <p:nvSpPr>
          <p:cNvPr id="47"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8"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9"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Março 2013</a:t>
            </a:r>
            <a:endParaRPr lang="ro-RO" sz="1200" dirty="0">
              <a:solidFill>
                <a:schemeClr val="tx1"/>
              </a:solidFill>
            </a:endParaRPr>
          </a:p>
        </p:txBody>
      </p:sp>
      <p:sp>
        <p:nvSpPr>
          <p:cNvPr id="50"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51"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a:solidFill>
                  <a:schemeClr val="tx1"/>
                </a:solidFill>
              </a:rPr>
              <a:t>5</a:t>
            </a:r>
            <a:r>
              <a:rPr lang="pt-BR" sz="1200" dirty="0" smtClean="0">
                <a:solidFill>
                  <a:schemeClr val="tx1"/>
                </a:solidFill>
              </a:rPr>
              <a:t>0%</a:t>
            </a:r>
            <a:endParaRPr lang="ro-RO" sz="1200" dirty="0">
              <a:solidFill>
                <a:schemeClr val="tx1"/>
              </a:solidFill>
            </a:endParaRPr>
          </a:p>
        </p:txBody>
      </p:sp>
      <p:graphicFrame>
        <p:nvGraphicFramePr>
          <p:cNvPr id="52" name="Gráfico 51"/>
          <p:cNvGraphicFramePr/>
          <p:nvPr>
            <p:extLst>
              <p:ext uri="{D42A27DB-BD31-4B8C-83A1-F6EECF244321}">
                <p14:modId xmlns:p14="http://schemas.microsoft.com/office/powerpoint/2010/main" val="2985843628"/>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3"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4"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5"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6"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Implantação do Processo Judicial Eletrônico nos juizados especiais criminais da capital.</a:t>
            </a:r>
          </a:p>
          <a:p>
            <a:pPr indent="-285750" algn="just" fontAlgn="auto">
              <a:spcBef>
                <a:spcPts val="0"/>
              </a:spcBef>
              <a:spcAft>
                <a:spcPts val="0"/>
              </a:spcAft>
              <a:defRPr/>
            </a:pPr>
            <a:endParaRPr lang="pt-BR" sz="1050" dirty="0" smtClean="0">
              <a:solidFill>
                <a:schemeClr val="dk1"/>
              </a:solidFill>
            </a:endParaRPr>
          </a:p>
          <a:p>
            <a:pPr indent="-285750" algn="just" fontAlgn="auto">
              <a:spcBef>
                <a:spcPts val="0"/>
              </a:spcBef>
              <a:spcAft>
                <a:spcPts val="0"/>
              </a:spcAft>
              <a:defRPr/>
            </a:pPr>
            <a:endParaRPr lang="pt-BR" sz="1050" dirty="0">
              <a:solidFill>
                <a:schemeClr val="dk1"/>
              </a:solidFill>
            </a:endParaRPr>
          </a:p>
        </p:txBody>
      </p:sp>
      <p:pic>
        <p:nvPicPr>
          <p:cNvPr id="57" name="Imagem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4608460" y="404664"/>
            <a:ext cx="4104000" cy="276999"/>
            <a:chOff x="4572000" y="1180069"/>
            <a:chExt cx="4140463" cy="276999"/>
          </a:xfrm>
        </p:grpSpPr>
        <p:sp>
          <p:nvSpPr>
            <p:cNvPr id="23"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4"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5"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6"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7"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Ioná Mota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8"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9" name="Grupo 28"/>
          <p:cNvGrpSpPr/>
          <p:nvPr/>
        </p:nvGrpSpPr>
        <p:grpSpPr>
          <a:xfrm>
            <a:off x="431540" y="404664"/>
            <a:ext cx="4104000" cy="276999"/>
            <a:chOff x="4572000" y="1180069"/>
            <a:chExt cx="4140463" cy="276999"/>
          </a:xfrm>
        </p:grpSpPr>
        <p:sp>
          <p:nvSpPr>
            <p:cNvPr id="30"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1"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2"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3"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4"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Humberto Inojosa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5"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6"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algn="just" fontAlgn="auto">
              <a:spcBef>
                <a:spcPts val="0"/>
              </a:spcBef>
              <a:spcAft>
                <a:spcPts val="0"/>
              </a:spcAft>
              <a:buFont typeface="Arial" pitchFamily="34" charset="0"/>
              <a:buChar char="•"/>
              <a:defRPr/>
            </a:pPr>
            <a:r>
              <a:rPr lang="pt-BR" sz="1000" dirty="0">
                <a:solidFill>
                  <a:schemeClr val="dk1"/>
                </a:solidFill>
              </a:rPr>
              <a:t>A versão do </a:t>
            </a:r>
            <a:r>
              <a:rPr lang="pt-BR" sz="1000" dirty="0" err="1">
                <a:solidFill>
                  <a:schemeClr val="dk1"/>
                </a:solidFill>
              </a:rPr>
              <a:t>PJe</a:t>
            </a:r>
            <a:r>
              <a:rPr lang="pt-BR" sz="1000" dirty="0">
                <a:solidFill>
                  <a:schemeClr val="dk1"/>
                </a:solidFill>
              </a:rPr>
              <a:t> para o segundo grau ainda não está estável, por isso a implantação do Colégio Recursal está suspensa</a:t>
            </a:r>
            <a:r>
              <a:rPr lang="pt-BR" sz="1000" dirty="0" smtClean="0">
                <a:solidFill>
                  <a:schemeClr val="dk1"/>
                </a:solidFill>
              </a:rPr>
              <a:t>.</a:t>
            </a:r>
          </a:p>
          <a:p>
            <a:pPr algn="just" fontAlgn="auto">
              <a:spcBef>
                <a:spcPts val="0"/>
              </a:spcBef>
              <a:spcAft>
                <a:spcPts val="0"/>
              </a:spcAft>
              <a:defRPr/>
            </a:pPr>
            <a:endParaRPr lang="pt-BR" sz="1000" dirty="0">
              <a:solidFill>
                <a:schemeClr val="dk1"/>
              </a:solidFill>
            </a:endParaRPr>
          </a:p>
          <a:p>
            <a:pPr marL="185738" indent="-185738" algn="just" fontAlgn="auto">
              <a:spcBef>
                <a:spcPts val="0"/>
              </a:spcBef>
              <a:spcAft>
                <a:spcPts val="0"/>
              </a:spcAft>
              <a:buFont typeface="Arial" pitchFamily="34" charset="0"/>
              <a:buChar char="•"/>
              <a:defRPr/>
            </a:pPr>
            <a:r>
              <a:rPr lang="pt-BR" sz="1000" dirty="0">
                <a:solidFill>
                  <a:schemeClr val="dk1"/>
                </a:solidFill>
              </a:rPr>
              <a:t>O cronograma não vai ser cumprido e não temos como estimar novo cronograma até o lançamento da versão com integração do </a:t>
            </a:r>
            <a:r>
              <a:rPr lang="pt-BR" sz="1000" dirty="0" err="1">
                <a:solidFill>
                  <a:schemeClr val="dk1"/>
                </a:solidFill>
              </a:rPr>
              <a:t>PJe</a:t>
            </a:r>
            <a:r>
              <a:rPr lang="pt-BR" sz="1000" dirty="0">
                <a:solidFill>
                  <a:schemeClr val="dk1"/>
                </a:solidFill>
              </a:rPr>
              <a:t> entre o 1º e 2º graus.</a:t>
            </a:r>
          </a:p>
        </p:txBody>
      </p:sp>
      <p:sp>
        <p:nvSpPr>
          <p:cNvPr id="37"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8"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9" name="Picture 2070" descr="Icon Exclamation Mark"/>
          <p:cNvPicPr>
            <a:picLocks noChangeAspect="1" noChangeArrowheads="1"/>
          </p:cNvPicPr>
          <p:nvPr/>
        </p:nvPicPr>
        <p:blipFill>
          <a:blip r:embed="rId2" cstate="print"/>
          <a:srcRect/>
          <a:stretch>
            <a:fillRect/>
          </a:stretch>
        </p:blipFill>
        <p:spPr bwMode="auto">
          <a:xfrm>
            <a:off x="495318" y="3030486"/>
            <a:ext cx="216000" cy="194400"/>
          </a:xfrm>
          <a:prstGeom prst="rect">
            <a:avLst/>
          </a:prstGeom>
          <a:noFill/>
          <a:ln w="9525">
            <a:noFill/>
            <a:miter lim="800000"/>
            <a:headEnd/>
            <a:tailEnd/>
          </a:ln>
        </p:spPr>
      </p:pic>
      <p:pic>
        <p:nvPicPr>
          <p:cNvPr id="41" name="Picture 2028" descr="Icon Results Chart"/>
          <p:cNvPicPr>
            <a:picLocks noChangeArrowheads="1"/>
          </p:cNvPicPr>
          <p:nvPr/>
        </p:nvPicPr>
        <p:blipFill>
          <a:blip r:embed="rId3"/>
          <a:srcRect/>
          <a:stretch>
            <a:fillRect/>
          </a:stretch>
        </p:blipFill>
        <p:spPr bwMode="auto">
          <a:xfrm>
            <a:off x="4682067" y="2160639"/>
            <a:ext cx="216000" cy="194400"/>
          </a:xfrm>
          <a:prstGeom prst="rect">
            <a:avLst/>
          </a:prstGeom>
          <a:noFill/>
          <a:ln w="9525">
            <a:noFill/>
            <a:miter lim="800000"/>
            <a:headEnd/>
            <a:tailEnd/>
          </a:ln>
        </p:spPr>
      </p:pic>
      <p:graphicFrame>
        <p:nvGraphicFramePr>
          <p:cNvPr id="43" name="Tabela 42"/>
          <p:cNvGraphicFramePr>
            <a:graphicFrameLocks noGrp="1"/>
          </p:cNvGraphicFramePr>
          <p:nvPr>
            <p:extLst>
              <p:ext uri="{D42A27DB-BD31-4B8C-83A1-F6EECF244321}">
                <p14:modId xmlns:p14="http://schemas.microsoft.com/office/powerpoint/2010/main" val="3646189215"/>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Elaboração de Fluxos</a:t>
                      </a:r>
                      <a:endParaRPr lang="pt-BR" sz="1100" dirty="0"/>
                    </a:p>
                  </a:txBody>
                  <a:tcPr/>
                </a:tc>
                <a:tc>
                  <a:txBody>
                    <a:bodyPr/>
                    <a:lstStyle/>
                    <a:p>
                      <a:pPr algn="ctr"/>
                      <a:r>
                        <a:rPr lang="pt-BR" sz="1100" dirty="0" smtClean="0"/>
                        <a:t>Set/12</a:t>
                      </a:r>
                      <a:endParaRPr lang="pt-BR" sz="1100" dirty="0"/>
                    </a:p>
                  </a:txBody>
                  <a:tcPr/>
                </a:tc>
                <a:tc>
                  <a:txBody>
                    <a:bodyPr/>
                    <a:lstStyle/>
                    <a:p>
                      <a:pPr algn="ctr"/>
                      <a:r>
                        <a:rPr lang="pt-BR" sz="1100" dirty="0" smtClean="0"/>
                        <a:t>50%</a:t>
                      </a:r>
                      <a:endParaRPr lang="pt-BR" sz="1100" dirty="0"/>
                    </a:p>
                  </a:txBody>
                  <a:tcPr/>
                </a:tc>
              </a:tr>
              <a:tr h="266400">
                <a:tc>
                  <a:txBody>
                    <a:bodyPr/>
                    <a:lstStyle/>
                    <a:p>
                      <a:r>
                        <a:rPr lang="pt-BR" sz="1100" dirty="0" smtClean="0"/>
                        <a:t>Parametrização e Testes</a:t>
                      </a:r>
                      <a:endParaRPr lang="pt-BR" sz="1100" dirty="0"/>
                    </a:p>
                  </a:txBody>
                  <a:tcPr/>
                </a:tc>
                <a:tc>
                  <a:txBody>
                    <a:bodyPr/>
                    <a:lstStyle/>
                    <a:p>
                      <a:pPr algn="ctr"/>
                      <a:r>
                        <a:rPr lang="pt-BR" sz="1100" dirty="0" smtClean="0"/>
                        <a:t>Mar/13</a:t>
                      </a:r>
                      <a:endParaRPr lang="pt-BR" sz="1100" dirty="0"/>
                    </a:p>
                  </a:txBody>
                  <a:tcPr/>
                </a:tc>
                <a:tc>
                  <a:txBody>
                    <a:bodyPr/>
                    <a:lstStyle/>
                    <a:p>
                      <a:pPr algn="ctr"/>
                      <a:r>
                        <a:rPr lang="pt-BR" sz="1100" dirty="0" smtClean="0"/>
                        <a:t>0%</a:t>
                      </a:r>
                      <a:endParaRPr lang="pt-BR" sz="1100" dirty="0"/>
                    </a:p>
                  </a:txBody>
                  <a:tcPr/>
                </a:tc>
              </a:tr>
              <a:tr h="266400">
                <a:tc>
                  <a:txBody>
                    <a:bodyPr/>
                    <a:lstStyle/>
                    <a:p>
                      <a:r>
                        <a:rPr lang="pt-BR" sz="1100" dirty="0" smtClean="0"/>
                        <a:t>Treinamento</a:t>
                      </a:r>
                      <a:endParaRPr lang="pt-BR" sz="1100" dirty="0"/>
                    </a:p>
                  </a:txBody>
                  <a:tcPr/>
                </a:tc>
                <a:tc>
                  <a:txBody>
                    <a:bodyPr/>
                    <a:lstStyle/>
                    <a:p>
                      <a:pPr algn="ctr"/>
                      <a:r>
                        <a:rPr lang="pt-BR" sz="1100" dirty="0" smtClean="0"/>
                        <a:t>Abril/13</a:t>
                      </a:r>
                      <a:endParaRPr lang="pt-BR" sz="1100" dirty="0"/>
                    </a:p>
                  </a:txBody>
                  <a:tcPr/>
                </a:tc>
                <a:tc>
                  <a:txBody>
                    <a:bodyPr/>
                    <a:lstStyle/>
                    <a:p>
                      <a:pPr algn="ctr"/>
                      <a:r>
                        <a:rPr lang="pt-BR" sz="1100" dirty="0" smtClean="0"/>
                        <a:t>0%</a:t>
                      </a:r>
                      <a:endParaRPr lang="pt-BR" sz="1100" dirty="0"/>
                    </a:p>
                  </a:txBody>
                  <a:tcPr/>
                </a:tc>
              </a:tr>
              <a:tr h="266400">
                <a:tc>
                  <a:txBody>
                    <a:bodyPr/>
                    <a:lstStyle/>
                    <a:p>
                      <a:endParaRPr lang="pt-BR" sz="1100" dirty="0"/>
                    </a:p>
                  </a:txBody>
                  <a:tcPr/>
                </a:tc>
                <a:tc>
                  <a:txBody>
                    <a:bodyPr/>
                    <a:lstStyle/>
                    <a:p>
                      <a:pPr algn="ctr"/>
                      <a:endParaRPr lang="pt-BR" sz="1100" dirty="0"/>
                    </a:p>
                  </a:txBody>
                  <a:tcPr/>
                </a:tc>
                <a:tc>
                  <a:txBody>
                    <a:bodyPr/>
                    <a:lstStyle/>
                    <a:p>
                      <a:pPr algn="ctr"/>
                      <a:endParaRPr lang="pt-BR" sz="1100" dirty="0"/>
                    </a:p>
                  </a:txBody>
                  <a:tcPr/>
                </a:tc>
              </a:tr>
              <a:tr h="266400">
                <a:tc>
                  <a:txBody>
                    <a:bodyPr/>
                    <a:lstStyle/>
                    <a:p>
                      <a:endParaRPr lang="pt-BR" sz="1100" dirty="0"/>
                    </a:p>
                  </a:txBody>
                  <a:tcPr/>
                </a:tc>
                <a:tc>
                  <a:txBody>
                    <a:bodyPr/>
                    <a:lstStyle/>
                    <a:p>
                      <a:pPr algn="ctr"/>
                      <a:endParaRPr lang="pt-BR" sz="1100" dirty="0"/>
                    </a:p>
                  </a:txBody>
                  <a:tcPr/>
                </a:tc>
                <a:tc>
                  <a:txBody>
                    <a:bodyPr/>
                    <a:lstStyle/>
                    <a:p>
                      <a:pPr algn="ctr"/>
                      <a:endParaRPr lang="pt-BR" sz="1100" dirty="0"/>
                    </a:p>
                  </a:txBody>
                  <a:tcPr/>
                </a:tc>
              </a:tr>
            </a:tbl>
          </a:graphicData>
        </a:graphic>
      </p:graphicFrame>
      <p:sp>
        <p:nvSpPr>
          <p:cNvPr id="44"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5" name="Picture 2081" descr="Flag-red"/>
          <p:cNvPicPr>
            <a:picLocks noChangeAspect="1" noChangeArrowheads="1"/>
          </p:cNvPicPr>
          <p:nvPr/>
        </p:nvPicPr>
        <p:blipFill>
          <a:blip r:embed="rId4" cstate="print"/>
          <a:srcRect/>
          <a:stretch>
            <a:fillRect/>
          </a:stretch>
        </p:blipFill>
        <p:spPr bwMode="auto">
          <a:xfrm>
            <a:off x="513318" y="4548720"/>
            <a:ext cx="180000" cy="180000"/>
          </a:xfrm>
          <a:prstGeom prst="rect">
            <a:avLst/>
          </a:prstGeom>
          <a:noFill/>
          <a:ln w="9525">
            <a:noFill/>
            <a:miter lim="800000"/>
            <a:headEnd/>
            <a:tailEnd/>
          </a:ln>
        </p:spPr>
      </p:pic>
      <p:sp>
        <p:nvSpPr>
          <p:cNvPr id="46"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fontAlgn="auto">
              <a:spcBef>
                <a:spcPts val="0"/>
              </a:spcBef>
              <a:spcAft>
                <a:spcPts val="0"/>
              </a:spcAft>
              <a:defRPr/>
            </a:pPr>
            <a:endParaRPr lang="pt-BR" sz="1050" dirty="0">
              <a:solidFill>
                <a:schemeClr val="dk1"/>
              </a:solidFill>
            </a:endParaRPr>
          </a:p>
        </p:txBody>
      </p:sp>
      <p:sp>
        <p:nvSpPr>
          <p:cNvPr id="47"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8"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Abril 2013</a:t>
            </a:r>
            <a:endParaRPr lang="ro-RO" sz="1200" dirty="0">
              <a:solidFill>
                <a:schemeClr val="tx1"/>
              </a:solidFill>
            </a:endParaRPr>
          </a:p>
        </p:txBody>
      </p:sp>
      <p:sp>
        <p:nvSpPr>
          <p:cNvPr id="49"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50"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25%</a:t>
            </a:r>
            <a:endParaRPr lang="ro-RO" sz="1200" dirty="0">
              <a:solidFill>
                <a:schemeClr val="tx1"/>
              </a:solidFill>
            </a:endParaRPr>
          </a:p>
        </p:txBody>
      </p:sp>
      <p:sp>
        <p:nvSpPr>
          <p:cNvPr id="51"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Colégio Recursal</a:t>
            </a:r>
            <a:endParaRPr lang="pt-BR" sz="1600" dirty="0"/>
          </a:p>
        </p:txBody>
      </p:sp>
      <p:graphicFrame>
        <p:nvGraphicFramePr>
          <p:cNvPr id="52" name="Gráfico 51"/>
          <p:cNvGraphicFramePr/>
          <p:nvPr>
            <p:extLst>
              <p:ext uri="{D42A27DB-BD31-4B8C-83A1-F6EECF244321}">
                <p14:modId xmlns:p14="http://schemas.microsoft.com/office/powerpoint/2010/main" val="310790285"/>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3"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4"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5"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6"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fontAlgn="auto">
              <a:spcBef>
                <a:spcPts val="0"/>
              </a:spcBef>
              <a:spcAft>
                <a:spcPts val="0"/>
              </a:spcAft>
              <a:defRPr/>
            </a:pPr>
            <a:r>
              <a:rPr lang="pt-BR" sz="1050" dirty="0">
                <a:solidFill>
                  <a:schemeClr val="dk1"/>
                </a:solidFill>
              </a:rPr>
              <a:t>Implantação do Processo Eletrônico Judicial no Colégio Recursal dos Juizados </a:t>
            </a:r>
            <a:r>
              <a:rPr lang="pt-BR" sz="1050" dirty="0" smtClean="0">
                <a:solidFill>
                  <a:schemeClr val="dk1"/>
                </a:solidFill>
              </a:rPr>
              <a:t>Especiais.</a:t>
            </a:r>
            <a:endParaRPr lang="pt-BR" sz="1050" dirty="0">
              <a:solidFill>
                <a:schemeClr val="dk1"/>
              </a:solidFill>
            </a:endParaRPr>
          </a:p>
        </p:txBody>
      </p:sp>
      <p:pic>
        <p:nvPicPr>
          <p:cNvPr id="57" name="Imagem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nut 13"/>
          <p:cNvSpPr/>
          <p:nvPr/>
        </p:nvSpPr>
        <p:spPr>
          <a:xfrm>
            <a:off x="1773931" y="672212"/>
            <a:ext cx="5596138" cy="5513576"/>
          </a:xfrm>
          <a:prstGeom prst="donut">
            <a:avLst>
              <a:gd name="adj" fmla="val 10731"/>
            </a:avLst>
          </a:prstGeom>
          <a:gradFill>
            <a:gsLst>
              <a:gs pos="0">
                <a:schemeClr val="accent2">
                  <a:lumMod val="50000"/>
                </a:schemeClr>
              </a:gs>
              <a:gs pos="80000">
                <a:schemeClr val="accent2">
                  <a:lumMod val="75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solidFill>
                <a:srgbClr val="004080"/>
              </a:solidFill>
            </a:endParaRPr>
          </a:p>
        </p:txBody>
      </p:sp>
      <p:sp>
        <p:nvSpPr>
          <p:cNvPr id="38" name="Donut 23"/>
          <p:cNvSpPr/>
          <p:nvPr/>
        </p:nvSpPr>
        <p:spPr>
          <a:xfrm>
            <a:off x="2335692" y="1227478"/>
            <a:ext cx="4464496" cy="4392488"/>
          </a:xfrm>
          <a:prstGeom prst="donut">
            <a:avLst>
              <a:gd name="adj" fmla="val 15074"/>
            </a:avLst>
          </a:prstGeom>
          <a:gradFill>
            <a:gsLst>
              <a:gs pos="0">
                <a:schemeClr val="tx1">
                  <a:lumMod val="85000"/>
                  <a:lumOff val="15000"/>
                </a:schemeClr>
              </a:gs>
              <a:gs pos="80000">
                <a:schemeClr val="tx1">
                  <a:lumMod val="50000"/>
                  <a:lumOff val="50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solidFill>
                <a:schemeClr val="tx1"/>
              </a:solidFill>
            </a:endParaRPr>
          </a:p>
        </p:txBody>
      </p:sp>
      <p:sp>
        <p:nvSpPr>
          <p:cNvPr id="37" name="Block Arc 21"/>
          <p:cNvSpPr/>
          <p:nvPr/>
        </p:nvSpPr>
        <p:spPr>
          <a:xfrm rot="16200000">
            <a:off x="2986840" y="1844823"/>
            <a:ext cx="3168352" cy="3168352"/>
          </a:xfrm>
          <a:prstGeom prst="blockArc">
            <a:avLst>
              <a:gd name="adj1" fmla="val 21592707"/>
              <a:gd name="adj2" fmla="val 10766667"/>
              <a:gd name="adj3" fmla="val 19477"/>
            </a:avLst>
          </a:prstGeom>
          <a:gradFill>
            <a:gsLst>
              <a:gs pos="0">
                <a:schemeClr val="accent3">
                  <a:lumMod val="50000"/>
                </a:schemeClr>
              </a:gs>
              <a:gs pos="80000">
                <a:schemeClr val="accent3">
                  <a:lumMod val="75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solidFill>
                <a:schemeClr val="tx1"/>
              </a:solidFill>
            </a:endParaRPr>
          </a:p>
        </p:txBody>
      </p:sp>
      <p:sp>
        <p:nvSpPr>
          <p:cNvPr id="35" name="Block Arc 20"/>
          <p:cNvSpPr/>
          <p:nvPr/>
        </p:nvSpPr>
        <p:spPr>
          <a:xfrm rot="16200000">
            <a:off x="2988000" y="1844999"/>
            <a:ext cx="3168352" cy="3168000"/>
          </a:xfrm>
          <a:prstGeom prst="blockArc">
            <a:avLst>
              <a:gd name="adj1" fmla="val 10772255"/>
              <a:gd name="adj2" fmla="val 31723"/>
              <a:gd name="adj3" fmla="val 19632"/>
            </a:avLst>
          </a:prstGeom>
          <a:gradFill>
            <a:gsLst>
              <a:gs pos="0">
                <a:schemeClr val="accent5">
                  <a:lumMod val="50000"/>
                </a:schemeClr>
              </a:gs>
              <a:gs pos="80000">
                <a:schemeClr val="accent5">
                  <a:lumMod val="75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sz="1100" dirty="0">
              <a:solidFill>
                <a:schemeClr val="tx1"/>
              </a:solidFill>
            </a:endParaRPr>
          </a:p>
        </p:txBody>
      </p:sp>
      <p:sp>
        <p:nvSpPr>
          <p:cNvPr id="2" name="Title 1"/>
          <p:cNvSpPr>
            <a:spLocks noGrp="1"/>
          </p:cNvSpPr>
          <p:nvPr>
            <p:ph type="title"/>
          </p:nvPr>
        </p:nvSpPr>
        <p:spPr>
          <a:xfrm>
            <a:off x="0" y="-99392"/>
            <a:ext cx="9144000" cy="504056"/>
          </a:xfrm>
        </p:spPr>
        <p:txBody>
          <a:bodyPr/>
          <a:lstStyle/>
          <a:p>
            <a:pPr algn="ctr"/>
            <a:r>
              <a:rPr lang="pt-BR" sz="1600" dirty="0" smtClean="0">
                <a:solidFill>
                  <a:schemeClr val="bg1"/>
                </a:solidFill>
              </a:rPr>
              <a:t>Portfólios DE PROJETOS De </a:t>
            </a:r>
            <a:r>
              <a:rPr lang="pt-BR" sz="1600" dirty="0" err="1" smtClean="0">
                <a:solidFill>
                  <a:schemeClr val="bg1"/>
                </a:solidFill>
              </a:rPr>
              <a:t>tic</a:t>
            </a:r>
            <a:endParaRPr lang="pt-BR" sz="1600" dirty="0">
              <a:solidFill>
                <a:schemeClr val="bg1"/>
              </a:solidFill>
            </a:endParaRPr>
          </a:p>
        </p:txBody>
      </p:sp>
      <p:sp>
        <p:nvSpPr>
          <p:cNvPr id="43" name="Rectangle 10"/>
          <p:cNvSpPr/>
          <p:nvPr/>
        </p:nvSpPr>
        <p:spPr>
          <a:xfrm rot="5400000">
            <a:off x="2686407" y="1515510"/>
            <a:ext cx="3744416" cy="3800149"/>
          </a:xfrm>
          <a:prstGeom prst="rect">
            <a:avLst/>
          </a:prstGeom>
          <a:noFill/>
        </p:spPr>
        <p:txBody>
          <a:bodyPr spcFirstLastPara="1" wrap="none" lIns="91440" tIns="45720" rIns="91440" bIns="45720" numCol="1">
            <a:prstTxWarp prst="textCircle">
              <a:avLst>
                <a:gd name="adj" fmla="val 32623"/>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pt-PT" sz="1600" b="1" dirty="0" smtClean="0">
                <a:ln w="50800"/>
                <a:solidFill>
                  <a:schemeClr val="bg1">
                    <a:shade val="50000"/>
                  </a:schemeClr>
                </a:solidFill>
              </a:rPr>
              <a:t>          </a:t>
            </a:r>
            <a:r>
              <a:rPr lang="x-none" sz="1600" b="1" smtClean="0">
                <a:ln w="50800"/>
                <a:solidFill>
                  <a:schemeClr val="bg1">
                    <a:shade val="50000"/>
                  </a:schemeClr>
                </a:solidFill>
              </a:rPr>
              <a:t>GESTÃO </a:t>
            </a:r>
            <a:r>
              <a:rPr lang="x-none" sz="1600" b="1" dirty="0" smtClean="0">
                <a:ln w="50800"/>
                <a:solidFill>
                  <a:schemeClr val="bg1">
                    <a:shade val="50000"/>
                  </a:schemeClr>
                </a:solidFill>
              </a:rPr>
              <a:t>DO </a:t>
            </a:r>
            <a:r>
              <a:rPr lang="x-none" sz="1600" b="1" dirty="0">
                <a:ln w="50800"/>
                <a:solidFill>
                  <a:schemeClr val="bg1">
                    <a:shade val="50000"/>
                  </a:schemeClr>
                </a:solidFill>
              </a:rPr>
              <a:t>CONHECIMENTO</a:t>
            </a:r>
          </a:p>
        </p:txBody>
      </p:sp>
      <p:sp>
        <p:nvSpPr>
          <p:cNvPr id="44" name="Rectangle 2"/>
          <p:cNvSpPr/>
          <p:nvPr/>
        </p:nvSpPr>
        <p:spPr>
          <a:xfrm rot="10800000">
            <a:off x="3314324" y="2251704"/>
            <a:ext cx="2488066" cy="2256391"/>
          </a:xfrm>
          <a:prstGeom prst="rect">
            <a:avLst/>
          </a:prstGeom>
          <a:noFill/>
        </p:spPr>
        <p:txBody>
          <a:bodyPr spcFirstLastPara="1" wrap="none" lIns="91440" tIns="45720" rIns="91440" bIns="45720" numCol="1">
            <a:prstTxWarp prst="textCircl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pt-BR" sz="1400" b="1" dirty="0" smtClean="0">
                <a:ln w="50800"/>
                <a:solidFill>
                  <a:schemeClr val="bg1">
                    <a:shade val="50000"/>
                  </a:schemeClr>
                </a:solidFill>
              </a:rPr>
              <a:t>       </a:t>
            </a:r>
            <a:r>
              <a:rPr lang="x-none" sz="1600" b="1" smtClean="0">
                <a:ln w="50800"/>
                <a:solidFill>
                  <a:schemeClr val="bg1">
                    <a:shade val="50000"/>
                  </a:schemeClr>
                </a:solidFill>
              </a:rPr>
              <a:t>SISTEMAS </a:t>
            </a:r>
            <a:r>
              <a:rPr lang="x-none" sz="1600" b="1" dirty="0" smtClean="0">
                <a:ln w="50800"/>
                <a:solidFill>
                  <a:schemeClr val="bg1">
                    <a:shade val="50000"/>
                  </a:schemeClr>
                </a:solidFill>
              </a:rPr>
              <a:t>JUDICIAIS</a:t>
            </a:r>
            <a:endParaRPr lang="x-none" sz="1400" b="1" dirty="0">
              <a:ln w="50800"/>
              <a:solidFill>
                <a:schemeClr val="bg1">
                  <a:shade val="50000"/>
                </a:schemeClr>
              </a:solidFill>
            </a:endParaRPr>
          </a:p>
        </p:txBody>
      </p:sp>
      <p:sp>
        <p:nvSpPr>
          <p:cNvPr id="45" name="Rectangle 18"/>
          <p:cNvSpPr/>
          <p:nvPr/>
        </p:nvSpPr>
        <p:spPr>
          <a:xfrm rot="19272792">
            <a:off x="3349237" y="2346418"/>
            <a:ext cx="2488066" cy="2256391"/>
          </a:xfrm>
          <a:prstGeom prst="rect">
            <a:avLst/>
          </a:prstGeom>
          <a:noFill/>
        </p:spPr>
        <p:txBody>
          <a:bodyPr spcFirstLastPara="1" wrap="none" lIns="91440" tIns="45720" rIns="91440" bIns="45720" numCol="1">
            <a:prstTxWarp prst="textCircl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pt-BR" sz="1200" b="1" dirty="0" smtClean="0">
                <a:ln w="50800"/>
                <a:solidFill>
                  <a:schemeClr val="bg1">
                    <a:shade val="50000"/>
                  </a:schemeClr>
                </a:solidFill>
              </a:rPr>
              <a:t>                                      </a:t>
            </a:r>
            <a:r>
              <a:rPr lang="x-none" sz="1600" b="1" smtClean="0">
                <a:ln w="50800"/>
                <a:solidFill>
                  <a:schemeClr val="bg1">
                    <a:shade val="50000"/>
                  </a:schemeClr>
                </a:solidFill>
              </a:rPr>
              <a:t>SISTEMAS</a:t>
            </a:r>
            <a:r>
              <a:rPr lang="x-none" sz="1400" b="1" smtClean="0">
                <a:ln w="50800"/>
                <a:solidFill>
                  <a:schemeClr val="bg1">
                    <a:shade val="50000"/>
                  </a:schemeClr>
                </a:solidFill>
              </a:rPr>
              <a:t> </a:t>
            </a:r>
            <a:r>
              <a:rPr lang="x-none" sz="1600" b="1" dirty="0" smtClean="0">
                <a:ln w="50800"/>
                <a:solidFill>
                  <a:schemeClr val="bg1">
                    <a:shade val="50000"/>
                  </a:schemeClr>
                </a:solidFill>
              </a:rPr>
              <a:t>ADMINISTRATIVOS</a:t>
            </a:r>
            <a:endParaRPr lang="x-none" sz="1400" b="1" dirty="0">
              <a:ln w="50800"/>
              <a:solidFill>
                <a:schemeClr val="bg1">
                  <a:shade val="50000"/>
                </a:schemeClr>
              </a:solidFill>
            </a:endParaRPr>
          </a:p>
        </p:txBody>
      </p:sp>
      <p:sp>
        <p:nvSpPr>
          <p:cNvPr id="47" name="Retângulo 46">
            <a:hlinkClick r:id="rId3" action="ppaction://hlinksldjump"/>
          </p:cNvPr>
          <p:cNvSpPr/>
          <p:nvPr/>
        </p:nvSpPr>
        <p:spPr>
          <a:xfrm>
            <a:off x="3203849" y="2414863"/>
            <a:ext cx="432048" cy="1950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48" name="Rectangle 25"/>
          <p:cNvSpPr/>
          <p:nvPr/>
        </p:nvSpPr>
        <p:spPr>
          <a:xfrm rot="3437699">
            <a:off x="2106544" y="880909"/>
            <a:ext cx="4896544" cy="5030197"/>
          </a:xfrm>
          <a:prstGeom prst="rect">
            <a:avLst/>
          </a:prstGeom>
          <a:noFill/>
        </p:spPr>
        <p:txBody>
          <a:bodyPr spcFirstLastPara="1" wrap="none" lIns="91440" tIns="45720" rIns="91440" bIns="45720" numCol="1">
            <a:prstTxWarp prst="textCircle">
              <a:avLst>
                <a:gd name="adj" fmla="val 143798"/>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x-none" sz="1400" b="1" dirty="0" smtClean="0">
                <a:ln w="50800"/>
                <a:solidFill>
                  <a:schemeClr val="bg1">
                    <a:shade val="50000"/>
                  </a:schemeClr>
                </a:solidFill>
              </a:rPr>
              <a:t>		</a:t>
            </a:r>
            <a:r>
              <a:rPr lang="x-none" sz="1400" b="1" smtClean="0">
                <a:ln w="50800"/>
                <a:solidFill>
                  <a:schemeClr val="bg1">
                    <a:shade val="50000"/>
                  </a:schemeClr>
                </a:solidFill>
              </a:rPr>
              <a:t>         </a:t>
            </a:r>
            <a:r>
              <a:rPr lang="x-none" sz="1400" b="1">
                <a:ln w="50800"/>
                <a:solidFill>
                  <a:schemeClr val="bg1">
                    <a:shade val="50000"/>
                  </a:schemeClr>
                </a:solidFill>
              </a:rPr>
              <a:t> </a:t>
            </a:r>
            <a:r>
              <a:rPr lang="x-none" sz="1400" b="1" smtClean="0">
                <a:ln w="50800"/>
                <a:solidFill>
                  <a:schemeClr val="bg1">
                    <a:shade val="50000"/>
                  </a:schemeClr>
                </a:solidFill>
              </a:rPr>
              <a:t>    </a:t>
            </a:r>
            <a:r>
              <a:rPr lang="pt-BR" sz="1400" b="1" dirty="0" smtClean="0">
                <a:ln w="50800"/>
                <a:solidFill>
                  <a:schemeClr val="bg1">
                    <a:shade val="50000"/>
                  </a:schemeClr>
                </a:solidFill>
              </a:rPr>
              <a:t>    </a:t>
            </a:r>
            <a:r>
              <a:rPr lang="x-none" sz="1400" b="1" smtClean="0">
                <a:ln w="50800"/>
                <a:solidFill>
                  <a:schemeClr val="bg1">
                    <a:shade val="50000"/>
                  </a:schemeClr>
                </a:solidFill>
              </a:rPr>
              <a:t> </a:t>
            </a:r>
            <a:r>
              <a:rPr lang="pt-BR" sz="1400" b="1" dirty="0" smtClean="0">
                <a:ln w="50800"/>
                <a:solidFill>
                  <a:schemeClr val="bg1">
                    <a:shade val="50000"/>
                  </a:schemeClr>
                </a:solidFill>
              </a:rPr>
              <a:t>  </a:t>
            </a:r>
            <a:r>
              <a:rPr lang="x-none" sz="1600" b="1" smtClean="0">
                <a:ln w="50800"/>
                <a:solidFill>
                  <a:schemeClr val="bg1">
                    <a:shade val="50000"/>
                  </a:schemeClr>
                </a:solidFill>
              </a:rPr>
              <a:t>GOVERNANÇA</a:t>
            </a:r>
            <a:endParaRPr lang="x-none" sz="1400" b="1" dirty="0">
              <a:ln w="50800"/>
              <a:solidFill>
                <a:schemeClr val="bg1">
                  <a:shade val="50000"/>
                </a:schemeClr>
              </a:solidFill>
            </a:endParaRPr>
          </a:p>
        </p:txBody>
      </p:sp>
      <p:sp>
        <p:nvSpPr>
          <p:cNvPr id="49" name="Retângulo 48">
            <a:hlinkClick r:id="rId4" action="ppaction://hlinksldjump"/>
          </p:cNvPr>
          <p:cNvSpPr/>
          <p:nvPr/>
        </p:nvSpPr>
        <p:spPr>
          <a:xfrm>
            <a:off x="5508104" y="2420888"/>
            <a:ext cx="432048" cy="1950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50" name="Retângulo 49">
            <a:hlinkClick r:id="rId5" action="ppaction://hlinksldjump"/>
          </p:cNvPr>
          <p:cNvSpPr/>
          <p:nvPr/>
        </p:nvSpPr>
        <p:spPr>
          <a:xfrm rot="16200000">
            <a:off x="4437811" y="72338"/>
            <a:ext cx="360039" cy="1950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52" name="Retângulo 51">
            <a:hlinkClick r:id="rId6" action="ppaction://hlinksldjump"/>
          </p:cNvPr>
          <p:cNvSpPr/>
          <p:nvPr/>
        </p:nvSpPr>
        <p:spPr>
          <a:xfrm rot="16200000">
            <a:off x="4426132" y="660772"/>
            <a:ext cx="360039" cy="1950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53" name="Retângulo 52">
            <a:hlinkClick r:id="rId6" action="ppaction://hlinksldjump"/>
          </p:cNvPr>
          <p:cNvSpPr/>
          <p:nvPr/>
        </p:nvSpPr>
        <p:spPr>
          <a:xfrm rot="14080453">
            <a:off x="3362920" y="1527880"/>
            <a:ext cx="36003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54" name="Retângulo 53">
            <a:hlinkClick r:id="rId6" action="ppaction://hlinksldjump"/>
          </p:cNvPr>
          <p:cNvSpPr/>
          <p:nvPr/>
        </p:nvSpPr>
        <p:spPr>
          <a:xfrm rot="18324503">
            <a:off x="5726160" y="1776404"/>
            <a:ext cx="36003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55" name="Retângulo 54">
            <a:hlinkClick r:id="rId4" action="ppaction://hlinksldjump"/>
          </p:cNvPr>
          <p:cNvSpPr/>
          <p:nvPr/>
        </p:nvSpPr>
        <p:spPr>
          <a:xfrm rot="18324503">
            <a:off x="5073869" y="2126831"/>
            <a:ext cx="36003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56" name="Retângulo 55">
            <a:hlinkClick r:id="rId4" action="ppaction://hlinksldjump"/>
          </p:cNvPr>
          <p:cNvSpPr/>
          <p:nvPr/>
        </p:nvSpPr>
        <p:spPr>
          <a:xfrm rot="14069824">
            <a:off x="5038201" y="4220063"/>
            <a:ext cx="36003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24" name="Oval 11"/>
          <p:cNvSpPr/>
          <p:nvPr/>
        </p:nvSpPr>
        <p:spPr>
          <a:xfrm rot="1510869">
            <a:off x="3597053" y="2454052"/>
            <a:ext cx="1944000" cy="1944000"/>
          </a:xfrm>
          <a:prstGeom prst="ellipse">
            <a:avLst/>
          </a:prstGeom>
          <a:gradFill>
            <a:gsLst>
              <a:gs pos="0">
                <a:schemeClr val="accent6">
                  <a:lumMod val="50000"/>
                </a:schemeClr>
              </a:gs>
              <a:gs pos="80000">
                <a:schemeClr val="accent6">
                  <a:lumMod val="75000"/>
                </a:schemeClr>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p>
        </p:txBody>
      </p:sp>
      <p:sp>
        <p:nvSpPr>
          <p:cNvPr id="46" name="Rectangle 19"/>
          <p:cNvSpPr/>
          <p:nvPr/>
        </p:nvSpPr>
        <p:spPr>
          <a:xfrm rot="16200000">
            <a:off x="3923002" y="2802339"/>
            <a:ext cx="1296144" cy="1294292"/>
          </a:xfrm>
          <a:prstGeom prst="rect">
            <a:avLst/>
          </a:prstGeom>
          <a:noFill/>
        </p:spPr>
        <p:txBody>
          <a:bodyPr spcFirstLastPara="1" wrap="none" lIns="91440" tIns="45720" rIns="91440" bIns="45720" numCol="1">
            <a:prstTxWarp prst="textCircl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x-none" sz="1600" b="1" dirty="0" smtClean="0">
                <a:ln w="50800"/>
                <a:solidFill>
                  <a:schemeClr val="bg1">
                    <a:shade val="50000"/>
                  </a:schemeClr>
                </a:solidFill>
              </a:rPr>
              <a:t>ESTR</a:t>
            </a:r>
            <a:r>
              <a:rPr lang="pt-BR" sz="1600" b="1" dirty="0" smtClean="0">
                <a:ln w="50800"/>
                <a:solidFill>
                  <a:schemeClr val="bg1">
                    <a:shade val="50000"/>
                  </a:schemeClr>
                </a:solidFill>
              </a:rPr>
              <a:t>U</a:t>
            </a:r>
            <a:r>
              <a:rPr lang="x-none" sz="1600" b="1" dirty="0" smtClean="0">
                <a:ln w="50800"/>
                <a:solidFill>
                  <a:schemeClr val="bg1">
                    <a:shade val="50000"/>
                  </a:schemeClr>
                </a:solidFill>
              </a:rPr>
              <a:t>TURA  DE  TIC</a:t>
            </a:r>
            <a:endParaRPr lang="x-none" sz="1600" b="1" dirty="0">
              <a:ln w="50800"/>
              <a:solidFill>
                <a:schemeClr val="bg1">
                  <a:shade val="50000"/>
                </a:schemeClr>
              </a:solidFill>
            </a:endParaRPr>
          </a:p>
        </p:txBody>
      </p:sp>
      <p:sp>
        <p:nvSpPr>
          <p:cNvPr id="51" name="Elipse 50">
            <a:hlinkClick r:id="rId7" action="ppaction://hlinksldjump"/>
          </p:cNvPr>
          <p:cNvSpPr/>
          <p:nvPr/>
        </p:nvSpPr>
        <p:spPr>
          <a:xfrm>
            <a:off x="3708080" y="2636912"/>
            <a:ext cx="1728192" cy="1296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7144182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Audiência Digital</a:t>
            </a:r>
            <a:endParaRPr lang="pt-BR" sz="1600" dirty="0"/>
          </a:p>
        </p:txBody>
      </p:sp>
      <p:grpSp>
        <p:nvGrpSpPr>
          <p:cNvPr id="6" name="Grupo 5"/>
          <p:cNvGrpSpPr/>
          <p:nvPr/>
        </p:nvGrpSpPr>
        <p:grpSpPr>
          <a:xfrm>
            <a:off x="4608460" y="404664"/>
            <a:ext cx="4104000" cy="276999"/>
            <a:chOff x="4572000" y="1180069"/>
            <a:chExt cx="4140463" cy="276999"/>
          </a:xfrm>
        </p:grpSpPr>
        <p:sp>
          <p:nvSpPr>
            <p:cNvPr id="30"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1"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2"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3"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34"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Simone Antunes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6"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44" name="Grupo 43"/>
          <p:cNvGrpSpPr/>
          <p:nvPr/>
        </p:nvGrpSpPr>
        <p:grpSpPr>
          <a:xfrm>
            <a:off x="431540" y="404664"/>
            <a:ext cx="4104000" cy="276999"/>
            <a:chOff x="4572000" y="1180069"/>
            <a:chExt cx="4140463" cy="276999"/>
          </a:xfrm>
        </p:grpSpPr>
        <p:sp>
          <p:nvSpPr>
            <p:cNvPr id="45"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46"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47"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48"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49"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a:t>
              </a:r>
              <a:r>
                <a:rPr lang="pt-PT" sz="1200" b="1" dirty="0" smtClean="0">
                  <a:solidFill>
                    <a:schemeClr val="bg1"/>
                  </a:solidFill>
                  <a:effectLst>
                    <a:outerShdw blurRad="38100" dist="38100" dir="2700000" algn="tl">
                      <a:srgbClr val="000000">
                        <a:alpha val="43137"/>
                      </a:srgbClr>
                    </a:outerShdw>
                  </a:effectLst>
                  <a:latin typeface="+mj-lt"/>
                </a:rPr>
                <a:t>Emiliano Zapata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62"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63"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algn="just" fontAlgn="auto">
              <a:spcBef>
                <a:spcPts val="0"/>
              </a:spcBef>
              <a:spcAft>
                <a:spcPts val="0"/>
              </a:spcAft>
              <a:buFont typeface="Arial" pitchFamily="34" charset="0"/>
              <a:buChar char="•"/>
              <a:defRPr/>
            </a:pPr>
            <a:r>
              <a:rPr lang="pt-BR" sz="1050" dirty="0">
                <a:solidFill>
                  <a:schemeClr val="dk1"/>
                </a:solidFill>
              </a:rPr>
              <a:t>Para o processo de implantação da sistemática de gravação no Poder Judiciário de Pernambuco, se faz necessário um novo projeto, com um novo planejamento;</a:t>
            </a:r>
          </a:p>
          <a:p>
            <a:pPr marL="185738" indent="-185738" algn="just" fontAlgn="auto">
              <a:spcBef>
                <a:spcPts val="0"/>
              </a:spcBef>
              <a:spcAft>
                <a:spcPts val="0"/>
              </a:spcAft>
              <a:buFont typeface="Arial" pitchFamily="34" charset="0"/>
              <a:buChar char="•"/>
              <a:defRPr/>
            </a:pPr>
            <a:r>
              <a:rPr lang="pt-BR" sz="1050" dirty="0">
                <a:solidFill>
                  <a:schemeClr val="dk1"/>
                </a:solidFill>
              </a:rPr>
              <a:t>O processo de implantação de gravação de audiências deverá levar a necessidade de aquisição de recursos de infraestrutura computacional, tais como estrutura de armazenamento, melhoria nos links de acesso à internet, entre outros.</a:t>
            </a:r>
            <a:endParaRPr lang="ro-RO" sz="1200" dirty="0">
              <a:solidFill>
                <a:schemeClr val="accent2"/>
              </a:solidFill>
            </a:endParaRPr>
          </a:p>
        </p:txBody>
      </p:sp>
      <p:sp>
        <p:nvSpPr>
          <p:cNvPr id="64"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65"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66" name="Picture 2070" descr="Icon Exclamation Mark"/>
          <p:cNvPicPr>
            <a:picLocks noChangeAspect="1" noChangeArrowheads="1"/>
          </p:cNvPicPr>
          <p:nvPr/>
        </p:nvPicPr>
        <p:blipFill>
          <a:blip r:embed="rId3" cstate="print"/>
          <a:srcRect/>
          <a:stretch>
            <a:fillRect/>
          </a:stretch>
        </p:blipFill>
        <p:spPr bwMode="auto">
          <a:xfrm>
            <a:off x="495318" y="3030486"/>
            <a:ext cx="216000" cy="194400"/>
          </a:xfrm>
          <a:prstGeom prst="rect">
            <a:avLst/>
          </a:prstGeom>
          <a:noFill/>
          <a:ln w="9525">
            <a:noFill/>
            <a:miter lim="800000"/>
            <a:headEnd/>
            <a:tailEnd/>
          </a:ln>
        </p:spPr>
      </p:pic>
      <p:pic>
        <p:nvPicPr>
          <p:cNvPr id="68" name="Picture 2028" descr="Icon Results Chart"/>
          <p:cNvPicPr>
            <a:picLocks noChangeArrowheads="1"/>
          </p:cNvPicPr>
          <p:nvPr/>
        </p:nvPicPr>
        <p:blipFill>
          <a:blip r:embed="rId4"/>
          <a:srcRect/>
          <a:stretch>
            <a:fillRect/>
          </a:stretch>
        </p:blipFill>
        <p:spPr bwMode="auto">
          <a:xfrm>
            <a:off x="4682067" y="2160639"/>
            <a:ext cx="216000" cy="194400"/>
          </a:xfrm>
          <a:prstGeom prst="rect">
            <a:avLst/>
          </a:prstGeom>
          <a:noFill/>
          <a:ln w="9525">
            <a:noFill/>
            <a:miter lim="800000"/>
            <a:headEnd/>
            <a:tailEnd/>
          </a:ln>
        </p:spPr>
      </p:pic>
      <p:graphicFrame>
        <p:nvGraphicFramePr>
          <p:cNvPr id="70" name="Tabela 69"/>
          <p:cNvGraphicFramePr>
            <a:graphicFrameLocks noGrp="1"/>
          </p:cNvGraphicFramePr>
          <p:nvPr>
            <p:extLst>
              <p:ext uri="{D42A27DB-BD31-4B8C-83A1-F6EECF244321}">
                <p14:modId xmlns:p14="http://schemas.microsoft.com/office/powerpoint/2010/main" val="1102027375"/>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Planejamento do Projeto</a:t>
                      </a:r>
                      <a:endParaRPr lang="pt-BR" sz="1100" dirty="0"/>
                    </a:p>
                  </a:txBody>
                  <a:tcPr/>
                </a:tc>
                <a:tc>
                  <a:txBody>
                    <a:bodyPr/>
                    <a:lstStyle/>
                    <a:p>
                      <a:pPr algn="ctr"/>
                      <a:r>
                        <a:rPr lang="pt-BR" sz="1100" dirty="0" smtClean="0"/>
                        <a:t>Out/11</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Especificação Técnica Inicial</a:t>
                      </a:r>
                      <a:endParaRPr lang="pt-BR" sz="1100" dirty="0"/>
                    </a:p>
                  </a:txBody>
                  <a:tcPr/>
                </a:tc>
                <a:tc>
                  <a:txBody>
                    <a:bodyPr/>
                    <a:lstStyle/>
                    <a:p>
                      <a:pPr algn="ctr"/>
                      <a:r>
                        <a:rPr lang="pt-BR" sz="1100" dirty="0" smtClean="0"/>
                        <a:t>Nov/11</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Desenvolvimento</a:t>
                      </a:r>
                      <a:endParaRPr lang="pt-BR" sz="1100" dirty="0"/>
                    </a:p>
                  </a:txBody>
                  <a:tcPr/>
                </a:tc>
                <a:tc>
                  <a:txBody>
                    <a:bodyPr/>
                    <a:lstStyle/>
                    <a:p>
                      <a:pPr algn="ctr"/>
                      <a:r>
                        <a:rPr lang="pt-BR" sz="1100" dirty="0" smtClean="0"/>
                        <a:t>Dez/12</a:t>
                      </a:r>
                      <a:endParaRPr lang="pt-BR" sz="1100" dirty="0"/>
                    </a:p>
                  </a:txBody>
                  <a:tcPr/>
                </a:tc>
                <a:tc>
                  <a:txBody>
                    <a:bodyPr/>
                    <a:lstStyle/>
                    <a:p>
                      <a:pPr algn="ctr"/>
                      <a:r>
                        <a:rPr lang="pt-BR" sz="1100" dirty="0" smtClean="0"/>
                        <a:t>70%</a:t>
                      </a:r>
                      <a:endParaRPr lang="pt-BR" sz="1100" dirty="0"/>
                    </a:p>
                  </a:txBody>
                  <a:tcPr/>
                </a:tc>
              </a:tr>
              <a:tr h="266400">
                <a:tc>
                  <a:txBody>
                    <a:bodyPr/>
                    <a:lstStyle/>
                    <a:p>
                      <a:r>
                        <a:rPr lang="pt-BR" sz="1100" dirty="0" smtClean="0"/>
                        <a:t>Homologação</a:t>
                      </a:r>
                      <a:endParaRPr lang="pt-BR" sz="1100" dirty="0"/>
                    </a:p>
                  </a:txBody>
                  <a:tcPr/>
                </a:tc>
                <a:tc>
                  <a:txBody>
                    <a:bodyPr/>
                    <a:lstStyle/>
                    <a:p>
                      <a:pPr algn="ctr"/>
                      <a:r>
                        <a:rPr lang="pt-BR" sz="1100" dirty="0" smtClean="0"/>
                        <a:t>Jan/13</a:t>
                      </a:r>
                      <a:endParaRPr lang="pt-BR" sz="1100" dirty="0"/>
                    </a:p>
                  </a:txBody>
                  <a:tcPr/>
                </a:tc>
                <a:tc>
                  <a:txBody>
                    <a:bodyPr/>
                    <a:lstStyle/>
                    <a:p>
                      <a:pPr algn="ctr"/>
                      <a:r>
                        <a:rPr lang="pt-BR" sz="1100" dirty="0" smtClean="0"/>
                        <a:t>0%</a:t>
                      </a:r>
                      <a:endParaRPr lang="pt-BR" sz="1100" dirty="0"/>
                    </a:p>
                  </a:txBody>
                  <a:tcPr/>
                </a:tc>
              </a:tr>
              <a:tr h="266400">
                <a:tc>
                  <a:txBody>
                    <a:bodyPr/>
                    <a:lstStyle/>
                    <a:p>
                      <a:r>
                        <a:rPr lang="pt-BR" sz="1100" dirty="0" smtClean="0"/>
                        <a:t>Implantação Piloto</a:t>
                      </a:r>
                      <a:endParaRPr lang="pt-BR" sz="1100" dirty="0"/>
                    </a:p>
                  </a:txBody>
                  <a:tcPr/>
                </a:tc>
                <a:tc>
                  <a:txBody>
                    <a:bodyPr/>
                    <a:lstStyle/>
                    <a:p>
                      <a:pPr algn="ctr"/>
                      <a:r>
                        <a:rPr lang="pt-BR" sz="1100" dirty="0" smtClean="0"/>
                        <a:t>Fev/13</a:t>
                      </a:r>
                      <a:endParaRPr lang="pt-BR" sz="1100" dirty="0"/>
                    </a:p>
                  </a:txBody>
                  <a:tcPr/>
                </a:tc>
                <a:tc>
                  <a:txBody>
                    <a:bodyPr/>
                    <a:lstStyle/>
                    <a:p>
                      <a:pPr algn="ctr"/>
                      <a:r>
                        <a:rPr lang="pt-BR" sz="1100" dirty="0" smtClean="0"/>
                        <a:t>0%</a:t>
                      </a:r>
                      <a:endParaRPr lang="pt-BR" sz="1100" dirty="0"/>
                    </a:p>
                  </a:txBody>
                  <a:tcPr/>
                </a:tc>
              </a:tr>
            </a:tbl>
          </a:graphicData>
        </a:graphic>
      </p:graphicFrame>
      <p:sp>
        <p:nvSpPr>
          <p:cNvPr id="72"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73" name="Picture 2081" descr="Flag-red"/>
          <p:cNvPicPr>
            <a:picLocks noChangeAspect="1" noChangeArrowheads="1"/>
          </p:cNvPicPr>
          <p:nvPr/>
        </p:nvPicPr>
        <p:blipFill>
          <a:blip r:embed="rId5" cstate="print"/>
          <a:srcRect/>
          <a:stretch>
            <a:fillRect/>
          </a:stretch>
        </p:blipFill>
        <p:spPr bwMode="auto">
          <a:xfrm>
            <a:off x="513318" y="4548720"/>
            <a:ext cx="180000" cy="180000"/>
          </a:xfrm>
          <a:prstGeom prst="rect">
            <a:avLst/>
          </a:prstGeom>
          <a:noFill/>
          <a:ln w="9525">
            <a:noFill/>
            <a:miter lim="800000"/>
            <a:headEnd/>
            <a:tailEnd/>
          </a:ln>
        </p:spPr>
      </p:pic>
      <p:sp>
        <p:nvSpPr>
          <p:cNvPr id="74"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75"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76"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Fevereiro 2013</a:t>
            </a:r>
            <a:endParaRPr lang="ro-RO" sz="1200" dirty="0">
              <a:solidFill>
                <a:schemeClr val="tx1"/>
              </a:solidFill>
            </a:endParaRPr>
          </a:p>
        </p:txBody>
      </p:sp>
      <p:sp>
        <p:nvSpPr>
          <p:cNvPr id="79"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80"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60%</a:t>
            </a:r>
            <a:endParaRPr lang="ro-RO" sz="1200" dirty="0">
              <a:solidFill>
                <a:schemeClr val="tx1"/>
              </a:solidFill>
            </a:endParaRPr>
          </a:p>
        </p:txBody>
      </p:sp>
      <p:graphicFrame>
        <p:nvGraphicFramePr>
          <p:cNvPr id="35" name="Gráfico 34"/>
          <p:cNvGraphicFramePr/>
          <p:nvPr>
            <p:extLst>
              <p:ext uri="{D42A27DB-BD31-4B8C-83A1-F6EECF244321}">
                <p14:modId xmlns:p14="http://schemas.microsoft.com/office/powerpoint/2010/main" val="983751237"/>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6"/>
          </a:graphicData>
        </a:graphic>
      </p:graphicFrame>
      <p:pic>
        <p:nvPicPr>
          <p:cNvPr id="37" name="Picture 22" descr="Arrow">
            <a:hlinkClick r:id="" action="ppaction://hlinkshowjump?jump=lastslideviewed"/>
          </p:cNvPr>
          <p:cNvPicPr>
            <a:picLocks noChangeAspect="1" noChangeArrowheads="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42"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3" name="Picture 2065" descr="Icon- Checklist 3"/>
          <p:cNvPicPr>
            <a:picLocks noChangeAspect="1" noChangeArrowheads="1"/>
          </p:cNvPicPr>
          <p:nvPr/>
        </p:nvPicPr>
        <p:blipFill>
          <a:blip r:embed="rId9" cstate="print"/>
          <a:srcRect/>
          <a:stretch>
            <a:fillRect/>
          </a:stretch>
        </p:blipFill>
        <p:spPr bwMode="auto">
          <a:xfrm>
            <a:off x="486615" y="808246"/>
            <a:ext cx="179219" cy="189197"/>
          </a:xfrm>
          <a:prstGeom prst="rect">
            <a:avLst/>
          </a:prstGeom>
          <a:noFill/>
          <a:ln w="9525">
            <a:noFill/>
            <a:miter lim="800000"/>
            <a:headEnd/>
            <a:tailEnd/>
          </a:ln>
        </p:spPr>
      </p:pic>
      <p:sp>
        <p:nvSpPr>
          <p:cNvPr id="50"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O objetivo principal deste projeto é definição e construção de um sistema informatizado para gravação de audiências, em áudio e vídeo, integrado ao sistema de processo eletrônico do CNJ – </a:t>
            </a:r>
            <a:r>
              <a:rPr lang="pt-BR" sz="1050" dirty="0" err="1">
                <a:solidFill>
                  <a:schemeClr val="dk1"/>
                </a:solidFill>
              </a:rPr>
              <a:t>PJe</a:t>
            </a:r>
            <a:r>
              <a:rPr lang="pt-BR" sz="1050" dirty="0">
                <a:solidFill>
                  <a:schemeClr val="dk1"/>
                </a:solidFill>
              </a:rPr>
              <a:t>.</a:t>
            </a:r>
          </a:p>
        </p:txBody>
      </p:sp>
      <p:pic>
        <p:nvPicPr>
          <p:cNvPr id="51" name="Imagem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3351358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Controle de Frequência de Cumpridor de Pena Alternativa  (VEPA)</a:t>
            </a:r>
            <a:endParaRPr lang="pt-BR" sz="1600" dirty="0"/>
          </a:p>
        </p:txBody>
      </p:sp>
      <p:grpSp>
        <p:nvGrpSpPr>
          <p:cNvPr id="6" name="Grupo 5"/>
          <p:cNvGrpSpPr/>
          <p:nvPr/>
        </p:nvGrpSpPr>
        <p:grpSpPr>
          <a:xfrm>
            <a:off x="4608460" y="404664"/>
            <a:ext cx="4104000" cy="276999"/>
            <a:chOff x="4572000" y="1180069"/>
            <a:chExt cx="4140463" cy="276999"/>
          </a:xfrm>
        </p:grpSpPr>
        <p:sp>
          <p:nvSpPr>
            <p:cNvPr id="30"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1"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2"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3"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34"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Leonardo Santana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6"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44" name="Grupo 43"/>
          <p:cNvGrpSpPr/>
          <p:nvPr/>
        </p:nvGrpSpPr>
        <p:grpSpPr>
          <a:xfrm>
            <a:off x="431540" y="404664"/>
            <a:ext cx="4104000" cy="276999"/>
            <a:chOff x="4572000" y="1180069"/>
            <a:chExt cx="4140463" cy="276999"/>
          </a:xfrm>
        </p:grpSpPr>
        <p:sp>
          <p:nvSpPr>
            <p:cNvPr id="45"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46"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47"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48"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49"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a:t>
              </a:r>
              <a:r>
                <a:rPr lang="pt-PT" sz="1200" b="1" dirty="0" smtClean="0">
                  <a:solidFill>
                    <a:schemeClr val="bg1"/>
                  </a:solidFill>
                  <a:effectLst>
                    <a:outerShdw blurRad="38100" dist="38100" dir="2700000" algn="tl">
                      <a:srgbClr val="000000">
                        <a:alpha val="43137"/>
                      </a:srgbClr>
                    </a:outerShdw>
                  </a:effectLst>
                  <a:latin typeface="+mj-lt"/>
                </a:rPr>
                <a:t>Flávio Fontes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62"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63"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smtClean="0">
                <a:solidFill>
                  <a:schemeClr val="dk1"/>
                </a:solidFill>
              </a:rPr>
              <a:t>Não há.</a:t>
            </a:r>
            <a:endParaRPr lang="ro-RO" sz="1200" dirty="0">
              <a:solidFill>
                <a:schemeClr val="accent2"/>
              </a:solidFill>
            </a:endParaRPr>
          </a:p>
        </p:txBody>
      </p:sp>
      <p:sp>
        <p:nvSpPr>
          <p:cNvPr id="64"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65"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66" name="Picture 2070" descr="Icon Exclamation Mark"/>
          <p:cNvPicPr>
            <a:picLocks noChangeAspect="1" noChangeArrowheads="1"/>
          </p:cNvPicPr>
          <p:nvPr/>
        </p:nvPicPr>
        <p:blipFill>
          <a:blip r:embed="rId3" cstate="print"/>
          <a:srcRect/>
          <a:stretch>
            <a:fillRect/>
          </a:stretch>
        </p:blipFill>
        <p:spPr bwMode="auto">
          <a:xfrm>
            <a:off x="495318" y="3030486"/>
            <a:ext cx="216000" cy="194400"/>
          </a:xfrm>
          <a:prstGeom prst="rect">
            <a:avLst/>
          </a:prstGeom>
          <a:noFill/>
          <a:ln w="9525">
            <a:noFill/>
            <a:miter lim="800000"/>
            <a:headEnd/>
            <a:tailEnd/>
          </a:ln>
        </p:spPr>
      </p:pic>
      <p:pic>
        <p:nvPicPr>
          <p:cNvPr id="68" name="Picture 2028" descr="Icon Results Chart"/>
          <p:cNvPicPr>
            <a:picLocks noChangeArrowheads="1"/>
          </p:cNvPicPr>
          <p:nvPr/>
        </p:nvPicPr>
        <p:blipFill>
          <a:blip r:embed="rId4"/>
          <a:srcRect/>
          <a:stretch>
            <a:fillRect/>
          </a:stretch>
        </p:blipFill>
        <p:spPr bwMode="auto">
          <a:xfrm>
            <a:off x="4682067" y="2160639"/>
            <a:ext cx="216000" cy="194400"/>
          </a:xfrm>
          <a:prstGeom prst="rect">
            <a:avLst/>
          </a:prstGeom>
          <a:noFill/>
          <a:ln w="9525">
            <a:noFill/>
            <a:miter lim="800000"/>
            <a:headEnd/>
            <a:tailEnd/>
          </a:ln>
        </p:spPr>
      </p:pic>
      <p:graphicFrame>
        <p:nvGraphicFramePr>
          <p:cNvPr id="70" name="Tabela 69"/>
          <p:cNvGraphicFramePr>
            <a:graphicFrameLocks noGrp="1"/>
          </p:cNvGraphicFramePr>
          <p:nvPr>
            <p:extLst>
              <p:ext uri="{D42A27DB-BD31-4B8C-83A1-F6EECF244321}">
                <p14:modId xmlns:p14="http://schemas.microsoft.com/office/powerpoint/2010/main" val="3197898599"/>
              </p:ext>
            </p:extLst>
          </p:nvPr>
        </p:nvGraphicFramePr>
        <p:xfrm>
          <a:off x="418056" y="4761296"/>
          <a:ext cx="8301324" cy="15984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b="0" dirty="0">
                          <a:solidFill>
                            <a:srgbClr val="000000"/>
                          </a:solidFill>
                          <a:effectLst/>
                          <a:latin typeface="+mn-lt"/>
                          <a:ea typeface="Calibri"/>
                          <a:cs typeface="Calibri"/>
                        </a:rPr>
                        <a:t>Levantamento de requisitos</a:t>
                      </a:r>
                      <a:endParaRPr lang="pt-BR" sz="1100" b="0" dirty="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Out/12</a:t>
                      </a:r>
                      <a:endParaRPr lang="pt-BR" sz="1100" b="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50%</a:t>
                      </a:r>
                      <a:endParaRPr lang="pt-BR" sz="1100" b="0">
                        <a:effectLst/>
                        <a:latin typeface="+mn-lt"/>
                        <a:ea typeface="Calibri"/>
                        <a:cs typeface="Times New Roman"/>
                      </a:endParaRPr>
                    </a:p>
                  </a:txBody>
                  <a:tcPr marL="68580" marR="68580" marT="0" marB="0" anchor="ctr"/>
                </a:tc>
              </a:tr>
              <a:tr h="266400">
                <a:tc>
                  <a:txBody>
                    <a:bodyPr/>
                    <a:lstStyle/>
                    <a:p>
                      <a:pPr>
                        <a:spcAft>
                          <a:spcPts val="0"/>
                        </a:spcAft>
                      </a:pPr>
                      <a:r>
                        <a:rPr lang="pt-BR" sz="1100" b="0" dirty="0">
                          <a:solidFill>
                            <a:srgbClr val="000000"/>
                          </a:solidFill>
                          <a:effectLst/>
                          <a:latin typeface="+mn-lt"/>
                          <a:ea typeface="Calibri"/>
                          <a:cs typeface="Calibri"/>
                        </a:rPr>
                        <a:t>Documentação inicial do projeto</a:t>
                      </a:r>
                      <a:endParaRPr lang="pt-BR" sz="1100" b="0" dirty="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Out/12</a:t>
                      </a:r>
                      <a:endParaRPr lang="pt-BR" sz="1100" b="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50%</a:t>
                      </a:r>
                      <a:endParaRPr lang="pt-BR" sz="1100" b="0">
                        <a:effectLst/>
                        <a:latin typeface="+mn-lt"/>
                        <a:ea typeface="Calibri"/>
                        <a:cs typeface="Times New Roman"/>
                      </a:endParaRPr>
                    </a:p>
                  </a:txBody>
                  <a:tcPr marL="68580" marR="68580" marT="0" marB="0" anchor="ctr"/>
                </a:tc>
              </a:tr>
              <a:tr h="266400">
                <a:tc>
                  <a:txBody>
                    <a:bodyPr/>
                    <a:lstStyle/>
                    <a:p>
                      <a:pPr>
                        <a:spcAft>
                          <a:spcPts val="0"/>
                        </a:spcAft>
                      </a:pPr>
                      <a:r>
                        <a:rPr lang="pt-BR" sz="1100" b="0" dirty="0">
                          <a:solidFill>
                            <a:srgbClr val="000000"/>
                          </a:solidFill>
                          <a:effectLst/>
                          <a:latin typeface="+mn-lt"/>
                          <a:ea typeface="Calibri"/>
                          <a:cs typeface="Calibri"/>
                        </a:rPr>
                        <a:t>Desenvolvimento</a:t>
                      </a:r>
                      <a:endParaRPr lang="pt-BR" sz="1100" b="0" dirty="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A definir</a:t>
                      </a:r>
                      <a:endParaRPr lang="pt-BR" sz="1100" b="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0%</a:t>
                      </a:r>
                      <a:endParaRPr lang="pt-BR" sz="1100" b="0">
                        <a:effectLst/>
                        <a:latin typeface="+mn-lt"/>
                        <a:ea typeface="Calibri"/>
                        <a:cs typeface="Times New Roman"/>
                      </a:endParaRPr>
                    </a:p>
                  </a:txBody>
                  <a:tcPr marL="68580" marR="68580" marT="0" marB="0" anchor="ctr"/>
                </a:tc>
              </a:tr>
              <a:tr h="266400">
                <a:tc>
                  <a:txBody>
                    <a:bodyPr/>
                    <a:lstStyle/>
                    <a:p>
                      <a:pPr>
                        <a:spcAft>
                          <a:spcPts val="0"/>
                        </a:spcAft>
                      </a:pPr>
                      <a:r>
                        <a:rPr lang="pt-BR" sz="1100" b="0" dirty="0">
                          <a:solidFill>
                            <a:srgbClr val="000000"/>
                          </a:solidFill>
                          <a:effectLst/>
                          <a:latin typeface="+mn-lt"/>
                          <a:ea typeface="Calibri"/>
                          <a:cs typeface="Calibri"/>
                        </a:rPr>
                        <a:t>Homologação</a:t>
                      </a:r>
                      <a:endParaRPr lang="pt-BR" sz="1100" b="0" dirty="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A definir</a:t>
                      </a:r>
                      <a:endParaRPr lang="pt-BR" sz="1100" b="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0%</a:t>
                      </a:r>
                      <a:endParaRPr lang="pt-BR" sz="1100" b="0">
                        <a:effectLst/>
                        <a:latin typeface="+mn-lt"/>
                        <a:ea typeface="Calibri"/>
                        <a:cs typeface="Times New Roman"/>
                      </a:endParaRPr>
                    </a:p>
                  </a:txBody>
                  <a:tcPr marL="68580" marR="68580" marT="0" marB="0" anchor="ctr"/>
                </a:tc>
              </a:tr>
              <a:tr h="266400">
                <a:tc>
                  <a:txBody>
                    <a:bodyPr/>
                    <a:lstStyle/>
                    <a:p>
                      <a:pPr>
                        <a:spcAft>
                          <a:spcPts val="0"/>
                        </a:spcAft>
                      </a:pPr>
                      <a:r>
                        <a:rPr lang="pt-BR" sz="1100" b="0" dirty="0">
                          <a:solidFill>
                            <a:srgbClr val="000000"/>
                          </a:solidFill>
                          <a:effectLst/>
                          <a:latin typeface="+mn-lt"/>
                          <a:ea typeface="Calibri"/>
                          <a:cs typeface="Calibri"/>
                        </a:rPr>
                        <a:t>Treinamento</a:t>
                      </a:r>
                      <a:endParaRPr lang="pt-BR" sz="1100" b="0" dirty="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A definir</a:t>
                      </a:r>
                      <a:endParaRPr lang="pt-BR" sz="1100" b="0">
                        <a:effectLst/>
                        <a:latin typeface="+mn-lt"/>
                        <a:ea typeface="Calibri"/>
                        <a:cs typeface="Times New Roman"/>
                      </a:endParaRPr>
                    </a:p>
                  </a:txBody>
                  <a:tcPr marL="68580" marR="68580" marT="0" marB="0" anchor="ctr"/>
                </a:tc>
                <a:tc>
                  <a:txBody>
                    <a:bodyPr/>
                    <a:lstStyle/>
                    <a:p>
                      <a:pPr algn="ctr">
                        <a:spcAft>
                          <a:spcPts val="0"/>
                        </a:spcAft>
                      </a:pPr>
                      <a:r>
                        <a:rPr lang="pt-BR" sz="1100" b="0">
                          <a:solidFill>
                            <a:srgbClr val="000000"/>
                          </a:solidFill>
                          <a:effectLst/>
                          <a:latin typeface="+mn-lt"/>
                          <a:ea typeface="Calibri"/>
                          <a:cs typeface="Calibri"/>
                        </a:rPr>
                        <a:t>0%</a:t>
                      </a:r>
                      <a:endParaRPr lang="pt-BR" sz="1100" b="0">
                        <a:effectLst/>
                        <a:latin typeface="+mn-lt"/>
                        <a:ea typeface="Calibri"/>
                        <a:cs typeface="Times New Roman"/>
                      </a:endParaRPr>
                    </a:p>
                  </a:txBody>
                  <a:tcPr marL="68580" marR="68580" marT="0" marB="0" anchor="ctr"/>
                </a:tc>
              </a:tr>
              <a:tr h="266400">
                <a:tc>
                  <a:txBody>
                    <a:bodyPr/>
                    <a:lstStyle/>
                    <a:p>
                      <a:pPr>
                        <a:spcAft>
                          <a:spcPts val="0"/>
                        </a:spcAft>
                      </a:pPr>
                      <a:r>
                        <a:rPr lang="pt-BR" sz="1100" b="0" dirty="0">
                          <a:solidFill>
                            <a:srgbClr val="000000"/>
                          </a:solidFill>
                          <a:effectLst/>
                          <a:latin typeface="+mn-lt"/>
                          <a:ea typeface="Calibri"/>
                          <a:cs typeface="Calibri"/>
                        </a:rPr>
                        <a:t>Implantação</a:t>
                      </a:r>
                      <a:endParaRPr lang="pt-BR" sz="1100" b="0" dirty="0">
                        <a:effectLst/>
                        <a:latin typeface="+mn-lt"/>
                        <a:ea typeface="Calibri"/>
                        <a:cs typeface="Times New Roman"/>
                      </a:endParaRPr>
                    </a:p>
                  </a:txBody>
                  <a:tcPr marL="68580" marR="68580" marT="0" marB="0" anchor="ctr"/>
                </a:tc>
                <a:tc>
                  <a:txBody>
                    <a:bodyPr/>
                    <a:lstStyle/>
                    <a:p>
                      <a:pPr algn="ctr">
                        <a:spcAft>
                          <a:spcPts val="0"/>
                        </a:spcAft>
                      </a:pPr>
                      <a:r>
                        <a:rPr lang="pt-BR" sz="1100" b="0" dirty="0">
                          <a:solidFill>
                            <a:srgbClr val="000000"/>
                          </a:solidFill>
                          <a:effectLst/>
                          <a:latin typeface="+mn-lt"/>
                          <a:ea typeface="Calibri"/>
                          <a:cs typeface="Calibri"/>
                        </a:rPr>
                        <a:t>A definir</a:t>
                      </a:r>
                      <a:endParaRPr lang="pt-BR" sz="1100" b="0" dirty="0">
                        <a:effectLst/>
                        <a:latin typeface="+mn-lt"/>
                        <a:ea typeface="Calibri"/>
                        <a:cs typeface="Times New Roman"/>
                      </a:endParaRPr>
                    </a:p>
                  </a:txBody>
                  <a:tcPr marL="68580" marR="68580" marT="0" marB="0" anchor="ctr"/>
                </a:tc>
                <a:tc>
                  <a:txBody>
                    <a:bodyPr/>
                    <a:lstStyle/>
                    <a:p>
                      <a:pPr algn="ctr">
                        <a:spcAft>
                          <a:spcPts val="0"/>
                        </a:spcAft>
                      </a:pPr>
                      <a:r>
                        <a:rPr lang="pt-BR" sz="1100" b="0" dirty="0">
                          <a:solidFill>
                            <a:srgbClr val="000000"/>
                          </a:solidFill>
                          <a:effectLst/>
                          <a:latin typeface="+mn-lt"/>
                          <a:ea typeface="Calibri"/>
                          <a:cs typeface="Calibri"/>
                        </a:rPr>
                        <a:t>0%</a:t>
                      </a:r>
                      <a:endParaRPr lang="pt-BR" sz="1100" b="0" dirty="0">
                        <a:effectLst/>
                        <a:latin typeface="+mn-lt"/>
                        <a:ea typeface="Calibri"/>
                        <a:cs typeface="Times New Roman"/>
                      </a:endParaRPr>
                    </a:p>
                  </a:txBody>
                  <a:tcPr marL="68580" marR="68580" marT="0" marB="0" anchor="ctr"/>
                </a:tc>
              </a:tr>
            </a:tbl>
          </a:graphicData>
        </a:graphic>
      </p:graphicFrame>
      <p:sp>
        <p:nvSpPr>
          <p:cNvPr id="72"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73" name="Picture 2081" descr="Flag-red"/>
          <p:cNvPicPr>
            <a:picLocks noChangeAspect="1" noChangeArrowheads="1"/>
          </p:cNvPicPr>
          <p:nvPr/>
        </p:nvPicPr>
        <p:blipFill>
          <a:blip r:embed="rId5" cstate="print"/>
          <a:srcRect/>
          <a:stretch>
            <a:fillRect/>
          </a:stretch>
        </p:blipFill>
        <p:spPr bwMode="auto">
          <a:xfrm>
            <a:off x="513318" y="4548720"/>
            <a:ext cx="180000" cy="180000"/>
          </a:xfrm>
          <a:prstGeom prst="rect">
            <a:avLst/>
          </a:prstGeom>
          <a:noFill/>
          <a:ln w="9525">
            <a:noFill/>
            <a:miter lim="800000"/>
            <a:headEnd/>
            <a:tailEnd/>
          </a:ln>
        </p:spPr>
      </p:pic>
      <p:sp>
        <p:nvSpPr>
          <p:cNvPr id="74"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75"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76"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79"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80"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a:solidFill>
                  <a:schemeClr val="tx1"/>
                </a:solidFill>
              </a:rPr>
              <a:t>1</a:t>
            </a:r>
            <a:r>
              <a:rPr lang="pt-BR" sz="1200" dirty="0" smtClean="0">
                <a:solidFill>
                  <a:schemeClr val="tx1"/>
                </a:solidFill>
              </a:rPr>
              <a:t>0%</a:t>
            </a:r>
            <a:endParaRPr lang="ro-RO" sz="1200" dirty="0">
              <a:solidFill>
                <a:schemeClr val="tx1"/>
              </a:solidFill>
            </a:endParaRPr>
          </a:p>
        </p:txBody>
      </p:sp>
      <p:graphicFrame>
        <p:nvGraphicFramePr>
          <p:cNvPr id="35" name="Gráfico 34"/>
          <p:cNvGraphicFramePr/>
          <p:nvPr>
            <p:extLst>
              <p:ext uri="{D42A27DB-BD31-4B8C-83A1-F6EECF244321}">
                <p14:modId xmlns:p14="http://schemas.microsoft.com/office/powerpoint/2010/main" val="3870080215"/>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6"/>
          </a:graphicData>
        </a:graphic>
      </p:graphicFrame>
      <p:pic>
        <p:nvPicPr>
          <p:cNvPr id="37" name="Picture 22" descr="Arrow">
            <a:hlinkClick r:id="" action="ppaction://hlinkshowjump?jump=lastslideviewed"/>
          </p:cNvPr>
          <p:cNvPicPr>
            <a:picLocks noChangeAspect="1" noChangeArrowheads="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42"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3" name="Picture 2065" descr="Icon- Checklist 3"/>
          <p:cNvPicPr>
            <a:picLocks noChangeAspect="1" noChangeArrowheads="1"/>
          </p:cNvPicPr>
          <p:nvPr/>
        </p:nvPicPr>
        <p:blipFill>
          <a:blip r:embed="rId9" cstate="print"/>
          <a:srcRect/>
          <a:stretch>
            <a:fillRect/>
          </a:stretch>
        </p:blipFill>
        <p:spPr bwMode="auto">
          <a:xfrm>
            <a:off x="486615" y="808246"/>
            <a:ext cx="179219" cy="189197"/>
          </a:xfrm>
          <a:prstGeom prst="rect">
            <a:avLst/>
          </a:prstGeom>
          <a:noFill/>
          <a:ln w="9525">
            <a:noFill/>
            <a:miter lim="800000"/>
            <a:headEnd/>
            <a:tailEnd/>
          </a:ln>
        </p:spPr>
      </p:pic>
      <p:sp>
        <p:nvSpPr>
          <p:cNvPr id="50"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Implementar o controle de comparecimento de cumpridor de pena alternativa através de leitura de código de barras baseado em requisitos definidos pelo setor psicossocial da VEPA.</a:t>
            </a:r>
          </a:p>
        </p:txBody>
      </p:sp>
      <p:pic>
        <p:nvPicPr>
          <p:cNvPr id="51" name="Imagem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287670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15697"/>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Lucas Freire</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707279"/>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15697"/>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Des. Mauro Alencar</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219134"/>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468287"/>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As datas da 2ª e da 3ª etapa foram alteradas em virtude de modificações solicitadas pelos gestores na 1ª etapa, o que ocasionou um adiamento nos prazos seguintes.</a:t>
            </a:r>
          </a:p>
        </p:txBody>
      </p:sp>
      <p:sp>
        <p:nvSpPr>
          <p:cNvPr id="36" name="Round Same Side Corner Rectangle 42"/>
          <p:cNvSpPr/>
          <p:nvPr/>
        </p:nvSpPr>
        <p:spPr>
          <a:xfrm>
            <a:off x="4608460" y="2336916"/>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600508"/>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246510"/>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376663"/>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472030293"/>
              </p:ext>
            </p:extLst>
          </p:nvPr>
        </p:nvGraphicFramePr>
        <p:xfrm>
          <a:off x="418056" y="4977320"/>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effectLst/>
                          <a:latin typeface="+mn-lt"/>
                          <a:ea typeface="Calibri"/>
                          <a:cs typeface="Times New Roman"/>
                        </a:rPr>
                        <a:t>Versão inicial da funcionalidade no </a:t>
                      </a:r>
                      <a:r>
                        <a:rPr lang="pt-BR" sz="1100" dirty="0" err="1">
                          <a:effectLst/>
                          <a:latin typeface="+mn-lt"/>
                          <a:ea typeface="Calibri"/>
                          <a:cs typeface="Times New Roman"/>
                        </a:rPr>
                        <a:t>JudWin</a:t>
                      </a:r>
                      <a:r>
                        <a:rPr lang="pt-BR" sz="1100" dirty="0">
                          <a:effectLst/>
                          <a:latin typeface="+mn-lt"/>
                          <a:ea typeface="Calibri"/>
                          <a:cs typeface="Times New Roman"/>
                        </a:rPr>
                        <a:t> 1º Grau</a:t>
                      </a:r>
                    </a:p>
                  </a:txBody>
                  <a:tcPr marL="68580" marR="68580" marT="0" marB="0" anchor="ctr"/>
                </a:tc>
                <a:tc>
                  <a:txBody>
                    <a:bodyPr/>
                    <a:lstStyle/>
                    <a:p>
                      <a:pPr algn="ctr"/>
                      <a:r>
                        <a:rPr lang="pt-BR" sz="1100" dirty="0" smtClean="0">
                          <a:solidFill>
                            <a:schemeClr val="tx1">
                              <a:lumMod val="75000"/>
                              <a:lumOff val="25000"/>
                            </a:schemeClr>
                          </a:solidFill>
                        </a:rPr>
                        <a:t>Mar/12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a:effectLst/>
                          <a:latin typeface="+mn-lt"/>
                          <a:ea typeface="Calibri"/>
                          <a:cs typeface="Times New Roman"/>
                        </a:rPr>
                        <a:t>1ª etapa de melhorias</a:t>
                      </a:r>
                    </a:p>
                  </a:txBody>
                  <a:tcPr marL="68580" marR="68580" marT="0" marB="0" anchor="ctr"/>
                </a:tc>
                <a:tc>
                  <a:txBody>
                    <a:bodyPr/>
                    <a:lstStyle/>
                    <a:p>
                      <a:pPr algn="ctr"/>
                      <a:r>
                        <a:rPr lang="pt-BR" sz="1100" dirty="0" smtClean="0">
                          <a:solidFill>
                            <a:schemeClr val="tx1">
                              <a:lumMod val="75000"/>
                              <a:lumOff val="25000"/>
                            </a:schemeClr>
                          </a:solidFill>
                        </a:rPr>
                        <a:t>Set/12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a:effectLst/>
                          <a:latin typeface="+mn-lt"/>
                          <a:ea typeface="Calibri"/>
                          <a:cs typeface="Times New Roman"/>
                        </a:rPr>
                        <a:t>2ª etapa de melhorias</a:t>
                      </a:r>
                    </a:p>
                  </a:txBody>
                  <a:tcPr marL="68580" marR="68580" marT="0" marB="0" anchor="ctr"/>
                </a:tc>
                <a:tc>
                  <a:txBody>
                    <a:bodyPr/>
                    <a:lstStyle/>
                    <a:p>
                      <a:pPr algn="ctr"/>
                      <a:r>
                        <a:rPr lang="pt-BR" sz="1100" dirty="0" err="1" smtClean="0">
                          <a:solidFill>
                            <a:schemeClr val="tx1">
                              <a:lumMod val="75000"/>
                              <a:lumOff val="25000"/>
                            </a:schemeClr>
                          </a:solidFill>
                        </a:rPr>
                        <a:t>Nov</a:t>
                      </a:r>
                      <a:r>
                        <a:rPr lang="pt-BR" sz="1100" dirty="0" smtClean="0">
                          <a:solidFill>
                            <a:schemeClr val="tx1">
                              <a:lumMod val="75000"/>
                              <a:lumOff val="25000"/>
                            </a:schemeClr>
                          </a:solidFill>
                        </a:rPr>
                        <a:t>/12</a:t>
                      </a:r>
                      <a:endParaRPr lang="pt-BR" sz="1100" dirty="0">
                        <a:solidFill>
                          <a:schemeClr val="tx1">
                            <a:lumMod val="75000"/>
                            <a:lumOff val="25000"/>
                          </a:schemeClr>
                        </a:solidFill>
                      </a:endParaRPr>
                    </a:p>
                  </a:txBody>
                  <a:tcPr anchor="ctr"/>
                </a:tc>
                <a:tc>
                  <a:txBody>
                    <a:bodyPr/>
                    <a:lstStyle/>
                    <a:p>
                      <a:pPr algn="ctr"/>
                      <a:r>
                        <a:rPr lang="pt-BR" sz="1100" dirty="0" smtClean="0"/>
                        <a:t>50%</a:t>
                      </a:r>
                      <a:endParaRPr lang="pt-BR" sz="1100" dirty="0"/>
                    </a:p>
                  </a:txBody>
                  <a:tcPr anchor="ctr"/>
                </a:tc>
              </a:tr>
              <a:tr h="266400">
                <a:tc>
                  <a:txBody>
                    <a:bodyPr/>
                    <a:lstStyle/>
                    <a:p>
                      <a:pPr>
                        <a:spcAft>
                          <a:spcPts val="0"/>
                        </a:spcAft>
                      </a:pPr>
                      <a:r>
                        <a:rPr lang="pt-BR" sz="1100" dirty="0">
                          <a:effectLst/>
                          <a:latin typeface="+mn-lt"/>
                          <a:ea typeface="Calibri"/>
                          <a:cs typeface="Times New Roman"/>
                        </a:rPr>
                        <a:t>3ª etapa de melhorias</a:t>
                      </a:r>
                    </a:p>
                  </a:txBody>
                  <a:tcPr marL="68580" marR="68580" marT="0" marB="0" anchor="ctr"/>
                </a:tc>
                <a:tc>
                  <a:txBody>
                    <a:bodyPr/>
                    <a:lstStyle/>
                    <a:p>
                      <a:pPr algn="ctr"/>
                      <a:r>
                        <a:rPr lang="pt-BR" sz="1100" dirty="0" smtClean="0">
                          <a:solidFill>
                            <a:schemeClr val="tx1">
                              <a:lumMod val="75000"/>
                              <a:lumOff val="25000"/>
                            </a:schemeClr>
                          </a:solidFill>
                        </a:rPr>
                        <a:t>Dez/12</a:t>
                      </a:r>
                      <a:endParaRPr lang="pt-BR" sz="1100" dirty="0">
                        <a:solidFill>
                          <a:schemeClr val="tx1">
                            <a:lumMod val="75000"/>
                            <a:lumOff val="25000"/>
                          </a:schemeClr>
                        </a:solidFill>
                      </a:endParaRPr>
                    </a:p>
                  </a:txBody>
                  <a:tcPr anchor="ctr"/>
                </a:tc>
                <a:tc>
                  <a:txBody>
                    <a:bodyPr/>
                    <a:lstStyle/>
                    <a:p>
                      <a:pPr algn="ctr"/>
                      <a:r>
                        <a:rPr lang="pt-BR" sz="1100" dirty="0" smtClean="0"/>
                        <a:t>10%</a:t>
                      </a:r>
                      <a:endParaRPr lang="pt-BR" sz="1100" dirty="0"/>
                    </a:p>
                  </a:txBody>
                  <a:tcPr anchor="ctr"/>
                </a:tc>
              </a:tr>
              <a:tr h="266400">
                <a:tc>
                  <a:txBody>
                    <a:bodyPr/>
                    <a:lstStyle/>
                    <a:p>
                      <a:endParaRPr lang="pt-BR" sz="1100" dirty="0">
                        <a:solidFill>
                          <a:schemeClr val="tx1">
                            <a:lumMod val="75000"/>
                            <a:lumOff val="25000"/>
                          </a:schemeClr>
                        </a:solidFill>
                      </a:endParaRPr>
                    </a:p>
                  </a:txBody>
                  <a:tcPr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731615"/>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764744"/>
            <a:ext cx="180000" cy="180000"/>
          </a:xfrm>
          <a:prstGeom prst="rect">
            <a:avLst/>
          </a:prstGeom>
          <a:noFill/>
          <a:ln w="9525">
            <a:noFill/>
            <a:miter lim="800000"/>
            <a:headEnd/>
            <a:tailEnd/>
          </a:ln>
        </p:spPr>
      </p:pic>
      <p:sp>
        <p:nvSpPr>
          <p:cNvPr id="45" name="Rectangle 6"/>
          <p:cNvSpPr/>
          <p:nvPr/>
        </p:nvSpPr>
        <p:spPr>
          <a:xfrm>
            <a:off x="424620" y="1965147"/>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ro-RO" sz="1200" dirty="0">
              <a:solidFill>
                <a:schemeClr val="accent2"/>
              </a:solidFill>
            </a:endParaRPr>
          </a:p>
        </p:txBody>
      </p:sp>
      <p:sp>
        <p:nvSpPr>
          <p:cNvPr id="46" name="Round Same Side Corner Rectangle 42"/>
          <p:cNvSpPr/>
          <p:nvPr/>
        </p:nvSpPr>
        <p:spPr>
          <a:xfrm>
            <a:off x="4637544" y="169914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95643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Dezembro 2012</a:t>
            </a:r>
            <a:endParaRPr lang="ro-RO" sz="1200" dirty="0">
              <a:solidFill>
                <a:schemeClr val="tx1"/>
              </a:solidFill>
            </a:endParaRPr>
          </a:p>
        </p:txBody>
      </p:sp>
      <p:sp>
        <p:nvSpPr>
          <p:cNvPr id="48" name="Round Same Side Corner Rectangle 42"/>
          <p:cNvSpPr/>
          <p:nvPr/>
        </p:nvSpPr>
        <p:spPr>
          <a:xfrm>
            <a:off x="6753484" y="1707279"/>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964566"/>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75%</a:t>
            </a:r>
            <a:endParaRPr lang="ro-RO" sz="1200" dirty="0">
              <a:solidFill>
                <a:schemeClr val="tx1"/>
              </a:solidFill>
            </a:endParaRPr>
          </a:p>
        </p:txBody>
      </p:sp>
      <p:sp>
        <p:nvSpPr>
          <p:cNvPr id="50"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Banco Nacional de Mandados de Prisão</a:t>
            </a:r>
            <a:endParaRPr lang="pt-BR" sz="1600" dirty="0"/>
          </a:p>
        </p:txBody>
      </p:sp>
      <p:graphicFrame>
        <p:nvGraphicFramePr>
          <p:cNvPr id="51" name="Gráfico 50"/>
          <p:cNvGraphicFramePr/>
          <p:nvPr>
            <p:extLst>
              <p:ext uri="{D42A27DB-BD31-4B8C-83A1-F6EECF244321}">
                <p14:modId xmlns:p14="http://schemas.microsoft.com/office/powerpoint/2010/main" val="4233985746"/>
              </p:ext>
            </p:extLst>
          </p:nvPr>
        </p:nvGraphicFramePr>
        <p:xfrm>
          <a:off x="4655026" y="2600508"/>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18056" y="993543"/>
            <a:ext cx="8294404" cy="633593"/>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Este projeto tem por objetivo dar cumprimento à Resolução nº 137, de 13 de julho de 2011, do Conselho Nacional de Justiça, que regulamenta o Banco de Dados de Mandados de Prisão, disponibilizando no </a:t>
            </a:r>
            <a:r>
              <a:rPr lang="pt-BR" sz="1050" dirty="0" err="1">
                <a:solidFill>
                  <a:schemeClr val="tx1">
                    <a:lumMod val="95000"/>
                    <a:lumOff val="5000"/>
                  </a:schemeClr>
                </a:solidFill>
              </a:rPr>
              <a:t>JudWin</a:t>
            </a:r>
            <a:r>
              <a:rPr lang="pt-BR" sz="1050" dirty="0">
                <a:solidFill>
                  <a:schemeClr val="tx1">
                    <a:lumMod val="95000"/>
                    <a:lumOff val="5000"/>
                  </a:schemeClr>
                </a:solidFill>
              </a:rPr>
              <a:t> 1º Grau novas funcionalidades para a expedição dos mandados de prisão criminal e realizando o envio dos mesmos ao CNJ.</a:t>
            </a:r>
            <a:endParaRPr lang="ro-RO" sz="1200" dirty="0">
              <a:solidFill>
                <a:schemeClr val="accent2"/>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744374"/>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Lucas Freire</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635271"/>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João Alberto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147126"/>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39627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Foi acordado junto ao gestor, em reunião no dia 10/10/2012, que a implantação do projeto não ocorrerá na data marcada, visto que ainda aguardamos a publicação da Instrução Normativa pelo TJPE. Nova data deverá ser marcada na reunião do dia 17/10/2012, na Presidência do TJPE.</a:t>
            </a:r>
          </a:p>
        </p:txBody>
      </p:sp>
      <p:sp>
        <p:nvSpPr>
          <p:cNvPr id="36" name="Round Same Side Corner Rectangle 42"/>
          <p:cNvSpPr/>
          <p:nvPr/>
        </p:nvSpPr>
        <p:spPr>
          <a:xfrm>
            <a:off x="4608460" y="2264908"/>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528500"/>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174502"/>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304655"/>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908791517"/>
              </p:ext>
            </p:extLst>
          </p:nvPr>
        </p:nvGraphicFramePr>
        <p:xfrm>
          <a:off x="418056" y="4905312"/>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effectLst/>
                          <a:latin typeface="+mn-lt"/>
                          <a:ea typeface="Calibri"/>
                          <a:cs typeface="Times New Roman"/>
                        </a:rPr>
                        <a:t>Requisitos</a:t>
                      </a:r>
                    </a:p>
                  </a:txBody>
                  <a:tcPr marL="68580" marR="68580" marT="0" marB="0" anchor="ctr"/>
                </a:tc>
                <a:tc>
                  <a:txBody>
                    <a:bodyPr/>
                    <a:lstStyle/>
                    <a:p>
                      <a:pPr algn="ctr"/>
                      <a:r>
                        <a:rPr lang="pt-BR" sz="1100" dirty="0" err="1" smtClean="0">
                          <a:solidFill>
                            <a:schemeClr val="tx1">
                              <a:lumMod val="75000"/>
                              <a:lumOff val="25000"/>
                            </a:schemeClr>
                          </a:solidFill>
                        </a:rPr>
                        <a:t>Jul</a:t>
                      </a:r>
                      <a:r>
                        <a:rPr lang="pt-BR" sz="1100" dirty="0" smtClean="0">
                          <a:solidFill>
                            <a:schemeClr val="tx1">
                              <a:lumMod val="75000"/>
                              <a:lumOff val="25000"/>
                            </a:schemeClr>
                          </a:solidFill>
                        </a:rPr>
                        <a: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a:effectLst/>
                          <a:latin typeface="+mn-lt"/>
                          <a:ea typeface="Calibri"/>
                          <a:cs typeface="Times New Roman"/>
                        </a:rPr>
                        <a:t>Implementação</a:t>
                      </a:r>
                    </a:p>
                  </a:txBody>
                  <a:tcPr marL="68580" marR="68580" marT="0" marB="0" anchor="ctr"/>
                </a:tc>
                <a:tc>
                  <a:txBody>
                    <a:bodyPr/>
                    <a:lstStyle/>
                    <a:p>
                      <a:pPr algn="ctr"/>
                      <a:r>
                        <a:rPr lang="pt-BR" sz="1100" dirty="0" smtClean="0">
                          <a:solidFill>
                            <a:schemeClr val="tx1">
                              <a:lumMod val="75000"/>
                              <a:lumOff val="25000"/>
                            </a:schemeClr>
                          </a:solidFill>
                        </a:rPr>
                        <a:t>Set/12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a:effectLst/>
                          <a:latin typeface="+mn-lt"/>
                          <a:ea typeface="Calibri"/>
                          <a:cs typeface="Times New Roman"/>
                        </a:rPr>
                        <a:t>Homologação</a:t>
                      </a:r>
                    </a:p>
                  </a:txBody>
                  <a:tcPr marL="68580" marR="68580" marT="0" marB="0" anchor="ctr"/>
                </a:tc>
                <a:tc>
                  <a:txBody>
                    <a:bodyPr/>
                    <a:lstStyle/>
                    <a:p>
                      <a:pPr algn="ctr"/>
                      <a:r>
                        <a:rPr lang="pt-BR" sz="1100" dirty="0" smtClean="0">
                          <a:solidFill>
                            <a:schemeClr val="tx1">
                              <a:lumMod val="75000"/>
                              <a:lumOff val="25000"/>
                            </a:schemeClr>
                          </a:solidFill>
                        </a:rPr>
                        <a:t>Out/12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a:effectLst/>
                          <a:latin typeface="+mn-lt"/>
                          <a:ea typeface="Calibri"/>
                          <a:cs typeface="Times New Roman"/>
                        </a:rPr>
                        <a:t>Implantação</a:t>
                      </a:r>
                    </a:p>
                  </a:txBody>
                  <a:tcPr marL="68580" marR="68580" marT="0" marB="0" anchor="ctr"/>
                </a:tc>
                <a:tc>
                  <a:txBody>
                    <a:bodyPr/>
                    <a:lstStyle/>
                    <a:p>
                      <a:pPr algn="ctr"/>
                      <a:r>
                        <a:rPr lang="pt-BR" sz="1100" dirty="0" smtClean="0">
                          <a:solidFill>
                            <a:schemeClr val="tx1">
                              <a:lumMod val="75000"/>
                              <a:lumOff val="25000"/>
                            </a:schemeClr>
                          </a:solidFill>
                        </a:rPr>
                        <a:t>Out/12</a:t>
                      </a:r>
                      <a:endParaRPr lang="pt-BR" sz="1100" dirty="0">
                        <a:solidFill>
                          <a:schemeClr val="tx1">
                            <a:lumMod val="75000"/>
                            <a:lumOff val="25000"/>
                          </a:schemeClr>
                        </a:solidFill>
                      </a:endParaRPr>
                    </a:p>
                  </a:txBody>
                  <a:tcPr anchor="ctr"/>
                </a:tc>
                <a:tc>
                  <a:txBody>
                    <a:bodyPr/>
                    <a:lstStyle/>
                    <a:p>
                      <a:pPr algn="ctr"/>
                      <a:r>
                        <a:rPr lang="pt-BR" sz="1100" dirty="0" smtClean="0"/>
                        <a:t>0%</a:t>
                      </a:r>
                      <a:endParaRPr lang="pt-BR" sz="1100" dirty="0"/>
                    </a:p>
                  </a:txBody>
                  <a:tcPr anchor="ctr"/>
                </a:tc>
              </a:tr>
              <a:tr h="266400">
                <a:tc>
                  <a:txBody>
                    <a:bodyPr/>
                    <a:lstStyle/>
                    <a:p>
                      <a:endParaRPr lang="pt-BR" sz="1100" dirty="0">
                        <a:solidFill>
                          <a:schemeClr val="tx1">
                            <a:lumMod val="75000"/>
                            <a:lumOff val="25000"/>
                          </a:schemeClr>
                        </a:solidFill>
                      </a:endParaRPr>
                    </a:p>
                  </a:txBody>
                  <a:tcPr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659607"/>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692736"/>
            <a:ext cx="180000" cy="180000"/>
          </a:xfrm>
          <a:prstGeom prst="rect">
            <a:avLst/>
          </a:prstGeom>
          <a:noFill/>
          <a:ln w="9525">
            <a:noFill/>
            <a:miter lim="800000"/>
            <a:headEnd/>
            <a:tailEnd/>
          </a:ln>
        </p:spPr>
      </p:pic>
      <p:sp>
        <p:nvSpPr>
          <p:cNvPr id="45" name="Rectangle 6"/>
          <p:cNvSpPr/>
          <p:nvPr/>
        </p:nvSpPr>
        <p:spPr>
          <a:xfrm>
            <a:off x="424620" y="189313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ro-RO" sz="1200" dirty="0">
              <a:solidFill>
                <a:schemeClr val="accent2"/>
              </a:solidFill>
            </a:endParaRPr>
          </a:p>
        </p:txBody>
      </p:sp>
      <p:sp>
        <p:nvSpPr>
          <p:cNvPr id="46" name="Round Same Side Corner Rectangle 42"/>
          <p:cNvSpPr/>
          <p:nvPr/>
        </p:nvSpPr>
        <p:spPr>
          <a:xfrm>
            <a:off x="4637544" y="162713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88442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Outubro 2012</a:t>
            </a:r>
            <a:endParaRPr lang="ro-RO" sz="1200" dirty="0">
              <a:solidFill>
                <a:schemeClr val="tx1"/>
              </a:solidFill>
            </a:endParaRPr>
          </a:p>
        </p:txBody>
      </p:sp>
      <p:sp>
        <p:nvSpPr>
          <p:cNvPr id="48" name="Round Same Side Corner Rectangle 42"/>
          <p:cNvSpPr/>
          <p:nvPr/>
        </p:nvSpPr>
        <p:spPr>
          <a:xfrm>
            <a:off x="6753484" y="163527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89255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a:solidFill>
                  <a:schemeClr val="tx1"/>
                </a:solidFill>
              </a:rPr>
              <a:t>9</a:t>
            </a:r>
            <a:r>
              <a:rPr lang="pt-BR" sz="1200" dirty="0" smtClean="0">
                <a:solidFill>
                  <a:schemeClr val="tx1"/>
                </a:solidFill>
              </a:rPr>
              <a:t>5%</a:t>
            </a:r>
            <a:endParaRPr lang="ro-RO" sz="1200" dirty="0">
              <a:solidFill>
                <a:schemeClr val="tx1"/>
              </a:solidFill>
            </a:endParaRPr>
          </a:p>
        </p:txBody>
      </p:sp>
      <p:sp>
        <p:nvSpPr>
          <p:cNvPr id="50"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Protocolo Integrado</a:t>
            </a:r>
            <a:endParaRPr lang="pt-BR" sz="1600" dirty="0"/>
          </a:p>
        </p:txBody>
      </p:sp>
      <p:graphicFrame>
        <p:nvGraphicFramePr>
          <p:cNvPr id="51" name="Gráfico 50"/>
          <p:cNvGraphicFramePr/>
          <p:nvPr>
            <p:extLst>
              <p:ext uri="{D42A27DB-BD31-4B8C-83A1-F6EECF244321}">
                <p14:modId xmlns:p14="http://schemas.microsoft.com/office/powerpoint/2010/main" val="4179772023"/>
              </p:ext>
            </p:extLst>
          </p:nvPr>
        </p:nvGraphicFramePr>
        <p:xfrm>
          <a:off x="4655026" y="2528500"/>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18056" y="993543"/>
            <a:ext cx="8294404" cy="561585"/>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Este projeto tem por objetivo facilitar o acesso à Justiça por parte dos advogados, no sentido de ajustar o Sistema </a:t>
            </a:r>
            <a:r>
              <a:rPr lang="pt-BR" sz="1050" dirty="0" err="1">
                <a:solidFill>
                  <a:schemeClr val="tx1">
                    <a:lumMod val="95000"/>
                    <a:lumOff val="5000"/>
                  </a:schemeClr>
                </a:solidFill>
              </a:rPr>
              <a:t>JudWin</a:t>
            </a:r>
            <a:r>
              <a:rPr lang="pt-BR" sz="1050" dirty="0">
                <a:solidFill>
                  <a:schemeClr val="tx1">
                    <a:lumMod val="95000"/>
                    <a:lumOff val="5000"/>
                  </a:schemeClr>
                </a:solidFill>
              </a:rPr>
              <a:t> 1º Grau de forma que ele permita a entrada de petições não-iniciais e requerimentos de forma integrada a partir de qualquer comarca do Estado de Pernambuco.</a:t>
            </a:r>
            <a:endParaRPr lang="ro-RO" sz="1200" dirty="0">
              <a:solidFill>
                <a:schemeClr val="accent2"/>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657828"/>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a:solidFill>
                    <a:schemeClr val="bg1"/>
                  </a:solidFill>
                  <a:effectLst>
                    <a:outerShdw blurRad="38100" dist="38100" dir="2700000" algn="tl">
                      <a:srgbClr val="000000">
                        <a:alpha val="43137"/>
                      </a:srgbClr>
                    </a:outerShdw>
                  </a:effectLst>
                  <a:latin typeface="+mj-lt"/>
                </a:rPr>
                <a:t>Hadautho Roberto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Ruy Patu</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A Coordenação de Conciliação, Mediação e Arbitragem ficou responsável pelo treinamento e divulgação aos usuários. Previsto para até o final de outubro.</a:t>
            </a:r>
            <a:endParaRPr lang="pt-BR" sz="1050" dirty="0">
              <a:solidFill>
                <a:schemeClr val="tx1">
                  <a:lumMod val="95000"/>
                  <a:lumOff val="5000"/>
                </a:schemeClr>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114989031"/>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smtClean="0">
                          <a:effectLst/>
                          <a:latin typeface="+mn-lt"/>
                          <a:ea typeface="Calibri"/>
                          <a:cs typeface="Times New Roman"/>
                        </a:rPr>
                        <a:t>Homologação</a:t>
                      </a:r>
                      <a:endParaRPr lang="pt-BR" sz="1100" dirty="0">
                        <a:effectLst/>
                        <a:latin typeface="+mn-lt"/>
                        <a:ea typeface="Calibri"/>
                        <a:cs typeface="Times New Roman"/>
                      </a:endParaRPr>
                    </a:p>
                  </a:txBody>
                  <a:tcPr marL="68580" marR="68580" marT="0" marB="0" anchor="ctr"/>
                </a:tc>
                <a:tc>
                  <a:txBody>
                    <a:bodyPr/>
                    <a:lstStyle/>
                    <a:p>
                      <a:pPr algn="ctr"/>
                      <a:r>
                        <a:rPr lang="pt-BR" sz="1100" dirty="0" smtClean="0">
                          <a:solidFill>
                            <a:schemeClr val="tx1">
                              <a:lumMod val="75000"/>
                              <a:lumOff val="25000"/>
                            </a:schemeClr>
                          </a:solidFill>
                        </a:rPr>
                        <a:t>Set/12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smtClean="0">
                          <a:effectLst/>
                          <a:latin typeface="+mn-lt"/>
                          <a:ea typeface="Calibri"/>
                          <a:cs typeface="Times New Roman"/>
                        </a:rPr>
                        <a:t>Entrada em Produção</a:t>
                      </a:r>
                      <a:endParaRPr lang="pt-BR" sz="1100" dirty="0">
                        <a:effectLst/>
                        <a:latin typeface="+mn-lt"/>
                        <a:ea typeface="Calibri"/>
                        <a:cs typeface="Times New Roman"/>
                      </a:endParaRPr>
                    </a:p>
                  </a:txBody>
                  <a:tcPr marL="68580" marR="68580" marT="0" marB="0" anchor="ctr"/>
                </a:tc>
                <a:tc>
                  <a:txBody>
                    <a:bodyPr/>
                    <a:lstStyle/>
                    <a:p>
                      <a:pPr algn="ctr"/>
                      <a:r>
                        <a:rPr lang="pt-BR" sz="1100" dirty="0" smtClean="0">
                          <a:solidFill>
                            <a:schemeClr val="tx1">
                              <a:lumMod val="75000"/>
                              <a:lumOff val="25000"/>
                            </a:schemeClr>
                          </a:solidFill>
                        </a:rPr>
                        <a:t>Out/12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endParaRPr lang="pt-BR" sz="1100" dirty="0">
                        <a:solidFill>
                          <a:schemeClr val="tx1">
                            <a:lumMod val="75000"/>
                            <a:lumOff val="25000"/>
                          </a:schemeClr>
                        </a:solidFill>
                      </a:endParaRPr>
                    </a:p>
                  </a:txBody>
                  <a:tcPr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1050" dirty="0">
              <a:solidFill>
                <a:schemeClr val="tx1">
                  <a:lumMod val="95000"/>
                  <a:lumOff val="5000"/>
                </a:schemeClr>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Outubro 2012</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a:t>
            </a:r>
            <a:r>
              <a:rPr lang="pt-BR" sz="1600" dirty="0" err="1">
                <a:solidFill>
                  <a:schemeClr val="bg1"/>
                </a:solidFill>
              </a:rPr>
              <a:t>Pré</a:t>
            </a:r>
            <a:r>
              <a:rPr lang="pt-BR" sz="1600" dirty="0">
                <a:solidFill>
                  <a:schemeClr val="bg1"/>
                </a:solidFill>
              </a:rPr>
              <a:t>-queixa (Mediação &amp; Arbitragem)</a:t>
            </a:r>
            <a:endParaRPr lang="pt-BR" sz="1600" dirty="0"/>
          </a:p>
        </p:txBody>
      </p:sp>
      <p:graphicFrame>
        <p:nvGraphicFramePr>
          <p:cNvPr id="51" name="Gráfico 50"/>
          <p:cNvGraphicFramePr/>
          <p:nvPr>
            <p:extLst>
              <p:ext uri="{D42A27DB-BD31-4B8C-83A1-F6EECF244321}">
                <p14:modId xmlns:p14="http://schemas.microsoft.com/office/powerpoint/2010/main" val="4023125110"/>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Sistema para registro de </a:t>
            </a:r>
            <a:r>
              <a:rPr lang="pt-BR" sz="1050" dirty="0" err="1">
                <a:solidFill>
                  <a:schemeClr val="tx1">
                    <a:lumMod val="95000"/>
                    <a:lumOff val="5000"/>
                  </a:schemeClr>
                </a:solidFill>
              </a:rPr>
              <a:t>pré</a:t>
            </a:r>
            <a:r>
              <a:rPr lang="pt-BR" sz="1050" dirty="0">
                <a:solidFill>
                  <a:schemeClr val="tx1">
                    <a:lumMod val="95000"/>
                    <a:lumOff val="5000"/>
                  </a:schemeClr>
                </a:solidFill>
              </a:rPr>
              <a:t>-queixas dos juizados.</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Lucas Freire</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A definir</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680416486"/>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endParaRPr lang="pt-BR" sz="1100" dirty="0">
                        <a:solidFill>
                          <a:schemeClr val="tx1">
                            <a:lumMod val="75000"/>
                            <a:lumOff val="25000"/>
                          </a:schemeClr>
                        </a:solidFill>
                      </a:endParaRPr>
                    </a:p>
                  </a:txBody>
                  <a:tcPr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1050" dirty="0">
              <a:solidFill>
                <a:schemeClr val="tx1">
                  <a:lumMod val="95000"/>
                  <a:lumOff val="5000"/>
                </a:schemeClr>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a:solidFill>
                  <a:schemeClr val="tx1"/>
                </a:solidFill>
              </a:rPr>
              <a:t>9</a:t>
            </a:r>
            <a:r>
              <a:rPr lang="pt-BR" sz="1200" dirty="0" smtClean="0">
                <a:solidFill>
                  <a:schemeClr val="tx1"/>
                </a:solidFill>
              </a:rPr>
              <a:t>5%</a:t>
            </a:r>
            <a:endParaRPr lang="ro-RO" sz="1200" dirty="0">
              <a:solidFill>
                <a:schemeClr val="tx1"/>
              </a:solidFill>
            </a:endParaRPr>
          </a:p>
        </p:txBody>
      </p:sp>
      <p:sp>
        <p:nvSpPr>
          <p:cNvPr id="50"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Execução Fiscal Eletrônica</a:t>
            </a:r>
            <a:endParaRPr lang="pt-BR" sz="1600" dirty="0"/>
          </a:p>
        </p:txBody>
      </p:sp>
      <p:sp>
        <p:nvSpPr>
          <p:cNvPr id="52"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00" dirty="0">
                <a:solidFill>
                  <a:schemeClr val="tx1">
                    <a:lumMod val="95000"/>
                    <a:lumOff val="5000"/>
                  </a:schemeClr>
                </a:solidFill>
              </a:rPr>
              <a:t>O sistema desenvolvido pelo TJPE foi finalizado, porém as Procuradorias do Estado, de Jaboatão e Recife ainda não desenvolveram seus sistemas para integrarem-se ao do TJPE</a:t>
            </a:r>
            <a:r>
              <a:rPr lang="pt-BR" sz="1000" dirty="0" smtClean="0">
                <a:solidFill>
                  <a:schemeClr val="tx1">
                    <a:lumMod val="95000"/>
                    <a:lumOff val="5000"/>
                  </a:schemeClr>
                </a:solidFill>
              </a:rPr>
              <a:t>.</a:t>
            </a:r>
          </a:p>
          <a:p>
            <a:pPr algn="just"/>
            <a:r>
              <a:rPr lang="pt-BR" sz="1000" b="1" dirty="0" smtClean="0">
                <a:solidFill>
                  <a:schemeClr val="accent2">
                    <a:lumMod val="50000"/>
                  </a:schemeClr>
                </a:solidFill>
              </a:rPr>
              <a:t>Em outubro, por solicitação de Dr. João Alberto (Diretor do Fórum do Recife), houve repasse de documentação técnica para a EMPREL. O próximo lote de ajuizamentos da Procuradoria Municipal do Recife já deverá utilizar essa integração.</a:t>
            </a:r>
            <a:endParaRPr lang="pt-BR" sz="1000" b="1" dirty="0">
              <a:solidFill>
                <a:schemeClr val="accent2">
                  <a:lumMod val="50000"/>
                </a:schemeClr>
              </a:solidFill>
            </a:endParaRPr>
          </a:p>
        </p:txBody>
      </p:sp>
      <p:graphicFrame>
        <p:nvGraphicFramePr>
          <p:cNvPr id="35" name="Gráfico 34"/>
          <p:cNvGraphicFramePr/>
          <p:nvPr>
            <p:extLst>
              <p:ext uri="{D42A27DB-BD31-4B8C-83A1-F6EECF244321}">
                <p14:modId xmlns:p14="http://schemas.microsoft.com/office/powerpoint/2010/main" val="2972073839"/>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1"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Desenvolvimento de sistema que permita a integração fiscal com as Procuradorias Municipais e Estadual.</a:t>
            </a: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a:solidFill>
                    <a:schemeClr val="bg1"/>
                  </a:solidFill>
                  <a:effectLst>
                    <a:outerShdw blurRad="38100" dist="38100" dir="2700000" algn="tl">
                      <a:srgbClr val="000000">
                        <a:alpha val="43137"/>
                      </a:srgbClr>
                    </a:outerShdw>
                  </a:effectLst>
                  <a:latin typeface="+mj-lt"/>
                </a:rPr>
                <a:t>Hadautho Roberto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a:t>
              </a:r>
              <a:r>
                <a:rPr lang="pt-PT" sz="1200" b="1" dirty="0" smtClean="0">
                  <a:solidFill>
                    <a:schemeClr val="bg1"/>
                  </a:solidFill>
                  <a:effectLst>
                    <a:outerShdw blurRad="38100" dist="38100" dir="2700000" algn="tl">
                      <a:srgbClr val="000000">
                        <a:alpha val="43137"/>
                      </a:srgbClr>
                    </a:outerShdw>
                  </a:effectLst>
                  <a:latin typeface="+mj-lt"/>
                </a:rPr>
                <a:t>João Alberto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O cronograma deverá estar elaborado até a 1º quinzena de novembro.</a:t>
            </a:r>
            <a:endParaRPr lang="pt-BR" sz="1050" dirty="0">
              <a:solidFill>
                <a:schemeClr val="tx1">
                  <a:lumMod val="95000"/>
                  <a:lumOff val="5000"/>
                </a:schemeClr>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932001847"/>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smtClean="0">
                          <a:effectLst/>
                          <a:latin typeface="+mn-lt"/>
                          <a:ea typeface="Calibri"/>
                          <a:cs typeface="Times New Roman"/>
                        </a:rPr>
                        <a:t>Levantamento de requisito e especificação</a:t>
                      </a:r>
                    </a:p>
                  </a:txBody>
                  <a:tcPr marL="68580" marR="68580" marT="0" marB="0" anchor="ctr"/>
                </a:tc>
                <a:tc>
                  <a:txBody>
                    <a:bodyPr/>
                    <a:lstStyle/>
                    <a:p>
                      <a:pPr algn="ctr"/>
                      <a:r>
                        <a:rPr lang="pt-BR" sz="1100" dirty="0" smtClean="0">
                          <a:solidFill>
                            <a:schemeClr val="tx1">
                              <a:lumMod val="75000"/>
                              <a:lumOff val="25000"/>
                            </a:schemeClr>
                          </a:solidFill>
                        </a:rPr>
                        <a:t>Out/12</a:t>
                      </a:r>
                      <a:endParaRPr lang="pt-BR" sz="1100" dirty="0">
                        <a:solidFill>
                          <a:schemeClr val="tx1">
                            <a:lumMod val="75000"/>
                            <a:lumOff val="25000"/>
                          </a:schemeClr>
                        </a:solidFill>
                      </a:endParaRPr>
                    </a:p>
                  </a:txBody>
                  <a:tcPr anchor="ctr"/>
                </a:tc>
                <a:tc>
                  <a:txBody>
                    <a:bodyPr/>
                    <a:lstStyle/>
                    <a:p>
                      <a:pPr algn="ctr"/>
                      <a:r>
                        <a:rPr lang="pt-BR" sz="1100" dirty="0" smtClean="0"/>
                        <a:t>95%</a:t>
                      </a: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endParaRPr lang="pt-BR" sz="1100" dirty="0">
                        <a:solidFill>
                          <a:schemeClr val="tx1">
                            <a:lumMod val="75000"/>
                            <a:lumOff val="25000"/>
                          </a:schemeClr>
                        </a:solidFill>
                      </a:endParaRPr>
                    </a:p>
                  </a:txBody>
                  <a:tcPr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1050" dirty="0">
              <a:solidFill>
                <a:schemeClr val="tx1">
                  <a:lumMod val="95000"/>
                  <a:lumOff val="5000"/>
                </a:schemeClr>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15%</a:t>
            </a:r>
            <a:endParaRPr lang="ro-RO" sz="1200" dirty="0">
              <a:solidFill>
                <a:schemeClr val="tx1"/>
              </a:solidFill>
            </a:endParaRPr>
          </a:p>
        </p:txBody>
      </p:sp>
      <p:sp>
        <p:nvSpPr>
          <p:cNvPr id="50"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Painel de Chamadas de Audiências</a:t>
            </a:r>
            <a:endParaRPr lang="pt-BR" sz="1600" dirty="0"/>
          </a:p>
        </p:txBody>
      </p:sp>
      <p:graphicFrame>
        <p:nvGraphicFramePr>
          <p:cNvPr id="51" name="Gráfico 50"/>
          <p:cNvGraphicFramePr/>
          <p:nvPr>
            <p:extLst>
              <p:ext uri="{D42A27DB-BD31-4B8C-83A1-F6EECF244321}">
                <p14:modId xmlns:p14="http://schemas.microsoft.com/office/powerpoint/2010/main" val="2565457464"/>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O projeto em questão visa informar o agendamento das audiências para a população, em painéis eletrônicos distribuídos na área do Fórum da Capital. </a:t>
            </a: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2302"/>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15697"/>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Lucas Freire</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635271"/>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15697"/>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BR" sz="1200" b="1" dirty="0" smtClean="0">
                  <a:solidFill>
                    <a:schemeClr val="bg1"/>
                  </a:solidFill>
                  <a:effectLst>
                    <a:outerShdw blurRad="38100" dist="38100" dir="2700000" algn="tl">
                      <a:srgbClr val="000000">
                        <a:alpha val="43137"/>
                      </a:srgbClr>
                    </a:outerShdw>
                  </a:effectLst>
                  <a:latin typeface="+mj-lt"/>
                </a:rPr>
                <a:t>Dra. Mariana Vargas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147126"/>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39627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Está prevista uma 2ª iteração do projeto, com uma integração com o </a:t>
            </a:r>
            <a:r>
              <a:rPr lang="pt-BR" sz="1050" dirty="0" err="1">
                <a:solidFill>
                  <a:schemeClr val="tx1">
                    <a:lumMod val="95000"/>
                    <a:lumOff val="5000"/>
                  </a:schemeClr>
                </a:solidFill>
              </a:rPr>
              <a:t>JudWin</a:t>
            </a:r>
            <a:r>
              <a:rPr lang="pt-BR" sz="1050" dirty="0">
                <a:solidFill>
                  <a:schemeClr val="tx1">
                    <a:lumMod val="95000"/>
                    <a:lumOff val="5000"/>
                  </a:schemeClr>
                </a:solidFill>
              </a:rPr>
              <a:t> 1º Grau, que ainda não foi planejada junto ao gestor.</a:t>
            </a:r>
          </a:p>
        </p:txBody>
      </p:sp>
      <p:sp>
        <p:nvSpPr>
          <p:cNvPr id="36" name="Round Same Side Corner Rectangle 42"/>
          <p:cNvSpPr/>
          <p:nvPr/>
        </p:nvSpPr>
        <p:spPr>
          <a:xfrm>
            <a:off x="4608460" y="2264908"/>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528500"/>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174502"/>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304655"/>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165436988"/>
              </p:ext>
            </p:extLst>
          </p:nvPr>
        </p:nvGraphicFramePr>
        <p:xfrm>
          <a:off x="418056" y="4905312"/>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effectLst/>
                          <a:latin typeface="+mn-lt"/>
                          <a:ea typeface="Calibri"/>
                          <a:cs typeface="Times New Roman"/>
                        </a:rPr>
                        <a:t>[1ª iteração] Requisitos</a:t>
                      </a:r>
                    </a:p>
                  </a:txBody>
                  <a:tcPr marL="68580" marR="68580" marT="0" marB="0" anchor="ctr"/>
                </a:tc>
                <a:tc>
                  <a:txBody>
                    <a:bodyPr/>
                    <a:lstStyle/>
                    <a:p>
                      <a:pPr algn="ctr"/>
                      <a:r>
                        <a:rPr lang="pt-BR" sz="1100" dirty="0" smtClean="0">
                          <a:solidFill>
                            <a:schemeClr val="tx1">
                              <a:lumMod val="75000"/>
                              <a:lumOff val="25000"/>
                            </a:schemeClr>
                          </a:solidFill>
                        </a:rPr>
                        <a:t>Set/12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a:effectLst/>
                          <a:latin typeface="+mn-lt"/>
                          <a:ea typeface="Calibri"/>
                          <a:cs typeface="Times New Roman"/>
                        </a:rPr>
                        <a:t>[1ª iteração] Implementação</a:t>
                      </a:r>
                    </a:p>
                  </a:txBody>
                  <a:tcPr marL="68580" marR="68580" marT="0" marB="0" anchor="ctr"/>
                </a:tc>
                <a:tc>
                  <a:txBody>
                    <a:bodyPr/>
                    <a:lstStyle/>
                    <a:p>
                      <a:pPr algn="ctr"/>
                      <a:r>
                        <a:rPr lang="pt-BR" sz="1100" dirty="0" smtClean="0">
                          <a:solidFill>
                            <a:schemeClr val="tx1">
                              <a:lumMod val="75000"/>
                              <a:lumOff val="25000"/>
                            </a:schemeClr>
                          </a:solidFill>
                        </a:rPr>
                        <a:t>Out/12</a:t>
                      </a:r>
                      <a:endParaRPr lang="pt-BR" sz="1100" dirty="0">
                        <a:solidFill>
                          <a:schemeClr val="tx1">
                            <a:lumMod val="75000"/>
                            <a:lumOff val="25000"/>
                          </a:schemeClr>
                        </a:solidFill>
                      </a:endParaRPr>
                    </a:p>
                  </a:txBody>
                  <a:tcPr anchor="ctr"/>
                </a:tc>
                <a:tc>
                  <a:txBody>
                    <a:bodyPr/>
                    <a:lstStyle/>
                    <a:p>
                      <a:pPr algn="ctr"/>
                      <a:r>
                        <a:rPr lang="pt-BR" sz="1100" dirty="0" smtClean="0"/>
                        <a:t>60%</a:t>
                      </a:r>
                      <a:endParaRPr lang="pt-BR" sz="1100" dirty="0"/>
                    </a:p>
                  </a:txBody>
                  <a:tcPr anchor="ctr"/>
                </a:tc>
              </a:tr>
              <a:tr h="266400">
                <a:tc>
                  <a:txBody>
                    <a:bodyPr/>
                    <a:lstStyle/>
                    <a:p>
                      <a:pPr>
                        <a:spcAft>
                          <a:spcPts val="0"/>
                        </a:spcAft>
                      </a:pPr>
                      <a:r>
                        <a:rPr lang="pt-BR" sz="1100" dirty="0">
                          <a:effectLst/>
                          <a:latin typeface="+mn-lt"/>
                          <a:ea typeface="Calibri"/>
                          <a:cs typeface="Times New Roman"/>
                        </a:rPr>
                        <a:t>[1ª iteração] Homologação</a:t>
                      </a:r>
                    </a:p>
                  </a:txBody>
                  <a:tcPr marL="68580" marR="68580" marT="0" marB="0" anchor="ctr"/>
                </a:tc>
                <a:tc>
                  <a:txBody>
                    <a:bodyPr/>
                    <a:lstStyle/>
                    <a:p>
                      <a:pPr algn="ctr"/>
                      <a:r>
                        <a:rPr lang="pt-BR" sz="1100" dirty="0" smtClean="0">
                          <a:solidFill>
                            <a:schemeClr val="tx1">
                              <a:lumMod val="75000"/>
                              <a:lumOff val="25000"/>
                            </a:schemeClr>
                          </a:solidFill>
                        </a:rPr>
                        <a:t>Out/12</a:t>
                      </a:r>
                      <a:endParaRPr lang="pt-BR" sz="1100" dirty="0">
                        <a:solidFill>
                          <a:schemeClr val="tx1">
                            <a:lumMod val="75000"/>
                            <a:lumOff val="25000"/>
                          </a:schemeClr>
                        </a:solidFill>
                      </a:endParaRPr>
                    </a:p>
                  </a:txBody>
                  <a:tcPr anchor="ctr"/>
                </a:tc>
                <a:tc>
                  <a:txBody>
                    <a:bodyPr/>
                    <a:lstStyle/>
                    <a:p>
                      <a:pPr algn="ctr"/>
                      <a:r>
                        <a:rPr lang="pt-BR" sz="1100" dirty="0" smtClean="0"/>
                        <a:t>0%</a:t>
                      </a:r>
                      <a:endParaRPr lang="pt-BR" sz="1100" dirty="0"/>
                    </a:p>
                  </a:txBody>
                  <a:tcPr anchor="ctr"/>
                </a:tc>
              </a:tr>
              <a:tr h="266400">
                <a:tc>
                  <a:txBody>
                    <a:bodyPr/>
                    <a:lstStyle/>
                    <a:p>
                      <a:pPr>
                        <a:spcAft>
                          <a:spcPts val="0"/>
                        </a:spcAft>
                      </a:pPr>
                      <a:r>
                        <a:rPr lang="pt-BR" sz="1100" dirty="0">
                          <a:effectLst/>
                          <a:latin typeface="+mn-lt"/>
                          <a:ea typeface="Calibri"/>
                          <a:cs typeface="Times New Roman"/>
                        </a:rPr>
                        <a:t>[1ª iteração] Implantação</a:t>
                      </a:r>
                    </a:p>
                  </a:txBody>
                  <a:tcPr marL="68580" marR="68580" marT="0" marB="0" anchor="ctr"/>
                </a:tc>
                <a:tc>
                  <a:txBody>
                    <a:bodyPr/>
                    <a:lstStyle/>
                    <a:p>
                      <a:pPr algn="ctr"/>
                      <a:r>
                        <a:rPr lang="pt-BR" sz="1100" dirty="0" err="1" smtClean="0">
                          <a:solidFill>
                            <a:schemeClr val="tx1">
                              <a:lumMod val="75000"/>
                              <a:lumOff val="25000"/>
                            </a:schemeClr>
                          </a:solidFill>
                        </a:rPr>
                        <a:t>Nov</a:t>
                      </a:r>
                      <a:r>
                        <a:rPr lang="pt-BR" sz="1100" dirty="0" smtClean="0">
                          <a:solidFill>
                            <a:schemeClr val="tx1">
                              <a:lumMod val="75000"/>
                              <a:lumOff val="25000"/>
                            </a:schemeClr>
                          </a:solidFill>
                        </a:rPr>
                        <a:t>/12</a:t>
                      </a:r>
                      <a:endParaRPr lang="pt-BR" sz="1100" dirty="0">
                        <a:solidFill>
                          <a:schemeClr val="tx1">
                            <a:lumMod val="75000"/>
                            <a:lumOff val="25000"/>
                          </a:schemeClr>
                        </a:solidFill>
                      </a:endParaRPr>
                    </a:p>
                  </a:txBody>
                  <a:tcPr anchor="ctr"/>
                </a:tc>
                <a:tc>
                  <a:txBody>
                    <a:bodyPr/>
                    <a:lstStyle/>
                    <a:p>
                      <a:pPr algn="ctr"/>
                      <a:r>
                        <a:rPr lang="pt-BR" sz="1100" dirty="0" smtClean="0"/>
                        <a:t>0%</a:t>
                      </a:r>
                      <a:endParaRPr lang="pt-BR" sz="1100" dirty="0"/>
                    </a:p>
                  </a:txBody>
                  <a:tcPr anchor="ctr"/>
                </a:tc>
              </a:tr>
              <a:tr h="266400">
                <a:tc>
                  <a:txBody>
                    <a:bodyPr/>
                    <a:lstStyle/>
                    <a:p>
                      <a:endParaRPr lang="pt-BR" sz="1100" dirty="0">
                        <a:solidFill>
                          <a:schemeClr val="tx1">
                            <a:lumMod val="75000"/>
                            <a:lumOff val="25000"/>
                          </a:schemeClr>
                        </a:solidFill>
                      </a:endParaRPr>
                    </a:p>
                  </a:txBody>
                  <a:tcPr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659607"/>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692736"/>
            <a:ext cx="180000" cy="180000"/>
          </a:xfrm>
          <a:prstGeom prst="rect">
            <a:avLst/>
          </a:prstGeom>
          <a:noFill/>
          <a:ln w="9525">
            <a:noFill/>
            <a:miter lim="800000"/>
            <a:headEnd/>
            <a:tailEnd/>
          </a:ln>
        </p:spPr>
      </p:pic>
      <p:sp>
        <p:nvSpPr>
          <p:cNvPr id="45" name="Rectangle 6"/>
          <p:cNvSpPr/>
          <p:nvPr/>
        </p:nvSpPr>
        <p:spPr>
          <a:xfrm>
            <a:off x="424620" y="189313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1050" dirty="0">
              <a:solidFill>
                <a:schemeClr val="tx1">
                  <a:lumMod val="95000"/>
                  <a:lumOff val="5000"/>
                </a:schemeClr>
              </a:solidFill>
            </a:endParaRPr>
          </a:p>
        </p:txBody>
      </p:sp>
      <p:sp>
        <p:nvSpPr>
          <p:cNvPr id="46" name="Round Same Side Corner Rectangle 42"/>
          <p:cNvSpPr/>
          <p:nvPr/>
        </p:nvSpPr>
        <p:spPr>
          <a:xfrm>
            <a:off x="4637544" y="162713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88442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Novembro 2012</a:t>
            </a:r>
            <a:endParaRPr lang="ro-RO" sz="1200" dirty="0">
              <a:solidFill>
                <a:schemeClr val="tx1"/>
              </a:solidFill>
            </a:endParaRPr>
          </a:p>
        </p:txBody>
      </p:sp>
      <p:sp>
        <p:nvSpPr>
          <p:cNvPr id="48" name="Round Same Side Corner Rectangle 42"/>
          <p:cNvSpPr/>
          <p:nvPr/>
        </p:nvSpPr>
        <p:spPr>
          <a:xfrm>
            <a:off x="6753484" y="163527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89255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40%</a:t>
            </a:r>
            <a:endParaRPr lang="ro-RO" sz="1200" dirty="0">
              <a:solidFill>
                <a:schemeClr val="tx1"/>
              </a:solidFill>
            </a:endParaRPr>
          </a:p>
        </p:txBody>
      </p:sp>
      <p:sp>
        <p:nvSpPr>
          <p:cNvPr id="50"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a:t>
            </a:r>
            <a:r>
              <a:rPr lang="pt-BR" sz="1600" dirty="0" err="1">
                <a:solidFill>
                  <a:schemeClr val="bg1"/>
                </a:solidFill>
              </a:rPr>
              <a:t>Vitaliciamento</a:t>
            </a:r>
            <a:endParaRPr lang="pt-BR" sz="1600" dirty="0"/>
          </a:p>
        </p:txBody>
      </p:sp>
      <p:graphicFrame>
        <p:nvGraphicFramePr>
          <p:cNvPr id="51" name="Gráfico 50"/>
          <p:cNvGraphicFramePr/>
          <p:nvPr>
            <p:extLst>
              <p:ext uri="{D42A27DB-BD31-4B8C-83A1-F6EECF244321}">
                <p14:modId xmlns:p14="http://schemas.microsoft.com/office/powerpoint/2010/main" val="2939533813"/>
              </p:ext>
            </p:extLst>
          </p:nvPr>
        </p:nvGraphicFramePr>
        <p:xfrm>
          <a:off x="4655026" y="2528500"/>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2"/>
            <a:ext cx="8265704" cy="57600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Este projeto tem por objetivo atender a uma solicitação do Núcleo de </a:t>
            </a:r>
            <a:r>
              <a:rPr lang="pt-BR" sz="1050" dirty="0" err="1">
                <a:solidFill>
                  <a:schemeClr val="tx1">
                    <a:lumMod val="95000"/>
                    <a:lumOff val="5000"/>
                  </a:schemeClr>
                </a:solidFill>
              </a:rPr>
              <a:t>Vitaliciamento</a:t>
            </a:r>
            <a:r>
              <a:rPr lang="pt-BR" sz="1050" dirty="0">
                <a:solidFill>
                  <a:schemeClr val="tx1">
                    <a:lumMod val="95000"/>
                    <a:lumOff val="5000"/>
                  </a:schemeClr>
                </a:solidFill>
              </a:rPr>
              <a:t>, da Corregedoria Geral de Justiça, para que as avaliações dos Juízes </a:t>
            </a:r>
            <a:r>
              <a:rPr lang="pt-BR" sz="1050" dirty="0" err="1">
                <a:solidFill>
                  <a:schemeClr val="tx1">
                    <a:lumMod val="95000"/>
                    <a:lumOff val="5000"/>
                  </a:schemeClr>
                </a:solidFill>
              </a:rPr>
              <a:t>vitaliciandos</a:t>
            </a:r>
            <a:r>
              <a:rPr lang="pt-BR" sz="1050" dirty="0">
                <a:solidFill>
                  <a:schemeClr val="tx1">
                    <a:lumMod val="95000"/>
                    <a:lumOff val="5000"/>
                  </a:schemeClr>
                </a:solidFill>
              </a:rPr>
              <a:t> possam ser realizadas com mais eficiência pelos Juízes avaliadores. A aplicação permitirá o cadastro e a consulta das avaliações de Atividade Judicante e de Fatos Observados.</a:t>
            </a: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657852"/>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15697"/>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Rafael Seabra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15697"/>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 Carlos Moraes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Pendentes de definição :</a:t>
            </a:r>
          </a:p>
          <a:p>
            <a:pPr algn="just"/>
            <a:r>
              <a:rPr lang="pt-BR" sz="1050" dirty="0">
                <a:solidFill>
                  <a:schemeClr val="tx1">
                    <a:lumMod val="95000"/>
                    <a:lumOff val="5000"/>
                  </a:schemeClr>
                </a:solidFill>
              </a:rPr>
              <a:t>Internet / Consultas TJPE</a:t>
            </a:r>
          </a:p>
          <a:p>
            <a:pPr algn="just"/>
            <a:r>
              <a:rPr lang="pt-BR" sz="1050" dirty="0">
                <a:solidFill>
                  <a:schemeClr val="tx1">
                    <a:lumMod val="95000"/>
                    <a:lumOff val="5000"/>
                  </a:schemeClr>
                </a:solidFill>
              </a:rPr>
              <a:t>Relatório de Processos pendentes de julgamento</a:t>
            </a:r>
          </a:p>
          <a:p>
            <a:pPr algn="just"/>
            <a:r>
              <a:rPr lang="pt-BR" sz="1050" dirty="0">
                <a:solidFill>
                  <a:schemeClr val="tx1">
                    <a:lumMod val="95000"/>
                    <a:lumOff val="5000"/>
                  </a:schemeClr>
                </a:solidFill>
              </a:rPr>
              <a:t>Relatório de Processos em atraso</a:t>
            </a:r>
          </a:p>
          <a:p>
            <a:pPr algn="just"/>
            <a:r>
              <a:rPr lang="pt-BR" sz="1050" dirty="0">
                <a:solidFill>
                  <a:schemeClr val="tx1">
                    <a:lumMod val="95000"/>
                    <a:lumOff val="5000"/>
                  </a:schemeClr>
                </a:solidFill>
              </a:rPr>
              <a:t>Estatística de processo por local</a:t>
            </a:r>
          </a:p>
          <a:p>
            <a:pPr algn="just"/>
            <a:r>
              <a:rPr lang="pt-BR" sz="1050" dirty="0">
                <a:solidFill>
                  <a:schemeClr val="tx1">
                    <a:lumMod val="95000"/>
                    <a:lumOff val="5000"/>
                  </a:schemeClr>
                </a:solidFill>
              </a:rPr>
              <a:t>Relatório Trimestral STF</a:t>
            </a:r>
          </a:p>
          <a:p>
            <a:pPr algn="just"/>
            <a:r>
              <a:rPr lang="pt-BR" sz="1050" dirty="0">
                <a:solidFill>
                  <a:schemeClr val="tx1">
                    <a:lumMod val="95000"/>
                    <a:lumOff val="5000"/>
                  </a:schemeClr>
                </a:solidFill>
              </a:rPr>
              <a:t>Estatística do CNJ – Versão antiga</a:t>
            </a: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121365038"/>
              </p:ext>
            </p:extLst>
          </p:nvPr>
        </p:nvGraphicFramePr>
        <p:xfrm>
          <a:off x="418056" y="4782928"/>
          <a:ext cx="8301324" cy="15984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effectLst/>
                          <a:latin typeface="+mn-lt"/>
                          <a:ea typeface="Calibri"/>
                          <a:cs typeface="TT1Ao00"/>
                        </a:rPr>
                        <a:t>Tabelas</a:t>
                      </a:r>
                      <a:endParaRPr lang="pt-BR" sz="1100" dirty="0">
                        <a:effectLst/>
                        <a:latin typeface="+mn-lt"/>
                        <a:ea typeface="Calibri"/>
                        <a:cs typeface="Times New Roman"/>
                      </a:endParaRPr>
                    </a:p>
                  </a:txBody>
                  <a:tcPr marL="68580" marR="68580" marT="0" marB="0" anchor="ctr"/>
                </a:tc>
                <a:tc>
                  <a:txBody>
                    <a:bodyPr/>
                    <a:lstStyle/>
                    <a:p>
                      <a:pPr algn="ctr"/>
                      <a:r>
                        <a:rPr lang="pt-BR" sz="1100" dirty="0" err="1" smtClean="0">
                          <a:solidFill>
                            <a:schemeClr val="tx1">
                              <a:lumMod val="75000"/>
                              <a:lumOff val="25000"/>
                            </a:schemeClr>
                          </a:solidFill>
                        </a:rPr>
                        <a:t>Ago</a:t>
                      </a:r>
                      <a:r>
                        <a:rPr lang="pt-BR" sz="1100" dirty="0" smtClean="0">
                          <a:solidFill>
                            <a:schemeClr val="tx1">
                              <a:lumMod val="75000"/>
                              <a:lumOff val="25000"/>
                            </a:schemeClr>
                          </a:solidFill>
                        </a:rPr>
                        <a: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a:effectLst/>
                          <a:latin typeface="+mn-lt"/>
                          <a:ea typeface="Calibri"/>
                          <a:cs typeface="TT1Ao00"/>
                        </a:rPr>
                        <a:t>Autuação</a:t>
                      </a:r>
                      <a:endParaRPr lang="pt-BR" sz="11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100" dirty="0" err="1" smtClean="0">
                          <a:solidFill>
                            <a:schemeClr val="tx1">
                              <a:lumMod val="75000"/>
                              <a:lumOff val="25000"/>
                            </a:schemeClr>
                          </a:solidFill>
                        </a:rPr>
                        <a:t>Ago</a:t>
                      </a:r>
                      <a:r>
                        <a:rPr lang="pt-BR" sz="1100" dirty="0" smtClean="0">
                          <a:solidFill>
                            <a:schemeClr val="tx1">
                              <a:lumMod val="75000"/>
                              <a:lumOff val="25000"/>
                            </a:schemeClr>
                          </a:solidFill>
                        </a:rPr>
                        <a:t>/12</a:t>
                      </a: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a:effectLst/>
                          <a:latin typeface="+mn-lt"/>
                          <a:ea typeface="Calibri"/>
                          <a:cs typeface="TT1Ao00"/>
                        </a:rPr>
                        <a:t>Alteração geral no aplicativo - Seleção de processos</a:t>
                      </a:r>
                      <a:endParaRPr lang="pt-BR" sz="1100" dirty="0">
                        <a:effectLst/>
                        <a:latin typeface="+mn-lt"/>
                        <a:ea typeface="Calibri"/>
                        <a:cs typeface="Times New Roman"/>
                      </a:endParaRPr>
                    </a:p>
                  </a:txBody>
                  <a:tcPr marL="68580" marR="68580" marT="0" marB="0" anchor="ctr"/>
                </a:tc>
                <a:tc>
                  <a:txBody>
                    <a:bodyPr/>
                    <a:lstStyle/>
                    <a:p>
                      <a:pPr algn="ctr"/>
                      <a:r>
                        <a:rPr lang="pt-BR" sz="1100" dirty="0" smtClean="0">
                          <a:solidFill>
                            <a:schemeClr val="tx1">
                              <a:lumMod val="75000"/>
                              <a:lumOff val="25000"/>
                            </a:schemeClr>
                          </a:solidFill>
                        </a:rPr>
                        <a:t>Set/12</a:t>
                      </a:r>
                      <a:endParaRPr lang="pt-BR" sz="1100" dirty="0">
                        <a:solidFill>
                          <a:schemeClr val="tx1">
                            <a:lumMod val="75000"/>
                            <a:lumOff val="25000"/>
                          </a:schemeClr>
                        </a:solidFill>
                      </a:endParaRPr>
                    </a:p>
                  </a:txBody>
                  <a:tcPr anchor="ctr"/>
                </a:tc>
                <a:tc>
                  <a:txBody>
                    <a:bodyPr/>
                    <a:lstStyle/>
                    <a:p>
                      <a:pPr algn="ctr"/>
                      <a:r>
                        <a:rPr lang="pt-BR" sz="1100" dirty="0" smtClean="0"/>
                        <a:t>100%</a:t>
                      </a:r>
                      <a:endParaRPr lang="pt-BR" sz="1100" dirty="0"/>
                    </a:p>
                  </a:txBody>
                  <a:tcPr anchor="ctr"/>
                </a:tc>
              </a:tr>
              <a:tr h="266400">
                <a:tc>
                  <a:txBody>
                    <a:bodyPr/>
                    <a:lstStyle/>
                    <a:p>
                      <a:pPr>
                        <a:spcAft>
                          <a:spcPts val="0"/>
                        </a:spcAft>
                      </a:pPr>
                      <a:r>
                        <a:rPr lang="pt-BR" sz="1100" dirty="0">
                          <a:effectLst/>
                          <a:latin typeface="+mn-lt"/>
                          <a:ea typeface="Calibri"/>
                          <a:cs typeface="TT1Ao00"/>
                        </a:rPr>
                        <a:t>Relatórios</a:t>
                      </a:r>
                      <a:endParaRPr lang="pt-BR" sz="1100" dirty="0">
                        <a:effectLst/>
                        <a:latin typeface="+mn-lt"/>
                        <a:ea typeface="Calibri"/>
                        <a:cs typeface="Times New Roman"/>
                      </a:endParaRPr>
                    </a:p>
                  </a:txBody>
                  <a:tcPr marL="68580" marR="68580" marT="0" marB="0" anchor="ctr"/>
                </a:tc>
                <a:tc>
                  <a:txBody>
                    <a:bodyPr/>
                    <a:lstStyle/>
                    <a:p>
                      <a:pPr algn="ctr"/>
                      <a:r>
                        <a:rPr lang="pt-BR" sz="1100" dirty="0" err="1" smtClean="0">
                          <a:solidFill>
                            <a:schemeClr val="tx1">
                              <a:lumMod val="75000"/>
                              <a:lumOff val="25000"/>
                            </a:schemeClr>
                          </a:solidFill>
                        </a:rPr>
                        <a:t>Nov</a:t>
                      </a:r>
                      <a:r>
                        <a:rPr lang="pt-BR" sz="1100" dirty="0" smtClean="0">
                          <a:solidFill>
                            <a:schemeClr val="tx1">
                              <a:lumMod val="75000"/>
                              <a:lumOff val="25000"/>
                            </a:schemeClr>
                          </a:solidFill>
                        </a:rPr>
                        <a:t>/12</a:t>
                      </a:r>
                      <a:endParaRPr lang="pt-BR" sz="1100" dirty="0">
                        <a:solidFill>
                          <a:schemeClr val="tx1">
                            <a:lumMod val="75000"/>
                            <a:lumOff val="25000"/>
                          </a:schemeClr>
                        </a:solidFill>
                      </a:endParaRPr>
                    </a:p>
                  </a:txBody>
                  <a:tcPr anchor="ctr"/>
                </a:tc>
                <a:tc>
                  <a:txBody>
                    <a:bodyPr/>
                    <a:lstStyle/>
                    <a:p>
                      <a:pPr algn="ctr"/>
                      <a:r>
                        <a:rPr lang="pt-BR" sz="1100" dirty="0" smtClean="0"/>
                        <a:t>0%</a:t>
                      </a:r>
                      <a:endParaRPr lang="pt-BR" sz="1100" dirty="0"/>
                    </a:p>
                  </a:txBody>
                  <a:tcPr anchor="ctr"/>
                </a:tc>
              </a:tr>
              <a:tr h="266400">
                <a:tc>
                  <a:txBody>
                    <a:bodyPr/>
                    <a:lstStyle/>
                    <a:p>
                      <a:pPr>
                        <a:spcAft>
                          <a:spcPts val="0"/>
                        </a:spcAft>
                      </a:pPr>
                      <a:r>
                        <a:rPr lang="pt-BR" sz="1100" dirty="0">
                          <a:effectLst/>
                          <a:latin typeface="+mn-lt"/>
                          <a:ea typeface="Calibri"/>
                          <a:cs typeface="TT1Ao00"/>
                        </a:rPr>
                        <a:t>Sessão de Julgamento</a:t>
                      </a:r>
                      <a:endParaRPr lang="pt-BR" sz="1100" dirty="0">
                        <a:effectLst/>
                        <a:latin typeface="+mn-lt"/>
                        <a:ea typeface="Calibri"/>
                        <a:cs typeface="Times New Roman"/>
                      </a:endParaRPr>
                    </a:p>
                  </a:txBody>
                  <a:tcPr marL="68580" marR="68580" marT="0" marB="0" anchor="ctr"/>
                </a:tc>
                <a:tc>
                  <a:txBody>
                    <a:bodyPr/>
                    <a:lstStyle/>
                    <a:p>
                      <a:pPr algn="ctr"/>
                      <a:r>
                        <a:rPr lang="pt-BR" sz="1100" dirty="0" smtClean="0">
                          <a:solidFill>
                            <a:schemeClr val="tx1">
                              <a:lumMod val="75000"/>
                              <a:lumOff val="25000"/>
                            </a:schemeClr>
                          </a:solidFill>
                        </a:rPr>
                        <a:t>Out/12</a:t>
                      </a:r>
                      <a:endParaRPr lang="pt-BR" sz="1100" dirty="0">
                        <a:solidFill>
                          <a:schemeClr val="tx1">
                            <a:lumMod val="75000"/>
                            <a:lumOff val="25000"/>
                          </a:schemeClr>
                        </a:solidFill>
                      </a:endParaRPr>
                    </a:p>
                  </a:txBody>
                  <a:tcPr anchor="ctr"/>
                </a:tc>
                <a:tc>
                  <a:txBody>
                    <a:bodyPr/>
                    <a:lstStyle/>
                    <a:p>
                      <a:pPr algn="ctr"/>
                      <a:r>
                        <a:rPr lang="pt-BR" sz="1100" dirty="0" smtClean="0"/>
                        <a:t>0%</a:t>
                      </a:r>
                      <a:endParaRPr lang="pt-BR" sz="1100" dirty="0"/>
                    </a:p>
                  </a:txBody>
                  <a:tcPr anchor="ctr"/>
                </a:tc>
              </a:tr>
              <a:tr h="266400">
                <a:tc>
                  <a:txBody>
                    <a:bodyPr/>
                    <a:lstStyle/>
                    <a:p>
                      <a:pPr>
                        <a:spcAft>
                          <a:spcPts val="0"/>
                        </a:spcAft>
                      </a:pPr>
                      <a:r>
                        <a:rPr lang="pt-BR" sz="1100" dirty="0">
                          <a:effectLst/>
                          <a:latin typeface="+mn-lt"/>
                          <a:ea typeface="Calibri"/>
                          <a:cs typeface="TT1Ao00"/>
                        </a:rPr>
                        <a:t>Documentação (Manuais)</a:t>
                      </a:r>
                      <a:endParaRPr lang="pt-BR" sz="1100" dirty="0">
                        <a:effectLst/>
                        <a:latin typeface="+mn-lt"/>
                        <a:ea typeface="Calibri"/>
                        <a:cs typeface="Times New Roman"/>
                      </a:endParaRPr>
                    </a:p>
                  </a:txBody>
                  <a:tcPr marL="68580" marR="68580" marT="0" marB="0" anchor="ctr"/>
                </a:tc>
                <a:tc>
                  <a:txBody>
                    <a:bodyPr/>
                    <a:lstStyle/>
                    <a:p>
                      <a:pPr algn="ctr"/>
                      <a:r>
                        <a:rPr lang="pt-BR" sz="1100" dirty="0" err="1" smtClean="0">
                          <a:solidFill>
                            <a:schemeClr val="tx1">
                              <a:lumMod val="75000"/>
                              <a:lumOff val="25000"/>
                            </a:schemeClr>
                          </a:solidFill>
                        </a:rPr>
                        <a:t>Nov</a:t>
                      </a:r>
                      <a:r>
                        <a:rPr lang="pt-BR" sz="1100" dirty="0" smtClean="0">
                          <a:solidFill>
                            <a:schemeClr val="tx1">
                              <a:lumMod val="75000"/>
                              <a:lumOff val="25000"/>
                            </a:schemeClr>
                          </a:solidFill>
                        </a:rPr>
                        <a:t>/12</a:t>
                      </a:r>
                      <a:endParaRPr lang="pt-BR" sz="1100" dirty="0">
                        <a:solidFill>
                          <a:schemeClr val="tx1">
                            <a:lumMod val="75000"/>
                            <a:lumOff val="25000"/>
                          </a:schemeClr>
                        </a:solidFill>
                      </a:endParaRPr>
                    </a:p>
                  </a:txBody>
                  <a:tcPr anchor="ctr"/>
                </a:tc>
                <a:tc>
                  <a:txBody>
                    <a:bodyPr/>
                    <a:lstStyle/>
                    <a:p>
                      <a:pPr algn="ctr"/>
                      <a:r>
                        <a:rPr lang="pt-BR" sz="1100" dirty="0" smtClean="0"/>
                        <a:t>0%</a:t>
                      </a: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1050" dirty="0">
              <a:solidFill>
                <a:schemeClr val="tx1">
                  <a:lumMod val="95000"/>
                  <a:lumOff val="5000"/>
                </a:schemeClr>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Dezembro 2012</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40%</a:t>
            </a:r>
            <a:endParaRPr lang="ro-RO" sz="1200" dirty="0">
              <a:solidFill>
                <a:schemeClr val="tx1"/>
              </a:solidFill>
            </a:endParaRPr>
          </a:p>
        </p:txBody>
      </p:sp>
      <p:sp>
        <p:nvSpPr>
          <p:cNvPr id="50"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Processos Apensados (Extinção de Barramentos)</a:t>
            </a:r>
            <a:endParaRPr lang="pt-BR" sz="1600" dirty="0"/>
          </a:p>
        </p:txBody>
      </p:sp>
      <p:graphicFrame>
        <p:nvGraphicFramePr>
          <p:cNvPr id="51" name="Gráfico 50"/>
          <p:cNvGraphicFramePr/>
          <p:nvPr>
            <p:extLst>
              <p:ext uri="{D42A27DB-BD31-4B8C-83A1-F6EECF244321}">
                <p14:modId xmlns:p14="http://schemas.microsoft.com/office/powerpoint/2010/main" val="2525855178"/>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Eliminação da autuação de processos das seguintes classes TJPE: oposição, agravo regimental, arguição de inconstitucionalidade, uniformização de jurisprudência, embargos de declaração, embargos infringentes, exceções de impedimento e agravo.</a:t>
            </a: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José Mário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635271"/>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Des. Paes Barreto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147126"/>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39627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O sistema foi desenvolvido conforme as especificações iniciais e implantado nos gabinetes dos desembargadores. Atualmente o sistema não está sendo utilizado para realização das sessões de julgamento.</a:t>
            </a:r>
          </a:p>
        </p:txBody>
      </p:sp>
      <p:sp>
        <p:nvSpPr>
          <p:cNvPr id="36" name="Round Same Side Corner Rectangle 42"/>
          <p:cNvSpPr/>
          <p:nvPr/>
        </p:nvSpPr>
        <p:spPr>
          <a:xfrm>
            <a:off x="4608460" y="2264908"/>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528500"/>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174502"/>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304655"/>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866795811"/>
              </p:ext>
            </p:extLst>
          </p:nvPr>
        </p:nvGraphicFramePr>
        <p:xfrm>
          <a:off x="418056" y="4905312"/>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latin typeface="+mn-lt"/>
                        </a:rPr>
                        <a:t>Desenvolvimento</a:t>
                      </a:r>
                      <a:endParaRPr lang="pt-BR" sz="1100" dirty="0">
                        <a:latin typeface="+mn-lt"/>
                      </a:endParaRPr>
                    </a:p>
                  </a:txBody>
                  <a:tcPr anchor="ctr"/>
                </a:tc>
                <a:tc>
                  <a:txBody>
                    <a:bodyPr/>
                    <a:lstStyle/>
                    <a:p>
                      <a:pPr algn="ctr"/>
                      <a:r>
                        <a:rPr lang="pt-BR" sz="1100" dirty="0" smtClean="0">
                          <a:latin typeface="+mn-lt"/>
                        </a:rPr>
                        <a:t>Abr/10</a:t>
                      </a:r>
                      <a:endParaRPr lang="pt-BR" sz="1100" dirty="0">
                        <a:latin typeface="+mn-lt"/>
                      </a:endParaRPr>
                    </a:p>
                  </a:txBody>
                  <a:tcPr anchor="ctr"/>
                </a:tc>
                <a:tc>
                  <a:txBody>
                    <a:bodyPr/>
                    <a:lstStyle/>
                    <a:p>
                      <a:pPr algn="ctr"/>
                      <a:r>
                        <a:rPr lang="pt-BR" sz="1100" dirty="0" smtClean="0">
                          <a:latin typeface="+mn-lt"/>
                        </a:rPr>
                        <a:t>100%</a:t>
                      </a:r>
                      <a:endParaRPr lang="pt-BR" sz="1100" dirty="0">
                        <a:latin typeface="+mn-lt"/>
                      </a:endParaRPr>
                    </a:p>
                  </a:txBody>
                  <a:tcPr anchor="ctr"/>
                </a:tc>
              </a:tr>
              <a:tr h="266400">
                <a:tc>
                  <a:txBody>
                    <a:bodyPr/>
                    <a:lstStyle/>
                    <a:p>
                      <a:r>
                        <a:rPr lang="pt-BR" sz="1100" dirty="0" smtClean="0">
                          <a:latin typeface="+mn-lt"/>
                        </a:rPr>
                        <a:t>Treinamento</a:t>
                      </a:r>
                      <a:endParaRPr lang="pt-BR" sz="1100" dirty="0">
                        <a:latin typeface="+mn-lt"/>
                      </a:endParaRPr>
                    </a:p>
                  </a:txBody>
                  <a:tcPr anchor="ctr"/>
                </a:tc>
                <a:tc>
                  <a:txBody>
                    <a:bodyPr/>
                    <a:lstStyle/>
                    <a:p>
                      <a:pPr algn="ctr"/>
                      <a:r>
                        <a:rPr lang="pt-BR" sz="1100" dirty="0" smtClean="0">
                          <a:latin typeface="+mn-lt"/>
                        </a:rPr>
                        <a:t>Dez/10</a:t>
                      </a:r>
                      <a:endParaRPr lang="pt-BR" sz="1100" dirty="0">
                        <a:latin typeface="+mn-lt"/>
                      </a:endParaRPr>
                    </a:p>
                  </a:txBody>
                  <a:tcPr anchor="ctr"/>
                </a:tc>
                <a:tc>
                  <a:txBody>
                    <a:bodyPr/>
                    <a:lstStyle/>
                    <a:p>
                      <a:pPr algn="ctr"/>
                      <a:r>
                        <a:rPr lang="pt-BR" sz="1100" dirty="0" smtClean="0">
                          <a:latin typeface="+mn-lt"/>
                        </a:rPr>
                        <a:t>100%</a:t>
                      </a:r>
                      <a:endParaRPr lang="pt-BR" sz="1100" dirty="0">
                        <a:latin typeface="+mn-lt"/>
                      </a:endParaRPr>
                    </a:p>
                  </a:txBody>
                  <a:tcPr anchor="ctr"/>
                </a:tc>
              </a:tr>
              <a:tr h="266400">
                <a:tc>
                  <a:txBody>
                    <a:bodyPr/>
                    <a:lstStyle/>
                    <a:p>
                      <a:r>
                        <a:rPr lang="pt-BR" sz="1100" dirty="0" smtClean="0">
                          <a:latin typeface="+mn-lt"/>
                        </a:rPr>
                        <a:t>Implantação</a:t>
                      </a:r>
                      <a:endParaRPr lang="pt-BR" sz="1100" dirty="0">
                        <a:latin typeface="+mn-lt"/>
                      </a:endParaRPr>
                    </a:p>
                  </a:txBody>
                  <a:tcPr anchor="ctr"/>
                </a:tc>
                <a:tc>
                  <a:txBody>
                    <a:bodyPr/>
                    <a:lstStyle/>
                    <a:p>
                      <a:pPr algn="ctr"/>
                      <a:r>
                        <a:rPr lang="pt-BR" sz="1100" dirty="0" smtClean="0">
                          <a:latin typeface="+mn-lt"/>
                        </a:rPr>
                        <a:t>Jul/11</a:t>
                      </a:r>
                      <a:endParaRPr lang="pt-BR" sz="1100" dirty="0">
                        <a:latin typeface="+mn-lt"/>
                      </a:endParaRPr>
                    </a:p>
                  </a:txBody>
                  <a:tcPr anchor="ctr"/>
                </a:tc>
                <a:tc>
                  <a:txBody>
                    <a:bodyPr/>
                    <a:lstStyle/>
                    <a:p>
                      <a:pPr algn="ctr"/>
                      <a:r>
                        <a:rPr lang="pt-BR" sz="1100" dirty="0" smtClean="0">
                          <a:latin typeface="+mn-lt"/>
                        </a:rPr>
                        <a:t>100%</a:t>
                      </a:r>
                      <a:endParaRPr lang="pt-BR" sz="1100" dirty="0">
                        <a:latin typeface="+mn-lt"/>
                      </a:endParaRPr>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659607"/>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692736"/>
            <a:ext cx="180000" cy="180000"/>
          </a:xfrm>
          <a:prstGeom prst="rect">
            <a:avLst/>
          </a:prstGeom>
          <a:noFill/>
          <a:ln w="9525">
            <a:noFill/>
            <a:miter lim="800000"/>
            <a:headEnd/>
            <a:tailEnd/>
          </a:ln>
        </p:spPr>
      </p:pic>
      <p:sp>
        <p:nvSpPr>
          <p:cNvPr id="45" name="Rectangle 6"/>
          <p:cNvSpPr/>
          <p:nvPr/>
        </p:nvSpPr>
        <p:spPr>
          <a:xfrm>
            <a:off x="424620" y="189313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1050" dirty="0">
              <a:solidFill>
                <a:schemeClr val="tx1">
                  <a:lumMod val="95000"/>
                  <a:lumOff val="5000"/>
                </a:schemeClr>
              </a:solidFill>
            </a:endParaRPr>
          </a:p>
        </p:txBody>
      </p:sp>
      <p:sp>
        <p:nvSpPr>
          <p:cNvPr id="46" name="Round Same Side Corner Rectangle 42"/>
          <p:cNvSpPr/>
          <p:nvPr/>
        </p:nvSpPr>
        <p:spPr>
          <a:xfrm>
            <a:off x="4637544" y="162713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88442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Julho 2011</a:t>
            </a:r>
            <a:endParaRPr lang="ro-RO" sz="1200" dirty="0">
              <a:solidFill>
                <a:schemeClr val="tx1"/>
              </a:solidFill>
            </a:endParaRPr>
          </a:p>
        </p:txBody>
      </p:sp>
      <p:sp>
        <p:nvSpPr>
          <p:cNvPr id="48" name="Round Same Side Corner Rectangle 42"/>
          <p:cNvSpPr/>
          <p:nvPr/>
        </p:nvSpPr>
        <p:spPr>
          <a:xfrm>
            <a:off x="6753484" y="163527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89255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100%</a:t>
            </a:r>
            <a:endParaRPr lang="ro-RO" sz="1200" dirty="0">
              <a:solidFill>
                <a:schemeClr val="tx1"/>
              </a:solidFill>
            </a:endParaRPr>
          </a:p>
        </p:txBody>
      </p:sp>
      <p:sp>
        <p:nvSpPr>
          <p:cNvPr id="50" name="Title 4"/>
          <p:cNvSpPr>
            <a:spLocks noGrp="1"/>
          </p:cNvSpPr>
          <p:nvPr>
            <p:ph type="title"/>
          </p:nvPr>
        </p:nvSpPr>
        <p:spPr>
          <a:xfrm>
            <a:off x="0" y="0"/>
            <a:ext cx="9144000" cy="332656"/>
          </a:xfrm>
        </p:spPr>
        <p:txBody>
          <a:bodyPr/>
          <a:lstStyle/>
          <a:p>
            <a:pPr marL="285750" indent="-285750" algn="ctr" fontAlgn="auto">
              <a:spcBef>
                <a:spcPts val="0"/>
              </a:spcBef>
              <a:spcAft>
                <a:spcPts val="0"/>
              </a:spcAft>
              <a:defRPr/>
            </a:pPr>
            <a:r>
              <a:rPr lang="pt-BR" sz="1600" dirty="0">
                <a:solidFill>
                  <a:schemeClr val="bg1"/>
                </a:solidFill>
              </a:rPr>
              <a:t>Projeto: Sessão de Julgamento Eletrônica</a:t>
            </a:r>
            <a:endParaRPr lang="pt-BR" sz="1600" dirty="0"/>
          </a:p>
        </p:txBody>
      </p:sp>
      <p:graphicFrame>
        <p:nvGraphicFramePr>
          <p:cNvPr id="51" name="Gráfico 50"/>
          <p:cNvGraphicFramePr/>
          <p:nvPr>
            <p:extLst>
              <p:ext uri="{D42A27DB-BD31-4B8C-83A1-F6EECF244321}">
                <p14:modId xmlns:p14="http://schemas.microsoft.com/office/powerpoint/2010/main" val="934901352"/>
              </p:ext>
            </p:extLst>
          </p:nvPr>
        </p:nvGraphicFramePr>
        <p:xfrm>
          <a:off x="4655026" y="2528500"/>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3"/>
            <a:ext cx="8265704" cy="561585"/>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Acelerar o julgamento de processos na 2ª instância através de utilização do sistema Sessão de Julgamento Eletrônico capaz de fornecer meios para visualização de forma fácil e rápida de textos de relatórios, votos e acórdãos dos outros desembargadores durante as sessões de julgamento. </a:t>
            </a: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657852"/>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edondar Retângulo em um Canto Diagonal 1"/>
          <p:cNvSpPr/>
          <p:nvPr/>
        </p:nvSpPr>
        <p:spPr>
          <a:xfrm>
            <a:off x="251520" y="404102"/>
            <a:ext cx="1514097"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8" name="Arredondar Retângulo em um Canto Diagonal 7">
            <a:hlinkClick r:id="rId2"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9" name="Arredondar Retângulo em um Canto Diagonal 8">
            <a:hlinkClick r:id="rId3"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10" name="Arredondar Retângulo em um Canto Diagonal 9">
            <a:hlinkClick r:id="rId4"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1" name="Arredondar Retângulo em um Canto Diagonal 10">
            <a:hlinkClick r:id="rId5"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grpSp>
        <p:nvGrpSpPr>
          <p:cNvPr id="4" name="Grupo 27"/>
          <p:cNvGrpSpPr/>
          <p:nvPr/>
        </p:nvGrpSpPr>
        <p:grpSpPr>
          <a:xfrm>
            <a:off x="179512" y="1268760"/>
            <a:ext cx="8784976" cy="4874478"/>
            <a:chOff x="393607" y="1844824"/>
            <a:chExt cx="8426865" cy="4680520"/>
          </a:xfrm>
          <a:effectLst>
            <a:outerShdw blurRad="50800" dist="38100" dir="2700000" algn="tl" rotWithShape="0">
              <a:srgbClr val="000000">
                <a:alpha val="43000"/>
              </a:srgbClr>
            </a:outerShdw>
          </a:effectLst>
        </p:grpSpPr>
        <p:cxnSp>
          <p:nvCxnSpPr>
            <p:cNvPr id="12" name="Conector reto 11"/>
            <p:cNvCxnSpPr/>
            <p:nvPr/>
          </p:nvCxnSpPr>
          <p:spPr>
            <a:xfrm>
              <a:off x="393607" y="1916832"/>
              <a:ext cx="0" cy="460851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393607" y="6525344"/>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8820472" y="1988840"/>
              <a:ext cx="0" cy="453650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1907704" y="1988840"/>
              <a:ext cx="6912768"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V="1">
              <a:off x="1907704" y="1844824"/>
              <a:ext cx="0" cy="14401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pic>
        <p:nvPicPr>
          <p:cNvPr id="64" name="Picture 2043" descr="Icon House">
            <a:hlinkClick r:id="rId6" action="ppaction://hlinksldjump" tooltip="Página Inicial"/>
          </p:cNvPr>
          <p:cNvPicPr>
            <a:picLocks noChangeAspect="1" noChangeArrowheads="1"/>
          </p:cNvPicPr>
          <p:nvPr/>
        </p:nvPicPr>
        <p:blipFill>
          <a:blip r:embed="rId7"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6"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93"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94" name="Oval 281">
              <a:hlinkClick r:id="rId8"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7" name="Group 159"/>
          <p:cNvGrpSpPr>
            <a:grpSpLocks noChangeAspect="1"/>
          </p:cNvGrpSpPr>
          <p:nvPr/>
        </p:nvGrpSpPr>
        <p:grpSpPr bwMode="auto">
          <a:xfrm>
            <a:off x="4617016" y="627539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96"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97" name="Oval 161">
              <a:hlinkClick r:id="rId9" action="ppaction://hlinksldjump"/>
            </p:cNvPr>
            <p:cNvSpPr>
              <a:spLocks noChangeArrowheads="1"/>
            </p:cNvSpPr>
            <p:nvPr/>
          </p:nvSpPr>
          <p:spPr bwMode="gray">
            <a:xfrm>
              <a:off x="3335" y="1428"/>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2</a:t>
              </a:r>
            </a:p>
          </p:txBody>
        </p:sp>
      </p:grpSp>
      <p:grpSp>
        <p:nvGrpSpPr>
          <p:cNvPr id="67" name="Group 159"/>
          <p:cNvGrpSpPr>
            <a:grpSpLocks noChangeAspect="1"/>
          </p:cNvGrpSpPr>
          <p:nvPr/>
        </p:nvGrpSpPr>
        <p:grpSpPr bwMode="auto">
          <a:xfrm>
            <a:off x="4950064" y="627122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68"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69" name="Oval 161">
              <a:hlinkClick r:id="rId10" action="ppaction://hlinksldjump"/>
            </p:cNvPr>
            <p:cNvSpPr>
              <a:spLocks noChangeArrowheads="1"/>
            </p:cNvSpPr>
            <p:nvPr/>
          </p:nvSpPr>
          <p:spPr bwMode="gray">
            <a:xfrm>
              <a:off x="3335" y="1428"/>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3</a:t>
              </a:r>
            </a:p>
          </p:txBody>
        </p:sp>
      </p:grpSp>
      <p:sp>
        <p:nvSpPr>
          <p:cNvPr id="70" name="Rounded Rectangle 5"/>
          <p:cNvSpPr/>
          <p:nvPr/>
        </p:nvSpPr>
        <p:spPr>
          <a:xfrm>
            <a:off x="401082"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71" name="Group 18"/>
          <p:cNvGrpSpPr/>
          <p:nvPr/>
        </p:nvGrpSpPr>
        <p:grpSpPr>
          <a:xfrm>
            <a:off x="458930" y="1923825"/>
            <a:ext cx="2314753" cy="277000"/>
            <a:chOff x="452926" y="1955659"/>
            <a:chExt cx="2074514" cy="300915"/>
          </a:xfrm>
        </p:grpSpPr>
        <p:sp>
          <p:nvSpPr>
            <p:cNvPr id="72"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73"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74" name="TextBox 16"/>
            <p:cNvSpPr txBox="1"/>
            <p:nvPr/>
          </p:nvSpPr>
          <p:spPr>
            <a:xfrm>
              <a:off x="486975" y="1955659"/>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Em Execução</a:t>
              </a:r>
              <a:endParaRPr lang="en-US" sz="1200" b="1" dirty="0">
                <a:latin typeface="Calibri" pitchFamily="34" charset="0"/>
                <a:cs typeface="Calibri" pitchFamily="34" charset="0"/>
              </a:endParaRPr>
            </a:p>
          </p:txBody>
        </p:sp>
        <p:sp>
          <p:nvSpPr>
            <p:cNvPr id="75"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12</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76" name="Group 23"/>
          <p:cNvGrpSpPr/>
          <p:nvPr/>
        </p:nvGrpSpPr>
        <p:grpSpPr>
          <a:xfrm>
            <a:off x="458930" y="2230706"/>
            <a:ext cx="2314753" cy="277000"/>
            <a:chOff x="452926" y="2289035"/>
            <a:chExt cx="2074514" cy="300915"/>
          </a:xfrm>
        </p:grpSpPr>
        <p:sp>
          <p:nvSpPr>
            <p:cNvPr id="79"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0"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1"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Não Iniciados</a:t>
              </a:r>
              <a:endParaRPr lang="en-US" sz="1200" b="1" dirty="0">
                <a:latin typeface="Calibri" pitchFamily="34" charset="0"/>
                <a:cs typeface="Calibri" pitchFamily="34" charset="0"/>
              </a:endParaRPr>
            </a:p>
          </p:txBody>
        </p:sp>
        <p:sp>
          <p:nvSpPr>
            <p:cNvPr id="83"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14</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84" name="Group 25"/>
          <p:cNvGrpSpPr/>
          <p:nvPr/>
        </p:nvGrpSpPr>
        <p:grpSpPr>
          <a:xfrm>
            <a:off x="458930" y="2546355"/>
            <a:ext cx="2314753" cy="277000"/>
            <a:chOff x="452926" y="2289035"/>
            <a:chExt cx="2074514" cy="300915"/>
          </a:xfrm>
        </p:grpSpPr>
        <p:sp>
          <p:nvSpPr>
            <p:cNvPr id="85"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6"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7"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Suspensos</a:t>
              </a:r>
              <a:endParaRPr lang="en-US" sz="1200" b="1" dirty="0">
                <a:latin typeface="Calibri" pitchFamily="34" charset="0"/>
                <a:cs typeface="Calibri" pitchFamily="34" charset="0"/>
              </a:endParaRPr>
            </a:p>
          </p:txBody>
        </p:sp>
        <p:sp>
          <p:nvSpPr>
            <p:cNvPr id="88"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03</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89" name="Round Same Side Corner Rectangle 106"/>
          <p:cNvSpPr/>
          <p:nvPr/>
        </p:nvSpPr>
        <p:spPr>
          <a:xfrm>
            <a:off x="401082"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endParaRPr lang="ro-RO" sz="1400" b="1" dirty="0">
              <a:solidFill>
                <a:schemeClr val="bg1"/>
              </a:solidFill>
              <a:latin typeface="Calibri" pitchFamily="34" charset="0"/>
              <a:cs typeface="Calibri" pitchFamily="34" charset="0"/>
            </a:endParaRPr>
          </a:p>
        </p:txBody>
      </p:sp>
      <p:sp>
        <p:nvSpPr>
          <p:cNvPr id="90" name="Round Same Side Corner Rectangle 4"/>
          <p:cNvSpPr/>
          <p:nvPr/>
        </p:nvSpPr>
        <p:spPr>
          <a:xfrm rot="10800000">
            <a:off x="3059832" y="1890626"/>
            <a:ext cx="3024336" cy="1610379"/>
          </a:xfrm>
          <a:prstGeom prst="round2SameRect">
            <a:avLst>
              <a:gd name="adj1" fmla="val 12899"/>
              <a:gd name="adj2" fmla="val 0"/>
            </a:avLst>
          </a:prstGeom>
          <a:solidFill>
            <a:schemeClr val="tx1">
              <a:alpha val="18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ro-RO" sz="1400" b="1" dirty="0">
              <a:solidFill>
                <a:schemeClr val="tx1">
                  <a:lumMod val="75000"/>
                  <a:lumOff val="25000"/>
                </a:schemeClr>
              </a:solidFill>
              <a:latin typeface="Calibri" pitchFamily="34" charset="0"/>
              <a:cs typeface="Calibri" pitchFamily="34" charset="0"/>
            </a:endParaRPr>
          </a:p>
        </p:txBody>
      </p:sp>
      <p:sp>
        <p:nvSpPr>
          <p:cNvPr id="91" name="Round Same Side Corner Rectangle 106"/>
          <p:cNvSpPr/>
          <p:nvPr/>
        </p:nvSpPr>
        <p:spPr>
          <a:xfrm>
            <a:off x="3059831" y="1624196"/>
            <a:ext cx="3024337" cy="249911"/>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r>
              <a:rPr lang="en-US" sz="1400" b="1" dirty="0" err="1" smtClean="0">
                <a:solidFill>
                  <a:schemeClr val="bg1"/>
                </a:solidFill>
                <a:latin typeface="Calibri" pitchFamily="34" charset="0"/>
                <a:cs typeface="Calibri" pitchFamily="34" charset="0"/>
              </a:rPr>
              <a:t>Concluídos</a:t>
            </a:r>
            <a:endParaRPr lang="ro-RO" sz="1400" b="1" dirty="0">
              <a:solidFill>
                <a:schemeClr val="bg1"/>
              </a:solidFill>
              <a:latin typeface="Calibri" pitchFamily="34" charset="0"/>
              <a:cs typeface="Calibri" pitchFamily="34" charset="0"/>
            </a:endParaRPr>
          </a:p>
        </p:txBody>
      </p:sp>
      <p:grpSp>
        <p:nvGrpSpPr>
          <p:cNvPr id="95" name="Group 23"/>
          <p:cNvGrpSpPr/>
          <p:nvPr/>
        </p:nvGrpSpPr>
        <p:grpSpPr>
          <a:xfrm>
            <a:off x="474850" y="2860786"/>
            <a:ext cx="2314753" cy="277000"/>
            <a:chOff x="452926" y="2289035"/>
            <a:chExt cx="2074514" cy="300915"/>
          </a:xfrm>
        </p:grpSpPr>
        <p:sp>
          <p:nvSpPr>
            <p:cNvPr id="98"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99"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00"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Concluídos Mês</a:t>
              </a:r>
              <a:endParaRPr lang="en-US" sz="1200" b="1" dirty="0">
                <a:latin typeface="Calibri" pitchFamily="34" charset="0"/>
                <a:cs typeface="Calibri" pitchFamily="34" charset="0"/>
              </a:endParaRPr>
            </a:p>
          </p:txBody>
        </p:sp>
        <p:sp>
          <p:nvSpPr>
            <p:cNvPr id="109"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01</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10" name="Group 25"/>
          <p:cNvGrpSpPr/>
          <p:nvPr/>
        </p:nvGrpSpPr>
        <p:grpSpPr>
          <a:xfrm>
            <a:off x="474850" y="3176435"/>
            <a:ext cx="2314753" cy="277000"/>
            <a:chOff x="452926" y="2289035"/>
            <a:chExt cx="2074514" cy="300915"/>
          </a:xfrm>
        </p:grpSpPr>
        <p:sp>
          <p:nvSpPr>
            <p:cNvPr id="111"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12"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3"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Propostas</a:t>
              </a:r>
              <a:endParaRPr lang="en-US" sz="1200" b="1" dirty="0">
                <a:latin typeface="Calibri" pitchFamily="34" charset="0"/>
                <a:cs typeface="Calibri" pitchFamily="34" charset="0"/>
              </a:endParaRPr>
            </a:p>
          </p:txBody>
        </p:sp>
        <p:sp>
          <p:nvSpPr>
            <p:cNvPr id="114"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01</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15" name="Rounded Rectangle 5"/>
          <p:cNvSpPr/>
          <p:nvPr/>
        </p:nvSpPr>
        <p:spPr>
          <a:xfrm>
            <a:off x="6313325"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116" name="Group 18"/>
          <p:cNvGrpSpPr/>
          <p:nvPr/>
        </p:nvGrpSpPr>
        <p:grpSpPr>
          <a:xfrm>
            <a:off x="6371175" y="1923823"/>
            <a:ext cx="2314754" cy="291937"/>
            <a:chOff x="452926" y="1955660"/>
            <a:chExt cx="2074514" cy="317142"/>
          </a:xfrm>
        </p:grpSpPr>
        <p:sp>
          <p:nvSpPr>
            <p:cNvPr id="117" name="Round Same Side Corner Rectangle 14"/>
            <p:cNvSpPr/>
            <p:nvPr/>
          </p:nvSpPr>
          <p:spPr>
            <a:xfrm rot="16200000" flipV="1">
              <a:off x="1974624" y="1678215"/>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18" name="Round Same Side Corner Rectangle 15"/>
            <p:cNvSpPr/>
            <p:nvPr/>
          </p:nvSpPr>
          <p:spPr>
            <a:xfrm rot="16200000">
              <a:off x="937367" y="1496760"/>
              <a:ext cx="249829" cy="1218711"/>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9" name="TextBox 16"/>
            <p:cNvSpPr txBox="1"/>
            <p:nvPr/>
          </p:nvSpPr>
          <p:spPr>
            <a:xfrm>
              <a:off x="501241" y="1971888"/>
              <a:ext cx="1262522"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Atrasados</a:t>
              </a:r>
              <a:endParaRPr lang="en-US" sz="1200" b="1" dirty="0">
                <a:latin typeface="Calibri" pitchFamily="34" charset="0"/>
                <a:cs typeface="Calibri" pitchFamily="34" charset="0"/>
              </a:endParaRPr>
            </a:p>
          </p:txBody>
        </p:sp>
        <p:sp>
          <p:nvSpPr>
            <p:cNvPr id="120"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27%</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21" name="Group 23"/>
          <p:cNvGrpSpPr/>
          <p:nvPr/>
        </p:nvGrpSpPr>
        <p:grpSpPr>
          <a:xfrm>
            <a:off x="6371175" y="2230705"/>
            <a:ext cx="2314755" cy="287506"/>
            <a:chOff x="452926" y="2289036"/>
            <a:chExt cx="2074514" cy="312328"/>
          </a:xfrm>
        </p:grpSpPr>
        <p:sp>
          <p:nvSpPr>
            <p:cNvPr id="122"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3"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4" name="TextBox 21"/>
            <p:cNvSpPr txBox="1"/>
            <p:nvPr/>
          </p:nvSpPr>
          <p:spPr>
            <a:xfrm>
              <a:off x="501240" y="2300450"/>
              <a:ext cx="1225831"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No Prazo</a:t>
              </a:r>
              <a:endParaRPr lang="en-US" sz="1200" b="1" dirty="0">
                <a:latin typeface="Calibri" pitchFamily="34" charset="0"/>
                <a:cs typeface="Calibri" pitchFamily="34" charset="0"/>
              </a:endParaRPr>
            </a:p>
          </p:txBody>
        </p:sp>
        <p:sp>
          <p:nvSpPr>
            <p:cNvPr id="125"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60%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26" name="Group 25"/>
          <p:cNvGrpSpPr/>
          <p:nvPr/>
        </p:nvGrpSpPr>
        <p:grpSpPr>
          <a:xfrm>
            <a:off x="6371173" y="2546355"/>
            <a:ext cx="2314753" cy="277000"/>
            <a:chOff x="452926" y="2289035"/>
            <a:chExt cx="2074514" cy="300915"/>
          </a:xfrm>
        </p:grpSpPr>
        <p:sp>
          <p:nvSpPr>
            <p:cNvPr id="127"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8"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9" name="TextBox 28"/>
            <p:cNvSpPr txBox="1"/>
            <p:nvPr/>
          </p:nvSpPr>
          <p:spPr>
            <a:xfrm>
              <a:off x="486974" y="2289035"/>
              <a:ext cx="1276790"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Monitorados PMO </a:t>
              </a:r>
              <a:endParaRPr lang="en-US" sz="1200" b="1" dirty="0">
                <a:latin typeface="Calibri" pitchFamily="34" charset="0"/>
                <a:cs typeface="Calibri" pitchFamily="34" charset="0"/>
              </a:endParaRPr>
            </a:p>
          </p:txBody>
        </p:sp>
        <p:sp>
          <p:nvSpPr>
            <p:cNvPr id="130"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31" name="Round Same Side Corner Rectangle 106"/>
          <p:cNvSpPr/>
          <p:nvPr/>
        </p:nvSpPr>
        <p:spPr>
          <a:xfrm>
            <a:off x="6313325"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Indicadores</a:t>
            </a:r>
            <a:r>
              <a:rPr lang="en-US" sz="1400" b="1" dirty="0" smtClean="0">
                <a:solidFill>
                  <a:schemeClr val="bg1"/>
                </a:solidFill>
                <a:latin typeface="Calibri" pitchFamily="34" charset="0"/>
                <a:cs typeface="Calibri" pitchFamily="34" charset="0"/>
              </a:rPr>
              <a:t> de </a:t>
            </a: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endParaRPr lang="ro-RO" sz="1400" b="1" dirty="0">
              <a:solidFill>
                <a:schemeClr val="bg1"/>
              </a:solidFill>
              <a:latin typeface="Calibri" pitchFamily="34" charset="0"/>
              <a:cs typeface="Calibri" pitchFamily="34" charset="0"/>
            </a:endParaRPr>
          </a:p>
        </p:txBody>
      </p:sp>
      <p:grpSp>
        <p:nvGrpSpPr>
          <p:cNvPr id="132" name="Group 23"/>
          <p:cNvGrpSpPr/>
          <p:nvPr/>
        </p:nvGrpSpPr>
        <p:grpSpPr>
          <a:xfrm>
            <a:off x="6387093" y="2860786"/>
            <a:ext cx="2314753" cy="277000"/>
            <a:chOff x="452926" y="2289035"/>
            <a:chExt cx="2074514" cy="300915"/>
          </a:xfrm>
        </p:grpSpPr>
        <p:sp>
          <p:nvSpPr>
            <p:cNvPr id="133"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34"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35" name="TextBox 21"/>
            <p:cNvSpPr txBox="1"/>
            <p:nvPr/>
          </p:nvSpPr>
          <p:spPr>
            <a:xfrm>
              <a:off x="486975" y="2289035"/>
              <a:ext cx="1170376" cy="300914"/>
            </a:xfrm>
            <a:prstGeom prst="rect">
              <a:avLst/>
            </a:prstGeom>
            <a:noFill/>
          </p:spPr>
          <p:txBody>
            <a:bodyPr wrap="square" anchor="ctr">
              <a:spAutoFit/>
            </a:bodyPr>
            <a:lstStyle/>
            <a:p>
              <a:pPr>
                <a:defRPr/>
              </a:pPr>
              <a:r>
                <a:rPr lang="en-US" sz="1200" b="1" dirty="0" err="1" smtClean="0">
                  <a:latin typeface="Calibri" pitchFamily="34" charset="0"/>
                  <a:cs typeface="Calibri" pitchFamily="34" charset="0"/>
                </a:rPr>
                <a:t>Rejeitados</a:t>
              </a:r>
              <a:endParaRPr lang="en-US" sz="1200" b="1" dirty="0">
                <a:latin typeface="Calibri" pitchFamily="34" charset="0"/>
                <a:cs typeface="Calibri" pitchFamily="34" charset="0"/>
              </a:endParaRPr>
            </a:p>
          </p:txBody>
        </p:sp>
        <p:sp>
          <p:nvSpPr>
            <p:cNvPr id="136"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37" name="Group 25"/>
          <p:cNvGrpSpPr/>
          <p:nvPr/>
        </p:nvGrpSpPr>
        <p:grpSpPr>
          <a:xfrm>
            <a:off x="6387093" y="3176435"/>
            <a:ext cx="2314753" cy="277000"/>
            <a:chOff x="452926" y="2289035"/>
            <a:chExt cx="2074514" cy="300915"/>
          </a:xfrm>
        </p:grpSpPr>
        <p:sp>
          <p:nvSpPr>
            <p:cNvPr id="138"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39"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40" name="TextBox 28"/>
            <p:cNvSpPr txBox="1"/>
            <p:nvPr/>
          </p:nvSpPr>
          <p:spPr>
            <a:xfrm>
              <a:off x="486975" y="2289035"/>
              <a:ext cx="1262523"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Ocupação Recursos</a:t>
              </a:r>
              <a:endParaRPr lang="en-US" sz="1200" b="1" dirty="0">
                <a:latin typeface="Calibri" pitchFamily="34" charset="0"/>
                <a:cs typeface="Calibri" pitchFamily="34" charset="0"/>
              </a:endParaRPr>
            </a:p>
          </p:txBody>
        </p:sp>
        <p:sp>
          <p:nvSpPr>
            <p:cNvPr id="141"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42" name="Round Same Side Corner Rectangle 102"/>
          <p:cNvSpPr/>
          <p:nvPr/>
        </p:nvSpPr>
        <p:spPr>
          <a:xfrm>
            <a:off x="535319" y="5524206"/>
            <a:ext cx="3983999" cy="537790"/>
          </a:xfrm>
          <a:prstGeom prst="round2SameRect">
            <a:avLst>
              <a:gd name="adj1" fmla="val 0"/>
              <a:gd name="adj2" fmla="val 0"/>
            </a:avLst>
          </a:pr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43" name="Chart 96"/>
          <p:cNvGraphicFramePr/>
          <p:nvPr>
            <p:extLst>
              <p:ext uri="{D42A27DB-BD31-4B8C-83A1-F6EECF244321}">
                <p14:modId xmlns:p14="http://schemas.microsoft.com/office/powerpoint/2010/main" val="464134005"/>
              </p:ext>
            </p:extLst>
          </p:nvPr>
        </p:nvGraphicFramePr>
        <p:xfrm>
          <a:off x="215607" y="3887640"/>
          <a:ext cx="4301799" cy="1925955"/>
        </p:xfrm>
        <a:graphic>
          <a:graphicData uri="http://schemas.openxmlformats.org/drawingml/2006/chart">
            <c:chart xmlns:c="http://schemas.openxmlformats.org/drawingml/2006/chart" xmlns:r="http://schemas.openxmlformats.org/officeDocument/2006/relationships" r:id="rId11"/>
          </a:graphicData>
        </a:graphic>
      </p:graphicFrame>
      <p:sp>
        <p:nvSpPr>
          <p:cNvPr id="144" name="Round Same Side Corner Rectangle 100"/>
          <p:cNvSpPr/>
          <p:nvPr/>
        </p:nvSpPr>
        <p:spPr>
          <a:xfrm>
            <a:off x="212392" y="3660525"/>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Projetos</a:t>
            </a:r>
            <a:endParaRPr lang="ro-RO" sz="1200" b="1" dirty="0">
              <a:solidFill>
                <a:schemeClr val="tx1">
                  <a:lumMod val="75000"/>
                  <a:lumOff val="25000"/>
                </a:schemeClr>
              </a:solidFill>
            </a:endParaRPr>
          </a:p>
        </p:txBody>
      </p:sp>
      <p:sp>
        <p:nvSpPr>
          <p:cNvPr id="145" name="Round Same Side Corner Rectangle 102"/>
          <p:cNvSpPr/>
          <p:nvPr/>
        </p:nvSpPr>
        <p:spPr>
          <a:xfrm>
            <a:off x="4945895" y="5526478"/>
            <a:ext cx="3983999" cy="537790"/>
          </a:xfrm>
          <a:prstGeom prst="round2SameRect">
            <a:avLst>
              <a:gd name="adj1" fmla="val 0"/>
              <a:gd name="adj2" fmla="val 0"/>
            </a:avLst>
          </a:prstGeom>
          <a:solidFill>
            <a:schemeClr val="accent6">
              <a:lumMod val="60000"/>
              <a:lumOff val="40000"/>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46" name="Chart 96"/>
          <p:cNvGraphicFramePr/>
          <p:nvPr>
            <p:extLst>
              <p:ext uri="{D42A27DB-BD31-4B8C-83A1-F6EECF244321}">
                <p14:modId xmlns:p14="http://schemas.microsoft.com/office/powerpoint/2010/main" val="2352279165"/>
              </p:ext>
            </p:extLst>
          </p:nvPr>
        </p:nvGraphicFramePr>
        <p:xfrm>
          <a:off x="4626183" y="3889912"/>
          <a:ext cx="4301799" cy="1925955"/>
        </p:xfrm>
        <a:graphic>
          <a:graphicData uri="http://schemas.openxmlformats.org/drawingml/2006/chart">
            <c:chart xmlns:c="http://schemas.openxmlformats.org/drawingml/2006/chart" xmlns:r="http://schemas.openxmlformats.org/officeDocument/2006/relationships" r:id="rId12"/>
          </a:graphicData>
        </a:graphic>
      </p:graphicFrame>
      <p:sp>
        <p:nvSpPr>
          <p:cNvPr id="147" name="Round Same Side Corner Rectangle 100"/>
          <p:cNvSpPr/>
          <p:nvPr/>
        </p:nvSpPr>
        <p:spPr>
          <a:xfrm>
            <a:off x="4622968" y="3662797"/>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Indicadores</a:t>
            </a:r>
            <a:endParaRPr lang="ro-RO" sz="1200" b="1" dirty="0">
              <a:solidFill>
                <a:schemeClr val="tx1">
                  <a:lumMod val="75000"/>
                  <a:lumOff val="25000"/>
                </a:schemeClr>
              </a:solidFill>
            </a:endParaRPr>
          </a:p>
        </p:txBody>
      </p:sp>
      <p:pic>
        <p:nvPicPr>
          <p:cNvPr id="151" name="Picture 100" descr="Folder blue">
            <a:hlinkClick r:id="rId13" action="ppaction://hlinksldjump" tooltip="Portfólio de Demandas"/>
          </p:cNvPr>
          <p:cNvPicPr>
            <a:picLocks noChangeAspect="1" noChangeArrowheads="1"/>
          </p:cNvPicPr>
          <p:nvPr/>
        </p:nvPicPr>
        <p:blipFill>
          <a:blip r:embed="rId14"/>
          <a:srcRect/>
          <a:stretch>
            <a:fillRect/>
          </a:stretch>
        </p:blipFill>
        <p:spPr bwMode="auto">
          <a:xfrm>
            <a:off x="8704196" y="6228108"/>
            <a:ext cx="288000" cy="288000"/>
          </a:xfrm>
          <a:prstGeom prst="rect">
            <a:avLst/>
          </a:prstGeom>
          <a:noFill/>
          <a:ln w="9525">
            <a:noFill/>
            <a:miter lim="800000"/>
            <a:headEnd/>
            <a:tailEnd/>
          </a:ln>
          <a:effectLst/>
        </p:spPr>
      </p:pic>
      <p:grpSp>
        <p:nvGrpSpPr>
          <p:cNvPr id="154" name="Group 279"/>
          <p:cNvGrpSpPr>
            <a:grpSpLocks noChangeAspect="1"/>
          </p:cNvGrpSpPr>
          <p:nvPr/>
        </p:nvGrpSpPr>
        <p:grpSpPr bwMode="auto">
          <a:xfrm>
            <a:off x="3941952" y="6277948"/>
            <a:ext cx="198000" cy="198000"/>
            <a:chOff x="3507" y="1060"/>
            <a:chExt cx="182" cy="168"/>
          </a:xfrm>
          <a:effectLst>
            <a:outerShdw blurRad="50800" dist="38100" dir="2700000" algn="tl" rotWithShape="0">
              <a:prstClr val="black">
                <a:alpha val="40000"/>
              </a:prstClr>
            </a:outerShdw>
          </a:effectLst>
        </p:grpSpPr>
        <p:sp>
          <p:nvSpPr>
            <p:cNvPr id="155"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56"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smtClean="0">
                  <a:solidFill>
                    <a:schemeClr val="bg1"/>
                  </a:solidFill>
                </a:rPr>
                <a:t>R</a:t>
              </a:r>
              <a:endParaRPr lang="pt-BR" sz="1050" b="1" dirty="0">
                <a:solidFill>
                  <a:schemeClr val="bg1"/>
                </a:solidFill>
              </a:endParaRPr>
            </a:p>
          </p:txBody>
        </p:sp>
      </p:grpSp>
      <p:graphicFrame>
        <p:nvGraphicFramePr>
          <p:cNvPr id="157" name="Tabela 156"/>
          <p:cNvGraphicFramePr>
            <a:graphicFrameLocks noGrp="1"/>
          </p:cNvGraphicFramePr>
          <p:nvPr>
            <p:extLst>
              <p:ext uri="{D42A27DB-BD31-4B8C-83A1-F6EECF244321}">
                <p14:modId xmlns:p14="http://schemas.microsoft.com/office/powerpoint/2010/main" val="493340986"/>
              </p:ext>
            </p:extLst>
          </p:nvPr>
        </p:nvGraphicFramePr>
        <p:xfrm>
          <a:off x="3075341" y="1906118"/>
          <a:ext cx="2993275" cy="1428161"/>
        </p:xfrm>
        <a:graphic>
          <a:graphicData uri="http://schemas.openxmlformats.org/drawingml/2006/table">
            <a:tbl>
              <a:tblPr/>
              <a:tblGrid>
                <a:gridCol w="256971"/>
                <a:gridCol w="2088232"/>
                <a:gridCol w="648072"/>
              </a:tblGrid>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01</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r>
                        <a:rPr lang="pt-BR" sz="1100" dirty="0" err="1" smtClean="0">
                          <a:latin typeface="Calibri" pitchFamily="34" charset="0"/>
                          <a:ea typeface="Times New Roman"/>
                          <a:cs typeface="Calibri" pitchFamily="34" charset="0"/>
                        </a:rPr>
                        <a:t>Pré</a:t>
                      </a:r>
                      <a:r>
                        <a:rPr lang="pt-BR" sz="1100" dirty="0" smtClean="0">
                          <a:latin typeface="Calibri" pitchFamily="34" charset="0"/>
                          <a:ea typeface="Times New Roman"/>
                          <a:cs typeface="Calibri" pitchFamily="34" charset="0"/>
                        </a:rPr>
                        <a:t>-queixa</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Set/12</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02</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tabLst>
                          <a:tab pos="0" algn="l"/>
                        </a:tabLst>
                      </a:pPr>
                      <a:r>
                        <a:rPr lang="pt-BR" sz="1100" dirty="0" smtClean="0">
                          <a:latin typeface="Calibri" pitchFamily="34" charset="0"/>
                          <a:ea typeface="Times New Roman"/>
                          <a:cs typeface="Calibri" pitchFamily="34" charset="0"/>
                        </a:rPr>
                        <a:t>Sessão de Julgamento Eletrônica</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r>
                        <a:rPr lang="pt-BR" sz="1100" dirty="0" err="1" smtClean="0">
                          <a:latin typeface="Calibri" pitchFamily="34" charset="0"/>
                          <a:ea typeface="Times New Roman"/>
                          <a:cs typeface="Calibri" pitchFamily="34" charset="0"/>
                        </a:rPr>
                        <a:t>Jun</a:t>
                      </a:r>
                      <a:r>
                        <a:rPr lang="pt-BR" sz="1100" dirty="0" smtClean="0">
                          <a:latin typeface="Calibri" pitchFamily="34" charset="0"/>
                          <a:ea typeface="Times New Roman"/>
                          <a:cs typeface="Calibri" pitchFamily="34" charset="0"/>
                        </a:rPr>
                        <a:t>/11</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03</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04</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05</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06</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07</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613083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Maelise Bomfim</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Des. Fernando Ferreira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Não há.</a:t>
            </a:r>
            <a:endParaRPr lang="pt-BR" sz="1050" dirty="0">
              <a:solidFill>
                <a:schemeClr val="tx1">
                  <a:lumMod val="95000"/>
                  <a:lumOff val="5000"/>
                </a:schemeClr>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154150018"/>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smtClean="0">
                          <a:effectLst/>
                          <a:latin typeface="+mn-lt"/>
                          <a:ea typeface="Calibri"/>
                          <a:cs typeface="Times New Roman"/>
                        </a:rPr>
                        <a:t>Levantamento de requisito e especificação</a:t>
                      </a:r>
                    </a:p>
                  </a:txBody>
                  <a:tcPr marL="68580" marR="68580" marT="0" marB="0" anchor="ctr"/>
                </a:tc>
                <a:tc>
                  <a:txBody>
                    <a:bodyPr/>
                    <a:lstStyle/>
                    <a:p>
                      <a:pPr algn="ctr"/>
                      <a:r>
                        <a:rPr lang="pt-BR" sz="1100" dirty="0" err="1" smtClean="0">
                          <a:solidFill>
                            <a:schemeClr val="tx1">
                              <a:lumMod val="75000"/>
                              <a:lumOff val="25000"/>
                            </a:schemeClr>
                          </a:solidFill>
                        </a:rPr>
                        <a:t>Nov</a:t>
                      </a:r>
                      <a:r>
                        <a:rPr lang="pt-BR" sz="1100" dirty="0" smtClean="0">
                          <a:solidFill>
                            <a:schemeClr val="tx1">
                              <a:lumMod val="75000"/>
                              <a:lumOff val="25000"/>
                            </a:schemeClr>
                          </a:solidFill>
                        </a:rPr>
                        <a:t>/12</a:t>
                      </a:r>
                      <a:endParaRPr lang="pt-BR" sz="1100" dirty="0">
                        <a:solidFill>
                          <a:schemeClr val="tx1">
                            <a:lumMod val="75000"/>
                            <a:lumOff val="25000"/>
                          </a:schemeClr>
                        </a:solidFill>
                      </a:endParaRPr>
                    </a:p>
                  </a:txBody>
                  <a:tcPr anchor="ctr"/>
                </a:tc>
                <a:tc>
                  <a:txBody>
                    <a:bodyPr/>
                    <a:lstStyle/>
                    <a:p>
                      <a:pPr algn="ctr"/>
                      <a:r>
                        <a:rPr lang="pt-BR" sz="1100" dirty="0" smtClean="0"/>
                        <a:t>40%</a:t>
                      </a:r>
                      <a:endParaRPr lang="pt-BR" sz="1100" dirty="0"/>
                    </a:p>
                  </a:txBody>
                  <a:tcPr anchor="ctr"/>
                </a:tc>
              </a:tr>
              <a:tr h="266400">
                <a:tc>
                  <a:txBody>
                    <a:bodyPr/>
                    <a:lstStyle/>
                    <a:p>
                      <a:endParaRPr lang="pt-BR" sz="1100" dirty="0">
                        <a:latin typeface="+mn-lt"/>
                      </a:endParaRPr>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endParaRPr lang="pt-BR" sz="1100" dirty="0">
                        <a:latin typeface="+mn-lt"/>
                      </a:endParaRPr>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1050" dirty="0">
              <a:solidFill>
                <a:schemeClr val="tx1">
                  <a:lumMod val="95000"/>
                  <a:lumOff val="5000"/>
                </a:schemeClr>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a:t>
            </a:r>
            <a:endParaRPr lang="ro-RO" sz="1200" dirty="0">
              <a:solidFill>
                <a:schemeClr val="tx1"/>
              </a:solidFill>
            </a:endParaRPr>
          </a:p>
        </p:txBody>
      </p:sp>
      <p:sp>
        <p:nvSpPr>
          <p:cNvPr id="50" name="Title 4"/>
          <p:cNvSpPr txBox="1">
            <a:spLocks/>
          </p:cNvSpPr>
          <p:nvPr/>
        </p:nvSpPr>
        <p:spPr bwMode="auto">
          <a:xfrm>
            <a:off x="0" y="-99392"/>
            <a:ext cx="9144000"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285750" indent="-285750" algn="ctr" fontAlgn="auto">
              <a:spcBef>
                <a:spcPts val="0"/>
              </a:spcBef>
              <a:spcAft>
                <a:spcPts val="0"/>
              </a:spcAft>
              <a:defRPr/>
            </a:pPr>
            <a:r>
              <a:rPr lang="pt-BR" sz="1600" dirty="0">
                <a:solidFill>
                  <a:schemeClr val="bg1"/>
                </a:solidFill>
              </a:rPr>
              <a:t>Projeto: </a:t>
            </a:r>
            <a:r>
              <a:rPr lang="pt-BR" sz="1600" dirty="0" smtClean="0">
                <a:solidFill>
                  <a:schemeClr val="bg1"/>
                </a:solidFill>
              </a:rPr>
              <a:t>Repercussão Geral (extinção de paradigmas)</a:t>
            </a:r>
            <a:endParaRPr lang="pt-BR" sz="1600" dirty="0"/>
          </a:p>
        </p:txBody>
      </p:sp>
      <p:graphicFrame>
        <p:nvGraphicFramePr>
          <p:cNvPr id="51" name="Gráfico 50"/>
          <p:cNvGraphicFramePr/>
          <p:nvPr>
            <p:extLst>
              <p:ext uri="{D42A27DB-BD31-4B8C-83A1-F6EECF244321}">
                <p14:modId xmlns:p14="http://schemas.microsoft.com/office/powerpoint/2010/main" val="816807731"/>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Controlar os recursos relacionados a processos de repercussão geral STF/STJ, para agilizar o julgamento dos processos pendentes no momento em que a repercussão geral for decidida.</a:t>
            </a: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Rodrigo Medeiros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Solange Cinha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Não há.</a:t>
            </a:r>
            <a:endParaRPr lang="pt-BR" sz="1050" dirty="0">
              <a:solidFill>
                <a:schemeClr val="tx1">
                  <a:lumMod val="95000"/>
                  <a:lumOff val="5000"/>
                </a:schemeClr>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893381543"/>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100" dirty="0" smtClean="0"/>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endParaRPr lang="pt-BR" sz="1100" dirty="0">
                        <a:latin typeface="+mn-lt"/>
                      </a:endParaRPr>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endParaRPr lang="pt-BR" sz="1100" dirty="0">
                        <a:latin typeface="+mn-lt"/>
                      </a:endParaRPr>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Concluído</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100%</a:t>
            </a:r>
            <a:endParaRPr lang="ro-RO" sz="1200" dirty="0">
              <a:solidFill>
                <a:schemeClr val="tx1"/>
              </a:solidFill>
            </a:endParaRPr>
          </a:p>
        </p:txBody>
      </p:sp>
      <p:sp>
        <p:nvSpPr>
          <p:cNvPr id="50" name="Title 4"/>
          <p:cNvSpPr txBox="1">
            <a:spLocks/>
          </p:cNvSpPr>
          <p:nvPr/>
        </p:nvSpPr>
        <p:spPr bwMode="auto">
          <a:xfrm>
            <a:off x="0" y="-99392"/>
            <a:ext cx="9144000"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285750" indent="-285750" algn="ctr" fontAlgn="auto">
              <a:spcBef>
                <a:spcPts val="0"/>
              </a:spcBef>
              <a:spcAft>
                <a:spcPts val="0"/>
              </a:spcAft>
              <a:defRPr/>
            </a:pPr>
            <a:r>
              <a:rPr lang="pt-BR" sz="1600" dirty="0">
                <a:solidFill>
                  <a:schemeClr val="bg1"/>
                </a:solidFill>
              </a:rPr>
              <a:t>Projeto: Avaliação de Competências</a:t>
            </a:r>
            <a:endParaRPr lang="pt-BR" sz="1600" dirty="0"/>
          </a:p>
        </p:txBody>
      </p:sp>
      <p:graphicFrame>
        <p:nvGraphicFramePr>
          <p:cNvPr id="51" name="Gráfico 50"/>
          <p:cNvGraphicFramePr/>
          <p:nvPr>
            <p:extLst>
              <p:ext uri="{D42A27DB-BD31-4B8C-83A1-F6EECF244321}">
                <p14:modId xmlns:p14="http://schemas.microsoft.com/office/powerpoint/2010/main" val="2884200162"/>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Sistema para efetuar a avaliação dos servidores do judiciário, com a finalidade de estabelecer a progressão funcional. </a:t>
            </a: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a:solidFill>
                    <a:schemeClr val="bg1"/>
                  </a:solidFill>
                  <a:effectLst>
                    <a:outerShdw blurRad="38100" dist="38100" dir="2700000" algn="tl">
                      <a:srgbClr val="000000">
                        <a:alpha val="43137"/>
                      </a:srgbClr>
                    </a:outerShdw>
                  </a:effectLst>
                  <a:latin typeface="+mj-lt"/>
                </a:rPr>
                <a:t>Didimo Vieira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João Bosco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Não há.</a:t>
            </a:r>
            <a:endParaRPr lang="pt-BR" sz="1050" dirty="0">
              <a:solidFill>
                <a:schemeClr val="tx1">
                  <a:lumMod val="95000"/>
                  <a:lumOff val="5000"/>
                </a:schemeClr>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1725300073"/>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smtClean="0">
                          <a:solidFill>
                            <a:srgbClr val="000000"/>
                          </a:solidFill>
                          <a:effectLst/>
                          <a:latin typeface="+mn-lt"/>
                          <a:ea typeface="Calibri"/>
                          <a:cs typeface="Calibri"/>
                        </a:rPr>
                        <a:t>Projeto em fase inicial de requisitos. Ainda será elaborado o cronograma.</a:t>
                      </a:r>
                      <a:endParaRPr lang="pt-BR" sz="1100" dirty="0">
                        <a:effectLst/>
                        <a:latin typeface="+mn-lt"/>
                        <a:ea typeface="Calibri"/>
                        <a:cs typeface="Times New Roman"/>
                      </a:endParaRPr>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endParaRPr lang="pt-BR" sz="1100" dirty="0">
                        <a:latin typeface="+mn-lt"/>
                      </a:endParaRPr>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endParaRPr lang="pt-BR" sz="1100" dirty="0">
                        <a:latin typeface="+mn-lt"/>
                      </a:endParaRPr>
                    </a:p>
                  </a:txBody>
                  <a:tcPr anchor="ctr"/>
                </a:tc>
                <a:tc>
                  <a:txBody>
                    <a:bodyPr/>
                    <a:lstStyle/>
                    <a:p>
                      <a:pPr algn="ctr"/>
                      <a:endParaRPr lang="pt-BR" sz="1100" dirty="0">
                        <a:latin typeface="+mn-lt"/>
                      </a:endParaRPr>
                    </a:p>
                  </a:txBody>
                  <a:tcPr anchor="ctr"/>
                </a:tc>
                <a:tc>
                  <a:txBody>
                    <a:bodyPr/>
                    <a:lstStyle/>
                    <a:p>
                      <a:pPr algn="ctr"/>
                      <a:endParaRPr lang="pt-BR" sz="1100" dirty="0">
                        <a:latin typeface="+mn-lt"/>
                      </a:endParaRPr>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a:t>
            </a:r>
            <a:endParaRPr lang="ro-RO" sz="1200" dirty="0">
              <a:solidFill>
                <a:schemeClr val="tx1"/>
              </a:solidFill>
            </a:endParaRPr>
          </a:p>
        </p:txBody>
      </p:sp>
      <p:sp>
        <p:nvSpPr>
          <p:cNvPr id="50" name="Title 4"/>
          <p:cNvSpPr txBox="1">
            <a:spLocks/>
          </p:cNvSpPr>
          <p:nvPr/>
        </p:nvSpPr>
        <p:spPr bwMode="auto">
          <a:xfrm>
            <a:off x="0" y="-99392"/>
            <a:ext cx="9144000"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285750" indent="-285750" algn="ctr" fontAlgn="auto">
              <a:spcBef>
                <a:spcPts val="0"/>
              </a:spcBef>
              <a:spcAft>
                <a:spcPts val="0"/>
              </a:spcAft>
              <a:defRPr/>
            </a:pPr>
            <a:r>
              <a:rPr lang="pt-BR" sz="1600" dirty="0">
                <a:solidFill>
                  <a:schemeClr val="bg1"/>
                </a:solidFill>
              </a:rPr>
              <a:t>Projeto: Novo sistema de Diárias</a:t>
            </a:r>
            <a:endParaRPr lang="pt-BR" sz="1600" dirty="0"/>
          </a:p>
        </p:txBody>
      </p:sp>
      <p:graphicFrame>
        <p:nvGraphicFramePr>
          <p:cNvPr id="51" name="Gráfico 50"/>
          <p:cNvGraphicFramePr/>
          <p:nvPr>
            <p:extLst>
              <p:ext uri="{D42A27DB-BD31-4B8C-83A1-F6EECF244321}">
                <p14:modId xmlns:p14="http://schemas.microsoft.com/office/powerpoint/2010/main" val="949488730"/>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O novo sistema de diárias visa dar mais agilidade e controle na liberação dos recursos aos servidores do TJPE.</a:t>
            </a:r>
          </a:p>
          <a:p>
            <a:pPr indent="-285750" algn="just" fontAlgn="auto">
              <a:spcBef>
                <a:spcPts val="0"/>
              </a:spcBef>
              <a:spcAft>
                <a:spcPts val="0"/>
              </a:spcAft>
              <a:defRPr/>
            </a:pPr>
            <a:r>
              <a:rPr lang="pt-BR" sz="1050" dirty="0" smtClean="0">
                <a:solidFill>
                  <a:schemeClr val="dk1"/>
                </a:solidFill>
              </a:rPr>
              <a:t> </a:t>
            </a:r>
            <a:endParaRPr lang="pt-BR" sz="1050" dirty="0">
              <a:solidFill>
                <a:schemeClr val="dk1"/>
              </a:solidFill>
            </a:endParaRP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3917637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Sócrates Gambarra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Dra. Mariana Vargas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fontAlgn="auto">
              <a:spcBef>
                <a:spcPts val="0"/>
              </a:spcBef>
              <a:spcAft>
                <a:spcPts val="0"/>
              </a:spcAft>
              <a:defRPr/>
            </a:pPr>
            <a:r>
              <a:rPr lang="pt-BR" sz="1050" dirty="0">
                <a:solidFill>
                  <a:schemeClr val="dk1"/>
                </a:solidFill>
              </a:rPr>
              <a:t>Aguardando homologação com o gestor do negócio.</a:t>
            </a: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1920098009"/>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Especificação</a:t>
                      </a:r>
                      <a:endParaRPr lang="pt-BR" sz="1100" dirty="0"/>
                    </a:p>
                  </a:txBody>
                  <a:tcPr/>
                </a:tc>
                <a:tc>
                  <a:txBody>
                    <a:bodyPr/>
                    <a:lstStyle/>
                    <a:p>
                      <a:pPr algn="ctr"/>
                      <a:r>
                        <a:rPr lang="pt-BR" sz="1100" dirty="0" smtClean="0"/>
                        <a:t>Abr/12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Implementação</a:t>
                      </a:r>
                      <a:endParaRPr lang="pt-BR" sz="1100" dirty="0"/>
                    </a:p>
                  </a:txBody>
                  <a:tcPr/>
                </a:tc>
                <a:tc>
                  <a:txBody>
                    <a:bodyPr/>
                    <a:lstStyle/>
                    <a:p>
                      <a:pPr algn="ctr"/>
                      <a:r>
                        <a:rPr lang="pt-BR" sz="1100" dirty="0" smtClean="0"/>
                        <a:t>Mai/12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Testes e Homologação</a:t>
                      </a:r>
                      <a:endParaRPr lang="pt-BR" sz="1100" dirty="0"/>
                    </a:p>
                  </a:txBody>
                  <a:tcPr/>
                </a:tc>
                <a:tc>
                  <a:txBody>
                    <a:bodyPr/>
                    <a:lstStyle/>
                    <a:p>
                      <a:pPr algn="ctr"/>
                      <a:r>
                        <a:rPr lang="pt-BR" sz="1100" dirty="0" err="1" smtClean="0"/>
                        <a:t>Nov</a:t>
                      </a:r>
                      <a:r>
                        <a:rPr lang="pt-BR" sz="1100" dirty="0" smtClean="0"/>
                        <a:t>/12</a:t>
                      </a:r>
                      <a:endParaRPr lang="pt-BR" sz="1100" dirty="0"/>
                    </a:p>
                  </a:txBody>
                  <a:tcPr/>
                </a:tc>
                <a:tc>
                  <a:txBody>
                    <a:bodyPr/>
                    <a:lstStyle/>
                    <a:p>
                      <a:pPr algn="ctr"/>
                      <a:r>
                        <a:rPr lang="pt-BR" sz="1100" dirty="0" smtClean="0"/>
                        <a:t>90%</a:t>
                      </a:r>
                      <a:endParaRPr lang="pt-BR" sz="1100" dirty="0"/>
                    </a:p>
                  </a:txBody>
                  <a:tcPr/>
                </a:tc>
              </a:tr>
              <a:tr h="266400">
                <a:tc>
                  <a:txBody>
                    <a:bodyPr/>
                    <a:lstStyle/>
                    <a:p>
                      <a:r>
                        <a:rPr lang="pt-BR" sz="1100" dirty="0" smtClean="0"/>
                        <a:t>Implantação</a:t>
                      </a:r>
                      <a:endParaRPr lang="pt-BR" sz="1100" dirty="0"/>
                    </a:p>
                  </a:txBody>
                  <a:tcPr/>
                </a:tc>
                <a:tc>
                  <a:txBody>
                    <a:bodyPr/>
                    <a:lstStyle/>
                    <a:p>
                      <a:pPr algn="ctr"/>
                      <a:r>
                        <a:rPr lang="pt-BR" sz="1100" dirty="0" err="1" smtClean="0"/>
                        <a:t>Nov</a:t>
                      </a:r>
                      <a:r>
                        <a:rPr lang="pt-BR" sz="1100" dirty="0" smtClean="0"/>
                        <a:t>/12</a:t>
                      </a:r>
                      <a:endParaRPr lang="pt-BR" sz="1100" dirty="0"/>
                    </a:p>
                  </a:txBody>
                  <a:tcPr/>
                </a:tc>
                <a:tc>
                  <a:txBody>
                    <a:bodyPr/>
                    <a:lstStyle/>
                    <a:p>
                      <a:pPr algn="ctr"/>
                      <a:r>
                        <a:rPr lang="pt-BR" sz="1100" dirty="0" smtClean="0"/>
                        <a:t>0%</a:t>
                      </a:r>
                      <a:endParaRPr lang="pt-BR" sz="1100" dirty="0"/>
                    </a:p>
                  </a:txBody>
                  <a:tcP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Novembro 2012</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95%</a:t>
            </a:r>
            <a:endParaRPr lang="ro-RO" sz="1200" dirty="0">
              <a:solidFill>
                <a:schemeClr val="tx1"/>
              </a:solidFill>
            </a:endParaRPr>
          </a:p>
        </p:txBody>
      </p:sp>
      <p:sp>
        <p:nvSpPr>
          <p:cNvPr id="50" name="Title 4"/>
          <p:cNvSpPr txBox="1">
            <a:spLocks/>
          </p:cNvSpPr>
          <p:nvPr/>
        </p:nvSpPr>
        <p:spPr bwMode="auto">
          <a:xfrm>
            <a:off x="0" y="-99392"/>
            <a:ext cx="9144000"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285750" indent="-285750" algn="ctr" fontAlgn="auto">
              <a:spcBef>
                <a:spcPts val="0"/>
              </a:spcBef>
              <a:spcAft>
                <a:spcPts val="0"/>
              </a:spcAft>
              <a:defRPr/>
            </a:pPr>
            <a:r>
              <a:rPr lang="pt-BR" sz="1600" dirty="0">
                <a:solidFill>
                  <a:schemeClr val="bg1"/>
                </a:solidFill>
              </a:rPr>
              <a:t>Projeto: Mandatos e Alvarás Digitais</a:t>
            </a:r>
            <a:endParaRPr lang="pt-BR" sz="1600" dirty="0"/>
          </a:p>
        </p:txBody>
      </p:sp>
      <p:graphicFrame>
        <p:nvGraphicFramePr>
          <p:cNvPr id="51" name="Gráfico 50"/>
          <p:cNvGraphicFramePr/>
          <p:nvPr>
            <p:extLst>
              <p:ext uri="{D42A27DB-BD31-4B8C-83A1-F6EECF244321}">
                <p14:modId xmlns:p14="http://schemas.microsoft.com/office/powerpoint/2010/main" val="2900408141"/>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Sistema que garanta aos mandados e alvarás expedidos pelo TJPE autenticidade e integridade às informações.</a:t>
            </a:r>
          </a:p>
          <a:p>
            <a:pPr indent="-285750" algn="just" fontAlgn="auto">
              <a:spcBef>
                <a:spcPts val="0"/>
              </a:spcBef>
              <a:spcAft>
                <a:spcPts val="0"/>
              </a:spcAft>
              <a:defRPr/>
            </a:pPr>
            <a:endParaRPr lang="pt-BR" sz="1050" dirty="0">
              <a:solidFill>
                <a:schemeClr val="dk1"/>
              </a:solidFill>
            </a:endParaRPr>
          </a:p>
          <a:p>
            <a:pPr indent="-285750" algn="just" fontAlgn="auto">
              <a:spcBef>
                <a:spcPts val="0"/>
              </a:spcBef>
              <a:spcAft>
                <a:spcPts val="0"/>
              </a:spcAft>
              <a:defRPr/>
            </a:pPr>
            <a:r>
              <a:rPr lang="pt-BR" sz="1050" dirty="0" smtClean="0">
                <a:solidFill>
                  <a:schemeClr val="dk1"/>
                </a:solidFill>
              </a:rPr>
              <a:t> </a:t>
            </a:r>
            <a:endParaRPr lang="pt-BR" sz="1050" dirty="0">
              <a:solidFill>
                <a:schemeClr val="dk1"/>
              </a:solidFill>
            </a:endParaRPr>
          </a:p>
          <a:p>
            <a:pPr algn="just"/>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Jairson Barbosa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Oscar Barros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O projeto está em replanejamento e um novo cronograma será elaborado até a 1º quinzena de novembro.</a:t>
            </a:r>
            <a:endParaRPr lang="pt-BR" sz="1050" dirty="0">
              <a:solidFill>
                <a:schemeClr val="tx1">
                  <a:lumMod val="95000"/>
                  <a:lumOff val="5000"/>
                </a:schemeClr>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16075367"/>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Implantação do Sistema</a:t>
                      </a:r>
                      <a:endParaRPr lang="pt-BR" sz="1100" dirty="0"/>
                    </a:p>
                  </a:txBody>
                  <a:tcPr/>
                </a:tc>
                <a:tc>
                  <a:txBody>
                    <a:bodyPr/>
                    <a:lstStyle/>
                    <a:p>
                      <a:pPr algn="ctr"/>
                      <a:r>
                        <a:rPr lang="pt-BR" sz="1100" dirty="0" smtClean="0"/>
                        <a:t>Out/12</a:t>
                      </a:r>
                      <a:endParaRPr lang="pt-BR" sz="1100" dirty="0"/>
                    </a:p>
                  </a:txBody>
                  <a:tcPr/>
                </a:tc>
                <a:tc>
                  <a:txBody>
                    <a:bodyPr/>
                    <a:lstStyle/>
                    <a:p>
                      <a:pPr algn="ctr"/>
                      <a:r>
                        <a:rPr lang="pt-BR" sz="1100" dirty="0" smtClean="0"/>
                        <a:t>50%</a:t>
                      </a:r>
                      <a:endParaRPr lang="pt-BR" sz="1100" dirty="0"/>
                    </a:p>
                  </a:txBody>
                  <a:tcPr/>
                </a:tc>
              </a:tr>
              <a:tr h="266400">
                <a:tc>
                  <a:txBody>
                    <a:bodyPr/>
                    <a:lstStyle/>
                    <a:p>
                      <a:r>
                        <a:rPr lang="pt-BR" sz="1100" dirty="0" smtClean="0"/>
                        <a:t>BPM – Mapeamento e Redesenho de Processos</a:t>
                      </a:r>
                      <a:endParaRPr lang="pt-BR" sz="1100" dirty="0"/>
                    </a:p>
                  </a:txBody>
                  <a:tcPr/>
                </a:tc>
                <a:tc>
                  <a:txBody>
                    <a:bodyPr/>
                    <a:lstStyle/>
                    <a:p>
                      <a:pPr algn="ctr"/>
                      <a:r>
                        <a:rPr lang="pt-BR" sz="1100" dirty="0" smtClean="0"/>
                        <a:t>Nov/12</a:t>
                      </a:r>
                      <a:endParaRPr lang="pt-BR" sz="1100" dirty="0"/>
                    </a:p>
                  </a:txBody>
                  <a:tcPr/>
                </a:tc>
                <a:tc>
                  <a:txBody>
                    <a:bodyPr/>
                    <a:lstStyle/>
                    <a:p>
                      <a:pPr algn="ctr"/>
                      <a:r>
                        <a:rPr lang="pt-BR" sz="1100" dirty="0" smtClean="0"/>
                        <a:t>15%</a:t>
                      </a:r>
                      <a:endParaRPr lang="pt-BR" sz="1100" dirty="0"/>
                    </a:p>
                  </a:txBody>
                  <a:tcPr/>
                </a:tc>
              </a:tr>
              <a:tr h="266400">
                <a:tc>
                  <a:txBody>
                    <a:bodyPr/>
                    <a:lstStyle/>
                    <a:p>
                      <a:r>
                        <a:rPr lang="pt-BR" sz="1100" dirty="0" smtClean="0"/>
                        <a:t>Digitalização e</a:t>
                      </a:r>
                      <a:r>
                        <a:rPr lang="pt-BR" sz="1100" baseline="0" dirty="0" smtClean="0"/>
                        <a:t> Indexação das Pastas Funcionais</a:t>
                      </a:r>
                      <a:endParaRPr lang="pt-BR" sz="1100" dirty="0"/>
                    </a:p>
                  </a:txBody>
                  <a:tcPr/>
                </a:tc>
                <a:tc>
                  <a:txBody>
                    <a:bodyPr/>
                    <a:lstStyle/>
                    <a:p>
                      <a:pPr algn="ctr"/>
                      <a:r>
                        <a:rPr lang="pt-BR" sz="1100" dirty="0" smtClean="0"/>
                        <a:t>Fev/13</a:t>
                      </a:r>
                      <a:endParaRPr lang="pt-BR" sz="1100" dirty="0"/>
                    </a:p>
                  </a:txBody>
                  <a:tcPr/>
                </a:tc>
                <a:tc>
                  <a:txBody>
                    <a:bodyPr/>
                    <a:lstStyle/>
                    <a:p>
                      <a:pPr algn="ctr"/>
                      <a:r>
                        <a:rPr lang="pt-BR" sz="1100" dirty="0" smtClean="0"/>
                        <a:t>5%</a:t>
                      </a:r>
                      <a:endParaRPr lang="pt-BR" sz="1100" dirty="0"/>
                    </a:p>
                  </a:txBody>
                  <a:tcPr/>
                </a:tc>
              </a:tr>
              <a:tr h="266400">
                <a:tc>
                  <a:txBody>
                    <a:bodyPr/>
                    <a:lstStyle/>
                    <a:p>
                      <a:r>
                        <a:rPr lang="pt-BR" sz="1100" dirty="0" smtClean="0"/>
                        <a:t>Implantação dos Processos da SGP</a:t>
                      </a:r>
                      <a:endParaRPr lang="pt-BR" sz="1100" dirty="0"/>
                    </a:p>
                  </a:txBody>
                  <a:tcPr/>
                </a:tc>
                <a:tc>
                  <a:txBody>
                    <a:bodyPr/>
                    <a:lstStyle/>
                    <a:p>
                      <a:pPr algn="ctr"/>
                      <a:r>
                        <a:rPr lang="pt-BR" sz="1100" dirty="0" smtClean="0"/>
                        <a:t>Mai/13</a:t>
                      </a:r>
                      <a:endParaRPr lang="pt-BR" sz="1100" dirty="0"/>
                    </a:p>
                  </a:txBody>
                  <a:tcPr/>
                </a:tc>
                <a:tc>
                  <a:txBody>
                    <a:bodyPr/>
                    <a:lstStyle/>
                    <a:p>
                      <a:pPr algn="ctr"/>
                      <a:r>
                        <a:rPr lang="pt-BR" sz="1100" dirty="0" smtClean="0"/>
                        <a:t>0%</a:t>
                      </a:r>
                      <a:endParaRPr lang="pt-BR" sz="1100" dirty="0"/>
                    </a:p>
                  </a:txBody>
                  <a:tcP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15%</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Digitalização das Pastas Funcionais</a:t>
            </a:r>
            <a:endParaRPr lang="pt-BR" sz="1600" dirty="0"/>
          </a:p>
        </p:txBody>
      </p:sp>
      <p:graphicFrame>
        <p:nvGraphicFramePr>
          <p:cNvPr id="52" name="Gráfico 51"/>
          <p:cNvGraphicFramePr/>
          <p:nvPr>
            <p:extLst>
              <p:ext uri="{D42A27DB-BD31-4B8C-83A1-F6EECF244321}">
                <p14:modId xmlns:p14="http://schemas.microsoft.com/office/powerpoint/2010/main" val="3295181008"/>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1"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tx1"/>
                </a:solidFill>
              </a:rPr>
              <a:t>Implantação de uma metodologia de gestão de documentos digitais da Secretaria de Gestão de Pessoas e a digitalização do acervo de documentos existentes</a:t>
            </a:r>
            <a:r>
              <a:rPr lang="pt-BR" sz="1050" dirty="0" smtClean="0">
                <a:solidFill>
                  <a:schemeClr val="tx1"/>
                </a:solidFill>
              </a:rPr>
              <a:t>.</a:t>
            </a:r>
            <a:endParaRPr lang="pt-BR" sz="1050" dirty="0">
              <a:solidFill>
                <a:schemeClr val="tx1">
                  <a:lumMod val="95000"/>
                  <a:lumOff val="5000"/>
                </a:schemeClr>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a:solidFill>
                    <a:schemeClr val="bg1"/>
                  </a:solidFill>
                  <a:effectLst>
                    <a:outerShdw blurRad="38100" dist="38100" dir="2700000" algn="tl">
                      <a:srgbClr val="000000">
                        <a:alpha val="43137"/>
                      </a:srgbClr>
                    </a:outerShdw>
                  </a:effectLst>
                </a:rPr>
                <a:t>Sócrates Gambarra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Maria José</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Não há.</a:t>
            </a:r>
            <a:endParaRPr lang="pt-BR" sz="1050" dirty="0">
              <a:solidFill>
                <a:schemeClr val="tx1">
                  <a:lumMod val="95000"/>
                  <a:lumOff val="5000"/>
                </a:schemeClr>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1253866947"/>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dirty="0" smtClean="0"/>
                        <a:t>Análise e</a:t>
                      </a:r>
                      <a:r>
                        <a:rPr lang="pt-BR" sz="1100" baseline="0" dirty="0" smtClean="0"/>
                        <a:t> Projeto</a:t>
                      </a:r>
                      <a:endParaRPr lang="pt-BR" sz="1100" dirty="0" smtClean="0"/>
                    </a:p>
                  </a:txBody>
                  <a:tcPr/>
                </a:tc>
                <a:tc>
                  <a:txBody>
                    <a:bodyPr/>
                    <a:lstStyle/>
                    <a:p>
                      <a:pPr algn="ctr"/>
                      <a:r>
                        <a:rPr lang="pt-BR" sz="1100" dirty="0" smtClean="0"/>
                        <a:t>Set/12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Desenvolvimento</a:t>
                      </a:r>
                      <a:r>
                        <a:rPr lang="pt-BR" sz="1100" baseline="0" dirty="0" smtClean="0"/>
                        <a:t> e Integração WS</a:t>
                      </a:r>
                      <a:endParaRPr lang="pt-BR" sz="1100" dirty="0"/>
                    </a:p>
                  </a:txBody>
                  <a:tcPr/>
                </a:tc>
                <a:tc>
                  <a:txBody>
                    <a:bodyPr/>
                    <a:lstStyle/>
                    <a:p>
                      <a:pPr algn="ctr"/>
                      <a:r>
                        <a:rPr lang="pt-BR" sz="1100" dirty="0" err="1" smtClean="0"/>
                        <a:t>Nov</a:t>
                      </a:r>
                      <a:r>
                        <a:rPr lang="pt-BR" sz="1100" dirty="0" smtClean="0"/>
                        <a:t>/12</a:t>
                      </a:r>
                      <a:endParaRPr lang="pt-BR" sz="1100" dirty="0"/>
                    </a:p>
                  </a:txBody>
                  <a:tcPr/>
                </a:tc>
                <a:tc>
                  <a:txBody>
                    <a:bodyPr/>
                    <a:lstStyle/>
                    <a:p>
                      <a:pPr algn="ctr"/>
                      <a:r>
                        <a:rPr lang="pt-BR" sz="1100" dirty="0" smtClean="0"/>
                        <a:t>60%</a:t>
                      </a:r>
                      <a:endParaRPr lang="pt-BR" sz="1100" dirty="0"/>
                    </a:p>
                  </a:txBody>
                  <a:tcPr/>
                </a:tc>
              </a:tr>
              <a:tr h="266400">
                <a:tc>
                  <a:txBody>
                    <a:bodyPr/>
                    <a:lstStyle/>
                    <a:p>
                      <a:r>
                        <a:rPr lang="pt-BR" sz="1100" dirty="0" smtClean="0"/>
                        <a:t>Implantação</a:t>
                      </a:r>
                      <a:endParaRPr lang="pt-BR" sz="1100" dirty="0"/>
                    </a:p>
                  </a:txBody>
                  <a:tcPr/>
                </a:tc>
                <a:tc>
                  <a:txBody>
                    <a:bodyPr/>
                    <a:lstStyle/>
                    <a:p>
                      <a:pPr algn="ctr"/>
                      <a:r>
                        <a:rPr lang="pt-BR" sz="1100" dirty="0" smtClean="0"/>
                        <a:t>Dez/12</a:t>
                      </a:r>
                      <a:endParaRPr lang="pt-BR" sz="1100" dirty="0"/>
                    </a:p>
                  </a:txBody>
                  <a:tcPr/>
                </a:tc>
                <a:tc>
                  <a:txBody>
                    <a:bodyPr/>
                    <a:lstStyle/>
                    <a:p>
                      <a:pPr algn="ctr"/>
                      <a:r>
                        <a:rPr lang="pt-BR" sz="1100" dirty="0" smtClean="0"/>
                        <a:t>0%</a:t>
                      </a:r>
                      <a:endParaRPr lang="pt-BR" sz="1100" dirty="0"/>
                    </a:p>
                  </a:txBody>
                  <a:tcPr/>
                </a:tc>
              </a:tr>
              <a:tr h="266400">
                <a:tc>
                  <a:txBody>
                    <a:bodyPr/>
                    <a:lstStyle/>
                    <a:p>
                      <a:endParaRPr lang="pt-BR" sz="1100" dirty="0"/>
                    </a:p>
                  </a:txBody>
                  <a:tcPr/>
                </a:tc>
                <a:tc>
                  <a:txBody>
                    <a:bodyPr/>
                    <a:lstStyle/>
                    <a:p>
                      <a:pPr algn="ctr"/>
                      <a:endParaRPr lang="pt-BR" sz="1100" dirty="0"/>
                    </a:p>
                  </a:txBody>
                  <a:tcPr/>
                </a:tc>
                <a:tc>
                  <a:txBody>
                    <a:bodyPr/>
                    <a:lstStyle/>
                    <a:p>
                      <a:pPr algn="ctr"/>
                      <a:endParaRPr lang="pt-BR" sz="1100" dirty="0"/>
                    </a:p>
                  </a:txBody>
                  <a:tcP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endParaRPr lang="pt-BR" sz="1100" dirty="0">
                        <a:solidFill>
                          <a:schemeClr val="tx1">
                            <a:lumMod val="75000"/>
                            <a:lumOff val="25000"/>
                          </a:schemeClr>
                        </a:solidFill>
                      </a:endParaRPr>
                    </a:p>
                  </a:txBody>
                  <a:tcPr anchor="ctr"/>
                </a:tc>
                <a:tc>
                  <a:txBody>
                    <a:bodyPr/>
                    <a:lstStyle/>
                    <a:p>
                      <a:pPr algn="ctr"/>
                      <a:endParaRPr lang="pt-BR" sz="1100" dirty="0"/>
                    </a:p>
                  </a:txBody>
                  <a:tcPr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Dezembro 2012</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a:solidFill>
                  <a:schemeClr val="tx1"/>
                </a:solidFill>
              </a:rPr>
              <a:t>6</a:t>
            </a:r>
            <a:r>
              <a:rPr lang="pt-BR" sz="1200" dirty="0" smtClean="0">
                <a:solidFill>
                  <a:schemeClr val="tx1"/>
                </a:solidFill>
              </a:rPr>
              <a:t>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Arquivo Geral</a:t>
            </a:r>
            <a:endParaRPr lang="pt-BR" sz="1600" dirty="0"/>
          </a:p>
        </p:txBody>
      </p:sp>
      <p:graphicFrame>
        <p:nvGraphicFramePr>
          <p:cNvPr id="51" name="Gráfico 50"/>
          <p:cNvGraphicFramePr/>
          <p:nvPr>
            <p:extLst>
              <p:ext uri="{D42A27DB-BD31-4B8C-83A1-F6EECF244321}">
                <p14:modId xmlns:p14="http://schemas.microsoft.com/office/powerpoint/2010/main" val="886124321"/>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fontAlgn="auto">
              <a:spcBef>
                <a:spcPts val="0"/>
              </a:spcBef>
              <a:spcAft>
                <a:spcPts val="0"/>
              </a:spcAft>
              <a:defRPr/>
            </a:pPr>
            <a:r>
              <a:rPr lang="pt-BR" sz="1050" dirty="0">
                <a:solidFill>
                  <a:schemeClr val="dk1"/>
                </a:solidFill>
              </a:rPr>
              <a:t>Desenvolvimento de sistema para o gerenciamento do Arquivo Geral.</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Jairson Barbosa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513824"/>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ea typeface="+mn-ea"/>
                </a:rPr>
                <a:t>Zenaide Barbosa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5679"/>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4832"/>
            <a:ext cx="4110920" cy="975296"/>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Integração e Migração</a:t>
            </a:r>
            <a:endParaRPr lang="pt-BR" sz="1050" dirty="0">
              <a:solidFill>
                <a:schemeClr val="tx1">
                  <a:lumMod val="95000"/>
                  <a:lumOff val="5000"/>
                </a:schemeClr>
              </a:solidFill>
            </a:endParaRPr>
          </a:p>
        </p:txBody>
      </p:sp>
      <p:sp>
        <p:nvSpPr>
          <p:cNvPr id="36" name="Round Same Side Corner Rectangle 42"/>
          <p:cNvSpPr/>
          <p:nvPr/>
        </p:nvSpPr>
        <p:spPr>
          <a:xfrm>
            <a:off x="4608460" y="2143461"/>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7053"/>
            <a:ext cx="4110920" cy="1843075"/>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3055"/>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3208"/>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333313522"/>
              </p:ext>
            </p:extLst>
          </p:nvPr>
        </p:nvGraphicFramePr>
        <p:xfrm>
          <a:off x="418056" y="4538160"/>
          <a:ext cx="8301324" cy="18648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Arquitetura de Informação</a:t>
                      </a:r>
                      <a:endParaRPr lang="pt-BR" sz="1100" dirty="0"/>
                    </a:p>
                  </a:txBody>
                  <a:tcPr/>
                </a:tc>
                <a:tc>
                  <a:txBody>
                    <a:bodyPr/>
                    <a:lstStyle/>
                    <a:p>
                      <a:pPr algn="ctr"/>
                      <a:r>
                        <a:rPr lang="pt-BR" sz="1100" dirty="0" err="1" smtClean="0"/>
                        <a:t>Abr</a:t>
                      </a:r>
                      <a:r>
                        <a:rPr lang="pt-BR" sz="1100" dirty="0" smtClean="0"/>
                        <a:t>/12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Proposta Gráfica</a:t>
                      </a:r>
                      <a:endParaRPr lang="pt-BR" sz="1100" dirty="0"/>
                    </a:p>
                  </a:txBody>
                  <a:tcPr/>
                </a:tc>
                <a:tc>
                  <a:txBody>
                    <a:bodyPr/>
                    <a:lstStyle/>
                    <a:p>
                      <a:pPr algn="ctr"/>
                      <a:r>
                        <a:rPr lang="pt-BR" sz="1100" dirty="0" smtClean="0"/>
                        <a:t>Jul/12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Implementação</a:t>
                      </a:r>
                      <a:endParaRPr lang="pt-BR" sz="1100" dirty="0"/>
                    </a:p>
                  </a:txBody>
                  <a:tcPr/>
                </a:tc>
                <a:tc>
                  <a:txBody>
                    <a:bodyPr/>
                    <a:lstStyle/>
                    <a:p>
                      <a:pPr algn="ctr"/>
                      <a:r>
                        <a:rPr lang="pt-BR" sz="1100" dirty="0" smtClean="0"/>
                        <a:t>Set/12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Treinamento </a:t>
                      </a:r>
                      <a:endParaRPr lang="pt-BR" sz="1100" dirty="0"/>
                    </a:p>
                  </a:txBody>
                  <a:tcPr/>
                </a:tc>
                <a:tc>
                  <a:txBody>
                    <a:bodyPr/>
                    <a:lstStyle/>
                    <a:p>
                      <a:pPr algn="ctr"/>
                      <a:r>
                        <a:rPr lang="pt-BR" sz="1100" dirty="0" err="1" smtClean="0"/>
                        <a:t>Nov</a:t>
                      </a:r>
                      <a:r>
                        <a:rPr lang="pt-BR" sz="1100" dirty="0" smtClean="0"/>
                        <a:t>/12</a:t>
                      </a:r>
                      <a:endParaRPr lang="pt-BR" sz="1100" dirty="0"/>
                    </a:p>
                  </a:txBody>
                  <a:tcPr/>
                </a:tc>
                <a:tc>
                  <a:txBody>
                    <a:bodyPr/>
                    <a:lstStyle/>
                    <a:p>
                      <a:pPr algn="ctr"/>
                      <a:r>
                        <a:rPr lang="pt-BR" sz="1100" dirty="0" smtClean="0"/>
                        <a:t>30%</a:t>
                      </a:r>
                      <a:endParaRPr lang="pt-BR" sz="1100" dirty="0"/>
                    </a:p>
                  </a:txBody>
                  <a:tcPr/>
                </a:tc>
              </a:tr>
              <a:tr h="266400">
                <a:tc>
                  <a:txBody>
                    <a:bodyPr/>
                    <a:lstStyle/>
                    <a:p>
                      <a:r>
                        <a:rPr lang="pt-BR" sz="1100" dirty="0" smtClean="0"/>
                        <a:t>Integração dos Sistemas Legados</a:t>
                      </a:r>
                      <a:endParaRPr lang="pt-BR" sz="1100" dirty="0"/>
                    </a:p>
                  </a:txBody>
                  <a:tcPr/>
                </a:tc>
                <a:tc>
                  <a:txBody>
                    <a:bodyPr/>
                    <a:lstStyle/>
                    <a:p>
                      <a:pPr algn="ctr"/>
                      <a:r>
                        <a:rPr lang="pt-BR" sz="1100" dirty="0" err="1" smtClean="0"/>
                        <a:t>Nov</a:t>
                      </a:r>
                      <a:r>
                        <a:rPr lang="pt-BR" sz="1100" dirty="0" smtClean="0"/>
                        <a:t>/12</a:t>
                      </a:r>
                      <a:endParaRPr lang="pt-BR" sz="1100" dirty="0"/>
                    </a:p>
                  </a:txBody>
                  <a:tcPr/>
                </a:tc>
                <a:tc>
                  <a:txBody>
                    <a:bodyPr/>
                    <a:lstStyle/>
                    <a:p>
                      <a:pPr algn="ctr"/>
                      <a:r>
                        <a:rPr lang="pt-BR" sz="1100" dirty="0" smtClean="0"/>
                        <a:t>40%</a:t>
                      </a:r>
                      <a:endParaRPr lang="pt-BR" sz="1100" dirty="0"/>
                    </a:p>
                  </a:txBody>
                  <a:tcPr/>
                </a:tc>
              </a:tr>
              <a:tr h="266400">
                <a:tc>
                  <a:txBody>
                    <a:bodyPr/>
                    <a:lstStyle/>
                    <a:p>
                      <a:r>
                        <a:rPr lang="pt-BR" sz="1100" dirty="0" smtClean="0"/>
                        <a:t>Migração de Dados</a:t>
                      </a:r>
                      <a:endParaRPr lang="pt-BR" sz="1100" dirty="0"/>
                    </a:p>
                  </a:txBody>
                  <a:tcPr/>
                </a:tc>
                <a:tc>
                  <a:txBody>
                    <a:bodyPr/>
                    <a:lstStyle/>
                    <a:p>
                      <a:pPr algn="ctr"/>
                      <a:r>
                        <a:rPr lang="pt-BR" sz="1100" dirty="0" smtClean="0"/>
                        <a:t>Dez/12</a:t>
                      </a:r>
                      <a:endParaRPr lang="pt-BR" sz="1100" dirty="0"/>
                    </a:p>
                  </a:txBody>
                  <a:tcPr/>
                </a:tc>
                <a:tc>
                  <a:txBody>
                    <a:bodyPr/>
                    <a:lstStyle/>
                    <a:p>
                      <a:pPr algn="ctr"/>
                      <a:r>
                        <a:rPr lang="pt-BR" sz="1100" dirty="0" smtClean="0"/>
                        <a:t>20%</a:t>
                      </a:r>
                      <a:endParaRPr lang="pt-BR" sz="1100" dirty="0"/>
                    </a:p>
                  </a:txBody>
                  <a:tcPr/>
                </a:tc>
              </a:tr>
              <a:tr h="266400">
                <a:tc>
                  <a:txBody>
                    <a:bodyPr/>
                    <a:lstStyle/>
                    <a:p>
                      <a:r>
                        <a:rPr lang="pt-BR" sz="1100" dirty="0" smtClean="0"/>
                        <a:t>Teste e Implantação</a:t>
                      </a:r>
                      <a:endParaRPr lang="pt-BR" sz="1100" dirty="0"/>
                    </a:p>
                  </a:txBody>
                  <a:tcPr/>
                </a:tc>
                <a:tc>
                  <a:txBody>
                    <a:bodyPr/>
                    <a:lstStyle/>
                    <a:p>
                      <a:pPr algn="ctr"/>
                      <a:r>
                        <a:rPr lang="pt-BR" sz="1100" dirty="0" smtClean="0"/>
                        <a:t>Dez/12</a:t>
                      </a:r>
                      <a:endParaRPr lang="pt-BR" sz="1100" dirty="0"/>
                    </a:p>
                  </a:txBody>
                  <a:tcPr/>
                </a:tc>
                <a:tc>
                  <a:txBody>
                    <a:bodyPr/>
                    <a:lstStyle/>
                    <a:p>
                      <a:pPr algn="ctr"/>
                      <a:r>
                        <a:rPr lang="pt-BR" sz="1100" dirty="0" smtClean="0"/>
                        <a:t>0%</a:t>
                      </a:r>
                      <a:endParaRPr lang="pt-BR" sz="1100" dirty="0"/>
                    </a:p>
                  </a:txBody>
                  <a:tcPr/>
                </a:tc>
              </a:tr>
            </a:tbl>
          </a:graphicData>
        </a:graphic>
      </p:graphicFrame>
      <p:sp>
        <p:nvSpPr>
          <p:cNvPr id="43" name="Round Same Side Corner Rectangle 42"/>
          <p:cNvSpPr/>
          <p:nvPr/>
        </p:nvSpPr>
        <p:spPr>
          <a:xfrm>
            <a:off x="418056" y="4289007"/>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322136"/>
            <a:ext cx="180000" cy="180000"/>
          </a:xfrm>
          <a:prstGeom prst="rect">
            <a:avLst/>
          </a:prstGeom>
          <a:noFill/>
          <a:ln w="9525">
            <a:noFill/>
            <a:miter lim="800000"/>
            <a:headEnd/>
            <a:tailEnd/>
          </a:ln>
        </p:spPr>
      </p:pic>
      <p:sp>
        <p:nvSpPr>
          <p:cNvPr id="45" name="Rectangle 6"/>
          <p:cNvSpPr/>
          <p:nvPr/>
        </p:nvSpPr>
        <p:spPr>
          <a:xfrm>
            <a:off x="424620" y="1771692"/>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5690"/>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977"/>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Dezembro 2012</a:t>
            </a:r>
            <a:endParaRPr lang="ro-RO" sz="1200" dirty="0">
              <a:solidFill>
                <a:schemeClr val="tx1"/>
              </a:solidFill>
            </a:endParaRPr>
          </a:p>
        </p:txBody>
      </p:sp>
      <p:sp>
        <p:nvSpPr>
          <p:cNvPr id="48" name="Round Same Side Corner Rectangle 42"/>
          <p:cNvSpPr/>
          <p:nvPr/>
        </p:nvSpPr>
        <p:spPr>
          <a:xfrm>
            <a:off x="6753484" y="1513824"/>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1111"/>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60%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Portal de Internet</a:t>
            </a:r>
            <a:endParaRPr lang="pt-BR" sz="1600" dirty="0"/>
          </a:p>
        </p:txBody>
      </p:sp>
      <p:graphicFrame>
        <p:nvGraphicFramePr>
          <p:cNvPr id="52" name="Gráfico 51"/>
          <p:cNvGraphicFramePr/>
          <p:nvPr>
            <p:extLst>
              <p:ext uri="{D42A27DB-BD31-4B8C-83A1-F6EECF244321}">
                <p14:modId xmlns:p14="http://schemas.microsoft.com/office/powerpoint/2010/main" val="2264594903"/>
              </p:ext>
            </p:extLst>
          </p:nvPr>
        </p:nvGraphicFramePr>
        <p:xfrm>
          <a:off x="4655026" y="2407053"/>
          <a:ext cx="4042218" cy="1843075"/>
        </p:xfrm>
        <a:graphic>
          <a:graphicData uri="http://schemas.openxmlformats.org/drawingml/2006/chart">
            <c:chart xmlns:c="http://schemas.openxmlformats.org/drawingml/2006/chart" xmlns:r="http://schemas.openxmlformats.org/officeDocument/2006/relationships" r:id="rId5"/>
          </a:graphicData>
        </a:graphic>
      </p:graphicFrame>
      <p:pic>
        <p:nvPicPr>
          <p:cNvPr id="51"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Este projeto tem o objetivo de substituir o atual portal do TJPE (www.tjpe.jus.br) por uma ferramenta mais moderna. Envolve renovação do layout gráfico e implantação de um sistema gerenciador de conteúdo.</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26071"/>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Jossenilson Bezerra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527401"/>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Norma Lyra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39256"/>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8840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a:solidFill>
                  <a:schemeClr val="tx1">
                    <a:lumMod val="95000"/>
                    <a:lumOff val="5000"/>
                  </a:schemeClr>
                </a:solidFill>
              </a:rPr>
              <a:t>Aguardando Arquitetura definir quantitativo de horas para suporte técnico e transferência de conhecimento.</a:t>
            </a:r>
          </a:p>
        </p:txBody>
      </p:sp>
      <p:sp>
        <p:nvSpPr>
          <p:cNvPr id="36" name="Round Same Side Corner Rectangle 42"/>
          <p:cNvSpPr/>
          <p:nvPr/>
        </p:nvSpPr>
        <p:spPr>
          <a:xfrm>
            <a:off x="4608460" y="2157038"/>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20630"/>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66632"/>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96785"/>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995251050"/>
              </p:ext>
            </p:extLst>
          </p:nvPr>
        </p:nvGraphicFramePr>
        <p:xfrm>
          <a:off x="418056" y="4797442"/>
          <a:ext cx="8301324" cy="15984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a:solidFill>
                            <a:srgbClr val="000000"/>
                          </a:solidFill>
                          <a:effectLst/>
                          <a:latin typeface="+mn-lt"/>
                          <a:ea typeface="Calibri"/>
                          <a:cs typeface="Calibri"/>
                        </a:rPr>
                        <a:t>Levantamento do Escopo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Mai/12</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100%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Especificação dos equipamentos</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Set/12</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100%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Elaboração do Termo de Referência</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Out/12</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70%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Licitação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Sem data</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Aquisição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Sem data</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Implantação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Sem data</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0%</a:t>
                      </a: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551737"/>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84866"/>
            <a:ext cx="180000" cy="180000"/>
          </a:xfrm>
          <a:prstGeom prst="rect">
            <a:avLst/>
          </a:prstGeom>
          <a:noFill/>
          <a:ln w="9525">
            <a:noFill/>
            <a:miter lim="800000"/>
            <a:headEnd/>
            <a:tailEnd/>
          </a:ln>
        </p:spPr>
      </p:pic>
      <p:sp>
        <p:nvSpPr>
          <p:cNvPr id="45" name="Rectangle 6"/>
          <p:cNvSpPr/>
          <p:nvPr/>
        </p:nvSpPr>
        <p:spPr>
          <a:xfrm>
            <a:off x="424620" y="178526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1926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7655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Fevereiro 2013</a:t>
            </a:r>
            <a:endParaRPr lang="ro-RO" sz="1200" dirty="0">
              <a:solidFill>
                <a:schemeClr val="tx1"/>
              </a:solidFill>
            </a:endParaRPr>
          </a:p>
        </p:txBody>
      </p:sp>
      <p:sp>
        <p:nvSpPr>
          <p:cNvPr id="48" name="Round Same Side Corner Rectangle 42"/>
          <p:cNvSpPr/>
          <p:nvPr/>
        </p:nvSpPr>
        <p:spPr>
          <a:xfrm>
            <a:off x="6753484" y="152740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8468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60%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Modernização da Rede da Capital (Wireless)</a:t>
            </a:r>
            <a:endParaRPr lang="pt-BR" sz="1600" dirty="0"/>
          </a:p>
        </p:txBody>
      </p:sp>
      <p:graphicFrame>
        <p:nvGraphicFramePr>
          <p:cNvPr id="51" name="Gráfico 50"/>
          <p:cNvGraphicFramePr/>
          <p:nvPr>
            <p:extLst>
              <p:ext uri="{D42A27DB-BD31-4B8C-83A1-F6EECF244321}">
                <p14:modId xmlns:p14="http://schemas.microsoft.com/office/powerpoint/2010/main" val="3218599822"/>
              </p:ext>
            </p:extLst>
          </p:nvPr>
        </p:nvGraphicFramePr>
        <p:xfrm>
          <a:off x="4655026" y="2420630"/>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50190"/>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793732"/>
            <a:ext cx="179219" cy="189197"/>
          </a:xfrm>
          <a:prstGeom prst="rect">
            <a:avLst/>
          </a:prstGeom>
          <a:noFill/>
          <a:ln w="9525">
            <a:noFill/>
            <a:miter lim="800000"/>
            <a:headEnd/>
            <a:tailEnd/>
          </a:ln>
        </p:spPr>
      </p:pic>
      <p:sp>
        <p:nvSpPr>
          <p:cNvPr id="55" name="Rectangle 6"/>
          <p:cNvSpPr/>
          <p:nvPr/>
        </p:nvSpPr>
        <p:spPr>
          <a:xfrm>
            <a:off x="431540" y="979029"/>
            <a:ext cx="8265704" cy="51120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fontAlgn="auto">
              <a:spcBef>
                <a:spcPts val="0"/>
              </a:spcBef>
              <a:spcAft>
                <a:spcPts val="0"/>
              </a:spcAft>
              <a:defRPr/>
            </a:pPr>
            <a:r>
              <a:rPr lang="pt-BR" sz="1050" dirty="0">
                <a:solidFill>
                  <a:schemeClr val="dk1"/>
                </a:solidFill>
              </a:rPr>
              <a:t>O objetivo deste projeto é a definição das especificações técnicas e de aquisição de uma estrutura de acesso à Internet por meio de redes sem fio (wireless) nos </a:t>
            </a:r>
            <a:r>
              <a:rPr lang="pt-BR" sz="1050" dirty="0" err="1">
                <a:solidFill>
                  <a:schemeClr val="dk1"/>
                </a:solidFill>
              </a:rPr>
              <a:t>prinicpais</a:t>
            </a:r>
            <a:r>
              <a:rPr lang="pt-BR" sz="1050" dirty="0">
                <a:solidFill>
                  <a:schemeClr val="dk1"/>
                </a:solidFill>
              </a:rPr>
              <a:t> prédios do poder Judiciário de Pernambuco - Palácio de Justiça, </a:t>
            </a:r>
            <a:r>
              <a:rPr lang="pt-BR" sz="1050" dirty="0" err="1">
                <a:solidFill>
                  <a:schemeClr val="dk1"/>
                </a:solidFill>
              </a:rPr>
              <a:t>Forum</a:t>
            </a:r>
            <a:r>
              <a:rPr lang="pt-BR" sz="1050" dirty="0">
                <a:solidFill>
                  <a:schemeClr val="dk1"/>
                </a:solidFill>
              </a:rPr>
              <a:t> Rodolpho Aureliano, Tomas de Aquino.</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55099"/>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a:solidFill>
                    <a:schemeClr val="bg1"/>
                  </a:solidFill>
                  <a:effectLst>
                    <a:outerShdw blurRad="38100" dist="38100" dir="2700000" algn="tl">
                      <a:srgbClr val="000000">
                        <a:alpha val="43137"/>
                      </a:srgbClr>
                    </a:outerShdw>
                  </a:effectLst>
                </a:rPr>
                <a:t>Jossenilson </a:t>
              </a:r>
              <a:r>
                <a:rPr lang="pt-PT" sz="1200" b="1" dirty="0" smtClean="0">
                  <a:solidFill>
                    <a:schemeClr val="bg1"/>
                  </a:solidFill>
                  <a:effectLst>
                    <a:outerShdw blurRad="38100" dist="38100" dir="2700000" algn="tl">
                      <a:srgbClr val="000000">
                        <a:alpha val="43137"/>
                      </a:srgbClr>
                    </a:outerShdw>
                  </a:effectLst>
                </a:rPr>
                <a:t>Bezerra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Norma Lyra</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1050" dirty="0" smtClean="0">
                <a:solidFill>
                  <a:schemeClr val="tx1">
                    <a:lumMod val="95000"/>
                    <a:lumOff val="5000"/>
                  </a:schemeClr>
                </a:solidFill>
              </a:rPr>
              <a:t>Não há.</a:t>
            </a:r>
            <a:endParaRPr lang="pt-BR" sz="1050" dirty="0">
              <a:solidFill>
                <a:schemeClr val="tx1">
                  <a:lumMod val="95000"/>
                  <a:lumOff val="5000"/>
                </a:schemeClr>
              </a:solidFill>
            </a:endParaRPr>
          </a:p>
        </p:txBody>
      </p:sp>
      <p:sp>
        <p:nvSpPr>
          <p:cNvPr id="36"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30486"/>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60639"/>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786161293"/>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smtClean="0">
                          <a:solidFill>
                            <a:srgbClr val="000000"/>
                          </a:solidFill>
                          <a:effectLst/>
                          <a:latin typeface="+mn-lt"/>
                          <a:ea typeface="Calibri"/>
                          <a:cs typeface="Calibri"/>
                        </a:rPr>
                        <a:t>Projeto em fase inicial de requisitos. Ainda será elaborado o cronograma.</a:t>
                      </a: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48720"/>
            <a:ext cx="180000" cy="180000"/>
          </a:xfrm>
          <a:prstGeom prst="rect">
            <a:avLst/>
          </a:prstGeom>
          <a:noFill/>
          <a:ln w="9525">
            <a:noFill/>
            <a:miter lim="800000"/>
            <a:headEnd/>
            <a:tailEnd/>
          </a:ln>
        </p:spPr>
      </p:pic>
      <p:sp>
        <p:nvSpPr>
          <p:cNvPr id="45"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Dezembro 2013</a:t>
            </a:r>
            <a:endParaRPr lang="ro-RO" sz="1200" dirty="0">
              <a:solidFill>
                <a:schemeClr val="tx1"/>
              </a:solidFill>
            </a:endParaRPr>
          </a:p>
        </p:txBody>
      </p:sp>
      <p:sp>
        <p:nvSpPr>
          <p:cNvPr id="48"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a:solidFill>
                  <a:schemeClr val="tx1"/>
                </a:solidFill>
              </a:rPr>
              <a:t>1</a:t>
            </a:r>
            <a:r>
              <a:rPr lang="pt-BR" sz="1200" dirty="0" smtClean="0">
                <a:solidFill>
                  <a:schemeClr val="tx1"/>
                </a:solidFill>
              </a:rPr>
              <a:t>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Redundância de Instalações Físicas</a:t>
            </a:r>
            <a:endParaRPr lang="pt-BR" sz="1600" dirty="0"/>
          </a:p>
        </p:txBody>
      </p:sp>
      <p:graphicFrame>
        <p:nvGraphicFramePr>
          <p:cNvPr id="51" name="Gráfico 50"/>
          <p:cNvGraphicFramePr/>
          <p:nvPr>
            <p:extLst>
              <p:ext uri="{D42A27DB-BD31-4B8C-83A1-F6EECF244321}">
                <p14:modId xmlns:p14="http://schemas.microsoft.com/office/powerpoint/2010/main" val="2062685343"/>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Criar estrutura física que possa comportar um datacenter secundário para redundância dos sistemas do TJPE.</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Carlos Rocha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Roberto Arteiro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a:solidFill>
                  <a:schemeClr val="tx1"/>
                </a:solidFill>
              </a:rPr>
              <a:t>Projeto teve o Gerente do Projeto trocado, devido a incompatibilidades das atividades do Gerente anterior com as atividades funcionais.</a:t>
            </a:r>
          </a:p>
        </p:txBody>
      </p:sp>
      <p:sp>
        <p:nvSpPr>
          <p:cNvPr id="36"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30486"/>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60639"/>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339749774"/>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solidFill>
                            <a:srgbClr val="000000"/>
                          </a:solidFill>
                          <a:effectLst/>
                          <a:latin typeface="+mn-lt"/>
                          <a:ea typeface="Calibri"/>
                          <a:cs typeface="Calibri"/>
                        </a:rPr>
                        <a:t>Iniciação e Formalização do Projeto</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Out/12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50%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Planejamento do Projeto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20%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Implantação do Catálogo de Serviços</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Dez/12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Implantação dos Processos de Incidentes e de Requisições de Serviços </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Dez/12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Implantação dos Processos de Configuração e de Mudança</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Mar/13</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0%</a:t>
                      </a: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48720"/>
            <a:ext cx="180000" cy="180000"/>
          </a:xfrm>
          <a:prstGeom prst="rect">
            <a:avLst/>
          </a:prstGeom>
          <a:noFill/>
          <a:ln w="9525">
            <a:noFill/>
            <a:miter lim="800000"/>
            <a:headEnd/>
            <a:tailEnd/>
          </a:ln>
        </p:spPr>
      </p:pic>
      <p:sp>
        <p:nvSpPr>
          <p:cNvPr id="45"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tx1"/>
              </a:solidFill>
            </a:endParaRPr>
          </a:p>
        </p:txBody>
      </p:sp>
      <p:sp>
        <p:nvSpPr>
          <p:cNvPr id="46"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Março 2013</a:t>
            </a:r>
            <a:endParaRPr lang="ro-RO" sz="1200" dirty="0">
              <a:solidFill>
                <a:schemeClr val="tx1"/>
              </a:solidFill>
            </a:endParaRPr>
          </a:p>
        </p:txBody>
      </p:sp>
      <p:sp>
        <p:nvSpPr>
          <p:cNvPr id="48"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Implantação do Service Manager</a:t>
            </a:r>
            <a:endParaRPr lang="pt-BR" sz="1600" dirty="0"/>
          </a:p>
        </p:txBody>
      </p:sp>
      <p:graphicFrame>
        <p:nvGraphicFramePr>
          <p:cNvPr id="51" name="Gráfico 50"/>
          <p:cNvGraphicFramePr/>
          <p:nvPr>
            <p:extLst>
              <p:ext uri="{D42A27DB-BD31-4B8C-83A1-F6EECF244321}">
                <p14:modId xmlns:p14="http://schemas.microsoft.com/office/powerpoint/2010/main" val="4183273755"/>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tx1"/>
                </a:solidFill>
              </a:rPr>
              <a:t>Customização e implantação da ferramenta </a:t>
            </a:r>
            <a:r>
              <a:rPr lang="pt-BR" sz="1050" i="1" dirty="0">
                <a:solidFill>
                  <a:schemeClr val="tx1"/>
                </a:solidFill>
              </a:rPr>
              <a:t>Service Manager</a:t>
            </a:r>
            <a:r>
              <a:rPr lang="pt-BR" sz="1050" dirty="0">
                <a:solidFill>
                  <a:schemeClr val="tx1"/>
                </a:solidFill>
              </a:rPr>
              <a:t>, que tem o objetivo de armazenar e gerenciar todos os registros de incidentes e solicitações de serviços de TIC, registrados por meio da Central de Serviços de TIC.</a:t>
            </a:r>
          </a:p>
          <a:p>
            <a:pPr indent="-285750" algn="just" fontAlgn="auto">
              <a:spcBef>
                <a:spcPts val="0"/>
              </a:spcBef>
              <a:spcAft>
                <a:spcPts val="0"/>
              </a:spcAft>
              <a:defRPr/>
            </a:pPr>
            <a:endParaRPr lang="pt-BR" sz="1050" dirty="0">
              <a:solidFill>
                <a:schemeClr val="dk1"/>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569436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27"/>
          <p:cNvGrpSpPr/>
          <p:nvPr/>
        </p:nvGrpSpPr>
        <p:grpSpPr>
          <a:xfrm>
            <a:off x="179512" y="1268760"/>
            <a:ext cx="8784976" cy="4874478"/>
            <a:chOff x="393607" y="1844824"/>
            <a:chExt cx="8426865" cy="4680520"/>
          </a:xfrm>
          <a:effectLst>
            <a:outerShdw blurRad="50800" dist="38100" dir="2700000" algn="tl" rotWithShape="0">
              <a:srgbClr val="000000">
                <a:alpha val="43000"/>
              </a:srgbClr>
            </a:outerShdw>
          </a:effectLst>
        </p:grpSpPr>
        <p:cxnSp>
          <p:nvCxnSpPr>
            <p:cNvPr id="12" name="Conector reto 11"/>
            <p:cNvCxnSpPr/>
            <p:nvPr/>
          </p:nvCxnSpPr>
          <p:spPr>
            <a:xfrm>
              <a:off x="393607" y="1916832"/>
              <a:ext cx="0" cy="460851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393607" y="6525344"/>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8820472" y="1988840"/>
              <a:ext cx="0" cy="453650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1907704" y="1988840"/>
              <a:ext cx="6912768"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V="1">
              <a:off x="1907704" y="1844824"/>
              <a:ext cx="0" cy="14401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2954686946"/>
              </p:ext>
            </p:extLst>
          </p:nvPr>
        </p:nvGraphicFramePr>
        <p:xfrm>
          <a:off x="611560" y="1772816"/>
          <a:ext cx="7992888" cy="1851635"/>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Processo</a:t>
                      </a:r>
                      <a:r>
                        <a:rPr lang="pt-BR" baseline="0" dirty="0" smtClean="0"/>
                        <a:t> Judicial Eletrônico (</a:t>
                      </a:r>
                      <a:r>
                        <a:rPr lang="pt-BR" baseline="0" dirty="0" err="1" smtClean="0"/>
                        <a:t>PJe</a:t>
                      </a:r>
                      <a:r>
                        <a:rPr lang="pt-BR" baseline="0" dirty="0" smtClean="0"/>
                        <a:t>)</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Implantação Juizados Cíveis da RMR</a:t>
                      </a:r>
                      <a:endParaRPr lang="pt-BR" sz="1600" dirty="0"/>
                    </a:p>
                  </a:txBody>
                  <a:tcPr/>
                </a:tc>
                <a:tc>
                  <a:txBody>
                    <a:bodyPr/>
                    <a:lstStyle/>
                    <a:p>
                      <a:pPr algn="ctr"/>
                      <a:r>
                        <a:rPr lang="pt-BR" sz="1600" b="0" dirty="0" smtClean="0">
                          <a:solidFill>
                            <a:schemeClr val="tx1">
                              <a:lumMod val="95000"/>
                              <a:lumOff val="5000"/>
                            </a:schemeClr>
                          </a:solidFill>
                        </a:rPr>
                        <a:t>Dez/12</a:t>
                      </a:r>
                      <a:endParaRPr lang="pt-BR" sz="1600" b="0" dirty="0">
                        <a:solidFill>
                          <a:schemeClr val="tx1">
                            <a:lumMod val="95000"/>
                            <a:lumOff val="5000"/>
                          </a:schemeClr>
                        </a:solidFill>
                      </a:endParaRPr>
                    </a:p>
                  </a:txBody>
                  <a:tcPr/>
                </a:tc>
                <a:tc>
                  <a:txBody>
                    <a:bodyPr/>
                    <a:lstStyle/>
                    <a:p>
                      <a:pPr algn="r"/>
                      <a:r>
                        <a:rPr lang="pt-BR" sz="1600" dirty="0" smtClean="0"/>
                        <a:t>50%</a:t>
                      </a:r>
                      <a:endParaRPr lang="pt-BR" sz="1600" dirty="0"/>
                    </a:p>
                  </a:txBody>
                  <a:tcPr/>
                </a:tc>
              </a:tr>
              <a:tr h="370327">
                <a:tc>
                  <a:txBody>
                    <a:bodyPr/>
                    <a:lstStyle/>
                    <a:p>
                      <a:r>
                        <a:rPr lang="pt-BR" sz="1600" dirty="0" smtClean="0"/>
                        <a:t>Processos Internos (Corregedoria)</a:t>
                      </a:r>
                      <a:endParaRPr lang="pt-BR" sz="1600" dirty="0"/>
                    </a:p>
                  </a:txBody>
                  <a:tcPr/>
                </a:tc>
                <a:tc>
                  <a:txBody>
                    <a:bodyPr/>
                    <a:lstStyle/>
                    <a:p>
                      <a:pPr algn="ctr"/>
                      <a:r>
                        <a:rPr lang="pt-BR" sz="1600" dirty="0" smtClean="0"/>
                        <a:t>Nov/12</a:t>
                      </a:r>
                      <a:endParaRPr lang="pt-BR" sz="1600" dirty="0"/>
                    </a:p>
                  </a:txBody>
                  <a:tcPr/>
                </a:tc>
                <a:tc>
                  <a:txBody>
                    <a:bodyPr/>
                    <a:lstStyle/>
                    <a:p>
                      <a:pPr algn="r"/>
                      <a:r>
                        <a:rPr lang="pt-BR" sz="1600" dirty="0" smtClean="0"/>
                        <a:t>55%</a:t>
                      </a:r>
                      <a:endParaRPr lang="pt-BR" sz="1600" dirty="0"/>
                    </a:p>
                  </a:txBody>
                  <a:tcPr/>
                </a:tc>
              </a:tr>
              <a:tr h="370327">
                <a:tc>
                  <a:txBody>
                    <a:bodyPr/>
                    <a:lstStyle/>
                    <a:p>
                      <a:r>
                        <a:rPr lang="pt-BR" sz="1600" dirty="0" smtClean="0"/>
                        <a:t>Juizados Criminais</a:t>
                      </a:r>
                      <a:endParaRPr lang="pt-BR" sz="1600" dirty="0"/>
                    </a:p>
                  </a:txBody>
                  <a:tcPr/>
                </a:tc>
                <a:tc>
                  <a:txBody>
                    <a:bodyPr/>
                    <a:lstStyle/>
                    <a:p>
                      <a:pPr algn="ctr"/>
                      <a:r>
                        <a:rPr lang="pt-BR" sz="1600" dirty="0" smtClean="0"/>
                        <a:t>Mar/13</a:t>
                      </a:r>
                      <a:endParaRPr lang="pt-BR" sz="1600" dirty="0"/>
                    </a:p>
                  </a:txBody>
                  <a:tcPr/>
                </a:tc>
                <a:tc>
                  <a:txBody>
                    <a:bodyPr/>
                    <a:lstStyle/>
                    <a:p>
                      <a:pPr algn="r"/>
                      <a:r>
                        <a:rPr lang="pt-BR" sz="1600" dirty="0" smtClean="0"/>
                        <a:t>50%</a:t>
                      </a:r>
                      <a:endParaRPr lang="pt-BR" sz="1600" dirty="0"/>
                    </a:p>
                  </a:txBody>
                  <a:tcPr/>
                </a:tc>
              </a:tr>
              <a:tr h="370327">
                <a:tc>
                  <a:txBody>
                    <a:bodyPr/>
                    <a:lstStyle/>
                    <a:p>
                      <a:r>
                        <a:rPr lang="pt-BR" sz="1600" dirty="0" smtClean="0"/>
                        <a:t>Colégio Recursal</a:t>
                      </a:r>
                      <a:endParaRPr lang="pt-BR" sz="1600" dirty="0"/>
                    </a:p>
                  </a:txBody>
                  <a:tcPr/>
                </a:tc>
                <a:tc>
                  <a:txBody>
                    <a:bodyPr/>
                    <a:lstStyle/>
                    <a:p>
                      <a:pPr algn="ctr"/>
                      <a:r>
                        <a:rPr lang="pt-BR" sz="1600" dirty="0" err="1" smtClean="0"/>
                        <a:t>Abr</a:t>
                      </a:r>
                      <a:r>
                        <a:rPr lang="pt-BR" sz="1600" dirty="0" smtClean="0"/>
                        <a:t>/13</a:t>
                      </a:r>
                      <a:endParaRPr lang="pt-BR" sz="1600" dirty="0"/>
                    </a:p>
                  </a:txBody>
                  <a:tcPr/>
                </a:tc>
                <a:tc>
                  <a:txBody>
                    <a:bodyPr/>
                    <a:lstStyle/>
                    <a:p>
                      <a:pPr algn="r"/>
                      <a:r>
                        <a:rPr lang="pt-BR" sz="1600" dirty="0" smtClean="0"/>
                        <a:t>25%</a:t>
                      </a:r>
                      <a:endParaRPr lang="pt-BR" sz="1600" dirty="0"/>
                    </a:p>
                  </a:txBody>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849560721"/>
              </p:ext>
            </p:extLst>
          </p:nvPr>
        </p:nvGraphicFramePr>
        <p:xfrm>
          <a:off x="611560" y="3789040"/>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Audiência Digital</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Sistema de Gravação de Audiências</a:t>
                      </a:r>
                      <a:endParaRPr lang="pt-BR" sz="1600" dirty="0"/>
                    </a:p>
                  </a:txBody>
                  <a:tcPr/>
                </a:tc>
                <a:tc>
                  <a:txBody>
                    <a:bodyPr/>
                    <a:lstStyle/>
                    <a:p>
                      <a:pPr algn="ctr"/>
                      <a:r>
                        <a:rPr lang="pt-BR" sz="1600" dirty="0" smtClean="0"/>
                        <a:t>Fev/13</a:t>
                      </a:r>
                      <a:endParaRPr lang="pt-BR" sz="1600" dirty="0"/>
                    </a:p>
                  </a:txBody>
                  <a:tcPr/>
                </a:tc>
                <a:tc>
                  <a:txBody>
                    <a:bodyPr/>
                    <a:lstStyle/>
                    <a:p>
                      <a:pPr algn="r"/>
                      <a:r>
                        <a:rPr lang="pt-BR" sz="1600" dirty="0" smtClean="0"/>
                        <a:t>60%</a:t>
                      </a:r>
                      <a:endParaRPr lang="pt-BR" sz="1600" dirty="0"/>
                    </a:p>
                  </a:txBody>
                  <a:tcPr/>
                </a:tc>
              </a:tr>
            </a:tbl>
          </a:graphicData>
        </a:graphic>
      </p:graphicFrame>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aphicFrame>
        <p:nvGraphicFramePr>
          <p:cNvPr id="46" name="Object 97"/>
          <p:cNvGraphicFramePr>
            <a:graphicFrameLocks/>
          </p:cNvGraphicFramePr>
          <p:nvPr>
            <p:extLst>
              <p:ext uri="{D42A27DB-BD31-4B8C-83A1-F6EECF244321}">
                <p14:modId xmlns:p14="http://schemas.microsoft.com/office/powerpoint/2010/main" val="3611590546"/>
              </p:ext>
            </p:extLst>
          </p:nvPr>
        </p:nvGraphicFramePr>
        <p:xfrm>
          <a:off x="7092280" y="2117160"/>
          <a:ext cx="1395155" cy="482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Object 97"/>
          <p:cNvGraphicFramePr>
            <a:graphicFrameLocks/>
          </p:cNvGraphicFramePr>
          <p:nvPr>
            <p:extLst>
              <p:ext uri="{D42A27DB-BD31-4B8C-83A1-F6EECF244321}">
                <p14:modId xmlns:p14="http://schemas.microsoft.com/office/powerpoint/2010/main" val="3753290208"/>
              </p:ext>
            </p:extLst>
          </p:nvPr>
        </p:nvGraphicFramePr>
        <p:xfrm>
          <a:off x="7137285" y="2209894"/>
          <a:ext cx="1278000" cy="297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Object 97"/>
          <p:cNvGraphicFramePr>
            <a:graphicFrameLocks/>
          </p:cNvGraphicFramePr>
          <p:nvPr>
            <p:extLst>
              <p:ext uri="{D42A27DB-BD31-4B8C-83A1-F6EECF244321}">
                <p14:modId xmlns:p14="http://schemas.microsoft.com/office/powerpoint/2010/main" val="758093690"/>
              </p:ext>
            </p:extLst>
          </p:nvPr>
        </p:nvGraphicFramePr>
        <p:xfrm>
          <a:off x="7092280" y="2477200"/>
          <a:ext cx="1395155" cy="4825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Object 97"/>
          <p:cNvGraphicFramePr>
            <a:graphicFrameLocks/>
          </p:cNvGraphicFramePr>
          <p:nvPr>
            <p:extLst>
              <p:ext uri="{D42A27DB-BD31-4B8C-83A1-F6EECF244321}">
                <p14:modId xmlns:p14="http://schemas.microsoft.com/office/powerpoint/2010/main" val="1928728732"/>
              </p:ext>
            </p:extLst>
          </p:nvPr>
        </p:nvGraphicFramePr>
        <p:xfrm>
          <a:off x="7137285" y="2569934"/>
          <a:ext cx="1278000" cy="2970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Object 97"/>
          <p:cNvGraphicFramePr>
            <a:graphicFrameLocks/>
          </p:cNvGraphicFramePr>
          <p:nvPr>
            <p:extLst>
              <p:ext uri="{D42A27DB-BD31-4B8C-83A1-F6EECF244321}">
                <p14:modId xmlns:p14="http://schemas.microsoft.com/office/powerpoint/2010/main" val="3984228823"/>
              </p:ext>
            </p:extLst>
          </p:nvPr>
        </p:nvGraphicFramePr>
        <p:xfrm>
          <a:off x="7092280" y="2864543"/>
          <a:ext cx="1395155" cy="4825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4" name="Object 97"/>
          <p:cNvGraphicFramePr>
            <a:graphicFrameLocks/>
          </p:cNvGraphicFramePr>
          <p:nvPr>
            <p:extLst>
              <p:ext uri="{D42A27DB-BD31-4B8C-83A1-F6EECF244321}">
                <p14:modId xmlns:p14="http://schemas.microsoft.com/office/powerpoint/2010/main" val="1802002860"/>
              </p:ext>
            </p:extLst>
          </p:nvPr>
        </p:nvGraphicFramePr>
        <p:xfrm>
          <a:off x="7137285" y="2957277"/>
          <a:ext cx="1278000" cy="2970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Object 97"/>
          <p:cNvGraphicFramePr>
            <a:graphicFrameLocks/>
          </p:cNvGraphicFramePr>
          <p:nvPr>
            <p:extLst>
              <p:ext uri="{D42A27DB-BD31-4B8C-83A1-F6EECF244321}">
                <p14:modId xmlns:p14="http://schemas.microsoft.com/office/powerpoint/2010/main" val="3486290606"/>
              </p:ext>
            </p:extLst>
          </p:nvPr>
        </p:nvGraphicFramePr>
        <p:xfrm>
          <a:off x="7092280" y="3222025"/>
          <a:ext cx="1395155" cy="4825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6" name="Object 97"/>
          <p:cNvGraphicFramePr>
            <a:graphicFrameLocks/>
          </p:cNvGraphicFramePr>
          <p:nvPr>
            <p:extLst>
              <p:ext uri="{D42A27DB-BD31-4B8C-83A1-F6EECF244321}">
                <p14:modId xmlns:p14="http://schemas.microsoft.com/office/powerpoint/2010/main" val="2779391107"/>
              </p:ext>
            </p:extLst>
          </p:nvPr>
        </p:nvGraphicFramePr>
        <p:xfrm>
          <a:off x="7137285" y="3314759"/>
          <a:ext cx="1278000" cy="29703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7" name="Object 97"/>
          <p:cNvGraphicFramePr>
            <a:graphicFrameLocks/>
          </p:cNvGraphicFramePr>
          <p:nvPr>
            <p:extLst>
              <p:ext uri="{D42A27DB-BD31-4B8C-83A1-F6EECF244321}">
                <p14:modId xmlns:p14="http://schemas.microsoft.com/office/powerpoint/2010/main" val="1338424148"/>
              </p:ext>
            </p:extLst>
          </p:nvPr>
        </p:nvGraphicFramePr>
        <p:xfrm>
          <a:off x="7092280" y="4112728"/>
          <a:ext cx="1395155" cy="4825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8" name="Object 97"/>
          <p:cNvGraphicFramePr>
            <a:graphicFrameLocks/>
          </p:cNvGraphicFramePr>
          <p:nvPr>
            <p:extLst>
              <p:ext uri="{D42A27DB-BD31-4B8C-83A1-F6EECF244321}">
                <p14:modId xmlns:p14="http://schemas.microsoft.com/office/powerpoint/2010/main" val="3873641679"/>
              </p:ext>
            </p:extLst>
          </p:nvPr>
        </p:nvGraphicFramePr>
        <p:xfrm>
          <a:off x="7137285" y="4205462"/>
          <a:ext cx="1278000" cy="297033"/>
        </p:xfrm>
        <a:graphic>
          <a:graphicData uri="http://schemas.openxmlformats.org/drawingml/2006/chart">
            <c:chart xmlns:c="http://schemas.openxmlformats.org/drawingml/2006/chart" xmlns:r="http://schemas.openxmlformats.org/officeDocument/2006/relationships" r:id="rId11"/>
          </a:graphicData>
        </a:graphic>
      </p:graphicFrame>
      <p:pic>
        <p:nvPicPr>
          <p:cNvPr id="59" name="Picture 102" descr="Star"/>
          <p:cNvPicPr>
            <a:picLocks noChangeAspect="1" noChangeArrowheads="1"/>
          </p:cNvPicPr>
          <p:nvPr/>
        </p:nvPicPr>
        <p:blipFill>
          <a:blip r:embed="rId12" cstate="print"/>
          <a:srcRect/>
          <a:stretch>
            <a:fillRect/>
          </a:stretch>
        </p:blipFill>
        <p:spPr bwMode="auto">
          <a:xfrm>
            <a:off x="5508128" y="2237063"/>
            <a:ext cx="216000" cy="216000"/>
          </a:xfrm>
          <a:prstGeom prst="rect">
            <a:avLst/>
          </a:prstGeom>
          <a:noFill/>
          <a:ln w="9525">
            <a:noFill/>
            <a:miter lim="800000"/>
            <a:headEnd/>
            <a:tailEnd/>
          </a:ln>
        </p:spPr>
      </p:pic>
      <p:pic>
        <p:nvPicPr>
          <p:cNvPr id="65" name="Picture 2056" descr="Icon Magnifying Glass">
            <a:hlinkClick r:id="rId13" action="ppaction://hlinksldjump"/>
          </p:cNvPr>
          <p:cNvPicPr>
            <a:picLocks noChangeAspect="1" noChangeArrowheads="1"/>
          </p:cNvPicPr>
          <p:nvPr/>
        </p:nvPicPr>
        <p:blipFill>
          <a:blip r:embed="rId14" cstate="print"/>
          <a:srcRect/>
          <a:stretch>
            <a:fillRect/>
          </a:stretch>
        </p:blipFill>
        <p:spPr bwMode="auto">
          <a:xfrm>
            <a:off x="5796168" y="2237063"/>
            <a:ext cx="264750" cy="216000"/>
          </a:xfrm>
          <a:prstGeom prst="rect">
            <a:avLst/>
          </a:prstGeom>
          <a:noFill/>
          <a:ln w="9525">
            <a:noFill/>
            <a:miter lim="800000"/>
            <a:headEnd/>
            <a:tailEnd/>
          </a:ln>
        </p:spPr>
      </p:pic>
      <p:pic>
        <p:nvPicPr>
          <p:cNvPr id="77" name="Picture 56" descr="Viewer file"/>
          <p:cNvPicPr>
            <a:picLocks noChangeAspect="1" noChangeArrowheads="1"/>
          </p:cNvPicPr>
          <p:nvPr/>
        </p:nvPicPr>
        <p:blipFill>
          <a:blip r:embed="rId15" cstate="print"/>
          <a:srcRect/>
          <a:stretch>
            <a:fillRect/>
          </a:stretch>
        </p:blipFill>
        <p:spPr bwMode="auto">
          <a:xfrm>
            <a:off x="8316440" y="1842298"/>
            <a:ext cx="216000" cy="216000"/>
          </a:xfrm>
          <a:prstGeom prst="rect">
            <a:avLst/>
          </a:prstGeom>
          <a:noFill/>
          <a:ln w="9525">
            <a:noFill/>
            <a:miter lim="800000"/>
            <a:headEnd/>
            <a:tailEnd/>
          </a:ln>
        </p:spPr>
      </p:pic>
      <p:pic>
        <p:nvPicPr>
          <p:cNvPr id="78" name="Picture 56" descr="Viewer file"/>
          <p:cNvPicPr>
            <a:picLocks noChangeAspect="1" noChangeArrowheads="1"/>
          </p:cNvPicPr>
          <p:nvPr/>
        </p:nvPicPr>
        <p:blipFill>
          <a:blip r:embed="rId15" cstate="print"/>
          <a:srcRect/>
          <a:stretch>
            <a:fillRect/>
          </a:stretch>
        </p:blipFill>
        <p:spPr bwMode="auto">
          <a:xfrm>
            <a:off x="8316440" y="3837898"/>
            <a:ext cx="216000" cy="216000"/>
          </a:xfrm>
          <a:prstGeom prst="rect">
            <a:avLst/>
          </a:prstGeom>
          <a:noFill/>
          <a:ln w="9525">
            <a:noFill/>
            <a:miter lim="800000"/>
            <a:headEnd/>
            <a:tailEnd/>
          </a:ln>
        </p:spPr>
      </p:pic>
      <p:pic>
        <p:nvPicPr>
          <p:cNvPr id="101" name="Picture 102" descr="Star"/>
          <p:cNvPicPr>
            <a:picLocks noChangeAspect="1" noChangeArrowheads="1"/>
          </p:cNvPicPr>
          <p:nvPr/>
        </p:nvPicPr>
        <p:blipFill>
          <a:blip r:embed="rId12" cstate="print"/>
          <a:srcRect/>
          <a:stretch>
            <a:fillRect/>
          </a:stretch>
        </p:blipFill>
        <p:spPr bwMode="auto">
          <a:xfrm>
            <a:off x="5508104" y="2599661"/>
            <a:ext cx="216000" cy="216000"/>
          </a:xfrm>
          <a:prstGeom prst="rect">
            <a:avLst/>
          </a:prstGeom>
          <a:noFill/>
          <a:ln w="9525">
            <a:noFill/>
            <a:miter lim="800000"/>
            <a:headEnd/>
            <a:tailEnd/>
          </a:ln>
        </p:spPr>
      </p:pic>
      <p:pic>
        <p:nvPicPr>
          <p:cNvPr id="102" name="Picture 2056" descr="Icon Magnifying Glass">
            <a:hlinkClick r:id="rId16" action="ppaction://hlinksldjump"/>
          </p:cNvPr>
          <p:cNvPicPr>
            <a:picLocks noChangeAspect="1" noChangeArrowheads="1"/>
          </p:cNvPicPr>
          <p:nvPr/>
        </p:nvPicPr>
        <p:blipFill>
          <a:blip r:embed="rId14" cstate="print"/>
          <a:srcRect/>
          <a:stretch>
            <a:fillRect/>
          </a:stretch>
        </p:blipFill>
        <p:spPr bwMode="auto">
          <a:xfrm>
            <a:off x="5796144" y="2599661"/>
            <a:ext cx="264750" cy="216000"/>
          </a:xfrm>
          <a:prstGeom prst="rect">
            <a:avLst/>
          </a:prstGeom>
          <a:noFill/>
          <a:ln w="9525">
            <a:noFill/>
            <a:miter lim="800000"/>
            <a:headEnd/>
            <a:tailEnd/>
          </a:ln>
        </p:spPr>
      </p:pic>
      <p:pic>
        <p:nvPicPr>
          <p:cNvPr id="103" name="Picture 102" descr="Star"/>
          <p:cNvPicPr>
            <a:picLocks noChangeAspect="1" noChangeArrowheads="1"/>
          </p:cNvPicPr>
          <p:nvPr/>
        </p:nvPicPr>
        <p:blipFill>
          <a:blip r:embed="rId12" cstate="print"/>
          <a:srcRect/>
          <a:stretch>
            <a:fillRect/>
          </a:stretch>
        </p:blipFill>
        <p:spPr bwMode="auto">
          <a:xfrm>
            <a:off x="5508104" y="2959701"/>
            <a:ext cx="216000" cy="216000"/>
          </a:xfrm>
          <a:prstGeom prst="rect">
            <a:avLst/>
          </a:prstGeom>
          <a:noFill/>
          <a:ln w="9525">
            <a:noFill/>
            <a:miter lim="800000"/>
            <a:headEnd/>
            <a:tailEnd/>
          </a:ln>
        </p:spPr>
      </p:pic>
      <p:pic>
        <p:nvPicPr>
          <p:cNvPr id="104" name="Picture 2056" descr="Icon Magnifying Glass">
            <a:hlinkClick r:id="rId17" action="ppaction://hlinksldjump"/>
          </p:cNvPr>
          <p:cNvPicPr>
            <a:picLocks noChangeAspect="1" noChangeArrowheads="1"/>
          </p:cNvPicPr>
          <p:nvPr/>
        </p:nvPicPr>
        <p:blipFill>
          <a:blip r:embed="rId14" cstate="print"/>
          <a:srcRect/>
          <a:stretch>
            <a:fillRect/>
          </a:stretch>
        </p:blipFill>
        <p:spPr bwMode="auto">
          <a:xfrm>
            <a:off x="5796144" y="2959701"/>
            <a:ext cx="264750" cy="216000"/>
          </a:xfrm>
          <a:prstGeom prst="rect">
            <a:avLst/>
          </a:prstGeom>
          <a:noFill/>
          <a:ln w="9525">
            <a:noFill/>
            <a:miter lim="800000"/>
            <a:headEnd/>
            <a:tailEnd/>
          </a:ln>
        </p:spPr>
      </p:pic>
      <p:pic>
        <p:nvPicPr>
          <p:cNvPr id="105" name="Picture 102" descr="Star"/>
          <p:cNvPicPr>
            <a:picLocks noChangeAspect="1" noChangeArrowheads="1"/>
          </p:cNvPicPr>
          <p:nvPr/>
        </p:nvPicPr>
        <p:blipFill>
          <a:blip r:embed="rId12" cstate="print"/>
          <a:srcRect/>
          <a:stretch>
            <a:fillRect/>
          </a:stretch>
        </p:blipFill>
        <p:spPr bwMode="auto">
          <a:xfrm>
            <a:off x="5508104" y="3319741"/>
            <a:ext cx="216000" cy="216000"/>
          </a:xfrm>
          <a:prstGeom prst="rect">
            <a:avLst/>
          </a:prstGeom>
          <a:noFill/>
          <a:ln w="9525">
            <a:noFill/>
            <a:miter lim="800000"/>
            <a:headEnd/>
            <a:tailEnd/>
          </a:ln>
        </p:spPr>
      </p:pic>
      <p:pic>
        <p:nvPicPr>
          <p:cNvPr id="106" name="Picture 2056" descr="Icon Magnifying Glass">
            <a:hlinkClick r:id="rId18" action="ppaction://hlinksldjump"/>
          </p:cNvPr>
          <p:cNvPicPr>
            <a:picLocks noChangeAspect="1" noChangeArrowheads="1"/>
          </p:cNvPicPr>
          <p:nvPr/>
        </p:nvPicPr>
        <p:blipFill>
          <a:blip r:embed="rId14" cstate="print"/>
          <a:srcRect/>
          <a:stretch>
            <a:fillRect/>
          </a:stretch>
        </p:blipFill>
        <p:spPr bwMode="auto">
          <a:xfrm>
            <a:off x="5796144" y="3319741"/>
            <a:ext cx="264750" cy="216000"/>
          </a:xfrm>
          <a:prstGeom prst="rect">
            <a:avLst/>
          </a:prstGeom>
          <a:noFill/>
          <a:ln w="9525">
            <a:noFill/>
            <a:miter lim="800000"/>
            <a:headEnd/>
            <a:tailEnd/>
          </a:ln>
        </p:spPr>
      </p:pic>
      <p:pic>
        <p:nvPicPr>
          <p:cNvPr id="107" name="Picture 102" descr="Star"/>
          <p:cNvPicPr>
            <a:picLocks noChangeAspect="1" noChangeArrowheads="1"/>
          </p:cNvPicPr>
          <p:nvPr/>
        </p:nvPicPr>
        <p:blipFill>
          <a:blip r:embed="rId12" cstate="print"/>
          <a:srcRect/>
          <a:stretch>
            <a:fillRect/>
          </a:stretch>
        </p:blipFill>
        <p:spPr bwMode="auto">
          <a:xfrm>
            <a:off x="5508104" y="4235189"/>
            <a:ext cx="216000" cy="216000"/>
          </a:xfrm>
          <a:prstGeom prst="rect">
            <a:avLst/>
          </a:prstGeom>
          <a:noFill/>
          <a:ln w="9525">
            <a:noFill/>
            <a:miter lim="800000"/>
            <a:headEnd/>
            <a:tailEnd/>
          </a:ln>
        </p:spPr>
      </p:pic>
      <p:pic>
        <p:nvPicPr>
          <p:cNvPr id="108" name="Picture 2056" descr="Icon Magnifying Glass">
            <a:hlinkClick r:id="rId19" action="ppaction://hlinksldjump"/>
          </p:cNvPr>
          <p:cNvPicPr>
            <a:picLocks noChangeAspect="1" noChangeArrowheads="1"/>
          </p:cNvPicPr>
          <p:nvPr/>
        </p:nvPicPr>
        <p:blipFill>
          <a:blip r:embed="rId14" cstate="print"/>
          <a:srcRect/>
          <a:stretch>
            <a:fillRect/>
          </a:stretch>
        </p:blipFill>
        <p:spPr bwMode="auto">
          <a:xfrm>
            <a:off x="5796144" y="4235189"/>
            <a:ext cx="264750" cy="216000"/>
          </a:xfrm>
          <a:prstGeom prst="rect">
            <a:avLst/>
          </a:prstGeom>
          <a:noFill/>
          <a:ln w="9525">
            <a:noFill/>
            <a:miter lim="800000"/>
            <a:headEnd/>
            <a:tailEnd/>
          </a:ln>
        </p:spPr>
      </p:pic>
      <p:graphicFrame>
        <p:nvGraphicFramePr>
          <p:cNvPr id="47" name="Table 50"/>
          <p:cNvGraphicFramePr>
            <a:graphicFrameLocks noGrp="1"/>
          </p:cNvGraphicFramePr>
          <p:nvPr>
            <p:extLst>
              <p:ext uri="{D42A27DB-BD31-4B8C-83A1-F6EECF244321}">
                <p14:modId xmlns:p14="http://schemas.microsoft.com/office/powerpoint/2010/main" val="1236837881"/>
              </p:ext>
            </p:extLst>
          </p:nvPr>
        </p:nvGraphicFramePr>
        <p:xfrm>
          <a:off x="611560" y="4704570"/>
          <a:ext cx="7992888" cy="740654"/>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VEPA</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540" baseline="0" dirty="0" smtClean="0"/>
                        <a:t>Controle de Frequência de Cumpridor de Penal Alternativa</a:t>
                      </a:r>
                      <a:endParaRPr lang="pt-BR" sz="1540" dirty="0"/>
                    </a:p>
                  </a:txBody>
                  <a:tcPr/>
                </a:tc>
                <a:tc>
                  <a:txBody>
                    <a:bodyPr/>
                    <a:lstStyle/>
                    <a:p>
                      <a:pPr algn="ctr"/>
                      <a:r>
                        <a:rPr lang="pt-BR" sz="1600" dirty="0" smtClean="0"/>
                        <a:t>N/D</a:t>
                      </a:r>
                      <a:endParaRPr lang="pt-BR" sz="1600" dirty="0"/>
                    </a:p>
                  </a:txBody>
                  <a:tcPr/>
                </a:tc>
                <a:tc>
                  <a:txBody>
                    <a:bodyPr/>
                    <a:lstStyle/>
                    <a:p>
                      <a:pPr algn="r"/>
                      <a:r>
                        <a:rPr lang="pt-BR" sz="1600" dirty="0" smtClean="0"/>
                        <a:t>10%</a:t>
                      </a:r>
                      <a:endParaRPr lang="pt-BR" sz="1600" dirty="0"/>
                    </a:p>
                  </a:txBody>
                  <a:tcPr/>
                </a:tc>
              </a:tr>
            </a:tbl>
          </a:graphicData>
        </a:graphic>
      </p:graphicFrame>
      <p:pic>
        <p:nvPicPr>
          <p:cNvPr id="49" name="Picture 2056" descr="Icon Magnifying Glass">
            <a:hlinkClick r:id="rId20" action="ppaction://hlinksldjump"/>
          </p:cNvPr>
          <p:cNvPicPr>
            <a:picLocks noChangeAspect="1" noChangeArrowheads="1"/>
          </p:cNvPicPr>
          <p:nvPr/>
        </p:nvPicPr>
        <p:blipFill>
          <a:blip r:embed="rId14" cstate="print"/>
          <a:srcRect/>
          <a:stretch>
            <a:fillRect/>
          </a:stretch>
        </p:blipFill>
        <p:spPr bwMode="auto">
          <a:xfrm>
            <a:off x="5796136" y="5157216"/>
            <a:ext cx="264750" cy="216000"/>
          </a:xfrm>
          <a:prstGeom prst="rect">
            <a:avLst/>
          </a:prstGeom>
          <a:noFill/>
          <a:ln w="9525">
            <a:noFill/>
            <a:miter lim="800000"/>
            <a:headEnd/>
            <a:tailEnd/>
          </a:ln>
        </p:spPr>
      </p:pic>
      <p:graphicFrame>
        <p:nvGraphicFramePr>
          <p:cNvPr id="60" name="Object 97"/>
          <p:cNvGraphicFramePr>
            <a:graphicFrameLocks/>
          </p:cNvGraphicFramePr>
          <p:nvPr>
            <p:extLst>
              <p:ext uri="{D42A27DB-BD31-4B8C-83A1-F6EECF244321}">
                <p14:modId xmlns:p14="http://schemas.microsoft.com/office/powerpoint/2010/main" val="872180703"/>
              </p:ext>
            </p:extLst>
          </p:nvPr>
        </p:nvGraphicFramePr>
        <p:xfrm>
          <a:off x="7092280" y="5034731"/>
          <a:ext cx="1395155" cy="482501"/>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61" name="Object 97"/>
          <p:cNvGraphicFramePr>
            <a:graphicFrameLocks/>
          </p:cNvGraphicFramePr>
          <p:nvPr>
            <p:extLst>
              <p:ext uri="{D42A27DB-BD31-4B8C-83A1-F6EECF244321}">
                <p14:modId xmlns:p14="http://schemas.microsoft.com/office/powerpoint/2010/main" val="126491753"/>
              </p:ext>
            </p:extLst>
          </p:nvPr>
        </p:nvGraphicFramePr>
        <p:xfrm>
          <a:off x="7137285" y="5127465"/>
          <a:ext cx="1278000" cy="297033"/>
        </p:xfrm>
        <a:graphic>
          <a:graphicData uri="http://schemas.openxmlformats.org/drawingml/2006/chart">
            <c:chart xmlns:c="http://schemas.openxmlformats.org/drawingml/2006/chart" xmlns:r="http://schemas.openxmlformats.org/officeDocument/2006/relationships" r:id="rId22"/>
          </a:graphicData>
        </a:graphic>
      </p:graphicFrame>
      <p:sp>
        <p:nvSpPr>
          <p:cNvPr id="62" name="CaixaDeTexto 39"/>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63" name="Picture 102" descr="Star"/>
          <p:cNvPicPr>
            <a:picLocks noChangeAspect="1" noChangeArrowheads="1"/>
          </p:cNvPicPr>
          <p:nvPr/>
        </p:nvPicPr>
        <p:blipFill>
          <a:blip r:embed="rId12" cstate="print"/>
          <a:srcRect/>
          <a:stretch>
            <a:fillRect/>
          </a:stretch>
        </p:blipFill>
        <p:spPr bwMode="auto">
          <a:xfrm>
            <a:off x="251544" y="6187370"/>
            <a:ext cx="216000" cy="216000"/>
          </a:xfrm>
          <a:prstGeom prst="rect">
            <a:avLst/>
          </a:prstGeom>
          <a:noFill/>
          <a:ln w="9525">
            <a:noFill/>
            <a:miter lim="800000"/>
            <a:headEnd/>
            <a:tailEnd/>
          </a:ln>
        </p:spPr>
      </p:pic>
      <p:pic>
        <p:nvPicPr>
          <p:cNvPr id="66" name="Picture 2056" descr="Icon Magnifying Glass"/>
          <p:cNvPicPr>
            <a:picLocks noChangeAspect="1" noChangeArrowheads="1"/>
          </p:cNvPicPr>
          <p:nvPr/>
        </p:nvPicPr>
        <p:blipFill>
          <a:blip r:embed="rId14" cstate="print"/>
          <a:srcRect/>
          <a:stretch>
            <a:fillRect/>
          </a:stretch>
        </p:blipFill>
        <p:spPr bwMode="auto">
          <a:xfrm>
            <a:off x="1642954" y="6187394"/>
            <a:ext cx="264750" cy="216000"/>
          </a:xfrm>
          <a:prstGeom prst="rect">
            <a:avLst/>
          </a:prstGeom>
          <a:noFill/>
          <a:ln w="9525">
            <a:noFill/>
            <a:miter lim="800000"/>
            <a:headEnd/>
            <a:tailEnd/>
          </a:ln>
        </p:spPr>
      </p:pic>
      <p:pic>
        <p:nvPicPr>
          <p:cNvPr id="70" name="Picture 2043" descr="Icon House">
            <a:hlinkClick r:id="rId23" action="ppaction://hlinksldjump" tooltip="Página Inicial"/>
          </p:cNvPr>
          <p:cNvPicPr>
            <a:picLocks noChangeAspect="1" noChangeArrowheads="1"/>
          </p:cNvPicPr>
          <p:nvPr/>
        </p:nvPicPr>
        <p:blipFill>
          <a:blip r:embed="rId24"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71"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72"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73"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1</a:t>
              </a:r>
            </a:p>
          </p:txBody>
        </p:sp>
      </p:grpSp>
      <p:grpSp>
        <p:nvGrpSpPr>
          <p:cNvPr id="74" name="Group 159"/>
          <p:cNvGrpSpPr>
            <a:grpSpLocks noChangeAspect="1"/>
          </p:cNvGrpSpPr>
          <p:nvPr/>
        </p:nvGrpSpPr>
        <p:grpSpPr bwMode="auto">
          <a:xfrm>
            <a:off x="4617016" y="627539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75"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76" name="Oval 161">
              <a:hlinkClick r:id="rId25" action="ppaction://hlinksldjump"/>
            </p:cNvPr>
            <p:cNvSpPr>
              <a:spLocks noChangeArrowheads="1"/>
            </p:cNvSpPr>
            <p:nvPr/>
          </p:nvSpPr>
          <p:spPr bwMode="gray">
            <a:xfrm>
              <a:off x="3335" y="1428"/>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2</a:t>
              </a:r>
            </a:p>
          </p:txBody>
        </p:sp>
      </p:grpSp>
      <p:grpSp>
        <p:nvGrpSpPr>
          <p:cNvPr id="79" name="Group 159"/>
          <p:cNvGrpSpPr>
            <a:grpSpLocks noChangeAspect="1"/>
          </p:cNvGrpSpPr>
          <p:nvPr/>
        </p:nvGrpSpPr>
        <p:grpSpPr bwMode="auto">
          <a:xfrm>
            <a:off x="4950064" y="627122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80"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81" name="Oval 161">
              <a:hlinkClick r:id="rId26" action="ppaction://hlinksldjump"/>
            </p:cNvPr>
            <p:cNvSpPr>
              <a:spLocks noChangeArrowheads="1"/>
            </p:cNvSpPr>
            <p:nvPr/>
          </p:nvSpPr>
          <p:spPr bwMode="gray">
            <a:xfrm>
              <a:off x="3335" y="1428"/>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3</a:t>
              </a:r>
            </a:p>
          </p:txBody>
        </p:sp>
      </p:grpSp>
      <p:pic>
        <p:nvPicPr>
          <p:cNvPr id="83" name="Picture 100" descr="Folder blue">
            <a:hlinkClick r:id="rId27" action="ppaction://hlinksldjump" tooltip="Portfólio de Demandas"/>
          </p:cNvPr>
          <p:cNvPicPr>
            <a:picLocks noChangeAspect="1" noChangeArrowheads="1"/>
          </p:cNvPicPr>
          <p:nvPr/>
        </p:nvPicPr>
        <p:blipFill>
          <a:blip r:embed="rId28"/>
          <a:srcRect/>
          <a:stretch>
            <a:fillRect/>
          </a:stretch>
        </p:blipFill>
        <p:spPr bwMode="auto">
          <a:xfrm>
            <a:off x="8704196" y="6228108"/>
            <a:ext cx="288000" cy="288000"/>
          </a:xfrm>
          <a:prstGeom prst="rect">
            <a:avLst/>
          </a:prstGeom>
          <a:noFill/>
          <a:ln w="9525">
            <a:noFill/>
            <a:miter lim="800000"/>
            <a:headEnd/>
            <a:tailEnd/>
          </a:ln>
          <a:effectLst/>
        </p:spPr>
      </p:pic>
      <p:grpSp>
        <p:nvGrpSpPr>
          <p:cNvPr id="84" name="Group 279"/>
          <p:cNvGrpSpPr>
            <a:grpSpLocks noChangeAspect="1"/>
          </p:cNvGrpSpPr>
          <p:nvPr/>
        </p:nvGrpSpPr>
        <p:grpSpPr bwMode="auto">
          <a:xfrm>
            <a:off x="3941952" y="6277948"/>
            <a:ext cx="198000" cy="198000"/>
            <a:chOff x="3507" y="1060"/>
            <a:chExt cx="182" cy="168"/>
          </a:xfrm>
          <a:effectLst>
            <a:outerShdw blurRad="50800" dist="38100" dir="2700000" algn="tl" rotWithShape="0">
              <a:prstClr val="black">
                <a:alpha val="40000"/>
              </a:prstClr>
            </a:outerShdw>
          </a:effectLst>
        </p:grpSpPr>
        <p:sp>
          <p:nvSpPr>
            <p:cNvPr id="85" name="Oval 280"/>
            <p:cNvSpPr>
              <a:spLocks noChangeArrowheads="1"/>
            </p:cNvSpPr>
            <p:nvPr/>
          </p:nvSpPr>
          <p:spPr bwMode="gray">
            <a:xfrm>
              <a:off x="3527" y="1073"/>
              <a:ext cx="142" cy="142"/>
            </a:xfrm>
            <a:prstGeom prst="ellipse">
              <a:avLst/>
            </a:prstGeom>
            <a:solidFill>
              <a:schemeClr val="tx2"/>
            </a:solidFill>
            <a:ln w="9525">
              <a:noFill/>
              <a:round/>
              <a:headEnd/>
              <a:tailEnd/>
            </a:ln>
          </p:spPr>
          <p:txBody>
            <a:bodyPr wrap="none" lIns="166553" tIns="83276" rIns="166553" bIns="83276" anchor="ctr" anchorCtr="1"/>
            <a:lstStyle/>
            <a:p>
              <a:endParaRPr lang="pt-BR"/>
            </a:p>
          </p:txBody>
        </p:sp>
        <p:sp>
          <p:nvSpPr>
            <p:cNvPr id="86" name="Oval 281">
              <a:hlinkClick r:id="rId29" action="ppaction://hlinksldjump"/>
            </p:cNvPr>
            <p:cNvSpPr>
              <a:spLocks noChangeArrowheads="1"/>
            </p:cNvSpPr>
            <p:nvPr/>
          </p:nvSpPr>
          <p:spPr bwMode="gray">
            <a:xfrm>
              <a:off x="3507" y="1060"/>
              <a:ext cx="182" cy="168"/>
            </a:xfrm>
            <a:prstGeom prst="ellipse">
              <a:avLst/>
            </a:prstGeom>
            <a:solidFill>
              <a:schemeClr val="bg1"/>
            </a:solid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sp>
        <p:nvSpPr>
          <p:cNvPr id="87" name="Arredondar Retângulo em um Canto Diagonal 86"/>
          <p:cNvSpPr/>
          <p:nvPr/>
        </p:nvSpPr>
        <p:spPr>
          <a:xfrm>
            <a:off x="251520" y="404102"/>
            <a:ext cx="1514097"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88" name="Arredondar Retângulo em um Canto Diagonal 87">
            <a:hlinkClick r:id="rId30"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89" name="Arredondar Retângulo em um Canto Diagonal 88">
            <a:hlinkClick r:id="rId31"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90" name="Arredondar Retângulo em um Canto Diagonal 89">
            <a:hlinkClick r:id="rId32"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91" name="Arredondar Retângulo em um Canto Diagonal 90">
            <a:hlinkClick r:id="rId33"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a:solidFill>
                    <a:schemeClr val="bg1"/>
                  </a:solidFill>
                  <a:effectLst>
                    <a:outerShdw blurRad="38100" dist="38100" dir="2700000" algn="tl">
                      <a:srgbClr val="000000">
                        <a:alpha val="43137"/>
                      </a:srgbClr>
                    </a:outerShdw>
                  </a:effectLst>
                </a:rPr>
                <a:t>Márcio Carneiro</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7792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Roberto Arteiro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2911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5402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smtClean="0">
                <a:solidFill>
                  <a:schemeClr val="tx1"/>
                </a:solidFill>
              </a:rPr>
              <a:t>Não há.</a:t>
            </a:r>
            <a:endParaRPr lang="pt-BR" sz="1050" dirty="0">
              <a:solidFill>
                <a:schemeClr val="tx1"/>
              </a:solidFill>
            </a:endParaRPr>
          </a:p>
        </p:txBody>
      </p:sp>
      <p:sp>
        <p:nvSpPr>
          <p:cNvPr id="36" name="Round Same Side Corner Rectangle 42"/>
          <p:cNvSpPr/>
          <p:nvPr/>
        </p:nvSpPr>
        <p:spPr>
          <a:xfrm>
            <a:off x="4608460" y="24089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6725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3185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4486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1636797438"/>
              </p:ext>
            </p:extLst>
          </p:nvPr>
        </p:nvGraphicFramePr>
        <p:xfrm>
          <a:off x="418056" y="50493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solidFill>
                            <a:srgbClr val="000000"/>
                          </a:solidFill>
                          <a:effectLst/>
                          <a:latin typeface="+mn-lt"/>
                          <a:ea typeface="Calibri"/>
                          <a:cs typeface="Calibri"/>
                        </a:rPr>
                        <a:t>Iniciação e Formalização do Projeto</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Out/12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50%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Planejamento do Projeto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20%</a:t>
                      </a:r>
                      <a:endParaRPr lang="pt-BR" sz="1100">
                        <a:effectLst/>
                        <a:latin typeface="+mn-lt"/>
                        <a:ea typeface="Calibri"/>
                        <a:cs typeface="Times New Roman"/>
                      </a:endParaRPr>
                    </a:p>
                  </a:txBody>
                  <a:tcPr marL="68580" marR="68580" marT="0" marB="0" anchor="ctr"/>
                </a:tc>
              </a:tr>
              <a:tr h="266400">
                <a:tc>
                  <a:txBody>
                    <a:bodyPr/>
                    <a:lstStyle/>
                    <a:p>
                      <a:pPr marL="0" marR="45720" indent="0" algn="just">
                        <a:spcAft>
                          <a:spcPts val="0"/>
                        </a:spcAft>
                        <a:tabLst>
                          <a:tab pos="449580" algn="l"/>
                        </a:tabLst>
                      </a:pPr>
                      <a:r>
                        <a:rPr lang="pt-BR" sz="1100" spc="0" dirty="0">
                          <a:solidFill>
                            <a:srgbClr val="000000"/>
                          </a:solidFill>
                          <a:effectLst/>
                          <a:latin typeface="+mn-lt"/>
                          <a:ea typeface="Times New Roman"/>
                          <a:cs typeface="Times New Roman"/>
                        </a:rPr>
                        <a:t>Configuração, instalação e customização da ferramenta em ambiente de laboratório.</a:t>
                      </a:r>
                      <a:endParaRPr lang="pt-BR" sz="1100" spc="100" dirty="0">
                        <a:effectLst/>
                        <a:latin typeface="+mn-lt"/>
                        <a:ea typeface="Times New Roman"/>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marL="0" marR="45720" indent="0" algn="just">
                        <a:spcAft>
                          <a:spcPts val="0"/>
                        </a:spcAft>
                        <a:tabLst>
                          <a:tab pos="449580" algn="l"/>
                        </a:tabLst>
                      </a:pPr>
                      <a:r>
                        <a:rPr lang="pt-BR" sz="1100" spc="0" dirty="0">
                          <a:solidFill>
                            <a:srgbClr val="000000"/>
                          </a:solidFill>
                          <a:effectLst/>
                          <a:latin typeface="+mn-lt"/>
                          <a:ea typeface="Times New Roman"/>
                          <a:cs typeface="Times New Roman"/>
                        </a:rPr>
                        <a:t>Instalação da ferramenta cliente nas estações de trabalho em ambiente de produção</a:t>
                      </a:r>
                      <a:endParaRPr lang="pt-BR" sz="1100" spc="100" dirty="0">
                        <a:effectLst/>
                        <a:latin typeface="+mn-lt"/>
                        <a:ea typeface="Times New Roman"/>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Dez/12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marL="0" marR="45720" indent="0" algn="just">
                        <a:spcAft>
                          <a:spcPts val="0"/>
                        </a:spcAft>
                        <a:tabLst>
                          <a:tab pos="449580" algn="l"/>
                        </a:tabLst>
                      </a:pPr>
                      <a:r>
                        <a:rPr lang="pt-BR" sz="1100" spc="0" dirty="0">
                          <a:solidFill>
                            <a:srgbClr val="000000"/>
                          </a:solidFill>
                          <a:effectLst/>
                          <a:latin typeface="+mn-lt"/>
                          <a:ea typeface="Times New Roman"/>
                          <a:cs typeface="Times New Roman"/>
                        </a:rPr>
                        <a:t>Habilitação do Módulo de acesso remoto às estações de trabalho</a:t>
                      </a:r>
                      <a:endParaRPr lang="pt-BR" sz="1100" spc="100" dirty="0">
                        <a:effectLst/>
                        <a:latin typeface="+mn-lt"/>
                        <a:ea typeface="Times New Roman"/>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Mar/13</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0%</a:t>
                      </a: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8036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836752"/>
            <a:ext cx="180000" cy="180000"/>
          </a:xfrm>
          <a:prstGeom prst="rect">
            <a:avLst/>
          </a:prstGeom>
          <a:noFill/>
          <a:ln w="9525">
            <a:noFill/>
            <a:miter lim="800000"/>
            <a:headEnd/>
            <a:tailEnd/>
          </a:ln>
        </p:spPr>
      </p:pic>
      <p:sp>
        <p:nvSpPr>
          <p:cNvPr id="45" name="Rectangle 6"/>
          <p:cNvSpPr/>
          <p:nvPr/>
        </p:nvSpPr>
        <p:spPr>
          <a:xfrm>
            <a:off x="424620" y="20371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tx1"/>
              </a:solidFill>
            </a:endParaRPr>
          </a:p>
        </p:txBody>
      </p:sp>
      <p:sp>
        <p:nvSpPr>
          <p:cNvPr id="46" name="Round Same Side Corner Rectangle 42"/>
          <p:cNvSpPr/>
          <p:nvPr/>
        </p:nvSpPr>
        <p:spPr>
          <a:xfrm>
            <a:off x="4637544" y="17711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20284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Março 2013</a:t>
            </a:r>
            <a:endParaRPr lang="ro-RO" sz="1200" dirty="0">
              <a:solidFill>
                <a:schemeClr val="tx1"/>
              </a:solidFill>
            </a:endParaRPr>
          </a:p>
        </p:txBody>
      </p:sp>
      <p:sp>
        <p:nvSpPr>
          <p:cNvPr id="48" name="Round Same Side Corner Rectangle 42"/>
          <p:cNvSpPr/>
          <p:nvPr/>
        </p:nvSpPr>
        <p:spPr>
          <a:xfrm>
            <a:off x="6753484" y="17792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20365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Implantação do </a:t>
            </a:r>
            <a:r>
              <a:rPr lang="pt-BR" sz="1600" dirty="0" err="1">
                <a:solidFill>
                  <a:schemeClr val="bg1"/>
                </a:solidFill>
              </a:rPr>
              <a:t>Configuration</a:t>
            </a:r>
            <a:r>
              <a:rPr lang="pt-BR" sz="1600" dirty="0">
                <a:solidFill>
                  <a:schemeClr val="bg1"/>
                </a:solidFill>
              </a:rPr>
              <a:t> Manager</a:t>
            </a:r>
            <a:endParaRPr lang="pt-BR" sz="1600" dirty="0"/>
          </a:p>
        </p:txBody>
      </p:sp>
      <p:graphicFrame>
        <p:nvGraphicFramePr>
          <p:cNvPr id="51" name="Gráfico 50"/>
          <p:cNvGraphicFramePr/>
          <p:nvPr>
            <p:extLst>
              <p:ext uri="{D42A27DB-BD31-4B8C-83A1-F6EECF244321}">
                <p14:modId xmlns:p14="http://schemas.microsoft.com/office/powerpoint/2010/main" val="636247662"/>
              </p:ext>
            </p:extLst>
          </p:nvPr>
        </p:nvGraphicFramePr>
        <p:xfrm>
          <a:off x="4655026" y="26725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2"/>
            <a:ext cx="8265704" cy="72000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tx1"/>
                </a:solidFill>
              </a:rPr>
              <a:t>Customização e implantação da ferramenta </a:t>
            </a:r>
            <a:r>
              <a:rPr lang="pt-BR" sz="1050" dirty="0" err="1">
                <a:solidFill>
                  <a:schemeClr val="tx1"/>
                </a:solidFill>
              </a:rPr>
              <a:t>Configuration</a:t>
            </a:r>
            <a:r>
              <a:rPr lang="pt-BR" sz="1050" dirty="0">
                <a:solidFill>
                  <a:schemeClr val="tx1"/>
                </a:solidFill>
              </a:rPr>
              <a:t> Manager, que tem por objetivo automatizar o processo de distribuição de software e sistemas operacionais, hoje é executado de forma manual pelos técnicos de campo. Além disso, tem o objetivo de gerar e gerenciar o inventário completo dos ativos de TIC (estações de trabalho, impressoras, computadores, etc.) no âmbito da infraestrutura de TIC do TJPE.</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816382"/>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a:solidFill>
                    <a:schemeClr val="bg1"/>
                  </a:solidFill>
                  <a:effectLst>
                    <a:outerShdw blurRad="38100" dist="38100" dir="2700000" algn="tl">
                      <a:srgbClr val="000000">
                        <a:alpha val="43137"/>
                      </a:srgbClr>
                    </a:outerShdw>
                  </a:effectLst>
                </a:rPr>
                <a:t>Werner Rodrigues</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800919"/>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Roberto Arteiro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312774"/>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561927"/>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smtClean="0">
                <a:solidFill>
                  <a:schemeClr val="tx1"/>
                </a:solidFill>
              </a:rPr>
              <a:t>Não há.</a:t>
            </a:r>
            <a:endParaRPr lang="pt-BR" sz="1050" dirty="0">
              <a:solidFill>
                <a:schemeClr val="tx1"/>
              </a:solidFill>
            </a:endParaRPr>
          </a:p>
        </p:txBody>
      </p:sp>
      <p:sp>
        <p:nvSpPr>
          <p:cNvPr id="36" name="Round Same Side Corner Rectangle 42"/>
          <p:cNvSpPr/>
          <p:nvPr/>
        </p:nvSpPr>
        <p:spPr>
          <a:xfrm>
            <a:off x="4608460" y="2430556"/>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694148"/>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340150"/>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470303"/>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980874537"/>
              </p:ext>
            </p:extLst>
          </p:nvPr>
        </p:nvGraphicFramePr>
        <p:xfrm>
          <a:off x="418056" y="5070960"/>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solidFill>
                            <a:srgbClr val="000000"/>
                          </a:solidFill>
                          <a:effectLst/>
                          <a:latin typeface="+mn-lt"/>
                          <a:ea typeface="Calibri"/>
                          <a:cs typeface="Calibri"/>
                        </a:rPr>
                        <a:t>Iniciação e Formalização do Projeto</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Out/12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50%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Planejamento do Projeto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20%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dirty="0">
                          <a:effectLst/>
                          <a:latin typeface="+mn-lt"/>
                          <a:ea typeface="Calibri"/>
                          <a:cs typeface="Times New Roman"/>
                        </a:rPr>
                        <a:t>Implementação do laboratório de </a:t>
                      </a:r>
                      <a:r>
                        <a:rPr lang="pt-BR" sz="1100" dirty="0" err="1" smtClean="0">
                          <a:effectLst/>
                          <a:latin typeface="+mn-lt"/>
                          <a:ea typeface="Calibri"/>
                          <a:cs typeface="Times New Roman"/>
                        </a:rPr>
                        <a:t>desenv</a:t>
                      </a:r>
                      <a:r>
                        <a:rPr lang="pt-BR" sz="1100" dirty="0" smtClean="0">
                          <a:effectLst/>
                          <a:latin typeface="+mn-lt"/>
                          <a:ea typeface="Calibri"/>
                          <a:cs typeface="Times New Roman"/>
                        </a:rPr>
                        <a:t>., testes </a:t>
                      </a:r>
                      <a:r>
                        <a:rPr lang="pt-BR" sz="1100" dirty="0">
                          <a:effectLst/>
                          <a:latin typeface="+mn-lt"/>
                          <a:ea typeface="Calibri"/>
                          <a:cs typeface="Times New Roman"/>
                        </a:rPr>
                        <a:t>e homologação – Fórum Rodolfo Aureliano.</a:t>
                      </a: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effectLst/>
                          <a:latin typeface="+mn-lt"/>
                          <a:ea typeface="Calibri"/>
                          <a:cs typeface="Times New Roman"/>
                        </a:rPr>
                        <a:t>Implementação do SCOM 2012 no ambiente de Produção - Fórum Rodolfo Aureliano.</a:t>
                      </a: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Dez/12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dirty="0">
                          <a:effectLst/>
                          <a:latin typeface="+mn-lt"/>
                          <a:ea typeface="Calibri"/>
                          <a:cs typeface="Times New Roman"/>
                        </a:rPr>
                        <a:t>Finalização do Projeto</a:t>
                      </a: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Não Definido</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0%</a:t>
                      </a: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825255"/>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858384"/>
            <a:ext cx="180000" cy="180000"/>
          </a:xfrm>
          <a:prstGeom prst="rect">
            <a:avLst/>
          </a:prstGeom>
          <a:noFill/>
          <a:ln w="9525">
            <a:noFill/>
            <a:miter lim="800000"/>
            <a:headEnd/>
            <a:tailEnd/>
          </a:ln>
        </p:spPr>
      </p:pic>
      <p:sp>
        <p:nvSpPr>
          <p:cNvPr id="45" name="Rectangle 6"/>
          <p:cNvSpPr/>
          <p:nvPr/>
        </p:nvSpPr>
        <p:spPr>
          <a:xfrm>
            <a:off x="424620" y="2058787"/>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900" dirty="0">
              <a:solidFill>
                <a:schemeClr val="tx1"/>
              </a:solidFill>
            </a:endParaRPr>
          </a:p>
        </p:txBody>
      </p:sp>
      <p:sp>
        <p:nvSpPr>
          <p:cNvPr id="46" name="Round Same Side Corner Rectangle 42"/>
          <p:cNvSpPr/>
          <p:nvPr/>
        </p:nvSpPr>
        <p:spPr>
          <a:xfrm>
            <a:off x="4637544" y="179278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205007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Março 2013</a:t>
            </a:r>
            <a:endParaRPr lang="ro-RO" sz="1200" dirty="0">
              <a:solidFill>
                <a:schemeClr val="tx1"/>
              </a:solidFill>
            </a:endParaRPr>
          </a:p>
        </p:txBody>
      </p:sp>
      <p:sp>
        <p:nvSpPr>
          <p:cNvPr id="48" name="Round Same Side Corner Rectangle 42"/>
          <p:cNvSpPr/>
          <p:nvPr/>
        </p:nvSpPr>
        <p:spPr>
          <a:xfrm>
            <a:off x="6753484" y="1800919"/>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2058206"/>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Implantação do </a:t>
            </a:r>
            <a:r>
              <a:rPr lang="pt-BR" sz="1600" dirty="0" err="1">
                <a:solidFill>
                  <a:schemeClr val="bg1"/>
                </a:solidFill>
              </a:rPr>
              <a:t>Operation</a:t>
            </a:r>
            <a:r>
              <a:rPr lang="pt-BR" sz="1600" dirty="0">
                <a:solidFill>
                  <a:schemeClr val="bg1"/>
                </a:solidFill>
              </a:rPr>
              <a:t> Manager</a:t>
            </a:r>
            <a:endParaRPr lang="pt-BR" sz="1600" dirty="0"/>
          </a:p>
        </p:txBody>
      </p:sp>
      <p:graphicFrame>
        <p:nvGraphicFramePr>
          <p:cNvPr id="51" name="Gráfico 50"/>
          <p:cNvGraphicFramePr/>
          <p:nvPr>
            <p:extLst>
              <p:ext uri="{D42A27DB-BD31-4B8C-83A1-F6EECF244321}">
                <p14:modId xmlns:p14="http://schemas.microsoft.com/office/powerpoint/2010/main" val="2493426695"/>
              </p:ext>
            </p:extLst>
          </p:nvPr>
        </p:nvGraphicFramePr>
        <p:xfrm>
          <a:off x="4655026" y="2694148"/>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2"/>
            <a:ext cx="8265704" cy="72000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tx1"/>
                </a:solidFill>
              </a:rPr>
              <a:t>Este projeto tem como propósito a implantação da ferramenta Microsoft </a:t>
            </a:r>
            <a:r>
              <a:rPr lang="pt-BR" sz="1050" dirty="0" err="1">
                <a:solidFill>
                  <a:schemeClr val="tx1"/>
                </a:solidFill>
              </a:rPr>
              <a:t>Operations</a:t>
            </a:r>
            <a:r>
              <a:rPr lang="pt-BR" sz="1050" dirty="0">
                <a:solidFill>
                  <a:schemeClr val="tx1"/>
                </a:solidFill>
              </a:rPr>
              <a:t> Manager, componente este da plataforma Microsoft System Center, que atenderá a necessidade existente de um maior e mais preciso gerenciamento e monitoramento do ambiente de TIC da SETIC, possibilitando assim, por meio de uma visão unificada, o diagnóstico e prevenção de falhas que ocasionam inatividade, viabilizando a alta disponibilidade dos aplicativos e serviços essenciais ao Tribunal de Justiça do Estado de Pernambuco.</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830334"/>
            <a:ext cx="216000" cy="216000"/>
          </a:xfrm>
          <a:prstGeom prst="rect">
            <a:avLst/>
          </a:prstGeom>
        </p:spPr>
      </p:pic>
    </p:spTree>
    <p:extLst>
      <p:ext uri="{BB962C8B-B14F-4D97-AF65-F5344CB8AC3E}">
        <p14:creationId xmlns:p14="http://schemas.microsoft.com/office/powerpoint/2010/main" val="536629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Viviane Freire</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7792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Roberto Arteiro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2911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5402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smtClean="0">
                <a:solidFill>
                  <a:schemeClr val="tx1"/>
                </a:solidFill>
              </a:rPr>
              <a:t>Não há.</a:t>
            </a:r>
            <a:endParaRPr lang="pt-BR" sz="1050" dirty="0">
              <a:solidFill>
                <a:schemeClr val="tx1"/>
              </a:solidFill>
            </a:endParaRPr>
          </a:p>
        </p:txBody>
      </p:sp>
      <p:sp>
        <p:nvSpPr>
          <p:cNvPr id="36" name="Round Same Side Corner Rectangle 42"/>
          <p:cNvSpPr/>
          <p:nvPr/>
        </p:nvSpPr>
        <p:spPr>
          <a:xfrm>
            <a:off x="4608460" y="24089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6725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3185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4486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525615408"/>
              </p:ext>
            </p:extLst>
          </p:nvPr>
        </p:nvGraphicFramePr>
        <p:xfrm>
          <a:off x="418056" y="50493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solidFill>
                            <a:srgbClr val="000000"/>
                          </a:solidFill>
                          <a:effectLst/>
                          <a:latin typeface="+mn-lt"/>
                          <a:ea typeface="Calibri"/>
                          <a:cs typeface="Calibri"/>
                        </a:rPr>
                        <a:t>Iniciação e Formalização do Projeto</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Out/12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50%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Planejamento do Projeto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20%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Planejamento e arquitetura do EPM</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Criação do ambiente de Homologação do EPM</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Dez/12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effectLst/>
                          <a:latin typeface="+mn-lt"/>
                          <a:ea typeface="Calibri"/>
                          <a:cs typeface="Times New Roman"/>
                        </a:rPr>
                        <a:t>Implantação</a:t>
                      </a: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Não Definido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0%</a:t>
                      </a: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8036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836752"/>
            <a:ext cx="180000" cy="180000"/>
          </a:xfrm>
          <a:prstGeom prst="rect">
            <a:avLst/>
          </a:prstGeom>
          <a:noFill/>
          <a:ln w="9525">
            <a:noFill/>
            <a:miter lim="800000"/>
            <a:headEnd/>
            <a:tailEnd/>
          </a:ln>
        </p:spPr>
      </p:pic>
      <p:sp>
        <p:nvSpPr>
          <p:cNvPr id="45" name="Rectangle 6"/>
          <p:cNvSpPr/>
          <p:nvPr/>
        </p:nvSpPr>
        <p:spPr>
          <a:xfrm>
            <a:off x="424620" y="20371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tx1"/>
              </a:solidFill>
            </a:endParaRPr>
          </a:p>
        </p:txBody>
      </p:sp>
      <p:sp>
        <p:nvSpPr>
          <p:cNvPr id="46" name="Round Same Side Corner Rectangle 42"/>
          <p:cNvSpPr/>
          <p:nvPr/>
        </p:nvSpPr>
        <p:spPr>
          <a:xfrm>
            <a:off x="4637544" y="17711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20284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Março 2013</a:t>
            </a:r>
            <a:endParaRPr lang="ro-RO" sz="1200" dirty="0">
              <a:solidFill>
                <a:schemeClr val="tx1"/>
              </a:solidFill>
            </a:endParaRPr>
          </a:p>
        </p:txBody>
      </p:sp>
      <p:sp>
        <p:nvSpPr>
          <p:cNvPr id="48" name="Round Same Side Corner Rectangle 42"/>
          <p:cNvSpPr/>
          <p:nvPr/>
        </p:nvSpPr>
        <p:spPr>
          <a:xfrm>
            <a:off x="6753484" y="17792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20365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Implantação do EPM-Microsoft</a:t>
            </a:r>
            <a:endParaRPr lang="pt-BR" sz="1600" dirty="0"/>
          </a:p>
        </p:txBody>
      </p:sp>
      <p:graphicFrame>
        <p:nvGraphicFramePr>
          <p:cNvPr id="51" name="Gráfico 50"/>
          <p:cNvGraphicFramePr/>
          <p:nvPr>
            <p:extLst>
              <p:ext uri="{D42A27DB-BD31-4B8C-83A1-F6EECF244321}">
                <p14:modId xmlns:p14="http://schemas.microsoft.com/office/powerpoint/2010/main" val="680678707"/>
              </p:ext>
            </p:extLst>
          </p:nvPr>
        </p:nvGraphicFramePr>
        <p:xfrm>
          <a:off x="4655026" y="26725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2"/>
            <a:ext cx="8265704" cy="72000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tx1"/>
                </a:solidFill>
              </a:rPr>
              <a:t>Implantar a solução Microsoft Enterprise Project Management (EPM) 2010, plataforma de Gerenciamento de Portfólio do Projeto, para automatizar os principais processos de gerenciamento de projetos da Secretaria de Tecnologia da Informação (</a:t>
            </a:r>
            <a:r>
              <a:rPr lang="pt-BR" sz="1050" dirty="0" err="1">
                <a:solidFill>
                  <a:schemeClr val="tx1"/>
                </a:solidFill>
              </a:rPr>
              <a:t>Setic</a:t>
            </a:r>
            <a:r>
              <a:rPr lang="pt-BR" sz="1050" dirty="0">
                <a:solidFill>
                  <a:schemeClr val="tx1"/>
                </a:solidFill>
              </a:rPr>
              <a:t>) do TJPE, permitindo a governança de todo o ciclo de vida dos projetos, desde as decisões estratégicas até o controle operacional.</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801844"/>
            <a:ext cx="216000" cy="216000"/>
          </a:xfrm>
          <a:prstGeom prst="rect">
            <a:avLst/>
          </a:prstGeom>
        </p:spPr>
      </p:pic>
    </p:spTree>
    <p:extLst>
      <p:ext uri="{BB962C8B-B14F-4D97-AF65-F5344CB8AC3E}">
        <p14:creationId xmlns:p14="http://schemas.microsoft.com/office/powerpoint/2010/main" val="3983307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Luciana Muniz</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793801"/>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Roberto Arteiro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305656"/>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55480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smtClean="0">
                <a:solidFill>
                  <a:schemeClr val="tx1"/>
                </a:solidFill>
              </a:rPr>
              <a:t>Não há.</a:t>
            </a:r>
            <a:endParaRPr lang="pt-BR" sz="1050" dirty="0">
              <a:solidFill>
                <a:schemeClr val="tx1"/>
              </a:solidFill>
            </a:endParaRPr>
          </a:p>
        </p:txBody>
      </p:sp>
      <p:sp>
        <p:nvSpPr>
          <p:cNvPr id="36" name="Round Same Side Corner Rectangle 42"/>
          <p:cNvSpPr/>
          <p:nvPr/>
        </p:nvSpPr>
        <p:spPr>
          <a:xfrm>
            <a:off x="4608460" y="2423438"/>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687030"/>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333032"/>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463185"/>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171453848"/>
              </p:ext>
            </p:extLst>
          </p:nvPr>
        </p:nvGraphicFramePr>
        <p:xfrm>
          <a:off x="418056" y="5063842"/>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solidFill>
                            <a:srgbClr val="000000"/>
                          </a:solidFill>
                          <a:effectLst/>
                          <a:latin typeface="+mn-lt"/>
                          <a:ea typeface="Calibri"/>
                          <a:cs typeface="Calibri"/>
                        </a:rPr>
                        <a:t>Iniciação e Formalização do Projeto</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Out/12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50%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Planejamento do Projeto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Divulgação do Treinamento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Não Definido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Disponibilização do ambiente de treinamento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Não Definido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a:solidFill>
                            <a:srgbClr val="000000"/>
                          </a:solidFill>
                          <a:effectLst/>
                          <a:latin typeface="+mn-lt"/>
                          <a:ea typeface="Calibri"/>
                          <a:cs typeface="Calibri"/>
                        </a:rPr>
                        <a:t>Encerramento do Projeto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Não Definido</a:t>
                      </a:r>
                      <a:endParaRPr lang="pt-BR" sz="1100">
                        <a:effectLst/>
                        <a:latin typeface="+mn-lt"/>
                        <a:ea typeface="Calibri"/>
                        <a:cs typeface="Times New Roman"/>
                      </a:endParaRP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0%</a:t>
                      </a: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818137"/>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851266"/>
            <a:ext cx="180000" cy="180000"/>
          </a:xfrm>
          <a:prstGeom prst="rect">
            <a:avLst/>
          </a:prstGeom>
          <a:noFill/>
          <a:ln w="9525">
            <a:noFill/>
            <a:miter lim="800000"/>
            <a:headEnd/>
            <a:tailEnd/>
          </a:ln>
        </p:spPr>
      </p:pic>
      <p:sp>
        <p:nvSpPr>
          <p:cNvPr id="45" name="Rectangle 6"/>
          <p:cNvSpPr/>
          <p:nvPr/>
        </p:nvSpPr>
        <p:spPr>
          <a:xfrm>
            <a:off x="424620" y="205166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900" dirty="0">
              <a:solidFill>
                <a:schemeClr val="tx1"/>
              </a:solidFill>
            </a:endParaRPr>
          </a:p>
        </p:txBody>
      </p:sp>
      <p:sp>
        <p:nvSpPr>
          <p:cNvPr id="46" name="Round Same Side Corner Rectangle 42"/>
          <p:cNvSpPr/>
          <p:nvPr/>
        </p:nvSpPr>
        <p:spPr>
          <a:xfrm>
            <a:off x="4637544" y="178566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204295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Março 2013</a:t>
            </a:r>
            <a:endParaRPr lang="ro-RO" sz="1200" dirty="0">
              <a:solidFill>
                <a:schemeClr val="tx1"/>
              </a:solidFill>
            </a:endParaRPr>
          </a:p>
        </p:txBody>
      </p:sp>
      <p:sp>
        <p:nvSpPr>
          <p:cNvPr id="48" name="Round Same Side Corner Rectangle 42"/>
          <p:cNvSpPr/>
          <p:nvPr/>
        </p:nvSpPr>
        <p:spPr>
          <a:xfrm>
            <a:off x="6753484" y="179380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205108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Uso Doméstico do Office</a:t>
            </a:r>
            <a:endParaRPr lang="pt-BR" sz="1600" dirty="0"/>
          </a:p>
        </p:txBody>
      </p:sp>
      <p:graphicFrame>
        <p:nvGraphicFramePr>
          <p:cNvPr id="51" name="Gráfico 50"/>
          <p:cNvGraphicFramePr/>
          <p:nvPr>
            <p:extLst>
              <p:ext uri="{D42A27DB-BD31-4B8C-83A1-F6EECF244321}">
                <p14:modId xmlns:p14="http://schemas.microsoft.com/office/powerpoint/2010/main" val="3638294299"/>
              </p:ext>
            </p:extLst>
          </p:nvPr>
        </p:nvGraphicFramePr>
        <p:xfrm>
          <a:off x="4655026" y="2687030"/>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1"/>
            <a:ext cx="8265704" cy="777611"/>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tx1"/>
                </a:solidFill>
              </a:rPr>
              <a:t>Este Projeto faz parte do Programa Microsoft, criado a partir da formalização do contrato de Enterprise </a:t>
            </a:r>
            <a:r>
              <a:rPr lang="pt-BR" sz="1050" dirty="0" err="1">
                <a:solidFill>
                  <a:schemeClr val="tx1"/>
                </a:solidFill>
              </a:rPr>
              <a:t>Agreement</a:t>
            </a:r>
            <a:r>
              <a:rPr lang="pt-BR" sz="1050" dirty="0">
                <a:solidFill>
                  <a:schemeClr val="tx1"/>
                </a:solidFill>
              </a:rPr>
              <a:t> (EA), celebrado entre o TJPE e a Empresa Microsoft, cujo objetivo se concentra nas seguintes ações:</a:t>
            </a:r>
          </a:p>
          <a:p>
            <a:pPr indent="-285750" algn="just" fontAlgn="auto">
              <a:spcBef>
                <a:spcPts val="0"/>
              </a:spcBef>
              <a:spcAft>
                <a:spcPts val="0"/>
              </a:spcAft>
              <a:defRPr/>
            </a:pPr>
            <a:r>
              <a:rPr lang="pt-BR" sz="1050" dirty="0">
                <a:solidFill>
                  <a:schemeClr val="tx1"/>
                </a:solidFill>
              </a:rPr>
              <a:t>• Oferecer treinamento à distância do Office 2010 para 8050 colaboradores do Tribunal de Justiça de Pernambuco (TJPE);</a:t>
            </a:r>
          </a:p>
          <a:p>
            <a:pPr indent="-285750" algn="just" fontAlgn="auto">
              <a:spcBef>
                <a:spcPts val="0"/>
              </a:spcBef>
              <a:spcAft>
                <a:spcPts val="0"/>
              </a:spcAft>
              <a:defRPr/>
            </a:pPr>
            <a:r>
              <a:rPr lang="pt-BR" sz="1050" dirty="0">
                <a:solidFill>
                  <a:schemeClr val="tx1"/>
                </a:solidFill>
              </a:rPr>
              <a:t>• Disponibilizar 8050 licenças de uso do Office 2010 para instalação nos computadores pessoais destes colaboradores.</a:t>
            </a: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815820"/>
            <a:ext cx="216000" cy="216000"/>
          </a:xfrm>
          <a:prstGeom prst="rect">
            <a:avLst/>
          </a:prstGeom>
        </p:spPr>
      </p:pic>
    </p:spTree>
    <p:extLst>
      <p:ext uri="{BB962C8B-B14F-4D97-AF65-F5344CB8AC3E}">
        <p14:creationId xmlns:p14="http://schemas.microsoft.com/office/powerpoint/2010/main" val="1324620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Tibérius Macedo</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Dra. Mariana Vargas</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r>
              <a:rPr lang="pt-BR" sz="1050" dirty="0" smtClean="0">
                <a:solidFill>
                  <a:schemeClr val="dk1"/>
                </a:solidFill>
              </a:rPr>
              <a:t>Mudança da equipe (rotatividade) e necessidade de capacitação que deverão resolvidos com a contratação de uma nova consultoria (em fase de finalização).</a:t>
            </a:r>
            <a:endParaRPr lang="pt-BR" sz="1050" dirty="0">
              <a:solidFill>
                <a:schemeClr val="dk1"/>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633288105"/>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r>
                        <a:rPr lang="pt-BR" sz="1100" dirty="0">
                          <a:solidFill>
                            <a:srgbClr val="000000"/>
                          </a:solidFill>
                          <a:effectLst/>
                          <a:latin typeface="+mn-lt"/>
                          <a:ea typeface="Calibri"/>
                          <a:cs typeface="Calibri"/>
                        </a:rPr>
                        <a:t>Levantamento de 5 Indicadores que irão compor a 1ª Etapa do BI</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smtClean="0">
                          <a:solidFill>
                            <a:srgbClr val="000000"/>
                          </a:solidFill>
                          <a:effectLst/>
                          <a:latin typeface="+mn-lt"/>
                          <a:ea typeface="Calibri"/>
                          <a:cs typeface="Calibri"/>
                        </a:rPr>
                        <a:t>Set/12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100%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dirty="0">
                          <a:solidFill>
                            <a:srgbClr val="000000"/>
                          </a:solidFill>
                          <a:effectLst/>
                          <a:latin typeface="+mn-lt"/>
                          <a:ea typeface="Calibri"/>
                          <a:cs typeface="Calibri"/>
                        </a:rPr>
                        <a:t>Entrega 1ª Parte contendo os 5 indicadores</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40%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dirty="0">
                          <a:solidFill>
                            <a:srgbClr val="000000"/>
                          </a:solidFill>
                          <a:effectLst/>
                          <a:latin typeface="+mn-lt"/>
                          <a:ea typeface="Calibri"/>
                          <a:cs typeface="Calibri"/>
                        </a:rPr>
                        <a:t>Treinamento dos usuários</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a:solidFill>
                            <a:srgbClr val="000000"/>
                          </a:solidFill>
                          <a:effectLst/>
                          <a:latin typeface="+mn-lt"/>
                          <a:ea typeface="Calibri"/>
                          <a:cs typeface="Calibri"/>
                        </a:rPr>
                        <a:t>0%</a:t>
                      </a:r>
                      <a:endParaRPr lang="pt-BR" sz="1100">
                        <a:effectLst/>
                        <a:latin typeface="+mn-lt"/>
                        <a:ea typeface="Calibri"/>
                        <a:cs typeface="Times New Roman"/>
                      </a:endParaRPr>
                    </a:p>
                  </a:txBody>
                  <a:tcPr marL="68580" marR="68580" marT="0" marB="0" anchor="ctr"/>
                </a:tc>
              </a:tr>
              <a:tr h="266400">
                <a:tc>
                  <a:txBody>
                    <a:bodyPr/>
                    <a:lstStyle/>
                    <a:p>
                      <a:pPr>
                        <a:spcAft>
                          <a:spcPts val="0"/>
                        </a:spcAft>
                      </a:pPr>
                      <a:r>
                        <a:rPr lang="pt-BR" sz="1100" dirty="0">
                          <a:solidFill>
                            <a:srgbClr val="000000"/>
                          </a:solidFill>
                          <a:effectLst/>
                          <a:latin typeface="+mn-lt"/>
                          <a:ea typeface="Calibri"/>
                          <a:cs typeface="Calibri"/>
                        </a:rPr>
                        <a:t>Levantamento de novos Indicadores que irão compor a 2ª Etapa do BI</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err="1" smtClean="0">
                          <a:solidFill>
                            <a:srgbClr val="000000"/>
                          </a:solidFill>
                          <a:effectLst/>
                          <a:latin typeface="+mn-lt"/>
                          <a:ea typeface="Calibri"/>
                          <a:cs typeface="Calibri"/>
                        </a:rPr>
                        <a:t>Nov</a:t>
                      </a:r>
                      <a:r>
                        <a:rPr lang="pt-BR" sz="1100" dirty="0" smtClean="0">
                          <a:solidFill>
                            <a:srgbClr val="000000"/>
                          </a:solidFill>
                          <a:effectLst/>
                          <a:latin typeface="+mn-lt"/>
                          <a:ea typeface="Calibri"/>
                          <a:cs typeface="Calibri"/>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a:solidFill>
                            <a:srgbClr val="000000"/>
                          </a:solidFill>
                          <a:effectLst/>
                          <a:latin typeface="+mn-lt"/>
                          <a:ea typeface="Calibri"/>
                          <a:cs typeface="Calibri"/>
                        </a:rPr>
                        <a:t>0%</a:t>
                      </a:r>
                      <a:endParaRPr lang="pt-BR" sz="1100" dirty="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15%</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Painel de Indicadores 1º Grau (BI)</a:t>
            </a:r>
            <a:endParaRPr lang="pt-BR" sz="1600" dirty="0"/>
          </a:p>
        </p:txBody>
      </p:sp>
      <p:graphicFrame>
        <p:nvGraphicFramePr>
          <p:cNvPr id="51" name="Gráfico 50"/>
          <p:cNvGraphicFramePr/>
          <p:nvPr>
            <p:extLst>
              <p:ext uri="{D42A27DB-BD31-4B8C-83A1-F6EECF244321}">
                <p14:modId xmlns:p14="http://schemas.microsoft.com/office/powerpoint/2010/main" val="3043079525"/>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6"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7"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8"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tx1"/>
                </a:solidFill>
              </a:rPr>
              <a:t>Este projeto tem o objetivo de coletar dados do 1º Grau para gerar informações gerenciais para as inspeções da Corregedoria.</a:t>
            </a:r>
            <a:endParaRPr lang="pt-BR" sz="1050" dirty="0">
              <a:solidFill>
                <a:schemeClr val="dk1"/>
              </a:solidFill>
            </a:endParaRPr>
          </a:p>
          <a:p>
            <a:pPr indent="-285750" algn="just" fontAlgn="auto">
              <a:spcBef>
                <a:spcPts val="0"/>
              </a:spcBef>
              <a:spcAft>
                <a:spcPts val="0"/>
              </a:spcAft>
              <a:defRPr/>
            </a:pPr>
            <a:endParaRPr lang="pt-BR" sz="1050" dirty="0">
              <a:solidFill>
                <a:schemeClr val="dk1"/>
              </a:solidFill>
            </a:endParaRPr>
          </a:p>
        </p:txBody>
      </p:sp>
      <p:pic>
        <p:nvPicPr>
          <p:cNvPr id="59" name="Imagem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26071"/>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A definir</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mj-lt"/>
                </a:rPr>
                <a:t>Paulo Emílio</a:t>
              </a:r>
              <a:endParaRPr lang="en-US" sz="1200" b="1" dirty="0">
                <a:solidFill>
                  <a:schemeClr val="bg1"/>
                </a:solidFill>
                <a:effectLst>
                  <a:outerShdw blurRad="38100" dist="38100" dir="2700000" algn="tl">
                    <a:srgbClr val="000000">
                      <a:alpha val="43137"/>
                    </a:srgbClr>
                  </a:outerShdw>
                </a:effectLst>
                <a:latin typeface="+mj-lt"/>
                <a:ea typeface="+mn-ea"/>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a:solidFill>
                  <a:schemeClr val="dk1"/>
                </a:solidFill>
              </a:rPr>
              <a:t>O gestor solicitou mudanças no projeto, ocasionando o replanejamento do projeto com a definição de um novo cronograma.</a:t>
            </a: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863506659"/>
              </p:ext>
            </p:extLst>
          </p:nvPr>
        </p:nvGraphicFramePr>
        <p:xfrm>
          <a:off x="418056" y="4782928"/>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Painel de Indicadores 2º Grau (BI)</a:t>
            </a:r>
            <a:endParaRPr lang="pt-BR" sz="1600" dirty="0"/>
          </a:p>
        </p:txBody>
      </p:sp>
      <p:graphicFrame>
        <p:nvGraphicFramePr>
          <p:cNvPr id="51" name="Gráfico 50"/>
          <p:cNvGraphicFramePr/>
          <p:nvPr>
            <p:extLst>
              <p:ext uri="{D42A27DB-BD31-4B8C-83A1-F6EECF244321}">
                <p14:modId xmlns:p14="http://schemas.microsoft.com/office/powerpoint/2010/main" val="1026337106"/>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Este projeto tem o objetivo dedados do 2º Grau para gerar informações gerenciais para responder as Metas do CNJ.</a:t>
            </a:r>
          </a:p>
          <a:p>
            <a:pPr indent="-285750" algn="just" fontAlgn="auto">
              <a:spcBef>
                <a:spcPts val="0"/>
              </a:spcBef>
              <a:spcAft>
                <a:spcPts val="0"/>
              </a:spcAft>
              <a:defRPr/>
            </a:pPr>
            <a:endParaRPr lang="pt-BR" sz="1050" dirty="0">
              <a:solidFill>
                <a:schemeClr val="dk1"/>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26071"/>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Arthur Cesar</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BR" sz="1200" b="1" dirty="0">
                  <a:solidFill>
                    <a:schemeClr val="bg1"/>
                  </a:solidFill>
                  <a:effectLst>
                    <a:outerShdw blurRad="38100" dist="38100" dir="2700000" algn="tl">
                      <a:srgbClr val="000000">
                        <a:alpha val="43137"/>
                      </a:srgbClr>
                    </a:outerShdw>
                  </a:effectLst>
                  <a:latin typeface="+mj-lt"/>
                </a:rPr>
                <a:t>Dir. Eng. e Arq. (DEA</a:t>
              </a:r>
              <a:r>
                <a:rPr lang="pt-BR" sz="1200" b="1" dirty="0" smtClean="0">
                  <a:solidFill>
                    <a:schemeClr val="bg1"/>
                  </a:solidFill>
                  <a:effectLst>
                    <a:outerShdw blurRad="38100" dist="38100" dir="2700000" algn="tl">
                      <a:srgbClr val="000000">
                        <a:alpha val="43137"/>
                      </a:srgbClr>
                    </a:outerShdw>
                  </a:effectLst>
                  <a:latin typeface="+mj-lt"/>
                </a:rPr>
                <a:t>)</a:t>
              </a:r>
              <a:endParaRPr lang="pt-BR" sz="1200" b="1" dirty="0">
                <a:solidFill>
                  <a:schemeClr val="bg1"/>
                </a:solidFill>
                <a:effectLst>
                  <a:outerShdw blurRad="38100" dist="38100" dir="2700000" algn="tl">
                    <a:srgbClr val="000000">
                      <a:alpha val="43137"/>
                    </a:srgbClr>
                  </a:outerShdw>
                </a:effectLst>
                <a:latin typeface="+mj-lt"/>
              </a:endParaRPr>
            </a:p>
          </p:txBody>
        </p:sp>
      </p:grpSp>
      <p:sp>
        <p:nvSpPr>
          <p:cNvPr id="34"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a:solidFill>
                  <a:schemeClr val="dk1"/>
                </a:solidFill>
              </a:rPr>
              <a:t>O cronograma do projeto está atrasado, até o dia 09/10/2012 não foi realizada a reunião inicial prevista para 01/10/2012.</a:t>
            </a:r>
          </a:p>
        </p:txBody>
      </p:sp>
      <p:sp>
        <p:nvSpPr>
          <p:cNvPr id="36"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30486"/>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60639"/>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7030917"/>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Validação do escopo</a:t>
                      </a:r>
                      <a:r>
                        <a:rPr lang="pt-BR" sz="1100" baseline="0" dirty="0" smtClean="0"/>
                        <a:t> do projeto</a:t>
                      </a:r>
                      <a:endParaRPr lang="pt-BR" sz="1100" dirty="0"/>
                    </a:p>
                  </a:txBody>
                  <a:tcPr/>
                </a:tc>
                <a:tc>
                  <a:txBody>
                    <a:bodyPr/>
                    <a:lstStyle/>
                    <a:p>
                      <a:pPr algn="ctr"/>
                      <a:r>
                        <a:rPr lang="pt-BR" sz="1100" dirty="0" smtClean="0"/>
                        <a:t>Set/12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Planejamento</a:t>
                      </a:r>
                      <a:r>
                        <a:rPr lang="pt-BR" sz="1100" baseline="0" dirty="0" smtClean="0"/>
                        <a:t> do cronograma do projeto</a:t>
                      </a:r>
                      <a:endParaRPr lang="pt-B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100" dirty="0" smtClean="0"/>
                        <a:t>Set/12</a:t>
                      </a:r>
                    </a:p>
                  </a:txBody>
                  <a:tcPr/>
                </a:tc>
                <a:tc>
                  <a:txBody>
                    <a:bodyPr/>
                    <a:lstStyle/>
                    <a:p>
                      <a:pPr algn="ctr"/>
                      <a:r>
                        <a:rPr lang="pt-BR" sz="1100" dirty="0" smtClean="0"/>
                        <a:t>100%</a:t>
                      </a:r>
                      <a:endParaRPr lang="pt-BR" sz="1100" dirty="0"/>
                    </a:p>
                  </a:txBody>
                  <a:tcPr/>
                </a:tc>
              </a:tr>
              <a:tr h="266400">
                <a:tc>
                  <a:txBody>
                    <a:bodyPr/>
                    <a:lstStyle/>
                    <a:p>
                      <a:r>
                        <a:rPr lang="pt-BR" sz="1100" dirty="0" smtClean="0"/>
                        <a:t>Entrega da 1ª</a:t>
                      </a:r>
                      <a:r>
                        <a:rPr lang="pt-BR" sz="1100" baseline="0" dirty="0" smtClean="0"/>
                        <a:t> fase do projeto (obras em execução)</a:t>
                      </a:r>
                      <a:endParaRPr lang="pt-BR" sz="1100" dirty="0"/>
                    </a:p>
                  </a:txBody>
                  <a:tcPr/>
                </a:tc>
                <a:tc>
                  <a:txBody>
                    <a:bodyPr/>
                    <a:lstStyle/>
                    <a:p>
                      <a:pPr algn="ctr"/>
                      <a:r>
                        <a:rPr lang="pt-BR" sz="1100" dirty="0" err="1" smtClean="0"/>
                        <a:t>Nov</a:t>
                      </a:r>
                      <a:r>
                        <a:rPr lang="pt-BR" sz="1100" dirty="0" smtClean="0"/>
                        <a:t>/12</a:t>
                      </a:r>
                      <a:endParaRPr lang="pt-BR" sz="1100" dirty="0"/>
                    </a:p>
                  </a:txBody>
                  <a:tcPr/>
                </a:tc>
                <a:tc>
                  <a:txBody>
                    <a:bodyPr/>
                    <a:lstStyle/>
                    <a:p>
                      <a:pPr algn="ctr"/>
                      <a:r>
                        <a:rPr lang="pt-BR" sz="1100" dirty="0" smtClean="0"/>
                        <a:t>0%</a:t>
                      </a:r>
                      <a:endParaRPr lang="pt-BR" sz="1100" dirty="0"/>
                    </a:p>
                  </a:txBody>
                  <a:tcPr/>
                </a:tc>
              </a:tr>
              <a:tr h="26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dirty="0" smtClean="0"/>
                        <a:t>Entrega da 2ª</a:t>
                      </a:r>
                      <a:r>
                        <a:rPr lang="pt-BR" sz="1100" baseline="0" dirty="0" smtClean="0"/>
                        <a:t> fase do projeto (obras em licitação)</a:t>
                      </a:r>
                      <a:endParaRPr lang="pt-BR" sz="1100" dirty="0" smtClean="0"/>
                    </a:p>
                  </a:txBody>
                  <a:tcPr/>
                </a:tc>
                <a:tc>
                  <a:txBody>
                    <a:bodyPr/>
                    <a:lstStyle/>
                    <a:p>
                      <a:pPr algn="ctr"/>
                      <a:r>
                        <a:rPr lang="pt-BR" sz="1100" dirty="0" smtClean="0"/>
                        <a:t>N/D</a:t>
                      </a:r>
                      <a:endParaRPr lang="pt-BR" sz="1100" dirty="0"/>
                    </a:p>
                  </a:txBody>
                  <a:tcPr/>
                </a:tc>
                <a:tc>
                  <a:txBody>
                    <a:bodyPr/>
                    <a:lstStyle/>
                    <a:p>
                      <a:pPr algn="ctr"/>
                      <a:r>
                        <a:rPr lang="pt-BR" sz="1100" dirty="0" smtClean="0"/>
                        <a:t>0%</a:t>
                      </a:r>
                      <a:endParaRPr lang="pt-BR" sz="1100" dirty="0"/>
                    </a:p>
                  </a:txBody>
                  <a:tcPr/>
                </a:tc>
              </a:tr>
              <a:tr h="266400">
                <a:tc>
                  <a:txBody>
                    <a:bodyPr/>
                    <a:lstStyle/>
                    <a:p>
                      <a:pPr>
                        <a:spcAft>
                          <a:spcPts val="0"/>
                        </a:spcAft>
                      </a:pPr>
                      <a:endParaRPr lang="pt-BR" sz="1100" dirty="0">
                        <a:effectLst/>
                        <a:latin typeface="+mn-lt"/>
                        <a:ea typeface="Calibri"/>
                        <a:cs typeface="Times New Roman"/>
                      </a:endParaRPr>
                    </a:p>
                  </a:txBody>
                  <a:tcPr marL="68580" marR="68580" marT="0" marB="0" anchor="ctr"/>
                </a:tc>
                <a:tc>
                  <a:txBody>
                    <a:bodyPr/>
                    <a:lstStyle/>
                    <a:p>
                      <a:pPr algn="ctr">
                        <a:spcAft>
                          <a:spcPts val="0"/>
                        </a:spcAft>
                      </a:pPr>
                      <a:endParaRPr lang="pt-BR" sz="1100">
                        <a:effectLst/>
                        <a:latin typeface="+mn-lt"/>
                        <a:ea typeface="Calibri"/>
                        <a:cs typeface="Times New Roman"/>
                      </a:endParaRPr>
                    </a:p>
                  </a:txBody>
                  <a:tcPr marL="68580" marR="68580" marT="0" marB="0" anchor="ctr"/>
                </a:tc>
                <a:tc>
                  <a:txBody>
                    <a:bodyPr/>
                    <a:lstStyle/>
                    <a:p>
                      <a:pPr algn="ctr">
                        <a:spcAft>
                          <a:spcPts val="0"/>
                        </a:spcAft>
                      </a:pP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48720"/>
            <a:ext cx="180000" cy="180000"/>
          </a:xfrm>
          <a:prstGeom prst="rect">
            <a:avLst/>
          </a:prstGeom>
          <a:noFill/>
          <a:ln w="9525">
            <a:noFill/>
            <a:miter lim="800000"/>
            <a:headEnd/>
            <a:tailEnd/>
          </a:ln>
        </p:spPr>
      </p:pic>
      <p:sp>
        <p:nvSpPr>
          <p:cNvPr id="45"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A definir</a:t>
            </a:r>
            <a:endParaRPr lang="ro-RO" sz="1200" dirty="0">
              <a:solidFill>
                <a:schemeClr val="tx1"/>
              </a:solidFill>
            </a:endParaRPr>
          </a:p>
        </p:txBody>
      </p:sp>
      <p:sp>
        <p:nvSpPr>
          <p:cNvPr id="48"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15%</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Acompanhamento de Obras</a:t>
            </a:r>
            <a:endParaRPr lang="pt-BR" sz="1600" dirty="0"/>
          </a:p>
        </p:txBody>
      </p:sp>
      <p:graphicFrame>
        <p:nvGraphicFramePr>
          <p:cNvPr id="51" name="Gráfico 50"/>
          <p:cNvGraphicFramePr/>
          <p:nvPr>
            <p:extLst>
              <p:ext uri="{D42A27DB-BD31-4B8C-83A1-F6EECF244321}">
                <p14:modId xmlns:p14="http://schemas.microsoft.com/office/powerpoint/2010/main" val="2364019776"/>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O objetivo deste projeto é a construção de um sistema para acompanhamento das obras de engenharia do Tribunal de Justiça de Pernambuco, estejam elas em processo licitatório ou execução.</a:t>
            </a:r>
          </a:p>
          <a:p>
            <a:pPr indent="-285750" algn="just" fontAlgn="auto">
              <a:spcBef>
                <a:spcPts val="0"/>
              </a:spcBef>
              <a:spcAft>
                <a:spcPts val="0"/>
              </a:spcAft>
              <a:defRPr/>
            </a:pPr>
            <a:endParaRPr lang="pt-BR" sz="1050" dirty="0">
              <a:solidFill>
                <a:schemeClr val="dk1"/>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26071"/>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Carlos Rocha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491255"/>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BR" sz="1200" b="1" dirty="0" smtClean="0">
                  <a:solidFill>
                    <a:schemeClr val="bg1"/>
                  </a:solidFill>
                  <a:effectLst>
                    <a:outerShdw blurRad="38100" dist="38100" dir="2700000" algn="tl">
                      <a:srgbClr val="000000">
                        <a:alpha val="43137"/>
                      </a:srgbClr>
                    </a:outerShdw>
                  </a:effectLst>
                  <a:latin typeface="+mj-lt"/>
                </a:rPr>
                <a:t>Des. Mauro Alencar</a:t>
              </a:r>
              <a:endParaRPr lang="pt-BR" sz="1200" b="1" dirty="0">
                <a:solidFill>
                  <a:schemeClr val="bg1"/>
                </a:solidFill>
                <a:effectLst>
                  <a:outerShdw blurRad="38100" dist="38100" dir="2700000" algn="tl">
                    <a:srgbClr val="000000">
                      <a:alpha val="43137"/>
                    </a:srgbClr>
                  </a:outerShdw>
                </a:effectLst>
                <a:latin typeface="+mj-lt"/>
              </a:endParaRPr>
            </a:p>
          </p:txBody>
        </p:sp>
      </p:grpSp>
      <p:sp>
        <p:nvSpPr>
          <p:cNvPr id="34" name="Round Same Side Corner Rectangle 42"/>
          <p:cNvSpPr/>
          <p:nvPr/>
        </p:nvSpPr>
        <p:spPr>
          <a:xfrm>
            <a:off x="431540" y="3003110"/>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5226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1050" dirty="0">
                <a:solidFill>
                  <a:schemeClr val="dk1"/>
                </a:solidFill>
              </a:rPr>
              <a:t>Foi solicitada a contratação de consultoria especializada (Patrícia Peck) para realizar a blindagem jurídica da PSI. É importante que a Política só seja publicada depois desta análise em conjunto com a equipe da Consultoria Jurídica do TJPE.</a:t>
            </a:r>
          </a:p>
        </p:txBody>
      </p:sp>
      <p:sp>
        <p:nvSpPr>
          <p:cNvPr id="36" name="Round Same Side Corner Rectangle 42"/>
          <p:cNvSpPr/>
          <p:nvPr/>
        </p:nvSpPr>
        <p:spPr>
          <a:xfrm>
            <a:off x="4608460" y="2120892"/>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384484"/>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30486"/>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60639"/>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3821060025"/>
              </p:ext>
            </p:extLst>
          </p:nvPr>
        </p:nvGraphicFramePr>
        <p:xfrm>
          <a:off x="418056" y="4761296"/>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Proposta inicial das Diretrizes da PSI elaborada pelo NSI</a:t>
                      </a:r>
                      <a:endParaRPr lang="pt-BR" sz="1100" dirty="0"/>
                    </a:p>
                  </a:txBody>
                  <a:tcPr/>
                </a:tc>
                <a:tc>
                  <a:txBody>
                    <a:bodyPr/>
                    <a:lstStyle/>
                    <a:p>
                      <a:pPr algn="ctr"/>
                      <a:r>
                        <a:rPr lang="pt-BR" sz="1100" dirty="0" smtClean="0"/>
                        <a:t>Mai/12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Diretrizes da PSI Revisadas e Aprovadas pela SETIC</a:t>
                      </a:r>
                      <a:endParaRPr lang="pt-BR" sz="1100" dirty="0"/>
                    </a:p>
                  </a:txBody>
                  <a:tcPr/>
                </a:tc>
                <a:tc>
                  <a:txBody>
                    <a:bodyPr/>
                    <a:lstStyle/>
                    <a:p>
                      <a:pPr algn="ctr"/>
                      <a:r>
                        <a:rPr lang="pt-BR" sz="1100" dirty="0" smtClean="0"/>
                        <a:t>Jun/12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Diretrizes da PSI Revisadas/Aprovadas pelo CGTIC </a:t>
                      </a:r>
                      <a:endParaRPr lang="pt-BR" sz="1100" dirty="0"/>
                    </a:p>
                  </a:txBody>
                  <a:tcPr/>
                </a:tc>
                <a:tc>
                  <a:txBody>
                    <a:bodyPr/>
                    <a:lstStyle/>
                    <a:p>
                      <a:pPr algn="ctr"/>
                      <a:r>
                        <a:rPr lang="pt-BR" sz="1100" dirty="0" smtClean="0"/>
                        <a:t>Set/12</a:t>
                      </a:r>
                      <a:endParaRPr lang="pt-BR" sz="1100" dirty="0"/>
                    </a:p>
                  </a:txBody>
                  <a:tcPr/>
                </a:tc>
                <a:tc>
                  <a:txBody>
                    <a:bodyPr/>
                    <a:lstStyle/>
                    <a:p>
                      <a:pPr algn="ctr"/>
                      <a:r>
                        <a:rPr lang="pt-BR" sz="1100" dirty="0" smtClean="0"/>
                        <a:t>100%</a:t>
                      </a:r>
                      <a:endParaRPr lang="pt-BR" sz="1100" dirty="0"/>
                    </a:p>
                  </a:txBody>
                  <a:tcPr/>
                </a:tc>
              </a:tr>
              <a:tr h="266400">
                <a:tc>
                  <a:txBody>
                    <a:bodyPr/>
                    <a:lstStyle/>
                    <a:p>
                      <a:r>
                        <a:rPr lang="pt-BR" sz="1100" dirty="0" smtClean="0"/>
                        <a:t>Diretrizes da PSI Aprovadas pelo T.Pleno e Publicada no </a:t>
                      </a:r>
                      <a:r>
                        <a:rPr lang="pt-BR" sz="1100" dirty="0" err="1" smtClean="0"/>
                        <a:t>DJe</a:t>
                      </a:r>
                      <a:endParaRPr lang="pt-BR" sz="1100" dirty="0"/>
                    </a:p>
                  </a:txBody>
                  <a:tcPr/>
                </a:tc>
                <a:tc>
                  <a:txBody>
                    <a:bodyPr/>
                    <a:lstStyle/>
                    <a:p>
                      <a:pPr algn="ctr"/>
                      <a:r>
                        <a:rPr lang="pt-BR" sz="1100" dirty="0" smtClean="0"/>
                        <a:t>Out/12</a:t>
                      </a:r>
                      <a:endParaRPr lang="pt-BR" sz="1100" dirty="0"/>
                    </a:p>
                  </a:txBody>
                  <a:tcPr/>
                </a:tc>
                <a:tc>
                  <a:txBody>
                    <a:bodyPr/>
                    <a:lstStyle/>
                    <a:p>
                      <a:pPr algn="ctr"/>
                      <a:r>
                        <a:rPr lang="pt-BR" sz="1100" dirty="0" smtClean="0"/>
                        <a:t>0%</a:t>
                      </a:r>
                      <a:endParaRPr lang="pt-BR" sz="1100" dirty="0"/>
                    </a:p>
                  </a:txBody>
                  <a:tcPr/>
                </a:tc>
              </a:tr>
              <a:tr h="266400">
                <a:tc>
                  <a:txBody>
                    <a:bodyPr/>
                    <a:lstStyle/>
                    <a:p>
                      <a:r>
                        <a:rPr lang="pt-BR" sz="1100" dirty="0" smtClean="0"/>
                        <a:t>Política Divulgada e Conscientização inicial realizada</a:t>
                      </a:r>
                      <a:endParaRPr lang="pt-BR" sz="1100" dirty="0"/>
                    </a:p>
                  </a:txBody>
                  <a:tcPr/>
                </a:tc>
                <a:tc>
                  <a:txBody>
                    <a:bodyPr/>
                    <a:lstStyle/>
                    <a:p>
                      <a:pPr algn="ctr"/>
                      <a:r>
                        <a:rPr lang="pt-BR" sz="1100" dirty="0" smtClean="0"/>
                        <a:t>Nov/12</a:t>
                      </a:r>
                      <a:endParaRPr lang="pt-BR" sz="1100" dirty="0"/>
                    </a:p>
                  </a:txBody>
                  <a:tcPr/>
                </a:tc>
                <a:tc>
                  <a:txBody>
                    <a:bodyPr/>
                    <a:lstStyle/>
                    <a:p>
                      <a:pPr algn="ctr"/>
                      <a:r>
                        <a:rPr lang="pt-BR" sz="1100" dirty="0" smtClean="0"/>
                        <a:t>10%</a:t>
                      </a:r>
                      <a:endParaRPr lang="pt-BR" sz="1100" dirty="0"/>
                    </a:p>
                  </a:txBody>
                  <a:tcPr/>
                </a:tc>
              </a:tr>
            </a:tbl>
          </a:graphicData>
        </a:graphic>
      </p:graphicFrame>
      <p:sp>
        <p:nvSpPr>
          <p:cNvPr id="43" name="Round Same Side Corner Rectangle 42"/>
          <p:cNvSpPr/>
          <p:nvPr/>
        </p:nvSpPr>
        <p:spPr>
          <a:xfrm>
            <a:off x="418056" y="4515591"/>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48720"/>
            <a:ext cx="180000" cy="180000"/>
          </a:xfrm>
          <a:prstGeom prst="rect">
            <a:avLst/>
          </a:prstGeom>
          <a:noFill/>
          <a:ln w="9525">
            <a:noFill/>
            <a:miter lim="800000"/>
            <a:headEnd/>
            <a:tailEnd/>
          </a:ln>
        </p:spPr>
      </p:pic>
      <p:sp>
        <p:nvSpPr>
          <p:cNvPr id="45" name="Rectangle 6"/>
          <p:cNvSpPr/>
          <p:nvPr/>
        </p:nvSpPr>
        <p:spPr>
          <a:xfrm>
            <a:off x="424620" y="1749123"/>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48312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4040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Novembro 2012</a:t>
            </a:r>
            <a:endParaRPr lang="ro-RO" sz="1200" dirty="0">
              <a:solidFill>
                <a:schemeClr val="tx1"/>
              </a:solidFill>
            </a:endParaRPr>
          </a:p>
        </p:txBody>
      </p:sp>
      <p:sp>
        <p:nvSpPr>
          <p:cNvPr id="48" name="Round Same Side Corner Rectangle 42"/>
          <p:cNvSpPr/>
          <p:nvPr/>
        </p:nvSpPr>
        <p:spPr>
          <a:xfrm>
            <a:off x="6753484" y="1491255"/>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48542"/>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60%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Política de Segurança da Informação (Diretrizes)</a:t>
            </a:r>
            <a:endParaRPr lang="pt-BR" sz="1600" dirty="0"/>
          </a:p>
        </p:txBody>
      </p:sp>
      <p:graphicFrame>
        <p:nvGraphicFramePr>
          <p:cNvPr id="51" name="Gráfico 50"/>
          <p:cNvGraphicFramePr/>
          <p:nvPr>
            <p:extLst>
              <p:ext uri="{D42A27DB-BD31-4B8C-83A1-F6EECF244321}">
                <p14:modId xmlns:p14="http://schemas.microsoft.com/office/powerpoint/2010/main" val="3285613249"/>
              </p:ext>
            </p:extLst>
          </p:nvPr>
        </p:nvGraphicFramePr>
        <p:xfrm>
          <a:off x="4655026" y="2384484"/>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Este projeto tem como objetivos: Definir a Política de Segurança da Informação do Poder Judiciário de Pernambuco e atividades de divulgação e conscientização da PSI para os Servidores, Magistrados e Colaboradores do TJPE.</a:t>
            </a:r>
          </a:p>
          <a:p>
            <a:pPr indent="-285750" algn="just" fontAlgn="auto">
              <a:spcBef>
                <a:spcPts val="0"/>
              </a:spcBef>
              <a:spcAft>
                <a:spcPts val="0"/>
              </a:spcAft>
              <a:defRPr/>
            </a:pPr>
            <a:endParaRPr lang="pt-BR" sz="1050" dirty="0">
              <a:solidFill>
                <a:schemeClr val="dk1"/>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11557"/>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Carlos Rocha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512887"/>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BR" sz="1200" b="1" dirty="0" smtClean="0">
                  <a:solidFill>
                    <a:schemeClr val="bg1"/>
                  </a:solidFill>
                  <a:effectLst>
                    <a:outerShdw blurRad="38100" dist="38100" dir="2700000" algn="tl">
                      <a:srgbClr val="000000">
                        <a:alpha val="43137"/>
                      </a:srgbClr>
                    </a:outerShdw>
                  </a:effectLst>
                  <a:latin typeface="+mj-lt"/>
                </a:rPr>
                <a:t>Des. Mauro Alencar</a:t>
              </a:r>
              <a:endParaRPr lang="pt-BR" sz="1200" b="1" dirty="0">
                <a:solidFill>
                  <a:schemeClr val="bg1"/>
                </a:solidFill>
                <a:effectLst>
                  <a:outerShdw blurRad="38100" dist="38100" dir="2700000" algn="tl">
                    <a:srgbClr val="000000">
                      <a:alpha val="43137"/>
                    </a:srgbClr>
                  </a:outerShdw>
                </a:effectLst>
                <a:latin typeface="+mj-lt"/>
              </a:endParaRPr>
            </a:p>
          </p:txBody>
        </p:sp>
      </p:grpSp>
      <p:sp>
        <p:nvSpPr>
          <p:cNvPr id="34" name="Round Same Side Corner Rectangle 42"/>
          <p:cNvSpPr/>
          <p:nvPr/>
        </p:nvSpPr>
        <p:spPr>
          <a:xfrm>
            <a:off x="431540" y="3024742"/>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27389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900" dirty="0">
                <a:solidFill>
                  <a:schemeClr val="dk1"/>
                </a:solidFill>
              </a:rPr>
              <a:t>A contratação das Palestras de Conscientização pode atrasar, comprometendo, assim, o período de divulgação e conscientização da campanha</a:t>
            </a:r>
            <a:r>
              <a:rPr lang="pt-BR" sz="900" dirty="0" smtClean="0">
                <a:solidFill>
                  <a:schemeClr val="dk1"/>
                </a:solidFill>
              </a:rPr>
              <a:t>. Situação </a:t>
            </a:r>
            <a:r>
              <a:rPr lang="pt-BR" sz="900" dirty="0">
                <a:solidFill>
                  <a:schemeClr val="dk1"/>
                </a:solidFill>
              </a:rPr>
              <a:t>em 16/10/2012: foi homologado, agora ele deve seguir para CPL para o cadastramento da licitação e em seguida </a:t>
            </a:r>
            <a:r>
              <a:rPr lang="pt-BR" sz="900" dirty="0" smtClean="0">
                <a:solidFill>
                  <a:schemeClr val="dk1"/>
                </a:solidFill>
              </a:rPr>
              <a:t>empenhamento.</a:t>
            </a:r>
          </a:p>
          <a:p>
            <a:pPr algn="just" fontAlgn="auto">
              <a:spcBef>
                <a:spcPts val="0"/>
              </a:spcBef>
              <a:spcAft>
                <a:spcPts val="0"/>
              </a:spcAft>
              <a:defRPr/>
            </a:pPr>
            <a:r>
              <a:rPr lang="pt-BR" sz="900" dirty="0">
                <a:solidFill>
                  <a:schemeClr val="dk1"/>
                </a:solidFill>
              </a:rPr>
              <a:t>As palestras, programadas para serem realizadas em 23/11/2012 poderão ser </a:t>
            </a:r>
            <a:r>
              <a:rPr lang="pt-BR" sz="900" dirty="0" err="1">
                <a:solidFill>
                  <a:schemeClr val="dk1"/>
                </a:solidFill>
              </a:rPr>
              <a:t>replanejadas</a:t>
            </a:r>
            <a:r>
              <a:rPr lang="pt-BR" sz="900" dirty="0">
                <a:solidFill>
                  <a:schemeClr val="dk1"/>
                </a:solidFill>
              </a:rPr>
              <a:t> para 13/12/2012 devido ao atraso na elaboração dos materiais</a:t>
            </a:r>
            <a:r>
              <a:rPr lang="pt-BR" sz="900" dirty="0" smtClean="0">
                <a:solidFill>
                  <a:schemeClr val="dk1"/>
                </a:solidFill>
              </a:rPr>
              <a:t>.</a:t>
            </a:r>
            <a:endParaRPr lang="pt-BR" sz="900" dirty="0">
              <a:solidFill>
                <a:schemeClr val="dk1"/>
              </a:solidFill>
            </a:endParaRPr>
          </a:p>
          <a:p>
            <a:pPr algn="just" fontAlgn="auto">
              <a:spcBef>
                <a:spcPts val="0"/>
              </a:spcBef>
              <a:spcAft>
                <a:spcPts val="0"/>
              </a:spcAft>
              <a:defRPr/>
            </a:pPr>
            <a:endParaRPr lang="pt-BR" sz="900" dirty="0">
              <a:solidFill>
                <a:schemeClr val="dk1"/>
              </a:solidFill>
            </a:endParaRPr>
          </a:p>
        </p:txBody>
      </p:sp>
      <p:sp>
        <p:nvSpPr>
          <p:cNvPr id="36" name="Round Same Side Corner Rectangle 42"/>
          <p:cNvSpPr/>
          <p:nvPr/>
        </p:nvSpPr>
        <p:spPr>
          <a:xfrm>
            <a:off x="4608460" y="2142524"/>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406116"/>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052118"/>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182271"/>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185013882"/>
              </p:ext>
            </p:extLst>
          </p:nvPr>
        </p:nvGraphicFramePr>
        <p:xfrm>
          <a:off x="418056" y="4782928"/>
          <a:ext cx="8301324" cy="15984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Planejamento concluído</a:t>
                      </a:r>
                      <a:endParaRPr lang="pt-BR" sz="1100" dirty="0"/>
                    </a:p>
                  </a:txBody>
                  <a:tcPr anchor="ctr"/>
                </a:tc>
                <a:tc>
                  <a:txBody>
                    <a:bodyPr/>
                    <a:lstStyle/>
                    <a:p>
                      <a:pPr algn="ctr"/>
                      <a:r>
                        <a:rPr lang="pt-BR" sz="1100" dirty="0" err="1" smtClean="0"/>
                        <a:t>Ago</a:t>
                      </a:r>
                      <a:r>
                        <a:rPr lang="pt-BR" sz="1100" dirty="0" smtClean="0"/>
                        <a:t>/12</a:t>
                      </a:r>
                      <a:endParaRPr lang="pt-BR" sz="1100" dirty="0"/>
                    </a:p>
                  </a:txBody>
                  <a:tcPr anchor="ctr"/>
                </a:tc>
                <a:tc>
                  <a:txBody>
                    <a:bodyPr/>
                    <a:lstStyle/>
                    <a:p>
                      <a:pPr algn="ctr"/>
                      <a:r>
                        <a:rPr lang="pt-BR" sz="1100" dirty="0" smtClean="0"/>
                        <a:t>100%</a:t>
                      </a:r>
                      <a:endParaRPr lang="pt-BR" sz="1100" dirty="0"/>
                    </a:p>
                  </a:txBody>
                  <a:tcPr anchor="ctr"/>
                </a:tc>
              </a:tr>
              <a:tr h="26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dirty="0" smtClean="0">
                          <a:effectLst/>
                        </a:rPr>
                        <a:t>Materiais elaborados</a:t>
                      </a:r>
                    </a:p>
                  </a:txBody>
                  <a:tcPr anchor="ctr"/>
                </a:tc>
                <a:tc>
                  <a:txBody>
                    <a:bodyPr/>
                    <a:lstStyle/>
                    <a:p>
                      <a:pPr algn="ctr"/>
                      <a:r>
                        <a:rPr lang="pt-BR" sz="1100" dirty="0" smtClean="0"/>
                        <a:t>Out/12</a:t>
                      </a:r>
                      <a:endParaRPr lang="pt-BR" sz="1100" dirty="0"/>
                    </a:p>
                  </a:txBody>
                  <a:tcPr anchor="ctr"/>
                </a:tc>
                <a:tc>
                  <a:txBody>
                    <a:bodyPr/>
                    <a:lstStyle/>
                    <a:p>
                      <a:pPr algn="ctr"/>
                      <a:r>
                        <a:rPr lang="pt-BR" sz="1100" dirty="0" smtClean="0"/>
                        <a:t>50%</a:t>
                      </a:r>
                      <a:endParaRPr lang="pt-BR" sz="1100" dirty="0"/>
                    </a:p>
                  </a:txBody>
                  <a:tcPr anchor="ctr"/>
                </a:tc>
              </a:tr>
              <a:tr h="26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dirty="0" smtClean="0">
                          <a:effectLst/>
                        </a:rPr>
                        <a:t>Palestrante contratada</a:t>
                      </a:r>
                    </a:p>
                  </a:txBody>
                  <a:tcPr anchor="ctr"/>
                </a:tc>
                <a:tc>
                  <a:txBody>
                    <a:bodyPr/>
                    <a:lstStyle/>
                    <a:p>
                      <a:pPr algn="ctr"/>
                      <a:r>
                        <a:rPr lang="pt-BR" sz="1100" dirty="0" err="1" smtClean="0"/>
                        <a:t>Nov</a:t>
                      </a:r>
                      <a:r>
                        <a:rPr lang="pt-BR" sz="1100" dirty="0" smtClean="0"/>
                        <a:t>/12</a:t>
                      </a:r>
                      <a:endParaRPr lang="pt-BR" sz="1100" dirty="0"/>
                    </a:p>
                  </a:txBody>
                  <a:tcPr anchor="ctr"/>
                </a:tc>
                <a:tc>
                  <a:txBody>
                    <a:bodyPr/>
                    <a:lstStyle/>
                    <a:p>
                      <a:pPr algn="ctr"/>
                      <a:r>
                        <a:rPr lang="pt-BR" sz="1100" dirty="0" smtClean="0"/>
                        <a:t>0%</a:t>
                      </a:r>
                      <a:endParaRPr lang="pt-BR" sz="1100" dirty="0"/>
                    </a:p>
                  </a:txBody>
                  <a:tcPr anchor="ctr"/>
                </a:tc>
              </a:tr>
              <a:tr h="26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dirty="0" smtClean="0">
                          <a:effectLst/>
                        </a:rPr>
                        <a:t>Campanha iniciada</a:t>
                      </a:r>
                    </a:p>
                  </a:txBody>
                  <a:tcPr anchor="ctr"/>
                </a:tc>
                <a:tc>
                  <a:txBody>
                    <a:bodyPr/>
                    <a:lstStyle/>
                    <a:p>
                      <a:pPr algn="ctr"/>
                      <a:r>
                        <a:rPr lang="pt-BR" sz="1100" dirty="0" err="1" smtClean="0"/>
                        <a:t>Nov</a:t>
                      </a:r>
                      <a:r>
                        <a:rPr lang="pt-BR" sz="1100" dirty="0" smtClean="0"/>
                        <a:t>/12</a:t>
                      </a:r>
                      <a:endParaRPr lang="pt-BR" sz="1100" dirty="0"/>
                    </a:p>
                  </a:txBody>
                  <a:tcPr anchor="ctr"/>
                </a:tc>
                <a:tc>
                  <a:txBody>
                    <a:bodyPr/>
                    <a:lstStyle/>
                    <a:p>
                      <a:pPr algn="ctr"/>
                      <a:r>
                        <a:rPr lang="pt-BR" sz="1100" dirty="0" smtClean="0"/>
                        <a:t>0%</a:t>
                      </a:r>
                      <a:endParaRPr lang="pt-BR" sz="1100" dirty="0"/>
                    </a:p>
                  </a:txBody>
                  <a:tcPr anchor="ctr"/>
                </a:tc>
              </a:tr>
              <a:tr h="26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dirty="0" smtClean="0">
                          <a:effectLst/>
                        </a:rPr>
                        <a:t>Palestras realizadas</a:t>
                      </a:r>
                    </a:p>
                  </a:txBody>
                  <a:tcPr anchor="ctr"/>
                </a:tc>
                <a:tc>
                  <a:txBody>
                    <a:bodyPr/>
                    <a:lstStyle/>
                    <a:p>
                      <a:pPr algn="ctr"/>
                      <a:r>
                        <a:rPr lang="pt-BR" sz="1100" dirty="0" err="1" smtClean="0"/>
                        <a:t>Nov</a:t>
                      </a:r>
                      <a:r>
                        <a:rPr lang="pt-BR" sz="1100" dirty="0" smtClean="0"/>
                        <a:t>/12</a:t>
                      </a:r>
                      <a:endParaRPr lang="pt-BR" sz="1100" dirty="0"/>
                    </a:p>
                  </a:txBody>
                  <a:tcPr anchor="ctr"/>
                </a:tc>
                <a:tc>
                  <a:txBody>
                    <a:bodyPr/>
                    <a:lstStyle/>
                    <a:p>
                      <a:pPr algn="ctr"/>
                      <a:r>
                        <a:rPr lang="pt-BR" sz="1100" dirty="0" smtClean="0"/>
                        <a:t>0%</a:t>
                      </a:r>
                      <a:endParaRPr lang="pt-BR" sz="1100" dirty="0"/>
                    </a:p>
                  </a:txBody>
                  <a:tcPr anchor="ctr"/>
                </a:tc>
              </a:tr>
              <a:tr h="26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dirty="0" smtClean="0">
                          <a:effectLst/>
                        </a:rPr>
                        <a:t>Campanha encerrada</a:t>
                      </a:r>
                    </a:p>
                  </a:txBody>
                  <a:tcPr marL="68580" marR="68580" marT="0" marB="0" anchor="ctr"/>
                </a:tc>
                <a:tc>
                  <a:txBody>
                    <a:bodyPr/>
                    <a:lstStyle/>
                    <a:p>
                      <a:pPr algn="ctr">
                        <a:spcAft>
                          <a:spcPts val="0"/>
                        </a:spcAft>
                      </a:pPr>
                      <a:r>
                        <a:rPr lang="pt-BR" sz="1100" dirty="0" err="1" smtClean="0">
                          <a:effectLst/>
                          <a:latin typeface="+mn-lt"/>
                          <a:ea typeface="Calibri"/>
                          <a:cs typeface="Times New Roman"/>
                        </a:rPr>
                        <a:t>Nov</a:t>
                      </a:r>
                      <a:r>
                        <a:rPr lang="pt-BR" sz="1100" dirty="0" smtClean="0">
                          <a:effectLst/>
                          <a:latin typeface="+mn-lt"/>
                          <a:ea typeface="Calibri"/>
                          <a:cs typeface="Times New Roman"/>
                        </a:rPr>
                        <a:t>/12</a:t>
                      </a:r>
                      <a:endParaRPr lang="pt-BR" sz="1100" dirty="0">
                        <a:effectLst/>
                        <a:latin typeface="+mn-lt"/>
                        <a:ea typeface="Calibri"/>
                        <a:cs typeface="Times New Roman"/>
                      </a:endParaRPr>
                    </a:p>
                  </a:txBody>
                  <a:tcPr marL="68580" marR="68580" marT="0" marB="0" anchor="ctr"/>
                </a:tc>
                <a:tc>
                  <a:txBody>
                    <a:bodyPr/>
                    <a:lstStyle/>
                    <a:p>
                      <a:pPr algn="ctr">
                        <a:spcAft>
                          <a:spcPts val="0"/>
                        </a:spcAft>
                      </a:pPr>
                      <a:r>
                        <a:rPr lang="pt-BR" sz="1100" dirty="0" smtClean="0">
                          <a:effectLst/>
                          <a:latin typeface="+mn-lt"/>
                          <a:ea typeface="Calibri"/>
                          <a:cs typeface="Times New Roman"/>
                        </a:rPr>
                        <a:t>0%</a:t>
                      </a:r>
                      <a:endParaRPr lang="pt-BR" sz="1100" dirty="0">
                        <a:effectLst/>
                        <a:latin typeface="+mn-lt"/>
                        <a:ea typeface="Calibri"/>
                        <a:cs typeface="Times New Roman"/>
                      </a:endParaRPr>
                    </a:p>
                  </a:txBody>
                  <a:tcPr marL="68580" marR="68580" marT="0" marB="0" anchor="ctr"/>
                </a:tc>
              </a:tr>
            </a:tbl>
          </a:graphicData>
        </a:graphic>
      </p:graphicFrame>
      <p:sp>
        <p:nvSpPr>
          <p:cNvPr id="43" name="Round Same Side Corner Rectangle 42"/>
          <p:cNvSpPr/>
          <p:nvPr/>
        </p:nvSpPr>
        <p:spPr>
          <a:xfrm>
            <a:off x="418056" y="4537223"/>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570352"/>
            <a:ext cx="180000" cy="180000"/>
          </a:xfrm>
          <a:prstGeom prst="rect">
            <a:avLst/>
          </a:prstGeom>
          <a:noFill/>
          <a:ln w="9525">
            <a:noFill/>
            <a:miter lim="800000"/>
            <a:headEnd/>
            <a:tailEnd/>
          </a:ln>
        </p:spPr>
      </p:pic>
      <p:sp>
        <p:nvSpPr>
          <p:cNvPr id="45" name="Rectangle 6"/>
          <p:cNvSpPr/>
          <p:nvPr/>
        </p:nvSpPr>
        <p:spPr>
          <a:xfrm>
            <a:off x="424620" y="1770755"/>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504753"/>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762040"/>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Novembro 2012</a:t>
            </a:r>
            <a:endParaRPr lang="ro-RO" sz="1200" dirty="0">
              <a:solidFill>
                <a:schemeClr val="tx1"/>
              </a:solidFill>
            </a:endParaRPr>
          </a:p>
        </p:txBody>
      </p:sp>
      <p:sp>
        <p:nvSpPr>
          <p:cNvPr id="48" name="Round Same Side Corner Rectangle 42"/>
          <p:cNvSpPr/>
          <p:nvPr/>
        </p:nvSpPr>
        <p:spPr>
          <a:xfrm>
            <a:off x="6753484" y="151288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77017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50%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Campanha de Divulgação e Conscientização da PSI</a:t>
            </a:r>
            <a:endParaRPr lang="pt-BR" sz="1600" dirty="0"/>
          </a:p>
        </p:txBody>
      </p:sp>
      <p:graphicFrame>
        <p:nvGraphicFramePr>
          <p:cNvPr id="51" name="Gráfico 50"/>
          <p:cNvGraphicFramePr/>
          <p:nvPr>
            <p:extLst>
              <p:ext uri="{D42A27DB-BD31-4B8C-83A1-F6EECF244321}">
                <p14:modId xmlns:p14="http://schemas.microsoft.com/office/powerpoint/2010/main" val="910960343"/>
              </p:ext>
            </p:extLst>
          </p:nvPr>
        </p:nvGraphicFramePr>
        <p:xfrm>
          <a:off x="4655026" y="2406116"/>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4"/>
            <a:ext cx="8265704" cy="41923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Este projeto tem como objetivos: Divulgar a Política de Segurança da Informação do Poder Judiciário de Pernambuco para os Servidores, Magistrados e Colaboradores do TJPE.</a:t>
            </a:r>
          </a:p>
          <a:p>
            <a:pPr indent="-285750" algn="just" fontAlgn="auto">
              <a:spcBef>
                <a:spcPts val="0"/>
              </a:spcBef>
              <a:spcAft>
                <a:spcPts val="0"/>
              </a:spcAft>
              <a:defRPr/>
            </a:pPr>
            <a:endParaRPr lang="pt-BR" sz="1050" dirty="0">
              <a:solidFill>
                <a:schemeClr val="dk1"/>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540585"/>
            <a:ext cx="216000" cy="216000"/>
          </a:xfrm>
          <a:prstGeom prst="rect">
            <a:avLst/>
          </a:prstGeom>
        </p:spPr>
      </p:pic>
    </p:spTree>
    <p:extLst>
      <p:ext uri="{BB962C8B-B14F-4D97-AF65-F5344CB8AC3E}">
        <p14:creationId xmlns:p14="http://schemas.microsoft.com/office/powerpoint/2010/main" val="559030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4608460" y="404664"/>
            <a:ext cx="4104000" cy="276999"/>
            <a:chOff x="4572000" y="1180069"/>
            <a:chExt cx="4140463" cy="276999"/>
          </a:xfrm>
        </p:grpSpPr>
        <p:sp>
          <p:nvSpPr>
            <p:cNvPr id="2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23"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24"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25"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Gerente do Projeto</a:t>
              </a:r>
              <a:endParaRPr lang="en-US" sz="1400" b="1" dirty="0">
                <a:latin typeface="+mj-lt"/>
                <a:ea typeface="+mn-ea"/>
              </a:endParaRPr>
            </a:p>
          </p:txBody>
        </p:sp>
        <p:sp>
          <p:nvSpPr>
            <p:cNvPr id="26" name="TextBox 11"/>
            <p:cNvSpPr txBox="1"/>
            <p:nvPr/>
          </p:nvSpPr>
          <p:spPr>
            <a:xfrm>
              <a:off x="6273292" y="1180069"/>
              <a:ext cx="2320578" cy="276999"/>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rPr>
                <a:t>Carlos Rocha</a:t>
              </a:r>
              <a:endParaRPr lang="en-US" sz="1200" b="1" dirty="0">
                <a:solidFill>
                  <a:schemeClr val="bg1"/>
                </a:solidFill>
                <a:effectLst>
                  <a:outerShdw blurRad="38100" dist="38100" dir="2700000" algn="tl">
                    <a:srgbClr val="000000">
                      <a:alpha val="43137"/>
                    </a:srgbClr>
                  </a:outerShdw>
                </a:effectLst>
              </a:endParaRPr>
            </a:p>
          </p:txBody>
        </p:sp>
      </p:grpSp>
      <p:sp>
        <p:nvSpPr>
          <p:cNvPr id="27" name="Round Same Side Corner Rectangle 42"/>
          <p:cNvSpPr/>
          <p:nvPr/>
        </p:nvSpPr>
        <p:spPr>
          <a:xfrm>
            <a:off x="431540" y="1635271"/>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Status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grpSp>
        <p:nvGrpSpPr>
          <p:cNvPr id="28" name="Grupo 27"/>
          <p:cNvGrpSpPr/>
          <p:nvPr/>
        </p:nvGrpSpPr>
        <p:grpSpPr>
          <a:xfrm>
            <a:off x="431540" y="404664"/>
            <a:ext cx="4104000" cy="276999"/>
            <a:chOff x="4572000" y="1180069"/>
            <a:chExt cx="4140463" cy="276999"/>
          </a:xfrm>
        </p:grpSpPr>
        <p:sp>
          <p:nvSpPr>
            <p:cNvPr id="29"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30"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31"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32"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Gestor do Negócio</a:t>
              </a:r>
              <a:endParaRPr lang="en-US" sz="1400" b="1" dirty="0">
                <a:latin typeface="+mj-lt"/>
                <a:ea typeface="+mn-ea"/>
              </a:endParaRPr>
            </a:p>
          </p:txBody>
        </p:sp>
        <p:sp>
          <p:nvSpPr>
            <p:cNvPr id="33" name="TextBox 11"/>
            <p:cNvSpPr txBox="1"/>
            <p:nvPr/>
          </p:nvSpPr>
          <p:spPr>
            <a:xfrm>
              <a:off x="6273292" y="1180069"/>
              <a:ext cx="2320578" cy="276999"/>
            </a:xfrm>
            <a:prstGeom prst="rect">
              <a:avLst/>
            </a:prstGeom>
            <a:noFill/>
          </p:spPr>
          <p:txBody>
            <a:bodyPr wrap="square" anchor="ctr">
              <a:spAutoFit/>
            </a:bodyPr>
            <a:lstStyle/>
            <a:p>
              <a:pPr algn="ctr">
                <a:defRPr/>
              </a:pPr>
              <a:r>
                <a:rPr lang="pt-BR" sz="1200" b="1" dirty="0" smtClean="0">
                  <a:solidFill>
                    <a:schemeClr val="bg1"/>
                  </a:solidFill>
                  <a:effectLst>
                    <a:outerShdw blurRad="38100" dist="38100" dir="2700000" algn="tl">
                      <a:srgbClr val="000000">
                        <a:alpha val="43137"/>
                      </a:srgbClr>
                    </a:outerShdw>
                  </a:effectLst>
                  <a:latin typeface="+mj-lt"/>
                </a:rPr>
                <a:t>Norma Lyra</a:t>
              </a:r>
              <a:endParaRPr lang="pt-BR" sz="1200" b="1" dirty="0">
                <a:solidFill>
                  <a:schemeClr val="bg1"/>
                </a:solidFill>
                <a:effectLst>
                  <a:outerShdw blurRad="38100" dist="38100" dir="2700000" algn="tl">
                    <a:srgbClr val="000000">
                      <a:alpha val="43137"/>
                    </a:srgbClr>
                  </a:outerShdw>
                </a:effectLst>
                <a:latin typeface="+mj-lt"/>
              </a:endParaRPr>
            </a:p>
          </p:txBody>
        </p:sp>
      </p:grpSp>
      <p:sp>
        <p:nvSpPr>
          <p:cNvPr id="34" name="Round Same Side Corner Rectangle 42"/>
          <p:cNvSpPr/>
          <p:nvPr/>
        </p:nvSpPr>
        <p:spPr>
          <a:xfrm>
            <a:off x="431540" y="3147126"/>
            <a:ext cx="411092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Pontos</a:t>
            </a:r>
            <a:r>
              <a:rPr lang="en-US" sz="1200" b="1" dirty="0" smtClean="0">
                <a:solidFill>
                  <a:schemeClr val="tx1">
                    <a:lumMod val="75000"/>
                    <a:lumOff val="25000"/>
                  </a:schemeClr>
                </a:solidFill>
                <a:latin typeface="+mj-lt"/>
              </a:rPr>
              <a:t> de </a:t>
            </a:r>
            <a:r>
              <a:rPr lang="en-US" sz="1200" b="1" dirty="0" err="1" smtClean="0">
                <a:solidFill>
                  <a:schemeClr val="tx1">
                    <a:lumMod val="75000"/>
                    <a:lumOff val="25000"/>
                  </a:schemeClr>
                </a:solidFill>
                <a:latin typeface="+mj-lt"/>
              </a:rPr>
              <a:t>Atenção</a:t>
            </a:r>
            <a:endParaRPr lang="ro-RO" sz="1200" b="1" dirty="0">
              <a:solidFill>
                <a:schemeClr val="tx1">
                  <a:lumMod val="75000"/>
                  <a:lumOff val="25000"/>
                </a:schemeClr>
              </a:solidFill>
              <a:latin typeface="+mj-lt"/>
            </a:endParaRPr>
          </a:p>
        </p:txBody>
      </p:sp>
      <p:sp>
        <p:nvSpPr>
          <p:cNvPr id="35" name="Rectangle 6"/>
          <p:cNvSpPr/>
          <p:nvPr/>
        </p:nvSpPr>
        <p:spPr>
          <a:xfrm>
            <a:off x="431540" y="339627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fontAlgn="auto">
              <a:spcBef>
                <a:spcPts val="0"/>
              </a:spcBef>
              <a:spcAft>
                <a:spcPts val="0"/>
              </a:spcAft>
              <a:defRPr/>
            </a:pPr>
            <a:r>
              <a:rPr lang="pt-BR" sz="900" dirty="0">
                <a:solidFill>
                  <a:schemeClr val="dk1"/>
                </a:solidFill>
              </a:rPr>
              <a:t>Para iniciar a análise de risco sobre os processos, precisamos de uma clara definição do escopo. Há uma iniciativa atuando em paralelo para definição desses processos. O projeto depende desse insumo para iniciar.</a:t>
            </a:r>
          </a:p>
          <a:p>
            <a:pPr algn="just" fontAlgn="auto">
              <a:spcBef>
                <a:spcPts val="0"/>
              </a:spcBef>
              <a:spcAft>
                <a:spcPts val="0"/>
              </a:spcAft>
              <a:defRPr/>
            </a:pPr>
            <a:r>
              <a:rPr lang="pt-BR" sz="900" dirty="0">
                <a:solidFill>
                  <a:schemeClr val="dk1"/>
                </a:solidFill>
              </a:rPr>
              <a:t>Não existe um mapeamento completo dos processos de negócio do TJPE, nem inventário associado. Com isso, há um esforço ad hoc por parte do NSI para definição do escopo do projeto de gestão de riscos. A não existência de um mapa de governança impacta diretamente sobre os prazos, uma vez que as fases de inventário estão desfalcadas de informações. </a:t>
            </a:r>
          </a:p>
        </p:txBody>
      </p:sp>
      <p:sp>
        <p:nvSpPr>
          <p:cNvPr id="36" name="Round Same Side Corner Rectangle 42"/>
          <p:cNvSpPr/>
          <p:nvPr/>
        </p:nvSpPr>
        <p:spPr>
          <a:xfrm>
            <a:off x="4608460" y="2264908"/>
            <a:ext cx="4104000"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Progressão</a:t>
            </a:r>
            <a:r>
              <a:rPr lang="en-US" sz="1200" b="1" dirty="0" smtClean="0">
                <a:solidFill>
                  <a:schemeClr val="tx1">
                    <a:lumMod val="75000"/>
                    <a:lumOff val="25000"/>
                  </a:schemeClr>
                </a:solidFill>
                <a:latin typeface="+mj-lt"/>
              </a:rPr>
              <a:t> </a:t>
            </a:r>
            <a:endParaRPr lang="ro-RO" sz="1200" b="1" dirty="0">
              <a:solidFill>
                <a:schemeClr val="tx1">
                  <a:lumMod val="75000"/>
                  <a:lumOff val="25000"/>
                </a:schemeClr>
              </a:solidFill>
              <a:latin typeface="+mj-lt"/>
            </a:endParaRPr>
          </a:p>
        </p:txBody>
      </p:sp>
      <p:sp>
        <p:nvSpPr>
          <p:cNvPr id="37" name="Rectangle 6"/>
          <p:cNvSpPr/>
          <p:nvPr/>
        </p:nvSpPr>
        <p:spPr>
          <a:xfrm>
            <a:off x="4608460" y="2528500"/>
            <a:ext cx="4110920" cy="2059099"/>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200" dirty="0">
              <a:solidFill>
                <a:schemeClr val="accent2"/>
              </a:solidFill>
            </a:endParaRPr>
          </a:p>
        </p:txBody>
      </p:sp>
      <p:pic>
        <p:nvPicPr>
          <p:cNvPr id="38" name="Picture 2070" descr="Icon Exclamation Mark"/>
          <p:cNvPicPr>
            <a:picLocks noChangeAspect="1" noChangeArrowheads="1"/>
          </p:cNvPicPr>
          <p:nvPr/>
        </p:nvPicPr>
        <p:blipFill>
          <a:blip r:embed="rId2" cstate="print"/>
          <a:srcRect/>
          <a:stretch>
            <a:fillRect/>
          </a:stretch>
        </p:blipFill>
        <p:spPr bwMode="auto">
          <a:xfrm>
            <a:off x="495318" y="3174502"/>
            <a:ext cx="216000" cy="194400"/>
          </a:xfrm>
          <a:prstGeom prst="rect">
            <a:avLst/>
          </a:prstGeom>
          <a:noFill/>
          <a:ln w="9525">
            <a:noFill/>
            <a:miter lim="800000"/>
            <a:headEnd/>
            <a:tailEnd/>
          </a:ln>
        </p:spPr>
      </p:pic>
      <p:pic>
        <p:nvPicPr>
          <p:cNvPr id="40" name="Picture 2028" descr="Icon Results Chart"/>
          <p:cNvPicPr>
            <a:picLocks noChangeArrowheads="1"/>
          </p:cNvPicPr>
          <p:nvPr/>
        </p:nvPicPr>
        <p:blipFill>
          <a:blip r:embed="rId3"/>
          <a:srcRect/>
          <a:stretch>
            <a:fillRect/>
          </a:stretch>
        </p:blipFill>
        <p:spPr bwMode="auto">
          <a:xfrm>
            <a:off x="4682067" y="2304655"/>
            <a:ext cx="216000" cy="194400"/>
          </a:xfrm>
          <a:prstGeom prst="rect">
            <a:avLst/>
          </a:prstGeom>
          <a:noFill/>
          <a:ln w="9525">
            <a:noFill/>
            <a:miter lim="800000"/>
            <a:headEnd/>
            <a:tailEnd/>
          </a:ln>
        </p:spPr>
      </p:pic>
      <p:graphicFrame>
        <p:nvGraphicFramePr>
          <p:cNvPr id="42" name="Tabela 41"/>
          <p:cNvGraphicFramePr>
            <a:graphicFrameLocks noGrp="1"/>
          </p:cNvGraphicFramePr>
          <p:nvPr>
            <p:extLst>
              <p:ext uri="{D42A27DB-BD31-4B8C-83A1-F6EECF244321}">
                <p14:modId xmlns:p14="http://schemas.microsoft.com/office/powerpoint/2010/main" val="2964412095"/>
              </p:ext>
            </p:extLst>
          </p:nvPr>
        </p:nvGraphicFramePr>
        <p:xfrm>
          <a:off x="418056" y="4905312"/>
          <a:ext cx="8301324" cy="1332000"/>
        </p:xfrm>
        <a:graphic>
          <a:graphicData uri="http://schemas.openxmlformats.org/drawingml/2006/table">
            <a:tbl>
              <a:tblPr bandRow="1">
                <a:tableStyleId>{073A0DAA-6AF3-43AB-8588-CEC1D06C72B9}</a:tableStyleId>
              </a:tblPr>
              <a:tblGrid>
                <a:gridCol w="6172919"/>
                <a:gridCol w="1295742"/>
                <a:gridCol w="832663"/>
              </a:tblGrid>
              <a:tr h="266400">
                <a:tc>
                  <a:txBody>
                    <a:bodyPr/>
                    <a:lstStyle/>
                    <a:p>
                      <a:r>
                        <a:rPr lang="pt-BR" sz="1100" dirty="0" smtClean="0"/>
                        <a:t>Fase</a:t>
                      </a:r>
                      <a:r>
                        <a:rPr lang="pt-BR" sz="1100" baseline="0" dirty="0" smtClean="0"/>
                        <a:t> 1 – Inventariar </a:t>
                      </a:r>
                      <a:endParaRPr lang="pt-BR" sz="1100" dirty="0"/>
                    </a:p>
                  </a:txBody>
                  <a:tcPr/>
                </a:tc>
                <a:tc>
                  <a:txBody>
                    <a:bodyPr/>
                    <a:lstStyle/>
                    <a:p>
                      <a:pPr algn="ctr"/>
                      <a:r>
                        <a:rPr lang="pt-BR" sz="1100" dirty="0" smtClean="0"/>
                        <a:t>Out/12</a:t>
                      </a:r>
                      <a:endParaRPr lang="pt-BR" sz="1100" dirty="0"/>
                    </a:p>
                  </a:txBody>
                  <a:tcPr/>
                </a:tc>
                <a:tc>
                  <a:txBody>
                    <a:bodyPr/>
                    <a:lstStyle/>
                    <a:p>
                      <a:pPr algn="ctr"/>
                      <a:r>
                        <a:rPr lang="pt-BR" sz="1100" dirty="0" smtClean="0"/>
                        <a:t>80%</a:t>
                      </a:r>
                      <a:endParaRPr lang="pt-BR" sz="1100" dirty="0"/>
                    </a:p>
                  </a:txBody>
                  <a:tcPr/>
                </a:tc>
              </a:tr>
              <a:tr h="266400">
                <a:tc>
                  <a:txBody>
                    <a:bodyPr/>
                    <a:lstStyle/>
                    <a:p>
                      <a:r>
                        <a:rPr lang="pt-BR" sz="1100" dirty="0" smtClean="0"/>
                        <a:t>Fase 2 – Analisar</a:t>
                      </a:r>
                      <a:endParaRPr lang="pt-BR" sz="1100" dirty="0"/>
                    </a:p>
                  </a:txBody>
                  <a:tcPr/>
                </a:tc>
                <a:tc>
                  <a:txBody>
                    <a:bodyPr/>
                    <a:lstStyle/>
                    <a:p>
                      <a:pPr algn="ctr"/>
                      <a:r>
                        <a:rPr lang="pt-BR" sz="1100" dirty="0" smtClean="0"/>
                        <a:t>Nov/12</a:t>
                      </a:r>
                      <a:endParaRPr lang="pt-BR" sz="1100" dirty="0"/>
                    </a:p>
                  </a:txBody>
                  <a:tcPr/>
                </a:tc>
                <a:tc>
                  <a:txBody>
                    <a:bodyPr/>
                    <a:lstStyle/>
                    <a:p>
                      <a:pPr algn="ctr"/>
                      <a:r>
                        <a:rPr lang="pt-BR" sz="1100" dirty="0" smtClean="0"/>
                        <a:t>60%</a:t>
                      </a:r>
                      <a:endParaRPr lang="pt-BR" sz="1100" dirty="0"/>
                    </a:p>
                  </a:txBody>
                  <a:tcPr/>
                </a:tc>
              </a:tr>
              <a:tr h="266400">
                <a:tc>
                  <a:txBody>
                    <a:bodyPr/>
                    <a:lstStyle/>
                    <a:p>
                      <a:r>
                        <a:rPr lang="pt-BR" sz="1100" dirty="0" smtClean="0"/>
                        <a:t>Fase 3 – Avaliar </a:t>
                      </a:r>
                      <a:endParaRPr lang="pt-BR" sz="1100" dirty="0"/>
                    </a:p>
                  </a:txBody>
                  <a:tcPr/>
                </a:tc>
                <a:tc>
                  <a:txBody>
                    <a:bodyPr/>
                    <a:lstStyle/>
                    <a:p>
                      <a:pPr algn="ctr"/>
                      <a:r>
                        <a:rPr lang="pt-BR" sz="1100" dirty="0" smtClean="0"/>
                        <a:t>Dez/12</a:t>
                      </a:r>
                      <a:endParaRPr lang="pt-BR" sz="1100" dirty="0"/>
                    </a:p>
                  </a:txBody>
                  <a:tcPr/>
                </a:tc>
                <a:tc>
                  <a:txBody>
                    <a:bodyPr/>
                    <a:lstStyle/>
                    <a:p>
                      <a:pPr algn="ctr"/>
                      <a:r>
                        <a:rPr lang="pt-BR" sz="1100" dirty="0" smtClean="0"/>
                        <a:t>15%</a:t>
                      </a:r>
                      <a:endParaRPr lang="pt-BR" sz="1100" dirty="0"/>
                    </a:p>
                  </a:txBody>
                  <a:tcPr/>
                </a:tc>
              </a:tr>
              <a:tr h="266400">
                <a:tc>
                  <a:txBody>
                    <a:bodyPr/>
                    <a:lstStyle/>
                    <a:p>
                      <a:endParaRPr lang="pt-BR" sz="1100" dirty="0"/>
                    </a:p>
                  </a:txBody>
                  <a:tcPr/>
                </a:tc>
                <a:tc>
                  <a:txBody>
                    <a:bodyPr/>
                    <a:lstStyle/>
                    <a:p>
                      <a:pPr algn="ctr"/>
                      <a:endParaRPr lang="pt-BR" sz="1100" dirty="0"/>
                    </a:p>
                  </a:txBody>
                  <a:tcPr/>
                </a:tc>
                <a:tc>
                  <a:txBody>
                    <a:bodyPr/>
                    <a:lstStyle/>
                    <a:p>
                      <a:pPr algn="ctr"/>
                      <a:endParaRPr lang="pt-BR" sz="1100" dirty="0"/>
                    </a:p>
                  </a:txBody>
                  <a:tcPr/>
                </a:tc>
              </a:tr>
              <a:tr h="266400">
                <a:tc>
                  <a:txBody>
                    <a:bodyPr/>
                    <a:lstStyle/>
                    <a:p>
                      <a:endParaRPr lang="pt-BR" sz="1100" dirty="0"/>
                    </a:p>
                  </a:txBody>
                  <a:tcPr/>
                </a:tc>
                <a:tc>
                  <a:txBody>
                    <a:bodyPr/>
                    <a:lstStyle/>
                    <a:p>
                      <a:pPr algn="ctr"/>
                      <a:endParaRPr lang="pt-BR" sz="1100" dirty="0"/>
                    </a:p>
                  </a:txBody>
                  <a:tcPr/>
                </a:tc>
                <a:tc>
                  <a:txBody>
                    <a:bodyPr/>
                    <a:lstStyle/>
                    <a:p>
                      <a:pPr algn="ctr"/>
                      <a:endParaRPr lang="pt-BR" sz="1100" dirty="0"/>
                    </a:p>
                  </a:txBody>
                  <a:tcPr/>
                </a:tc>
              </a:tr>
            </a:tbl>
          </a:graphicData>
        </a:graphic>
      </p:graphicFrame>
      <p:sp>
        <p:nvSpPr>
          <p:cNvPr id="43" name="Round Same Side Corner Rectangle 42"/>
          <p:cNvSpPr/>
          <p:nvPr/>
        </p:nvSpPr>
        <p:spPr>
          <a:xfrm>
            <a:off x="418056" y="4659607"/>
            <a:ext cx="830132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Principais</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Fases</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44" name="Picture 2081" descr="Flag-red"/>
          <p:cNvPicPr>
            <a:picLocks noChangeAspect="1" noChangeArrowheads="1"/>
          </p:cNvPicPr>
          <p:nvPr/>
        </p:nvPicPr>
        <p:blipFill>
          <a:blip r:embed="rId4" cstate="print"/>
          <a:srcRect/>
          <a:stretch>
            <a:fillRect/>
          </a:stretch>
        </p:blipFill>
        <p:spPr bwMode="auto">
          <a:xfrm>
            <a:off x="513318" y="4692736"/>
            <a:ext cx="180000" cy="180000"/>
          </a:xfrm>
          <a:prstGeom prst="rect">
            <a:avLst/>
          </a:prstGeom>
          <a:noFill/>
          <a:ln w="9525">
            <a:noFill/>
            <a:miter lim="800000"/>
            <a:headEnd/>
            <a:tailEnd/>
          </a:ln>
        </p:spPr>
      </p:pic>
      <p:sp>
        <p:nvSpPr>
          <p:cNvPr id="45" name="Rectangle 6"/>
          <p:cNvSpPr/>
          <p:nvPr/>
        </p:nvSpPr>
        <p:spPr>
          <a:xfrm>
            <a:off x="424620" y="1893139"/>
            <a:ext cx="4110920" cy="119132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46" name="Round Same Side Corner Rectangle 42"/>
          <p:cNvSpPr/>
          <p:nvPr/>
        </p:nvSpPr>
        <p:spPr>
          <a:xfrm>
            <a:off x="4637544" y="1627137"/>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Data de </a:t>
            </a:r>
            <a:r>
              <a:rPr lang="en-US" sz="1200" b="1" dirty="0" err="1" smtClean="0">
                <a:solidFill>
                  <a:schemeClr val="tx1">
                    <a:lumMod val="75000"/>
                    <a:lumOff val="25000"/>
                  </a:schemeClr>
                </a:solidFill>
                <a:latin typeface="+mj-lt"/>
              </a:rPr>
              <a:t>Conclusão</a:t>
            </a:r>
            <a:endParaRPr lang="ro-RO" sz="1200" b="1" dirty="0">
              <a:solidFill>
                <a:schemeClr val="tx1">
                  <a:lumMod val="75000"/>
                  <a:lumOff val="25000"/>
                </a:schemeClr>
              </a:solidFill>
              <a:latin typeface="+mj-lt"/>
            </a:endParaRPr>
          </a:p>
        </p:txBody>
      </p:sp>
      <p:sp>
        <p:nvSpPr>
          <p:cNvPr id="47" name="Rectangle 6"/>
          <p:cNvSpPr/>
          <p:nvPr/>
        </p:nvSpPr>
        <p:spPr>
          <a:xfrm>
            <a:off x="4630624" y="1884424"/>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Novembro 2012</a:t>
            </a:r>
            <a:endParaRPr lang="ro-RO" sz="1200" dirty="0">
              <a:solidFill>
                <a:schemeClr val="tx1"/>
              </a:solidFill>
            </a:endParaRPr>
          </a:p>
        </p:txBody>
      </p:sp>
      <p:sp>
        <p:nvSpPr>
          <p:cNvPr id="48" name="Round Same Side Corner Rectangle 42"/>
          <p:cNvSpPr/>
          <p:nvPr/>
        </p:nvSpPr>
        <p:spPr>
          <a:xfrm>
            <a:off x="6753484" y="1635271"/>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Progresso </a:t>
            </a:r>
            <a:r>
              <a:rPr lang="en-US" sz="1200" b="1" dirty="0" err="1" smtClean="0">
                <a:solidFill>
                  <a:schemeClr val="tx1">
                    <a:lumMod val="75000"/>
                    <a:lumOff val="25000"/>
                  </a:schemeClr>
                </a:solidFill>
                <a:latin typeface="+mj-lt"/>
              </a:rPr>
              <a:t>Atual</a:t>
            </a:r>
            <a:endParaRPr lang="ro-RO" sz="1200" b="1" dirty="0">
              <a:solidFill>
                <a:schemeClr val="tx1">
                  <a:lumMod val="75000"/>
                  <a:lumOff val="25000"/>
                </a:schemeClr>
              </a:solidFill>
              <a:latin typeface="+mj-lt"/>
            </a:endParaRPr>
          </a:p>
        </p:txBody>
      </p:sp>
      <p:sp>
        <p:nvSpPr>
          <p:cNvPr id="49" name="Rectangle 6"/>
          <p:cNvSpPr/>
          <p:nvPr/>
        </p:nvSpPr>
        <p:spPr>
          <a:xfrm>
            <a:off x="6746564" y="1892558"/>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1200" dirty="0" smtClean="0">
                <a:solidFill>
                  <a:schemeClr val="tx1"/>
                </a:solidFill>
              </a:rPr>
              <a:t>60%</a:t>
            </a:r>
            <a:endParaRPr lang="ro-RO" sz="1200" dirty="0">
              <a:solidFill>
                <a:schemeClr val="tx1"/>
              </a:solidFill>
            </a:endParaRPr>
          </a:p>
        </p:txBody>
      </p:sp>
      <p:sp>
        <p:nvSpPr>
          <p:cNvPr id="50"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Gestão de Riscos</a:t>
            </a:r>
            <a:endParaRPr lang="pt-BR" sz="1600" dirty="0"/>
          </a:p>
        </p:txBody>
      </p:sp>
      <p:graphicFrame>
        <p:nvGraphicFramePr>
          <p:cNvPr id="51" name="Gráfico 50"/>
          <p:cNvGraphicFramePr/>
          <p:nvPr>
            <p:extLst>
              <p:ext uri="{D42A27DB-BD31-4B8C-83A1-F6EECF244321}">
                <p14:modId xmlns:p14="http://schemas.microsoft.com/office/powerpoint/2010/main" val="2735927019"/>
              </p:ext>
            </p:extLst>
          </p:nvPr>
        </p:nvGraphicFramePr>
        <p:xfrm>
          <a:off x="4655026" y="2528500"/>
          <a:ext cx="4042218" cy="2059100"/>
        </p:xfrm>
        <a:graphic>
          <a:graphicData uri="http://schemas.openxmlformats.org/drawingml/2006/chart">
            <c:chart xmlns:c="http://schemas.openxmlformats.org/drawingml/2006/chart" xmlns:r="http://schemas.openxmlformats.org/officeDocument/2006/relationships" r:id="rId5"/>
          </a:graphicData>
        </a:graphic>
      </p:graphicFrame>
      <p:pic>
        <p:nvPicPr>
          <p:cNvPr id="52" name="Picture 22" descr="Arrow">
            <a:hlinkClick r:id="" action="ppaction://hlinkshowjump?jump=lastslideviewed"/>
          </p:cNvPr>
          <p:cNvPicPr>
            <a:picLocks noChangeAspect="1" noChangeArrowheads="1"/>
          </p:cNvPicPr>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
        <p:nvSpPr>
          <p:cNvPr id="53" name="Round Same Side Corner Rectangle 42"/>
          <p:cNvSpPr/>
          <p:nvPr/>
        </p:nvSpPr>
        <p:spPr>
          <a:xfrm>
            <a:off x="438460" y="764704"/>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Descrição</a:t>
            </a:r>
            <a:r>
              <a:rPr lang="en-US" sz="1200" b="1" dirty="0" smtClean="0">
                <a:solidFill>
                  <a:schemeClr val="tx1">
                    <a:lumMod val="75000"/>
                    <a:lumOff val="25000"/>
                  </a:schemeClr>
                </a:solidFill>
                <a:latin typeface="+mj-lt"/>
              </a:rPr>
              <a:t> do </a:t>
            </a:r>
            <a:r>
              <a:rPr lang="en-US" sz="1200" b="1" dirty="0" err="1" smtClean="0">
                <a:solidFill>
                  <a:schemeClr val="tx1">
                    <a:lumMod val="75000"/>
                    <a:lumOff val="25000"/>
                  </a:schemeClr>
                </a:solidFill>
                <a:latin typeface="+mj-lt"/>
              </a:rPr>
              <a:t>Projeto</a:t>
            </a:r>
            <a:endParaRPr lang="ro-RO" sz="1200" b="1" dirty="0">
              <a:solidFill>
                <a:schemeClr val="tx1">
                  <a:lumMod val="75000"/>
                  <a:lumOff val="25000"/>
                </a:schemeClr>
              </a:solidFill>
              <a:latin typeface="+mj-lt"/>
            </a:endParaRPr>
          </a:p>
        </p:txBody>
      </p:sp>
      <p:pic>
        <p:nvPicPr>
          <p:cNvPr id="54" name="Picture 2065" descr="Icon- Checklist 3"/>
          <p:cNvPicPr>
            <a:picLocks noChangeAspect="1" noChangeArrowheads="1"/>
          </p:cNvPicPr>
          <p:nvPr/>
        </p:nvPicPr>
        <p:blipFill>
          <a:blip r:embed="rId8" cstate="print"/>
          <a:srcRect/>
          <a:stretch>
            <a:fillRect/>
          </a:stretch>
        </p:blipFill>
        <p:spPr bwMode="auto">
          <a:xfrm>
            <a:off x="486615" y="808246"/>
            <a:ext cx="179219" cy="189197"/>
          </a:xfrm>
          <a:prstGeom prst="rect">
            <a:avLst/>
          </a:prstGeom>
          <a:noFill/>
          <a:ln w="9525">
            <a:noFill/>
            <a:miter lim="800000"/>
            <a:headEnd/>
            <a:tailEnd/>
          </a:ln>
        </p:spPr>
      </p:pic>
      <p:sp>
        <p:nvSpPr>
          <p:cNvPr id="55" name="Rectangle 6"/>
          <p:cNvSpPr/>
          <p:nvPr/>
        </p:nvSpPr>
        <p:spPr>
          <a:xfrm>
            <a:off x="431540" y="993542"/>
            <a:ext cx="8265704" cy="576000"/>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r>
              <a:rPr lang="pt-BR" sz="1050" dirty="0">
                <a:solidFill>
                  <a:schemeClr val="dk1"/>
                </a:solidFill>
              </a:rPr>
              <a:t>Identificar e quantificar os níveis de riscos, considerando as possíveis ameaças e vulnerabilidades, seus impactos para as atividades do TJPE e a probabilidade de sua ocorrência, devendo ainda recomendar ações de segurança que compreendam controles, políticas e procedimentos para tratamento e mitigação destes riscos.</a:t>
            </a:r>
          </a:p>
          <a:p>
            <a:pPr indent="-285750" algn="just" fontAlgn="auto">
              <a:spcBef>
                <a:spcPts val="0"/>
              </a:spcBef>
              <a:spcAft>
                <a:spcPts val="0"/>
              </a:spcAft>
              <a:defRPr/>
            </a:pPr>
            <a:endParaRPr lang="pt-BR" sz="1050" dirty="0">
              <a:solidFill>
                <a:schemeClr val="dk1"/>
              </a:solidFill>
            </a:endParaRPr>
          </a:p>
        </p:txBody>
      </p:sp>
      <p:pic>
        <p:nvPicPr>
          <p:cNvPr id="56" name="Imagem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58" y="1657828"/>
            <a:ext cx="216000" cy="216000"/>
          </a:xfrm>
          <a:prstGeom prst="rect">
            <a:avLst/>
          </a:prstGeom>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3113174"/>
              </p:ext>
            </p:extLst>
          </p:nvPr>
        </p:nvGraphicFramePr>
        <p:xfrm>
          <a:off x="611560" y="1772816"/>
          <a:ext cx="7992888" cy="2962616"/>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1º Grau</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Banco Nacional de Mandados de Prisão</a:t>
                      </a:r>
                      <a:endParaRPr lang="pt-BR" sz="1600" dirty="0"/>
                    </a:p>
                  </a:txBody>
                  <a:tcPr/>
                </a:tc>
                <a:tc>
                  <a:txBody>
                    <a:bodyPr/>
                    <a:lstStyle/>
                    <a:p>
                      <a:pPr algn="ctr"/>
                      <a:r>
                        <a:rPr lang="pt-BR" sz="1600" dirty="0" smtClean="0"/>
                        <a:t>Dez/12</a:t>
                      </a:r>
                      <a:endParaRPr lang="pt-BR" sz="1600" dirty="0"/>
                    </a:p>
                  </a:txBody>
                  <a:tcPr/>
                </a:tc>
                <a:tc>
                  <a:txBody>
                    <a:bodyPr/>
                    <a:lstStyle/>
                    <a:p>
                      <a:pPr algn="r"/>
                      <a:r>
                        <a:rPr lang="pt-BR" sz="1600" dirty="0" smtClean="0"/>
                        <a:t>75%</a:t>
                      </a:r>
                      <a:endParaRPr lang="pt-BR" sz="1600" dirty="0"/>
                    </a:p>
                  </a:txBody>
                  <a:tcPr/>
                </a:tc>
              </a:tr>
              <a:tr h="370327">
                <a:tc>
                  <a:txBody>
                    <a:bodyPr/>
                    <a:lstStyle/>
                    <a:p>
                      <a:r>
                        <a:rPr lang="pt-BR" sz="1600" dirty="0" smtClean="0"/>
                        <a:t>Protocolo Integrado</a:t>
                      </a:r>
                      <a:endParaRPr lang="pt-BR" sz="1600" dirty="0"/>
                    </a:p>
                  </a:txBody>
                  <a:tcPr/>
                </a:tc>
                <a:tc>
                  <a:txBody>
                    <a:bodyPr/>
                    <a:lstStyle/>
                    <a:p>
                      <a:pPr algn="ctr"/>
                      <a:r>
                        <a:rPr lang="pt-PT" sz="1600" dirty="0" err="1" smtClean="0"/>
                        <a:t>Out</a:t>
                      </a:r>
                      <a:r>
                        <a:rPr lang="pt-PT" sz="1600" dirty="0" smtClean="0"/>
                        <a:t>/12</a:t>
                      </a:r>
                      <a:endParaRPr lang="pt-BR" sz="1600" dirty="0"/>
                    </a:p>
                  </a:txBody>
                  <a:tcPr/>
                </a:tc>
                <a:tc>
                  <a:txBody>
                    <a:bodyPr/>
                    <a:lstStyle/>
                    <a:p>
                      <a:pPr algn="r"/>
                      <a:r>
                        <a:rPr lang="pt-PT" sz="1600" dirty="0" smtClean="0"/>
                        <a:t>95%</a:t>
                      </a:r>
                      <a:endParaRPr lang="pt-BR" sz="1600" dirty="0"/>
                    </a:p>
                  </a:txBody>
                  <a:tcPr/>
                </a:tc>
              </a:tr>
              <a:tr h="370327">
                <a:tc>
                  <a:txBody>
                    <a:bodyPr/>
                    <a:lstStyle/>
                    <a:p>
                      <a:r>
                        <a:rPr lang="pt-BR" sz="1600" dirty="0" smtClean="0"/>
                        <a:t>Pré-queixa</a:t>
                      </a:r>
                      <a:r>
                        <a:rPr lang="pt-BR" sz="1600" baseline="0" dirty="0" smtClean="0"/>
                        <a:t> (Mediação &amp; Arbitragem)</a:t>
                      </a:r>
                      <a:endParaRPr lang="pt-BR" sz="1600" dirty="0"/>
                    </a:p>
                  </a:txBody>
                  <a:tcPr/>
                </a:tc>
                <a:tc>
                  <a:txBody>
                    <a:bodyPr/>
                    <a:lstStyle/>
                    <a:p>
                      <a:pPr algn="ctr"/>
                      <a:r>
                        <a:rPr lang="pt-BR" sz="1600" dirty="0" err="1" smtClean="0"/>
                        <a:t>Concl</a:t>
                      </a:r>
                      <a:r>
                        <a:rPr lang="pt-BR" sz="1600" dirty="0" smtClean="0"/>
                        <a:t>.</a:t>
                      </a:r>
                      <a:endParaRPr lang="pt-BR" sz="1600" dirty="0"/>
                    </a:p>
                  </a:txBody>
                  <a:tcPr/>
                </a:tc>
                <a:tc>
                  <a:txBody>
                    <a:bodyPr/>
                    <a:lstStyle/>
                    <a:p>
                      <a:pPr algn="r"/>
                      <a:r>
                        <a:rPr lang="pt-BR" sz="1600" dirty="0" smtClean="0"/>
                        <a:t>100%</a:t>
                      </a:r>
                      <a:endParaRPr lang="pt-BR" sz="1600" dirty="0"/>
                    </a:p>
                  </a:txBody>
                  <a:tcPr/>
                </a:tc>
              </a:tr>
              <a:tr h="370327">
                <a:tc>
                  <a:txBody>
                    <a:bodyPr/>
                    <a:lstStyle/>
                    <a:p>
                      <a:r>
                        <a:rPr lang="pt-BR" sz="1600" baseline="0" dirty="0" smtClean="0"/>
                        <a:t>Execução Fiscal Eletrônica</a:t>
                      </a:r>
                      <a:endParaRPr lang="pt-BR" sz="1600" dirty="0"/>
                    </a:p>
                  </a:txBody>
                  <a:tcPr/>
                </a:tc>
                <a:tc>
                  <a:txBody>
                    <a:bodyPr/>
                    <a:lstStyle/>
                    <a:p>
                      <a:pPr algn="ctr"/>
                      <a:r>
                        <a:rPr lang="pt-BR" sz="1600" dirty="0" smtClean="0"/>
                        <a:t>N/</a:t>
                      </a:r>
                      <a:r>
                        <a:rPr lang="pt-BR" sz="1600" dirty="0" err="1" smtClean="0"/>
                        <a:t>D</a:t>
                      </a:r>
                      <a:endParaRPr lang="pt-BR" sz="1600" dirty="0"/>
                    </a:p>
                  </a:txBody>
                  <a:tcPr/>
                </a:tc>
                <a:tc>
                  <a:txBody>
                    <a:bodyPr/>
                    <a:lstStyle/>
                    <a:p>
                      <a:pPr algn="r"/>
                      <a:r>
                        <a:rPr lang="pt-BR" sz="1600" dirty="0" smtClean="0"/>
                        <a:t>95%</a:t>
                      </a:r>
                      <a:endParaRPr lang="pt-BR" sz="1600" dirty="0"/>
                    </a:p>
                  </a:txBody>
                  <a:tcPr/>
                </a:tc>
              </a:tr>
              <a:tr h="370327">
                <a:tc>
                  <a:txBody>
                    <a:bodyPr/>
                    <a:lstStyle/>
                    <a:p>
                      <a:r>
                        <a:rPr lang="pt-BR" sz="1600" dirty="0" smtClean="0"/>
                        <a:t>Painel de Chamadas de Audiências</a:t>
                      </a:r>
                      <a:endParaRPr lang="pt-BR" sz="1600" dirty="0"/>
                    </a:p>
                  </a:txBody>
                  <a:tcPr/>
                </a:tc>
                <a:tc>
                  <a:txBody>
                    <a:bodyPr/>
                    <a:lstStyle/>
                    <a:p>
                      <a:pPr algn="ctr"/>
                      <a:r>
                        <a:rPr lang="pt-BR" sz="1600" dirty="0" smtClean="0"/>
                        <a:t>N/D</a:t>
                      </a:r>
                      <a:endParaRPr lang="pt-BR" sz="1600" dirty="0"/>
                    </a:p>
                  </a:txBody>
                  <a:tcPr/>
                </a:tc>
                <a:tc>
                  <a:txBody>
                    <a:bodyPr/>
                    <a:lstStyle/>
                    <a:p>
                      <a:pPr algn="r"/>
                      <a:r>
                        <a:rPr lang="pt-BR" sz="1600" dirty="0" smtClean="0"/>
                        <a:t>15%</a:t>
                      </a:r>
                      <a:endParaRPr lang="pt-BR" sz="1600" dirty="0"/>
                    </a:p>
                  </a:txBody>
                  <a:tcPr/>
                </a:tc>
              </a:tr>
              <a:tr h="370327">
                <a:tc>
                  <a:txBody>
                    <a:bodyPr/>
                    <a:lstStyle/>
                    <a:p>
                      <a:r>
                        <a:rPr lang="pt-BR" sz="1600" dirty="0" err="1" smtClean="0"/>
                        <a:t>Vitaliciamento</a:t>
                      </a:r>
                      <a:endParaRPr lang="pt-BR" sz="1600" dirty="0"/>
                    </a:p>
                  </a:txBody>
                  <a:tcPr/>
                </a:tc>
                <a:tc>
                  <a:txBody>
                    <a:bodyPr/>
                    <a:lstStyle/>
                    <a:p>
                      <a:pPr algn="ctr"/>
                      <a:r>
                        <a:rPr lang="pt-BR" sz="1600" dirty="0" err="1" smtClean="0"/>
                        <a:t>Nov</a:t>
                      </a:r>
                      <a:r>
                        <a:rPr lang="pt-BR" sz="1600" dirty="0" smtClean="0"/>
                        <a:t>/12</a:t>
                      </a:r>
                      <a:endParaRPr lang="pt-BR" sz="1600" dirty="0"/>
                    </a:p>
                  </a:txBody>
                  <a:tcPr/>
                </a:tc>
                <a:tc>
                  <a:txBody>
                    <a:bodyPr/>
                    <a:lstStyle/>
                    <a:p>
                      <a:pPr algn="r"/>
                      <a:r>
                        <a:rPr lang="pt-BR" sz="1600" dirty="0" smtClean="0"/>
                        <a:t>40%</a:t>
                      </a:r>
                      <a:endParaRPr lang="pt-BR" sz="1600" dirty="0"/>
                    </a:p>
                  </a:txBody>
                  <a:tcPr/>
                </a:tc>
              </a:tr>
              <a:tr h="370327">
                <a:tc>
                  <a:txBody>
                    <a:bodyPr/>
                    <a:lstStyle/>
                    <a:p>
                      <a:r>
                        <a:rPr lang="pt-BR" sz="1600" dirty="0" smtClean="0"/>
                        <a:t>Gestão de Pagamento de Precatórios</a:t>
                      </a:r>
                      <a:endParaRPr lang="pt-BR" sz="1600" dirty="0"/>
                    </a:p>
                  </a:txBody>
                  <a:tcPr/>
                </a:tc>
                <a:tc>
                  <a:txBody>
                    <a:bodyPr/>
                    <a:lstStyle/>
                    <a:p>
                      <a:pPr algn="ctr"/>
                      <a:r>
                        <a:rPr lang="pt-BR" sz="1600" dirty="0" smtClean="0"/>
                        <a:t>N/D</a:t>
                      </a:r>
                      <a:endParaRPr lang="pt-BR" sz="1600" dirty="0"/>
                    </a:p>
                  </a:txBody>
                  <a:tcPr/>
                </a:tc>
                <a:tc>
                  <a:txBody>
                    <a:bodyPr/>
                    <a:lstStyle/>
                    <a:p>
                      <a:pPr algn="r"/>
                      <a:endParaRPr lang="pt-BR" sz="1600" dirty="0"/>
                    </a:p>
                  </a:txBody>
                  <a:tcPr/>
                </a:tc>
              </a:tr>
            </a:tbl>
          </a:graphicData>
        </a:graphic>
      </p:graphicFrame>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pic>
        <p:nvPicPr>
          <p:cNvPr id="77" name="Picture 102" descr="Star"/>
          <p:cNvPicPr>
            <a:picLocks noChangeAspect="1" noChangeArrowheads="1"/>
          </p:cNvPicPr>
          <p:nvPr/>
        </p:nvPicPr>
        <p:blipFill>
          <a:blip r:embed="rId2" cstate="print"/>
          <a:srcRect/>
          <a:stretch>
            <a:fillRect/>
          </a:stretch>
        </p:blipFill>
        <p:spPr bwMode="auto">
          <a:xfrm>
            <a:off x="5508128" y="2204864"/>
            <a:ext cx="216000" cy="216000"/>
          </a:xfrm>
          <a:prstGeom prst="rect">
            <a:avLst/>
          </a:prstGeom>
          <a:noFill/>
          <a:ln w="9525">
            <a:noFill/>
            <a:miter lim="800000"/>
            <a:headEnd/>
            <a:tailEnd/>
          </a:ln>
        </p:spPr>
      </p:pic>
      <p:pic>
        <p:nvPicPr>
          <p:cNvPr id="78" name="Picture 2056" descr="Icon Magnifying Glass">
            <a:hlinkClick r:id="rId3" action="ppaction://hlinksldjump"/>
          </p:cNvPr>
          <p:cNvPicPr>
            <a:picLocks noChangeAspect="1" noChangeArrowheads="1"/>
          </p:cNvPicPr>
          <p:nvPr/>
        </p:nvPicPr>
        <p:blipFill>
          <a:blip r:embed="rId4" cstate="print"/>
          <a:srcRect/>
          <a:stretch>
            <a:fillRect/>
          </a:stretch>
        </p:blipFill>
        <p:spPr bwMode="auto">
          <a:xfrm>
            <a:off x="5796168" y="2204864"/>
            <a:ext cx="264750" cy="216000"/>
          </a:xfrm>
          <a:prstGeom prst="rect">
            <a:avLst/>
          </a:prstGeom>
          <a:noFill/>
          <a:ln w="9525">
            <a:noFill/>
            <a:miter lim="800000"/>
            <a:headEnd/>
            <a:tailEnd/>
          </a:ln>
        </p:spPr>
      </p:pic>
      <p:pic>
        <p:nvPicPr>
          <p:cNvPr id="80" name="Picture 2056" descr="Icon Magnifying Glass">
            <a:hlinkClick r:id="rId5" action="ppaction://hlinksldjump"/>
          </p:cNvPr>
          <p:cNvPicPr>
            <a:picLocks noChangeAspect="1" noChangeArrowheads="1"/>
          </p:cNvPicPr>
          <p:nvPr/>
        </p:nvPicPr>
        <p:blipFill>
          <a:blip r:embed="rId4" cstate="print"/>
          <a:srcRect/>
          <a:stretch>
            <a:fillRect/>
          </a:stretch>
        </p:blipFill>
        <p:spPr bwMode="auto">
          <a:xfrm>
            <a:off x="5796144" y="2579061"/>
            <a:ext cx="264750" cy="216000"/>
          </a:xfrm>
          <a:prstGeom prst="rect">
            <a:avLst/>
          </a:prstGeom>
          <a:noFill/>
          <a:ln w="9525">
            <a:noFill/>
            <a:miter lim="800000"/>
            <a:headEnd/>
            <a:tailEnd/>
          </a:ln>
        </p:spPr>
      </p:pic>
      <p:pic>
        <p:nvPicPr>
          <p:cNvPr id="82" name="Picture 2056" descr="Icon Magnifying Glass">
            <a:hlinkClick r:id="rId6" action="ppaction://hlinksldjump"/>
          </p:cNvPr>
          <p:cNvPicPr>
            <a:picLocks noChangeAspect="1" noChangeArrowheads="1"/>
          </p:cNvPicPr>
          <p:nvPr/>
        </p:nvPicPr>
        <p:blipFill>
          <a:blip r:embed="rId4" cstate="print"/>
          <a:srcRect/>
          <a:stretch>
            <a:fillRect/>
          </a:stretch>
        </p:blipFill>
        <p:spPr bwMode="auto">
          <a:xfrm>
            <a:off x="5796144" y="2953234"/>
            <a:ext cx="264750" cy="216000"/>
          </a:xfrm>
          <a:prstGeom prst="rect">
            <a:avLst/>
          </a:prstGeom>
          <a:noFill/>
          <a:ln w="9525">
            <a:noFill/>
            <a:miter lim="800000"/>
            <a:headEnd/>
            <a:tailEnd/>
          </a:ln>
        </p:spPr>
      </p:pic>
      <p:pic>
        <p:nvPicPr>
          <p:cNvPr id="84" name="Picture 2056" descr="Icon Magnifying Glass">
            <a:hlinkClick r:id="rId7" action="ppaction://hlinksldjump"/>
          </p:cNvPr>
          <p:cNvPicPr>
            <a:picLocks noChangeAspect="1" noChangeArrowheads="1"/>
          </p:cNvPicPr>
          <p:nvPr/>
        </p:nvPicPr>
        <p:blipFill>
          <a:blip r:embed="rId4" cstate="print"/>
          <a:srcRect/>
          <a:stretch>
            <a:fillRect/>
          </a:stretch>
        </p:blipFill>
        <p:spPr bwMode="auto">
          <a:xfrm>
            <a:off x="5796144" y="3322267"/>
            <a:ext cx="264750" cy="216000"/>
          </a:xfrm>
          <a:prstGeom prst="rect">
            <a:avLst/>
          </a:prstGeom>
          <a:noFill/>
          <a:ln w="9525">
            <a:noFill/>
            <a:miter lim="800000"/>
            <a:headEnd/>
            <a:tailEnd/>
          </a:ln>
        </p:spPr>
      </p:pic>
      <p:graphicFrame>
        <p:nvGraphicFramePr>
          <p:cNvPr id="91" name="Object 97"/>
          <p:cNvGraphicFramePr>
            <a:graphicFrameLocks/>
          </p:cNvGraphicFramePr>
          <p:nvPr>
            <p:extLst>
              <p:ext uri="{D42A27DB-BD31-4B8C-83A1-F6EECF244321}">
                <p14:modId xmlns:p14="http://schemas.microsoft.com/office/powerpoint/2010/main" val="4201489935"/>
              </p:ext>
            </p:extLst>
          </p:nvPr>
        </p:nvGraphicFramePr>
        <p:xfrm>
          <a:off x="7092280" y="2119686"/>
          <a:ext cx="1395155" cy="4825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2" name="Object 97"/>
          <p:cNvGraphicFramePr>
            <a:graphicFrameLocks/>
          </p:cNvGraphicFramePr>
          <p:nvPr>
            <p:extLst>
              <p:ext uri="{D42A27DB-BD31-4B8C-83A1-F6EECF244321}">
                <p14:modId xmlns:p14="http://schemas.microsoft.com/office/powerpoint/2010/main" val="1050229779"/>
              </p:ext>
            </p:extLst>
          </p:nvPr>
        </p:nvGraphicFramePr>
        <p:xfrm>
          <a:off x="7137285" y="2212420"/>
          <a:ext cx="1278000" cy="29703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3" name="Object 97"/>
          <p:cNvGraphicFramePr>
            <a:graphicFrameLocks/>
          </p:cNvGraphicFramePr>
          <p:nvPr>
            <p:extLst>
              <p:ext uri="{D42A27DB-BD31-4B8C-83A1-F6EECF244321}">
                <p14:modId xmlns:p14="http://schemas.microsoft.com/office/powerpoint/2010/main" val="4025470431"/>
              </p:ext>
            </p:extLst>
          </p:nvPr>
        </p:nvGraphicFramePr>
        <p:xfrm>
          <a:off x="7092280" y="2469746"/>
          <a:ext cx="1395155" cy="4825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4" name="Object 97"/>
          <p:cNvGraphicFramePr>
            <a:graphicFrameLocks/>
          </p:cNvGraphicFramePr>
          <p:nvPr>
            <p:extLst>
              <p:ext uri="{D42A27DB-BD31-4B8C-83A1-F6EECF244321}">
                <p14:modId xmlns:p14="http://schemas.microsoft.com/office/powerpoint/2010/main" val="816098821"/>
              </p:ext>
            </p:extLst>
          </p:nvPr>
        </p:nvGraphicFramePr>
        <p:xfrm>
          <a:off x="7137285" y="2562480"/>
          <a:ext cx="1278000" cy="2970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5" name="Object 97"/>
          <p:cNvGraphicFramePr>
            <a:graphicFrameLocks/>
          </p:cNvGraphicFramePr>
          <p:nvPr>
            <p:extLst>
              <p:ext uri="{D42A27DB-BD31-4B8C-83A1-F6EECF244321}">
                <p14:modId xmlns:p14="http://schemas.microsoft.com/office/powerpoint/2010/main" val="33628860"/>
              </p:ext>
            </p:extLst>
          </p:nvPr>
        </p:nvGraphicFramePr>
        <p:xfrm>
          <a:off x="7092280" y="2852936"/>
          <a:ext cx="1395155" cy="48250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6" name="Object 97"/>
          <p:cNvGraphicFramePr>
            <a:graphicFrameLocks/>
          </p:cNvGraphicFramePr>
          <p:nvPr>
            <p:extLst>
              <p:ext uri="{D42A27DB-BD31-4B8C-83A1-F6EECF244321}">
                <p14:modId xmlns:p14="http://schemas.microsoft.com/office/powerpoint/2010/main" val="1438178869"/>
              </p:ext>
            </p:extLst>
          </p:nvPr>
        </p:nvGraphicFramePr>
        <p:xfrm>
          <a:off x="7137285" y="2945670"/>
          <a:ext cx="1278000" cy="29703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97" name="Object 97"/>
          <p:cNvGraphicFramePr>
            <a:graphicFrameLocks/>
          </p:cNvGraphicFramePr>
          <p:nvPr>
            <p:extLst>
              <p:ext uri="{D42A27DB-BD31-4B8C-83A1-F6EECF244321}">
                <p14:modId xmlns:p14="http://schemas.microsoft.com/office/powerpoint/2010/main" val="2487541420"/>
              </p:ext>
            </p:extLst>
          </p:nvPr>
        </p:nvGraphicFramePr>
        <p:xfrm>
          <a:off x="7092280" y="3215534"/>
          <a:ext cx="1395155" cy="48250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8" name="Object 97"/>
          <p:cNvGraphicFramePr>
            <a:graphicFrameLocks/>
          </p:cNvGraphicFramePr>
          <p:nvPr>
            <p:extLst>
              <p:ext uri="{D42A27DB-BD31-4B8C-83A1-F6EECF244321}">
                <p14:modId xmlns:p14="http://schemas.microsoft.com/office/powerpoint/2010/main" val="2638448654"/>
              </p:ext>
            </p:extLst>
          </p:nvPr>
        </p:nvGraphicFramePr>
        <p:xfrm>
          <a:off x="7137285" y="3308268"/>
          <a:ext cx="1278000" cy="297033"/>
        </p:xfrm>
        <a:graphic>
          <a:graphicData uri="http://schemas.openxmlformats.org/drawingml/2006/chart">
            <c:chart xmlns:c="http://schemas.openxmlformats.org/drawingml/2006/chart" xmlns:r="http://schemas.openxmlformats.org/officeDocument/2006/relationships" r:id="rId15"/>
          </a:graphicData>
        </a:graphic>
      </p:graphicFrame>
      <p:pic>
        <p:nvPicPr>
          <p:cNvPr id="105" name="Picture 56" descr="Viewer file"/>
          <p:cNvPicPr>
            <a:picLocks noChangeAspect="1" noChangeArrowheads="1"/>
          </p:cNvPicPr>
          <p:nvPr/>
        </p:nvPicPr>
        <p:blipFill>
          <a:blip r:embed="rId16" cstate="print"/>
          <a:srcRect/>
          <a:stretch>
            <a:fillRect/>
          </a:stretch>
        </p:blipFill>
        <p:spPr bwMode="auto">
          <a:xfrm>
            <a:off x="8316440" y="1844824"/>
            <a:ext cx="216000" cy="216000"/>
          </a:xfrm>
          <a:prstGeom prst="rect">
            <a:avLst/>
          </a:prstGeom>
          <a:noFill/>
          <a:ln w="9525">
            <a:noFill/>
            <a:miter lim="800000"/>
            <a:headEnd/>
            <a:tailEnd/>
          </a:ln>
        </p:spPr>
      </p:pic>
      <p:graphicFrame>
        <p:nvGraphicFramePr>
          <p:cNvPr id="50" name="Object 97"/>
          <p:cNvGraphicFramePr>
            <a:graphicFrameLocks/>
          </p:cNvGraphicFramePr>
          <p:nvPr>
            <p:extLst>
              <p:ext uri="{D42A27DB-BD31-4B8C-83A1-F6EECF244321}">
                <p14:modId xmlns:p14="http://schemas.microsoft.com/office/powerpoint/2010/main" val="2729998709"/>
              </p:ext>
            </p:extLst>
          </p:nvPr>
        </p:nvGraphicFramePr>
        <p:xfrm>
          <a:off x="7092280" y="3573016"/>
          <a:ext cx="1395155" cy="482501"/>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2" name="Object 97"/>
          <p:cNvGraphicFramePr>
            <a:graphicFrameLocks/>
          </p:cNvGraphicFramePr>
          <p:nvPr>
            <p:extLst>
              <p:ext uri="{D42A27DB-BD31-4B8C-83A1-F6EECF244321}">
                <p14:modId xmlns:p14="http://schemas.microsoft.com/office/powerpoint/2010/main" val="3756416589"/>
              </p:ext>
            </p:extLst>
          </p:nvPr>
        </p:nvGraphicFramePr>
        <p:xfrm>
          <a:off x="7137285" y="3665750"/>
          <a:ext cx="1278000" cy="297033"/>
        </p:xfrm>
        <a:graphic>
          <a:graphicData uri="http://schemas.openxmlformats.org/drawingml/2006/chart">
            <c:chart xmlns:c="http://schemas.openxmlformats.org/drawingml/2006/chart" xmlns:r="http://schemas.openxmlformats.org/officeDocument/2006/relationships" r:id="rId18"/>
          </a:graphicData>
        </a:graphic>
      </p:graphicFrame>
      <p:pic>
        <p:nvPicPr>
          <p:cNvPr id="60" name="Picture 2056" descr="Icon Magnifying Glass">
            <a:hlinkClick r:id="rId19" action="ppaction://hlinksldjump"/>
          </p:cNvPr>
          <p:cNvPicPr>
            <a:picLocks noChangeAspect="1" noChangeArrowheads="1"/>
          </p:cNvPicPr>
          <p:nvPr/>
        </p:nvPicPr>
        <p:blipFill>
          <a:blip r:embed="rId4" cstate="print"/>
          <a:srcRect/>
          <a:stretch>
            <a:fillRect/>
          </a:stretch>
        </p:blipFill>
        <p:spPr bwMode="auto">
          <a:xfrm>
            <a:off x="5796136" y="3717032"/>
            <a:ext cx="264750" cy="216000"/>
          </a:xfrm>
          <a:prstGeom prst="rect">
            <a:avLst/>
          </a:prstGeom>
          <a:noFill/>
          <a:ln w="9525">
            <a:noFill/>
            <a:miter lim="800000"/>
            <a:headEnd/>
            <a:tailEnd/>
          </a:ln>
        </p:spPr>
      </p:pic>
      <p:graphicFrame>
        <p:nvGraphicFramePr>
          <p:cNvPr id="65" name="Object 97"/>
          <p:cNvGraphicFramePr>
            <a:graphicFrameLocks/>
          </p:cNvGraphicFramePr>
          <p:nvPr>
            <p:extLst>
              <p:ext uri="{D42A27DB-BD31-4B8C-83A1-F6EECF244321}">
                <p14:modId xmlns:p14="http://schemas.microsoft.com/office/powerpoint/2010/main" val="4294727771"/>
              </p:ext>
            </p:extLst>
          </p:nvPr>
        </p:nvGraphicFramePr>
        <p:xfrm>
          <a:off x="7092280" y="3933056"/>
          <a:ext cx="1395155" cy="482501"/>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3" name="Object 97"/>
          <p:cNvGraphicFramePr>
            <a:graphicFrameLocks/>
          </p:cNvGraphicFramePr>
          <p:nvPr>
            <p:extLst>
              <p:ext uri="{D42A27DB-BD31-4B8C-83A1-F6EECF244321}">
                <p14:modId xmlns:p14="http://schemas.microsoft.com/office/powerpoint/2010/main" val="3155608613"/>
              </p:ext>
            </p:extLst>
          </p:nvPr>
        </p:nvGraphicFramePr>
        <p:xfrm>
          <a:off x="7137285" y="4047587"/>
          <a:ext cx="1278000" cy="297033"/>
        </p:xfrm>
        <a:graphic>
          <a:graphicData uri="http://schemas.openxmlformats.org/drawingml/2006/chart">
            <c:chart xmlns:c="http://schemas.openxmlformats.org/drawingml/2006/chart" xmlns:r="http://schemas.openxmlformats.org/officeDocument/2006/relationships" r:id="rId21"/>
          </a:graphicData>
        </a:graphic>
      </p:graphicFrame>
      <p:pic>
        <p:nvPicPr>
          <p:cNvPr id="64" name="Picture 2056" descr="Icon Magnifying Glass">
            <a:hlinkClick r:id="rId22" action="ppaction://hlinksldjump"/>
          </p:cNvPr>
          <p:cNvPicPr>
            <a:picLocks noChangeAspect="1" noChangeArrowheads="1"/>
          </p:cNvPicPr>
          <p:nvPr/>
        </p:nvPicPr>
        <p:blipFill>
          <a:blip r:embed="rId4" cstate="print"/>
          <a:srcRect/>
          <a:stretch>
            <a:fillRect/>
          </a:stretch>
        </p:blipFill>
        <p:spPr bwMode="auto">
          <a:xfrm>
            <a:off x="5796168" y="4075743"/>
            <a:ext cx="264750" cy="216000"/>
          </a:xfrm>
          <a:prstGeom prst="rect">
            <a:avLst/>
          </a:prstGeom>
          <a:noFill/>
          <a:ln w="9525">
            <a:noFill/>
            <a:miter lim="800000"/>
            <a:headEnd/>
            <a:tailEnd/>
          </a:ln>
        </p:spPr>
      </p:pic>
      <p:sp>
        <p:nvSpPr>
          <p:cNvPr id="51" name="CaixaDeTexto 39"/>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73" name="Picture 102" descr="Star"/>
          <p:cNvPicPr>
            <a:picLocks noChangeAspect="1" noChangeArrowheads="1"/>
          </p:cNvPicPr>
          <p:nvPr/>
        </p:nvPicPr>
        <p:blipFill>
          <a:blip r:embed="rId2" cstate="print"/>
          <a:srcRect/>
          <a:stretch>
            <a:fillRect/>
          </a:stretch>
        </p:blipFill>
        <p:spPr bwMode="auto">
          <a:xfrm>
            <a:off x="251544" y="6187370"/>
            <a:ext cx="216000" cy="216000"/>
          </a:xfrm>
          <a:prstGeom prst="rect">
            <a:avLst/>
          </a:prstGeom>
          <a:noFill/>
          <a:ln w="9525">
            <a:noFill/>
            <a:miter lim="800000"/>
            <a:headEnd/>
            <a:tailEnd/>
          </a:ln>
        </p:spPr>
      </p:pic>
      <p:pic>
        <p:nvPicPr>
          <p:cNvPr id="76" name="Picture 2056" descr="Icon Magnifying Glass"/>
          <p:cNvPicPr>
            <a:picLocks noChangeAspect="1" noChangeArrowheads="1"/>
          </p:cNvPicPr>
          <p:nvPr/>
        </p:nvPicPr>
        <p:blipFill>
          <a:blip r:embed="rId4" cstate="print"/>
          <a:srcRect/>
          <a:stretch>
            <a:fillRect/>
          </a:stretch>
        </p:blipFill>
        <p:spPr bwMode="auto">
          <a:xfrm>
            <a:off x="1642954" y="6187394"/>
            <a:ext cx="264750" cy="216000"/>
          </a:xfrm>
          <a:prstGeom prst="rect">
            <a:avLst/>
          </a:prstGeom>
          <a:noFill/>
          <a:ln w="9525">
            <a:noFill/>
            <a:miter lim="800000"/>
            <a:headEnd/>
            <a:tailEnd/>
          </a:ln>
        </p:spPr>
      </p:pic>
      <p:pic>
        <p:nvPicPr>
          <p:cNvPr id="53" name="Picture 2043" descr="Icon House">
            <a:hlinkClick r:id="rId23" action="ppaction://hlinksldjump" tooltip="Página Inicial"/>
          </p:cNvPr>
          <p:cNvPicPr>
            <a:picLocks noChangeAspect="1" noChangeArrowheads="1"/>
          </p:cNvPicPr>
          <p:nvPr/>
        </p:nvPicPr>
        <p:blipFill>
          <a:blip r:embed="rId24"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61"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62" name="Oval 280">
              <a:hlinkClick r:id="rId25" action="ppaction://hlinksldjump"/>
            </p:cNvPr>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79" name="Oval 281">
              <a:hlinkClick r:id="rId25"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81" name="Group 159"/>
          <p:cNvGrpSpPr>
            <a:grpSpLocks noChangeAspect="1"/>
          </p:cNvGrpSpPr>
          <p:nvPr/>
        </p:nvGrpSpPr>
        <p:grpSpPr bwMode="auto">
          <a:xfrm>
            <a:off x="4617016" y="627539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83"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85" name="Oval 161"/>
            <p:cNvSpPr>
              <a:spLocks noChangeArrowheads="1"/>
            </p:cNvSpPr>
            <p:nvPr/>
          </p:nvSpPr>
          <p:spPr bwMode="gray">
            <a:xfrm>
              <a:off x="3335" y="1428"/>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2</a:t>
              </a:r>
            </a:p>
          </p:txBody>
        </p:sp>
      </p:grpSp>
      <p:grpSp>
        <p:nvGrpSpPr>
          <p:cNvPr id="86" name="Group 159"/>
          <p:cNvGrpSpPr>
            <a:grpSpLocks noChangeAspect="1"/>
          </p:cNvGrpSpPr>
          <p:nvPr/>
        </p:nvGrpSpPr>
        <p:grpSpPr bwMode="auto">
          <a:xfrm>
            <a:off x="4950064" y="627122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87"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88" name="Oval 161">
              <a:hlinkClick r:id="rId26" action="ppaction://hlinksldjump"/>
            </p:cNvPr>
            <p:cNvSpPr>
              <a:spLocks noChangeArrowheads="1"/>
            </p:cNvSpPr>
            <p:nvPr/>
          </p:nvSpPr>
          <p:spPr bwMode="gray">
            <a:xfrm>
              <a:off x="3335" y="1428"/>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3</a:t>
              </a:r>
            </a:p>
          </p:txBody>
        </p:sp>
      </p:grpSp>
      <p:pic>
        <p:nvPicPr>
          <p:cNvPr id="89" name="Picture 100" descr="Folder blue">
            <a:hlinkClick r:id="rId27" action="ppaction://hlinksldjump" tooltip="Portfólio de Demandas"/>
          </p:cNvPr>
          <p:cNvPicPr>
            <a:picLocks noChangeAspect="1" noChangeArrowheads="1"/>
          </p:cNvPicPr>
          <p:nvPr/>
        </p:nvPicPr>
        <p:blipFill>
          <a:blip r:embed="rId28"/>
          <a:srcRect/>
          <a:stretch>
            <a:fillRect/>
          </a:stretch>
        </p:blipFill>
        <p:spPr bwMode="auto">
          <a:xfrm>
            <a:off x="8704196" y="6228108"/>
            <a:ext cx="288000" cy="288000"/>
          </a:xfrm>
          <a:prstGeom prst="rect">
            <a:avLst/>
          </a:prstGeom>
          <a:noFill/>
          <a:ln w="9525">
            <a:noFill/>
            <a:miter lim="800000"/>
            <a:headEnd/>
            <a:tailEnd/>
          </a:ln>
          <a:effectLst/>
        </p:spPr>
      </p:pic>
      <p:grpSp>
        <p:nvGrpSpPr>
          <p:cNvPr id="90" name="Group 279"/>
          <p:cNvGrpSpPr>
            <a:grpSpLocks noChangeAspect="1"/>
          </p:cNvGrpSpPr>
          <p:nvPr/>
        </p:nvGrpSpPr>
        <p:grpSpPr bwMode="auto">
          <a:xfrm>
            <a:off x="3941952" y="6277948"/>
            <a:ext cx="198000" cy="198000"/>
            <a:chOff x="3507" y="1060"/>
            <a:chExt cx="182" cy="168"/>
          </a:xfrm>
          <a:effectLst>
            <a:outerShdw blurRad="50800" dist="38100" dir="2700000" algn="tl" rotWithShape="0">
              <a:prstClr val="black">
                <a:alpha val="40000"/>
              </a:prstClr>
            </a:outerShdw>
          </a:effectLst>
        </p:grpSpPr>
        <p:sp>
          <p:nvSpPr>
            <p:cNvPr id="99"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00" name="Oval 281">
              <a:hlinkClick r:id="rId29" action="ppaction://hlinksldjump"/>
            </p:cNvPr>
            <p:cNvSpPr>
              <a:spLocks noChangeArrowheads="1"/>
            </p:cNvSpPr>
            <p:nvPr/>
          </p:nvSpPr>
          <p:spPr bwMode="gray">
            <a:xfrm>
              <a:off x="3507" y="1060"/>
              <a:ext cx="182" cy="168"/>
            </a:xfrm>
            <a:prstGeom prst="ellipse">
              <a:avLst/>
            </a:prstGeom>
            <a:solidFill>
              <a:schemeClr val="bg1"/>
            </a:solid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grpSp>
        <p:nvGrpSpPr>
          <p:cNvPr id="101" name="Grupo 52"/>
          <p:cNvGrpSpPr/>
          <p:nvPr/>
        </p:nvGrpSpPr>
        <p:grpSpPr>
          <a:xfrm>
            <a:off x="179512" y="1268760"/>
            <a:ext cx="8784975" cy="4874478"/>
            <a:chOff x="393607" y="1844824"/>
            <a:chExt cx="8426865" cy="4680520"/>
          </a:xfrm>
          <a:effectLst>
            <a:outerShdw blurRad="50800" dist="38100" dir="2700000" algn="tl" rotWithShape="0">
              <a:srgbClr val="000000">
                <a:alpha val="43000"/>
              </a:srgbClr>
            </a:outerShdw>
          </a:effectLst>
        </p:grpSpPr>
        <p:cxnSp>
          <p:nvCxnSpPr>
            <p:cNvPr id="102" name="Conector reto 101"/>
            <p:cNvCxnSpPr/>
            <p:nvPr/>
          </p:nvCxnSpPr>
          <p:spPr>
            <a:xfrm>
              <a:off x="393607" y="1916832"/>
              <a:ext cx="0" cy="460851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393607" y="6525344"/>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flipV="1">
              <a:off x="8820472" y="1988840"/>
              <a:ext cx="0" cy="453650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Conector reto 105"/>
            <p:cNvCxnSpPr/>
            <p:nvPr/>
          </p:nvCxnSpPr>
          <p:spPr>
            <a:xfrm flipH="1">
              <a:off x="1907704" y="1988840"/>
              <a:ext cx="6912768"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flipV="1">
              <a:off x="1907704" y="1844824"/>
              <a:ext cx="0" cy="14401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8" name="Arredondar Retângulo em um Canto Diagonal 107"/>
          <p:cNvSpPr/>
          <p:nvPr/>
        </p:nvSpPr>
        <p:spPr>
          <a:xfrm>
            <a:off x="251520" y="404102"/>
            <a:ext cx="1514097"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109" name="Arredondar Retângulo em um Canto Diagonal 108">
            <a:hlinkClick r:id="rId30"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110" name="Arredondar Retângulo em um Canto Diagonal 109">
            <a:hlinkClick r:id="rId31"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111" name="Arredondar Retângulo em um Canto Diagonal 110">
            <a:hlinkClick r:id="rId32"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12" name="Arredondar Retângulo em um Canto Diagonal 111">
            <a:hlinkClick r:id="rId33"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Tree>
    <p:extLst>
      <p:ext uri="{BB962C8B-B14F-4D97-AF65-F5344CB8AC3E}">
        <p14:creationId xmlns:p14="http://schemas.microsoft.com/office/powerpoint/2010/main" val="306904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edondar Retângulo em um Canto Diagonal 1"/>
          <p:cNvSpPr/>
          <p:nvPr/>
        </p:nvSpPr>
        <p:spPr>
          <a:xfrm>
            <a:off x="393607" y="620688"/>
            <a:ext cx="1514097"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pt-PT" sz="1200" b="1" dirty="0" smtClean="0">
                <a:solidFill>
                  <a:schemeClr val="bg1"/>
                </a:solidFill>
              </a:rPr>
              <a:t>Sistemas Judiciais</a:t>
            </a:r>
            <a:endParaRPr lang="pt-BR" sz="1200" b="1" dirty="0">
              <a:solidFill>
                <a:schemeClr val="bg1"/>
              </a:solidFill>
            </a:endParaRPr>
          </a:p>
        </p:txBody>
      </p:sp>
      <p:sp>
        <p:nvSpPr>
          <p:cNvPr id="8" name="Arredondar Retângulo em um Canto Diagonal 7">
            <a:hlinkClick r:id="rId2" action="ppaction://hlinksldjump"/>
          </p:cNvPr>
          <p:cNvSpPr/>
          <p:nvPr/>
        </p:nvSpPr>
        <p:spPr>
          <a:xfrm>
            <a:off x="2123728"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grpSp>
        <p:nvGrpSpPr>
          <p:cNvPr id="6" name="Grupo 27"/>
          <p:cNvGrpSpPr/>
          <p:nvPr/>
        </p:nvGrpSpPr>
        <p:grpSpPr>
          <a:xfrm>
            <a:off x="393607" y="1484784"/>
            <a:ext cx="8426865" cy="4608512"/>
            <a:chOff x="393607" y="1844824"/>
            <a:chExt cx="8426865" cy="4680520"/>
          </a:xfrm>
          <a:effectLst>
            <a:outerShdw blurRad="50800" dist="38100" dir="2700000" algn="tl" rotWithShape="0">
              <a:srgbClr val="000000">
                <a:alpha val="43000"/>
              </a:srgbClr>
            </a:outerShdw>
          </a:effectLst>
        </p:grpSpPr>
        <p:cxnSp>
          <p:nvCxnSpPr>
            <p:cNvPr id="12" name="Conector reto 11"/>
            <p:cNvCxnSpPr/>
            <p:nvPr/>
          </p:nvCxnSpPr>
          <p:spPr>
            <a:xfrm>
              <a:off x="393607" y="1916832"/>
              <a:ext cx="0" cy="460851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393607" y="6525344"/>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8820472" y="1988840"/>
              <a:ext cx="0" cy="4536504"/>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1907704" y="1988840"/>
              <a:ext cx="6912768"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V="1">
              <a:off x="1907704" y="1844824"/>
              <a:ext cx="0" cy="144016"/>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a:t>
            </a:r>
            <a:r>
              <a:rPr lang="pt-BR" sz="1600" dirty="0" smtClean="0">
                <a:solidFill>
                  <a:schemeClr val="bg1"/>
                </a:solidFill>
              </a:rPr>
              <a:t>Demandas De </a:t>
            </a:r>
            <a:r>
              <a:rPr lang="pt-BR" sz="1600" dirty="0" err="1" smtClean="0">
                <a:solidFill>
                  <a:schemeClr val="bg1"/>
                </a:solidFill>
              </a:rPr>
              <a:t>tic</a:t>
            </a:r>
            <a:endParaRPr lang="pt-BR" sz="1600" dirty="0">
              <a:solidFill>
                <a:schemeClr val="bg1"/>
              </a:solidFill>
            </a:endParaRPr>
          </a:p>
        </p:txBody>
      </p:sp>
      <p:graphicFrame>
        <p:nvGraphicFramePr>
          <p:cNvPr id="25" name="Table 44"/>
          <p:cNvGraphicFramePr>
            <a:graphicFrameLocks noGrp="1"/>
          </p:cNvGraphicFramePr>
          <p:nvPr>
            <p:extLst>
              <p:ext uri="{D42A27DB-BD31-4B8C-83A1-F6EECF244321}">
                <p14:modId xmlns:p14="http://schemas.microsoft.com/office/powerpoint/2010/main" val="190478024"/>
              </p:ext>
            </p:extLst>
          </p:nvPr>
        </p:nvGraphicFramePr>
        <p:xfrm>
          <a:off x="611560" y="1809101"/>
          <a:ext cx="7992888" cy="2962616"/>
        </p:xfrm>
        <a:graphic>
          <a:graphicData uri="http://schemas.openxmlformats.org/drawingml/2006/table">
            <a:tbl>
              <a:tblPr firstRow="1" bandRow="1">
                <a:tableStyleId>{5202B0CA-FC54-4496-8BCA-5EF66A818D29}</a:tableStyleId>
              </a:tblPr>
              <a:tblGrid>
                <a:gridCol w="5328592"/>
                <a:gridCol w="1512168"/>
                <a:gridCol w="1152128"/>
              </a:tblGrid>
              <a:tr h="370327">
                <a:tc>
                  <a:txBody>
                    <a:bodyPr/>
                    <a:lstStyle/>
                    <a:p>
                      <a:pPr marL="285750" indent="-285750">
                        <a:buFont typeface="Lucida Grande"/>
                        <a:buNone/>
                      </a:pPr>
                      <a:r>
                        <a:rPr lang="pt-BR" sz="1600" dirty="0" smtClean="0"/>
                        <a:t>Nome da Demanda</a:t>
                      </a:r>
                      <a:endParaRPr lang="pt-BR" sz="16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sz="1600" dirty="0" smtClean="0"/>
                        <a:t>Demandante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dirty="0" smtClean="0"/>
                        <a:t>Data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r>
              <a:tr h="370327">
                <a:tc>
                  <a:txBody>
                    <a:bodyPr/>
                    <a:lstStyle/>
                    <a:p>
                      <a:r>
                        <a:rPr lang="pt-BR" sz="1600" baseline="0" dirty="0" smtClean="0"/>
                        <a:t>BNMP 2º Grau</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Presidência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Custas Judiciais</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Presidência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Conhecer Virtual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Presidência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Mai/12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Novo </a:t>
                      </a:r>
                      <a:r>
                        <a:rPr lang="pt-BR" sz="1600" dirty="0" err="1" smtClean="0"/>
                        <a:t>Themis</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Jul/11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dirty="0" smtClean="0"/>
                        <a:t>Integração do SICASE</a:t>
                      </a:r>
                      <a:r>
                        <a:rPr lang="pt-BR" baseline="0" dirty="0" smtClean="0"/>
                        <a:t> com Cartórios</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Presidência</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Set/12</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dirty="0" smtClean="0"/>
                        <a:t>Sistema de Gestão da SEJU</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SEJU</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err="1" smtClean="0"/>
                        <a:t>Cemando</a:t>
                      </a:r>
                      <a:r>
                        <a:rPr lang="pt-BR" sz="1600" dirty="0" smtClean="0"/>
                        <a:t> 2º Grau</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err="1" smtClean="0"/>
                        <a:t>Cemando</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Nov/10</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bl>
          </a:graphicData>
        </a:graphic>
      </p:graphicFrame>
      <p:sp>
        <p:nvSpPr>
          <p:cNvPr id="20" name="Arredondar Retângulo em um Canto Diagonal 19">
            <a:hlinkClick r:id="rId3" action="ppaction://hlinksldjump"/>
          </p:cNvPr>
          <p:cNvSpPr/>
          <p:nvPr/>
        </p:nvSpPr>
        <p:spPr>
          <a:xfrm>
            <a:off x="5580112"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22" name="Arredondar Retângulo em um Canto Diagonal 21">
            <a:hlinkClick r:id="rId4" action="ppaction://hlinksldjump"/>
          </p:cNvPr>
          <p:cNvSpPr/>
          <p:nvPr/>
        </p:nvSpPr>
        <p:spPr>
          <a:xfrm>
            <a:off x="3851920"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23" name="Arredondar Retângulo em um Canto Diagonal 22">
            <a:hlinkClick r:id="rId5" action="ppaction://hlinksldjump"/>
          </p:cNvPr>
          <p:cNvSpPr/>
          <p:nvPr/>
        </p:nvSpPr>
        <p:spPr>
          <a:xfrm>
            <a:off x="7308304"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pic>
        <p:nvPicPr>
          <p:cNvPr id="39" name="Picture 102" descr="Star"/>
          <p:cNvPicPr>
            <a:picLocks noChangeAspect="1" noChangeArrowheads="1"/>
          </p:cNvPicPr>
          <p:nvPr/>
        </p:nvPicPr>
        <p:blipFill>
          <a:blip r:embed="rId6" cstate="print"/>
          <a:srcRect/>
          <a:stretch>
            <a:fillRect/>
          </a:stretch>
        </p:blipFill>
        <p:spPr bwMode="auto">
          <a:xfrm>
            <a:off x="5315354" y="2276896"/>
            <a:ext cx="216000" cy="216000"/>
          </a:xfrm>
          <a:prstGeom prst="rect">
            <a:avLst/>
          </a:prstGeom>
          <a:noFill/>
          <a:ln w="9525">
            <a:noFill/>
            <a:miter lim="800000"/>
            <a:headEnd/>
            <a:tailEnd/>
          </a:ln>
        </p:spPr>
      </p:pic>
      <p:pic>
        <p:nvPicPr>
          <p:cNvPr id="46" name="Picture 102" descr="Star"/>
          <p:cNvPicPr>
            <a:picLocks noChangeAspect="1" noChangeArrowheads="1"/>
          </p:cNvPicPr>
          <p:nvPr/>
        </p:nvPicPr>
        <p:blipFill>
          <a:blip r:embed="rId6" cstate="print"/>
          <a:srcRect/>
          <a:stretch>
            <a:fillRect/>
          </a:stretch>
        </p:blipFill>
        <p:spPr bwMode="auto">
          <a:xfrm>
            <a:off x="5315354" y="2636912"/>
            <a:ext cx="216000" cy="216000"/>
          </a:xfrm>
          <a:prstGeom prst="rect">
            <a:avLst/>
          </a:prstGeom>
          <a:noFill/>
          <a:ln w="9525">
            <a:noFill/>
            <a:miter lim="800000"/>
            <a:headEnd/>
            <a:tailEnd/>
          </a:ln>
        </p:spPr>
      </p:pic>
      <p:pic>
        <p:nvPicPr>
          <p:cNvPr id="53" name="Picture 102" descr="Star"/>
          <p:cNvPicPr>
            <a:picLocks noChangeAspect="1" noChangeArrowheads="1"/>
          </p:cNvPicPr>
          <p:nvPr/>
        </p:nvPicPr>
        <p:blipFill>
          <a:blip r:embed="rId6" cstate="print"/>
          <a:srcRect/>
          <a:stretch>
            <a:fillRect/>
          </a:stretch>
        </p:blipFill>
        <p:spPr bwMode="auto">
          <a:xfrm>
            <a:off x="5315354" y="2985522"/>
            <a:ext cx="216000" cy="216000"/>
          </a:xfrm>
          <a:prstGeom prst="rect">
            <a:avLst/>
          </a:prstGeom>
          <a:noFill/>
          <a:ln w="9525">
            <a:noFill/>
            <a:miter lim="800000"/>
            <a:headEnd/>
            <a:tailEnd/>
          </a:ln>
        </p:spPr>
      </p:pic>
      <p:pic>
        <p:nvPicPr>
          <p:cNvPr id="54" name="Picture 2056" descr="Icon Magnifying Glass">
            <a:hlinkClick r:id="rId7" action="ppaction://hlinksldjump"/>
          </p:cNvPr>
          <p:cNvPicPr>
            <a:picLocks noChangeAspect="1" noChangeArrowheads="1"/>
          </p:cNvPicPr>
          <p:nvPr/>
        </p:nvPicPr>
        <p:blipFill>
          <a:blip r:embed="rId8" cstate="print"/>
          <a:srcRect/>
          <a:stretch>
            <a:fillRect/>
          </a:stretch>
        </p:blipFill>
        <p:spPr bwMode="auto">
          <a:xfrm>
            <a:off x="5603394" y="2985522"/>
            <a:ext cx="264750" cy="216000"/>
          </a:xfrm>
          <a:prstGeom prst="rect">
            <a:avLst/>
          </a:prstGeom>
          <a:noFill/>
          <a:ln w="9525">
            <a:noFill/>
            <a:miter lim="800000"/>
            <a:headEnd/>
            <a:tailEnd/>
          </a:ln>
        </p:spPr>
      </p:pic>
      <p:pic>
        <p:nvPicPr>
          <p:cNvPr id="57" name="Picture 2043" descr="Icon House">
            <a:hlinkClick r:id="rId9" action="ppaction://hlinksldjump" tooltip="Página Inicial"/>
          </p:cNvPr>
          <p:cNvPicPr>
            <a:picLocks noChangeArrowheads="1"/>
          </p:cNvPicPr>
          <p:nvPr/>
        </p:nvPicPr>
        <p:blipFill>
          <a:blip r:embed="rId10" cstate="print">
            <a:grayscl/>
          </a:blip>
          <a:srcRect/>
          <a:stretch>
            <a:fillRect/>
          </a:stretch>
        </p:blipFill>
        <p:spPr bwMode="auto">
          <a:xfrm>
            <a:off x="7884400" y="6230608"/>
            <a:ext cx="288000" cy="241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7" name="Picture 2056" descr="Icon Magnifying Glass">
            <a:hlinkClick r:id="rId11" action="ppaction://hlinksldjump"/>
          </p:cNvPr>
          <p:cNvPicPr>
            <a:picLocks noChangeAspect="1" noChangeArrowheads="1"/>
          </p:cNvPicPr>
          <p:nvPr/>
        </p:nvPicPr>
        <p:blipFill>
          <a:blip r:embed="rId8" cstate="print"/>
          <a:srcRect/>
          <a:stretch>
            <a:fillRect/>
          </a:stretch>
        </p:blipFill>
        <p:spPr bwMode="auto">
          <a:xfrm>
            <a:off x="5603394" y="3356992"/>
            <a:ext cx="264750" cy="216000"/>
          </a:xfrm>
          <a:prstGeom prst="rect">
            <a:avLst/>
          </a:prstGeom>
          <a:noFill/>
          <a:ln w="9525">
            <a:noFill/>
            <a:miter lim="800000"/>
            <a:headEnd/>
            <a:tailEnd/>
          </a:ln>
        </p:spPr>
      </p:pic>
      <p:pic>
        <p:nvPicPr>
          <p:cNvPr id="38" name="Picture 2056" descr="Icon Magnifying Glass">
            <a:hlinkClick r:id="rId12" action="ppaction://hlinksldjump"/>
          </p:cNvPr>
          <p:cNvPicPr>
            <a:picLocks noChangeAspect="1" noChangeArrowheads="1"/>
          </p:cNvPicPr>
          <p:nvPr/>
        </p:nvPicPr>
        <p:blipFill>
          <a:blip r:embed="rId8" cstate="print"/>
          <a:srcRect/>
          <a:stretch>
            <a:fillRect/>
          </a:stretch>
        </p:blipFill>
        <p:spPr bwMode="auto">
          <a:xfrm>
            <a:off x="5603394" y="3717056"/>
            <a:ext cx="264750" cy="216000"/>
          </a:xfrm>
          <a:prstGeom prst="rect">
            <a:avLst/>
          </a:prstGeom>
          <a:noFill/>
          <a:ln w="9525">
            <a:noFill/>
            <a:miter lim="800000"/>
            <a:headEnd/>
            <a:tailEnd/>
          </a:ln>
        </p:spPr>
      </p:pic>
      <p:pic>
        <p:nvPicPr>
          <p:cNvPr id="41" name="Picture 2056" descr="Icon Magnifying Glass">
            <a:hlinkClick r:id="rId13" action="ppaction://hlinksldjump"/>
          </p:cNvPr>
          <p:cNvPicPr>
            <a:picLocks noChangeAspect="1" noChangeArrowheads="1"/>
          </p:cNvPicPr>
          <p:nvPr/>
        </p:nvPicPr>
        <p:blipFill>
          <a:blip r:embed="rId8" cstate="print"/>
          <a:srcRect/>
          <a:stretch>
            <a:fillRect/>
          </a:stretch>
        </p:blipFill>
        <p:spPr bwMode="auto">
          <a:xfrm>
            <a:off x="5603394" y="4437136"/>
            <a:ext cx="264750" cy="216000"/>
          </a:xfrm>
          <a:prstGeom prst="rect">
            <a:avLst/>
          </a:prstGeom>
          <a:noFill/>
          <a:ln w="9525">
            <a:noFill/>
            <a:miter lim="800000"/>
            <a:headEnd/>
            <a:tailEnd/>
          </a:ln>
        </p:spPr>
      </p:pic>
      <p:pic>
        <p:nvPicPr>
          <p:cNvPr id="34" name="Picture 100" descr="Folder blue">
            <a:hlinkClick r:id="rId14" action="ppaction://hlinksldjump" tooltip="Portfólio de Demandas"/>
          </p:cNvPr>
          <p:cNvPicPr>
            <a:picLocks noChangeAspect="1" noChangeArrowheads="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rcRect/>
          <a:stretch>
            <a:fillRect/>
          </a:stretch>
        </p:blipFill>
        <p:spPr bwMode="auto">
          <a:xfrm>
            <a:off x="8532472" y="6188736"/>
            <a:ext cx="288000" cy="288000"/>
          </a:xfrm>
          <a:prstGeom prst="rect">
            <a:avLst/>
          </a:prstGeom>
          <a:noFill/>
          <a:ln w="9525">
            <a:noFill/>
            <a:miter lim="800000"/>
            <a:headEnd/>
            <a:tailEnd/>
          </a:ln>
          <a:effectLst/>
        </p:spPr>
      </p:pic>
      <p:grpSp>
        <p:nvGrpSpPr>
          <p:cNvPr id="35"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36"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42" name="Oval 281"/>
            <p:cNvSpPr>
              <a:spLocks noChangeArrowheads="1"/>
            </p:cNvSpPr>
            <p:nvPr/>
          </p:nvSpPr>
          <p:spPr bwMode="gray">
            <a:xfrm>
              <a:off x="3507" y="1060"/>
              <a:ext cx="182" cy="168"/>
            </a:xfrm>
            <a:prstGeom prst="ellipse">
              <a:avLst/>
            </a:prstGeom>
            <a:solidFill>
              <a:schemeClr val="bg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1</a:t>
              </a:r>
            </a:p>
          </p:txBody>
        </p:sp>
      </p:grpSp>
      <p:grpSp>
        <p:nvGrpSpPr>
          <p:cNvPr id="43" name="Group 159"/>
          <p:cNvGrpSpPr>
            <a:grpSpLocks noChangeAspect="1"/>
          </p:cNvGrpSpPr>
          <p:nvPr/>
        </p:nvGrpSpPr>
        <p:grpSpPr bwMode="auto">
          <a:xfrm>
            <a:off x="4617016" y="627539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45"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47" name="Oval 161">
              <a:hlinkClick r:id="rId17" action="ppaction://hlinksldjump"/>
            </p:cNvPr>
            <p:cNvSpPr>
              <a:spLocks noChangeArrowheads="1"/>
            </p:cNvSpPr>
            <p:nvPr/>
          </p:nvSpPr>
          <p:spPr bwMode="gray">
            <a:xfrm>
              <a:off x="3335" y="1428"/>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2</a:t>
              </a:r>
            </a:p>
          </p:txBody>
        </p:sp>
      </p:grpSp>
      <p:sp>
        <p:nvSpPr>
          <p:cNvPr id="48" name="CaixaDeTexto 47"/>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49" name="Picture 102" descr="Star"/>
          <p:cNvPicPr>
            <a:picLocks noChangeAspect="1" noChangeArrowheads="1"/>
          </p:cNvPicPr>
          <p:nvPr/>
        </p:nvPicPr>
        <p:blipFill>
          <a:blip r:embed="rId6" cstate="print"/>
          <a:srcRect/>
          <a:stretch>
            <a:fillRect/>
          </a:stretch>
        </p:blipFill>
        <p:spPr bwMode="auto">
          <a:xfrm>
            <a:off x="251544" y="6187370"/>
            <a:ext cx="216000" cy="216000"/>
          </a:xfrm>
          <a:prstGeom prst="rect">
            <a:avLst/>
          </a:prstGeom>
          <a:noFill/>
          <a:ln w="9525">
            <a:noFill/>
            <a:miter lim="800000"/>
            <a:headEnd/>
            <a:tailEnd/>
          </a:ln>
        </p:spPr>
      </p:pic>
      <p:pic>
        <p:nvPicPr>
          <p:cNvPr id="50" name="Picture 2056" descr="Icon Magnifying Glass"/>
          <p:cNvPicPr>
            <a:picLocks noChangeAspect="1" noChangeArrowheads="1"/>
          </p:cNvPicPr>
          <p:nvPr/>
        </p:nvPicPr>
        <p:blipFill>
          <a:blip r:embed="rId8" cstate="print"/>
          <a:srcRect/>
          <a:stretch>
            <a:fillRect/>
          </a:stretch>
        </p:blipFill>
        <p:spPr bwMode="auto">
          <a:xfrm>
            <a:off x="1642954" y="6187394"/>
            <a:ext cx="264750" cy="2160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edondar Retângulo em um Canto Diagonal 1"/>
          <p:cNvSpPr/>
          <p:nvPr/>
        </p:nvSpPr>
        <p:spPr>
          <a:xfrm>
            <a:off x="393607" y="620688"/>
            <a:ext cx="1514097"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pt-PT" sz="1200" b="1" dirty="0" smtClean="0">
                <a:solidFill>
                  <a:schemeClr val="bg1"/>
                </a:solidFill>
              </a:rPr>
              <a:t>Sistemas Judiciais</a:t>
            </a:r>
            <a:endParaRPr lang="pt-BR" sz="1200" b="1" dirty="0">
              <a:solidFill>
                <a:schemeClr val="bg1"/>
              </a:solidFill>
            </a:endParaRPr>
          </a:p>
        </p:txBody>
      </p:sp>
      <p:sp>
        <p:nvSpPr>
          <p:cNvPr id="8" name="Arredondar Retângulo em um Canto Diagonal 7">
            <a:hlinkClick r:id="rId2" action="ppaction://hlinksldjump"/>
          </p:cNvPr>
          <p:cNvSpPr/>
          <p:nvPr/>
        </p:nvSpPr>
        <p:spPr>
          <a:xfrm>
            <a:off x="2123728"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grpSp>
        <p:nvGrpSpPr>
          <p:cNvPr id="3" name="Grupo 27"/>
          <p:cNvGrpSpPr/>
          <p:nvPr/>
        </p:nvGrpSpPr>
        <p:grpSpPr>
          <a:xfrm>
            <a:off x="395536" y="1484784"/>
            <a:ext cx="8426865" cy="4608512"/>
            <a:chOff x="393607" y="1844824"/>
            <a:chExt cx="8426865" cy="4680520"/>
          </a:xfrm>
          <a:effectLst>
            <a:outerShdw blurRad="50800" dist="38100" dir="2700000" algn="tl" rotWithShape="0">
              <a:srgbClr val="000000">
                <a:alpha val="43000"/>
              </a:srgbClr>
            </a:outerShdw>
          </a:effectLst>
        </p:grpSpPr>
        <p:cxnSp>
          <p:nvCxnSpPr>
            <p:cNvPr id="12" name="Conector reto 11"/>
            <p:cNvCxnSpPr/>
            <p:nvPr/>
          </p:nvCxnSpPr>
          <p:spPr>
            <a:xfrm>
              <a:off x="393607" y="1916832"/>
              <a:ext cx="0" cy="460851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393607" y="6525344"/>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8820472" y="1988840"/>
              <a:ext cx="0" cy="4536504"/>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1907704" y="1988840"/>
              <a:ext cx="6912768"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V="1">
              <a:off x="1907704" y="1844824"/>
              <a:ext cx="0" cy="144016"/>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457200" y="-99392"/>
            <a:ext cx="6923112" cy="504056"/>
          </a:xfrm>
        </p:spPr>
        <p:txBody>
          <a:bodyPr/>
          <a:lstStyle/>
          <a:p>
            <a:r>
              <a:rPr lang="pt-BR" sz="1600" dirty="0">
                <a:solidFill>
                  <a:schemeClr val="bg1"/>
                </a:solidFill>
              </a:rPr>
              <a:t>PORTFÓLIO DE </a:t>
            </a:r>
            <a:r>
              <a:rPr lang="pt-BR" sz="1600" dirty="0" smtClean="0">
                <a:solidFill>
                  <a:schemeClr val="bg1"/>
                </a:solidFill>
              </a:rPr>
              <a:t>Demandas De </a:t>
            </a:r>
            <a:r>
              <a:rPr lang="pt-BR" sz="1600" dirty="0" err="1" smtClean="0">
                <a:solidFill>
                  <a:schemeClr val="bg1"/>
                </a:solidFill>
              </a:rPr>
              <a:t>tic</a:t>
            </a:r>
            <a:endParaRPr lang="pt-BR" sz="1600" dirty="0">
              <a:solidFill>
                <a:schemeClr val="bg1"/>
              </a:solidFill>
            </a:endParaRPr>
          </a:p>
        </p:txBody>
      </p:sp>
      <p:graphicFrame>
        <p:nvGraphicFramePr>
          <p:cNvPr id="25" name="Table 44"/>
          <p:cNvGraphicFramePr>
            <a:graphicFrameLocks noGrp="1"/>
          </p:cNvGraphicFramePr>
          <p:nvPr>
            <p:extLst>
              <p:ext uri="{D42A27DB-BD31-4B8C-83A1-F6EECF244321}">
                <p14:modId xmlns:p14="http://schemas.microsoft.com/office/powerpoint/2010/main" val="2665782313"/>
              </p:ext>
            </p:extLst>
          </p:nvPr>
        </p:nvGraphicFramePr>
        <p:xfrm>
          <a:off x="611560" y="1809101"/>
          <a:ext cx="7992888" cy="3703270"/>
        </p:xfrm>
        <a:graphic>
          <a:graphicData uri="http://schemas.openxmlformats.org/drawingml/2006/table">
            <a:tbl>
              <a:tblPr firstRow="1" bandRow="1">
                <a:tableStyleId>{5202B0CA-FC54-4496-8BCA-5EF66A818D29}</a:tableStyleId>
              </a:tblPr>
              <a:tblGrid>
                <a:gridCol w="5328592"/>
                <a:gridCol w="1512168"/>
                <a:gridCol w="1152128"/>
              </a:tblGrid>
              <a:tr h="370327">
                <a:tc>
                  <a:txBody>
                    <a:bodyPr/>
                    <a:lstStyle/>
                    <a:p>
                      <a:pPr marL="285750" indent="-285750">
                        <a:buFont typeface="Lucida Grande"/>
                        <a:buNone/>
                      </a:pPr>
                      <a:r>
                        <a:rPr lang="pt-BR" sz="1600" dirty="0" smtClean="0"/>
                        <a:t>Nome da Demanda</a:t>
                      </a:r>
                      <a:endParaRPr lang="pt-BR" sz="16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sz="1600" dirty="0" smtClean="0"/>
                        <a:t>Demandante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dirty="0" smtClean="0"/>
                        <a:t>Data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r>
              <a:tr h="370327">
                <a:tc>
                  <a:txBody>
                    <a:bodyPr/>
                    <a:lstStyle/>
                    <a:p>
                      <a:r>
                        <a:rPr lang="pt-BR" dirty="0" smtClean="0"/>
                        <a:t>Consulta Processual CCMA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CCMA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Fev/11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dirty="0" smtClean="0"/>
                        <a:t>Consulta Processual Unificada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Jul/12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dirty="0" smtClean="0"/>
                        <a:t>Consulta</a:t>
                      </a:r>
                      <a:r>
                        <a:rPr lang="pt-BR" baseline="0" dirty="0" smtClean="0"/>
                        <a:t> Processual Móvel</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Jul/12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dirty="0" smtClean="0"/>
                        <a:t>Gerenciador</a:t>
                      </a:r>
                      <a:r>
                        <a:rPr lang="pt-BR" baseline="0" dirty="0" smtClean="0"/>
                        <a:t> de Contas de Depósito Judicial</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DG</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Jul/11</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dirty="0" smtClean="0"/>
                        <a:t>Integração do </a:t>
                      </a:r>
                      <a:r>
                        <a:rPr lang="pt-BR" dirty="0" err="1" smtClean="0"/>
                        <a:t>Judwin</a:t>
                      </a:r>
                      <a:r>
                        <a:rPr lang="pt-BR" baseline="0" dirty="0" smtClean="0"/>
                        <a:t> 1º Grau com o CNACL</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CICA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Ago/11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750" dirty="0" smtClean="0"/>
                        <a:t>Acompanhamento de Medidas Sócio Educativas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Vara Infância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Jan/11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Sistema de Leilão Eletrônico</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Fórum Recife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err="1" smtClean="0"/>
                        <a:t>Ago</a:t>
                      </a:r>
                      <a:r>
                        <a:rPr lang="pt-BR" sz="1600" dirty="0" smtClean="0"/>
                        <a:t>/12</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bl>
          </a:graphicData>
        </a:graphic>
      </p:graphicFrame>
      <p:sp>
        <p:nvSpPr>
          <p:cNvPr id="20" name="Arredondar Retângulo em um Canto Diagonal 19">
            <a:hlinkClick r:id="rId3" action="ppaction://hlinksldjump"/>
          </p:cNvPr>
          <p:cNvSpPr/>
          <p:nvPr/>
        </p:nvSpPr>
        <p:spPr>
          <a:xfrm>
            <a:off x="5580112"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22" name="Arredondar Retângulo em um Canto Diagonal 21">
            <a:hlinkClick r:id="rId4" action="ppaction://hlinksldjump"/>
          </p:cNvPr>
          <p:cNvSpPr/>
          <p:nvPr/>
        </p:nvSpPr>
        <p:spPr>
          <a:xfrm>
            <a:off x="3851920"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23" name="Arredondar Retângulo em um Canto Diagonal 22">
            <a:hlinkClick r:id="rId5" action="ppaction://hlinksldjump"/>
          </p:cNvPr>
          <p:cNvSpPr/>
          <p:nvPr/>
        </p:nvSpPr>
        <p:spPr>
          <a:xfrm>
            <a:off x="7308304"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pic>
        <p:nvPicPr>
          <p:cNvPr id="56" name="Picture 2056" descr="Icon Magnifying Glass">
            <a:hlinkClick r:id="rId6" action="ppaction://hlinksldjump"/>
          </p:cNvPr>
          <p:cNvPicPr>
            <a:picLocks noChangeAspect="1" noChangeArrowheads="1"/>
          </p:cNvPicPr>
          <p:nvPr/>
        </p:nvPicPr>
        <p:blipFill>
          <a:blip r:embed="rId7" cstate="print"/>
          <a:srcRect/>
          <a:stretch>
            <a:fillRect/>
          </a:stretch>
        </p:blipFill>
        <p:spPr bwMode="auto">
          <a:xfrm>
            <a:off x="5580112" y="2276872"/>
            <a:ext cx="264750" cy="216000"/>
          </a:xfrm>
          <a:prstGeom prst="rect">
            <a:avLst/>
          </a:prstGeom>
          <a:noFill/>
          <a:ln w="9525">
            <a:noFill/>
            <a:miter lim="800000"/>
            <a:headEnd/>
            <a:tailEnd/>
          </a:ln>
        </p:spPr>
      </p:pic>
      <p:pic>
        <p:nvPicPr>
          <p:cNvPr id="57" name="Picture 2056" descr="Icon Magnifying Glass">
            <a:hlinkClick r:id="rId8" action="ppaction://hlinksldjump"/>
          </p:cNvPr>
          <p:cNvPicPr>
            <a:picLocks noChangeAspect="1" noChangeArrowheads="1"/>
          </p:cNvPicPr>
          <p:nvPr/>
        </p:nvPicPr>
        <p:blipFill>
          <a:blip r:embed="rId7" cstate="print"/>
          <a:srcRect/>
          <a:stretch>
            <a:fillRect/>
          </a:stretch>
        </p:blipFill>
        <p:spPr bwMode="auto">
          <a:xfrm>
            <a:off x="5580112" y="2636912"/>
            <a:ext cx="264750" cy="216000"/>
          </a:xfrm>
          <a:prstGeom prst="rect">
            <a:avLst/>
          </a:prstGeom>
          <a:noFill/>
          <a:ln w="9525">
            <a:noFill/>
            <a:miter lim="800000"/>
            <a:headEnd/>
            <a:tailEnd/>
          </a:ln>
        </p:spPr>
      </p:pic>
      <p:pic>
        <p:nvPicPr>
          <p:cNvPr id="58" name="Picture 2056" descr="Icon Magnifying Glass">
            <a:hlinkClick r:id="rId9" action="ppaction://hlinksldjump"/>
          </p:cNvPr>
          <p:cNvPicPr>
            <a:picLocks noChangeAspect="1" noChangeArrowheads="1"/>
          </p:cNvPicPr>
          <p:nvPr/>
        </p:nvPicPr>
        <p:blipFill>
          <a:blip r:embed="rId7" cstate="print"/>
          <a:srcRect/>
          <a:stretch>
            <a:fillRect/>
          </a:stretch>
        </p:blipFill>
        <p:spPr bwMode="auto">
          <a:xfrm>
            <a:off x="5580112" y="2996952"/>
            <a:ext cx="264750" cy="216000"/>
          </a:xfrm>
          <a:prstGeom prst="rect">
            <a:avLst/>
          </a:prstGeom>
          <a:noFill/>
          <a:ln w="9525">
            <a:noFill/>
            <a:miter lim="800000"/>
            <a:headEnd/>
            <a:tailEnd/>
          </a:ln>
        </p:spPr>
      </p:pic>
      <p:pic>
        <p:nvPicPr>
          <p:cNvPr id="59" name="Picture 2056" descr="Icon Magnifying Glass">
            <a:hlinkClick r:id="rId10" action="ppaction://hlinksldjump"/>
          </p:cNvPr>
          <p:cNvPicPr>
            <a:picLocks noChangeAspect="1" noChangeArrowheads="1"/>
          </p:cNvPicPr>
          <p:nvPr/>
        </p:nvPicPr>
        <p:blipFill>
          <a:blip r:embed="rId7" cstate="print"/>
          <a:srcRect/>
          <a:stretch>
            <a:fillRect/>
          </a:stretch>
        </p:blipFill>
        <p:spPr bwMode="auto">
          <a:xfrm>
            <a:off x="5580112" y="3356992"/>
            <a:ext cx="264750" cy="216000"/>
          </a:xfrm>
          <a:prstGeom prst="rect">
            <a:avLst/>
          </a:prstGeom>
          <a:noFill/>
          <a:ln w="9525">
            <a:noFill/>
            <a:miter lim="800000"/>
            <a:headEnd/>
            <a:tailEnd/>
          </a:ln>
        </p:spPr>
      </p:pic>
      <p:pic>
        <p:nvPicPr>
          <p:cNvPr id="31" name="Picture 2056" descr="Icon Magnifying Glass">
            <a:hlinkClick r:id="rId11" action="ppaction://hlinksldjump"/>
          </p:cNvPr>
          <p:cNvPicPr>
            <a:picLocks noChangeAspect="1" noChangeArrowheads="1"/>
          </p:cNvPicPr>
          <p:nvPr/>
        </p:nvPicPr>
        <p:blipFill>
          <a:blip r:embed="rId7" cstate="print"/>
          <a:srcRect/>
          <a:stretch>
            <a:fillRect/>
          </a:stretch>
        </p:blipFill>
        <p:spPr bwMode="auto">
          <a:xfrm>
            <a:off x="5580112" y="3717056"/>
            <a:ext cx="264750" cy="216000"/>
          </a:xfrm>
          <a:prstGeom prst="rect">
            <a:avLst/>
          </a:prstGeom>
          <a:noFill/>
          <a:ln w="9525">
            <a:noFill/>
            <a:miter lim="800000"/>
            <a:headEnd/>
            <a:tailEnd/>
          </a:ln>
        </p:spPr>
      </p:pic>
      <p:pic>
        <p:nvPicPr>
          <p:cNvPr id="32" name="Picture 2056" descr="Icon Magnifying Glass">
            <a:hlinkClick r:id="rId12" action="ppaction://hlinksldjump"/>
          </p:cNvPr>
          <p:cNvPicPr>
            <a:picLocks noChangeAspect="1" noChangeArrowheads="1"/>
          </p:cNvPicPr>
          <p:nvPr/>
        </p:nvPicPr>
        <p:blipFill>
          <a:blip r:embed="rId7" cstate="print"/>
          <a:srcRect/>
          <a:stretch>
            <a:fillRect/>
          </a:stretch>
        </p:blipFill>
        <p:spPr bwMode="auto">
          <a:xfrm>
            <a:off x="5580112" y="4149104"/>
            <a:ext cx="264750" cy="216000"/>
          </a:xfrm>
          <a:prstGeom prst="rect">
            <a:avLst/>
          </a:prstGeom>
          <a:noFill/>
          <a:ln w="9525">
            <a:noFill/>
            <a:miter lim="800000"/>
            <a:headEnd/>
            <a:tailEnd/>
          </a:ln>
        </p:spPr>
      </p:pic>
      <p:pic>
        <p:nvPicPr>
          <p:cNvPr id="33" name="Picture 2043" descr="Icon House">
            <a:hlinkClick r:id="rId13" action="ppaction://hlinksldjump" tooltip="Página Inicial"/>
          </p:cNvPr>
          <p:cNvPicPr>
            <a:picLocks noChangeArrowheads="1"/>
          </p:cNvPicPr>
          <p:nvPr/>
        </p:nvPicPr>
        <p:blipFill>
          <a:blip r:embed="rId14" cstate="print">
            <a:grayscl/>
          </a:blip>
          <a:srcRect/>
          <a:stretch>
            <a:fillRect/>
          </a:stretch>
        </p:blipFill>
        <p:spPr bwMode="auto">
          <a:xfrm>
            <a:off x="7884400" y="6230608"/>
            <a:ext cx="288000" cy="241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Picture 100" descr="Folder blue">
            <a:hlinkClick r:id="rId15" action="ppaction://hlinksldjump" tooltip="Portfólio de Demandas"/>
          </p:cNvPr>
          <p:cNvPicPr>
            <a:picLocks noChangeAspect="1" noChangeArrowheads="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rcRect/>
          <a:stretch>
            <a:fillRect/>
          </a:stretch>
        </p:blipFill>
        <p:spPr bwMode="auto">
          <a:xfrm>
            <a:off x="8532472" y="6188736"/>
            <a:ext cx="288000" cy="288000"/>
          </a:xfrm>
          <a:prstGeom prst="rect">
            <a:avLst/>
          </a:prstGeom>
          <a:noFill/>
          <a:ln w="9525">
            <a:noFill/>
            <a:miter lim="800000"/>
            <a:headEnd/>
            <a:tailEnd/>
          </a:ln>
          <a:effectLst/>
        </p:spPr>
      </p:pic>
      <p:grpSp>
        <p:nvGrpSpPr>
          <p:cNvPr id="35"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36"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37" name="Oval 281">
              <a:hlinkClick r:id="rId18" action="ppaction://hlinksldjump"/>
            </p:cNvPr>
            <p:cNvSpPr>
              <a:spLocks noChangeArrowheads="1"/>
            </p:cNvSpPr>
            <p:nvPr/>
          </p:nvSpPr>
          <p:spPr bwMode="gray">
            <a:xfrm>
              <a:off x="3507" y="1060"/>
              <a:ext cx="182" cy="168"/>
            </a:xfrm>
            <a:prstGeom prst="ellipse">
              <a:avLst/>
            </a:prstGeom>
            <a:solidFill>
              <a:schemeClr val="bg1"/>
            </a:solid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41" name="Group 159"/>
          <p:cNvGrpSpPr>
            <a:grpSpLocks noChangeAspect="1"/>
          </p:cNvGrpSpPr>
          <p:nvPr/>
        </p:nvGrpSpPr>
        <p:grpSpPr bwMode="auto">
          <a:xfrm>
            <a:off x="4617016" y="627539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42"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45" name="Oval 161"/>
            <p:cNvSpPr>
              <a:spLocks noChangeArrowheads="1"/>
            </p:cNvSpPr>
            <p:nvPr/>
          </p:nvSpPr>
          <p:spPr bwMode="gray">
            <a:xfrm>
              <a:off x="3335" y="1428"/>
              <a:ext cx="182" cy="168"/>
            </a:xfrm>
            <a:prstGeom prst="ellipse">
              <a:avLst/>
            </a:prstGeom>
            <a:solidFill>
              <a:schemeClr val="bg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2</a:t>
              </a:r>
            </a:p>
          </p:txBody>
        </p:sp>
      </p:grpSp>
      <p:sp>
        <p:nvSpPr>
          <p:cNvPr id="48" name="CaixaDeTexto 47"/>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49" name="Picture 102" descr="Star"/>
          <p:cNvPicPr>
            <a:picLocks noChangeAspect="1" noChangeArrowheads="1"/>
          </p:cNvPicPr>
          <p:nvPr/>
        </p:nvPicPr>
        <p:blipFill>
          <a:blip r:embed="rId19" cstate="print"/>
          <a:srcRect/>
          <a:stretch>
            <a:fillRect/>
          </a:stretch>
        </p:blipFill>
        <p:spPr bwMode="auto">
          <a:xfrm>
            <a:off x="251544" y="6187370"/>
            <a:ext cx="216000" cy="216000"/>
          </a:xfrm>
          <a:prstGeom prst="rect">
            <a:avLst/>
          </a:prstGeom>
          <a:noFill/>
          <a:ln w="9525">
            <a:noFill/>
            <a:miter lim="800000"/>
            <a:headEnd/>
            <a:tailEnd/>
          </a:ln>
        </p:spPr>
      </p:pic>
      <p:pic>
        <p:nvPicPr>
          <p:cNvPr id="50" name="Picture 2056" descr="Icon Magnifying Glass"/>
          <p:cNvPicPr>
            <a:picLocks noChangeAspect="1" noChangeArrowheads="1"/>
          </p:cNvPicPr>
          <p:nvPr/>
        </p:nvPicPr>
        <p:blipFill>
          <a:blip r:embed="rId7" cstate="print"/>
          <a:srcRect/>
          <a:stretch>
            <a:fillRect/>
          </a:stretch>
        </p:blipFill>
        <p:spPr bwMode="auto">
          <a:xfrm>
            <a:off x="1642954" y="6187394"/>
            <a:ext cx="264750" cy="2160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edondar Retângulo em um Canto Diagonal 7">
            <a:hlinkClick r:id="rId2" action="ppaction://hlinksldjump"/>
          </p:cNvPr>
          <p:cNvSpPr/>
          <p:nvPr/>
        </p:nvSpPr>
        <p:spPr>
          <a:xfrm>
            <a:off x="2123728" y="620688"/>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bg1"/>
                </a:solidFill>
              </a:rPr>
              <a:t>Sistemas Administrativos</a:t>
            </a:r>
            <a:endParaRPr lang="pt-BR" sz="1200" b="1" dirty="0">
              <a:solidFill>
                <a:schemeClr val="bg1"/>
              </a:solidFill>
            </a:endParaRPr>
          </a:p>
        </p:txBody>
      </p:sp>
      <p:sp>
        <p:nvSpPr>
          <p:cNvPr id="5" name="Title 4"/>
          <p:cNvSpPr>
            <a:spLocks noGrp="1"/>
          </p:cNvSpPr>
          <p:nvPr>
            <p:ph type="title"/>
          </p:nvPr>
        </p:nvSpPr>
        <p:spPr>
          <a:xfrm>
            <a:off x="0" y="-99392"/>
            <a:ext cx="9144000" cy="504056"/>
          </a:xfrm>
        </p:spPr>
        <p:txBody>
          <a:bodyPr/>
          <a:lstStyle/>
          <a:p>
            <a:pPr algn="ctr"/>
            <a:r>
              <a:rPr lang="pt-BR" sz="1600" dirty="0" smtClean="0">
                <a:solidFill>
                  <a:schemeClr val="bg1"/>
                </a:solidFill>
              </a:rPr>
              <a:t>PORTFÓLIO DE Demandas De </a:t>
            </a:r>
            <a:r>
              <a:rPr lang="pt-BR" sz="1600" dirty="0" err="1" smtClean="0">
                <a:solidFill>
                  <a:schemeClr val="bg1"/>
                </a:solidFill>
              </a:rPr>
              <a:t>tic</a:t>
            </a:r>
            <a:endParaRPr lang="pt-BR" sz="1600" dirty="0">
              <a:solidFill>
                <a:schemeClr val="bg1"/>
              </a:solidFill>
            </a:endParaRPr>
          </a:p>
        </p:txBody>
      </p:sp>
      <p:graphicFrame>
        <p:nvGraphicFramePr>
          <p:cNvPr id="25" name="Table 44"/>
          <p:cNvGraphicFramePr>
            <a:graphicFrameLocks noGrp="1"/>
          </p:cNvGraphicFramePr>
          <p:nvPr>
            <p:extLst>
              <p:ext uri="{D42A27DB-BD31-4B8C-83A1-F6EECF244321}">
                <p14:modId xmlns:p14="http://schemas.microsoft.com/office/powerpoint/2010/main" val="1653773161"/>
              </p:ext>
            </p:extLst>
          </p:nvPr>
        </p:nvGraphicFramePr>
        <p:xfrm>
          <a:off x="611560" y="1809101"/>
          <a:ext cx="7992888" cy="3332943"/>
        </p:xfrm>
        <a:graphic>
          <a:graphicData uri="http://schemas.openxmlformats.org/drawingml/2006/table">
            <a:tbl>
              <a:tblPr firstRow="1" bandRow="1">
                <a:tableStyleId>{5202B0CA-FC54-4496-8BCA-5EF66A818D29}</a:tableStyleId>
              </a:tblPr>
              <a:tblGrid>
                <a:gridCol w="5328592"/>
                <a:gridCol w="1512168"/>
                <a:gridCol w="1152128"/>
              </a:tblGrid>
              <a:tr h="370327">
                <a:tc>
                  <a:txBody>
                    <a:bodyPr/>
                    <a:lstStyle/>
                    <a:p>
                      <a:pPr marL="285750" indent="-285750">
                        <a:buFont typeface="Lucida Grande"/>
                        <a:buNone/>
                      </a:pPr>
                      <a:r>
                        <a:rPr lang="pt-BR" sz="1600" dirty="0" smtClean="0"/>
                        <a:t>Nome da Demanda</a:t>
                      </a:r>
                      <a:endParaRPr lang="pt-BR" sz="16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sz="1600" dirty="0" smtClean="0"/>
                        <a:t>Demandante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dirty="0" smtClean="0"/>
                        <a:t>Data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r>
              <a:tr h="370327">
                <a:tc>
                  <a:txBody>
                    <a:bodyPr/>
                    <a:lstStyle/>
                    <a:p>
                      <a:r>
                        <a:rPr lang="pt-BR" sz="1600" dirty="0" smtClean="0"/>
                        <a:t>Substituição do SISPE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Jul/11</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Projeto EAD</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SGP</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Nov/10</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Sistema de Frequência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DG</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Mar/11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Banco de Talentos</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SGP</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Fev/11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Sistema para o Centro de Justiça</a:t>
                      </a:r>
                      <a:r>
                        <a:rPr lang="pt-BR" sz="1600" baseline="0" dirty="0" smtClean="0"/>
                        <a:t> Terapêutico</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Aquisição de Sistema</a:t>
                      </a:r>
                      <a:r>
                        <a:rPr lang="pt-BR" sz="1600" baseline="0" dirty="0" smtClean="0"/>
                        <a:t> para o Centro de Saúde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SGP</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Jan/11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Sistema de Inscrição de Cursos (SIC)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Sistema</a:t>
                      </a:r>
                      <a:r>
                        <a:rPr lang="pt-BR" sz="1600" baseline="0" dirty="0" smtClean="0"/>
                        <a:t> Integrado de Gestão Pública (GRP)</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DG</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Jan/09</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bl>
          </a:graphicData>
        </a:graphic>
      </p:graphicFrame>
      <p:grpSp>
        <p:nvGrpSpPr>
          <p:cNvPr id="48" name="Grupo 47"/>
          <p:cNvGrpSpPr/>
          <p:nvPr/>
        </p:nvGrpSpPr>
        <p:grpSpPr>
          <a:xfrm>
            <a:off x="393607" y="1484783"/>
            <a:ext cx="8426865" cy="4673081"/>
            <a:chOff x="393607" y="2060848"/>
            <a:chExt cx="8426865" cy="4392488"/>
          </a:xfrm>
        </p:grpSpPr>
        <p:cxnSp>
          <p:nvCxnSpPr>
            <p:cNvPr id="32" name="Conector reto 11"/>
            <p:cNvCxnSpPr/>
            <p:nvPr/>
          </p:nvCxnSpPr>
          <p:spPr>
            <a:xfrm flipH="1">
              <a:off x="393607" y="2204864"/>
              <a:ext cx="1929" cy="424847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393607" y="6453336"/>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820472" y="2196001"/>
              <a:ext cx="0" cy="4257335"/>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to 17"/>
            <p:cNvCxnSpPr/>
            <p:nvPr/>
          </p:nvCxnSpPr>
          <p:spPr>
            <a:xfrm flipH="1">
              <a:off x="3635896" y="2196001"/>
              <a:ext cx="5184576"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3647429"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395536" y="2204864"/>
              <a:ext cx="1656184"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to 20"/>
            <p:cNvCxnSpPr/>
            <p:nvPr/>
          </p:nvCxnSpPr>
          <p:spPr>
            <a:xfrm flipV="1">
              <a:off x="2051720"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0" name="Arredondar Retângulo em um Canto Diagonal 49">
            <a:hlinkClick r:id="rId3" action="ppaction://hlinksldjump"/>
          </p:cNvPr>
          <p:cNvSpPr/>
          <p:nvPr/>
        </p:nvSpPr>
        <p:spPr>
          <a:xfrm>
            <a:off x="5580112"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51" name="Arredondar Retângulo em um Canto Diagonal 50">
            <a:hlinkClick r:id="rId4" action="ppaction://hlinksldjump"/>
          </p:cNvPr>
          <p:cNvSpPr/>
          <p:nvPr/>
        </p:nvSpPr>
        <p:spPr>
          <a:xfrm>
            <a:off x="3851920"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52" name="Arredondar Retângulo em um Canto Diagonal 51">
            <a:hlinkClick r:id="rId5" action="ppaction://hlinksldjump"/>
          </p:cNvPr>
          <p:cNvSpPr/>
          <p:nvPr/>
        </p:nvSpPr>
        <p:spPr>
          <a:xfrm>
            <a:off x="7308304"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sp>
        <p:nvSpPr>
          <p:cNvPr id="53" name="Arredondar Retângulo em um Canto Diagonal 52">
            <a:hlinkClick r:id="rId6" action="ppaction://hlinksldjump"/>
          </p:cNvPr>
          <p:cNvSpPr/>
          <p:nvPr/>
        </p:nvSpPr>
        <p:spPr>
          <a:xfrm>
            <a:off x="395536"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pic>
        <p:nvPicPr>
          <p:cNvPr id="24" name="Picture 2056" descr="Icon Magnifying Glass">
            <a:hlinkClick r:id="rId7" action="ppaction://hlinksldjump"/>
          </p:cNvPr>
          <p:cNvPicPr>
            <a:picLocks noChangeAspect="1" noChangeArrowheads="1"/>
          </p:cNvPicPr>
          <p:nvPr/>
        </p:nvPicPr>
        <p:blipFill>
          <a:blip r:embed="rId8" cstate="print"/>
          <a:srcRect/>
          <a:stretch>
            <a:fillRect/>
          </a:stretch>
        </p:blipFill>
        <p:spPr bwMode="auto">
          <a:xfrm>
            <a:off x="5580112" y="2636936"/>
            <a:ext cx="264750" cy="216000"/>
          </a:xfrm>
          <a:prstGeom prst="rect">
            <a:avLst/>
          </a:prstGeom>
          <a:noFill/>
          <a:ln w="9525">
            <a:noFill/>
            <a:miter lim="800000"/>
            <a:headEnd/>
            <a:tailEnd/>
          </a:ln>
        </p:spPr>
      </p:pic>
      <p:pic>
        <p:nvPicPr>
          <p:cNvPr id="31" name="Picture 2056" descr="Icon Magnifying Glass">
            <a:hlinkClick r:id="rId9" action="ppaction://hlinksldjump"/>
          </p:cNvPr>
          <p:cNvPicPr>
            <a:picLocks noChangeAspect="1" noChangeArrowheads="1"/>
          </p:cNvPicPr>
          <p:nvPr/>
        </p:nvPicPr>
        <p:blipFill>
          <a:blip r:embed="rId8" cstate="print"/>
          <a:srcRect/>
          <a:stretch>
            <a:fillRect/>
          </a:stretch>
        </p:blipFill>
        <p:spPr bwMode="auto">
          <a:xfrm>
            <a:off x="5580112" y="2996976"/>
            <a:ext cx="264750" cy="216000"/>
          </a:xfrm>
          <a:prstGeom prst="rect">
            <a:avLst/>
          </a:prstGeom>
          <a:noFill/>
          <a:ln w="9525">
            <a:noFill/>
            <a:miter lim="800000"/>
            <a:headEnd/>
            <a:tailEnd/>
          </a:ln>
        </p:spPr>
      </p:pic>
      <p:pic>
        <p:nvPicPr>
          <p:cNvPr id="39" name="Picture 2056" descr="Icon Magnifying Glass">
            <a:hlinkClick r:id="rId10" action="ppaction://hlinksldjump"/>
          </p:cNvPr>
          <p:cNvPicPr>
            <a:picLocks noChangeAspect="1" noChangeArrowheads="1"/>
          </p:cNvPicPr>
          <p:nvPr/>
        </p:nvPicPr>
        <p:blipFill>
          <a:blip r:embed="rId8" cstate="print"/>
          <a:srcRect/>
          <a:stretch>
            <a:fillRect/>
          </a:stretch>
        </p:blipFill>
        <p:spPr bwMode="auto">
          <a:xfrm>
            <a:off x="5580112" y="3357016"/>
            <a:ext cx="264750" cy="216000"/>
          </a:xfrm>
          <a:prstGeom prst="rect">
            <a:avLst/>
          </a:prstGeom>
          <a:noFill/>
          <a:ln w="9525">
            <a:noFill/>
            <a:miter lim="800000"/>
            <a:headEnd/>
            <a:tailEnd/>
          </a:ln>
        </p:spPr>
      </p:pic>
      <p:pic>
        <p:nvPicPr>
          <p:cNvPr id="40" name="Picture 2056" descr="Icon Magnifying Glass">
            <a:hlinkClick r:id="rId11" action="ppaction://hlinksldjump"/>
          </p:cNvPr>
          <p:cNvPicPr>
            <a:picLocks noChangeAspect="1" noChangeArrowheads="1"/>
          </p:cNvPicPr>
          <p:nvPr/>
        </p:nvPicPr>
        <p:blipFill>
          <a:blip r:embed="rId8" cstate="print"/>
          <a:srcRect/>
          <a:stretch>
            <a:fillRect/>
          </a:stretch>
        </p:blipFill>
        <p:spPr bwMode="auto">
          <a:xfrm>
            <a:off x="5580112" y="3717056"/>
            <a:ext cx="264750" cy="216000"/>
          </a:xfrm>
          <a:prstGeom prst="rect">
            <a:avLst/>
          </a:prstGeom>
          <a:noFill/>
          <a:ln w="9525">
            <a:noFill/>
            <a:miter lim="800000"/>
            <a:headEnd/>
            <a:tailEnd/>
          </a:ln>
        </p:spPr>
      </p:pic>
      <p:pic>
        <p:nvPicPr>
          <p:cNvPr id="41" name="Picture 2056" descr="Icon Magnifying Glass">
            <a:hlinkClick r:id="rId12" action="ppaction://hlinksldjump"/>
          </p:cNvPr>
          <p:cNvPicPr>
            <a:picLocks noChangeAspect="1" noChangeArrowheads="1"/>
          </p:cNvPicPr>
          <p:nvPr/>
        </p:nvPicPr>
        <p:blipFill>
          <a:blip r:embed="rId8" cstate="print"/>
          <a:srcRect/>
          <a:stretch>
            <a:fillRect/>
          </a:stretch>
        </p:blipFill>
        <p:spPr bwMode="auto">
          <a:xfrm>
            <a:off x="5580112" y="4509144"/>
            <a:ext cx="264750" cy="216000"/>
          </a:xfrm>
          <a:prstGeom prst="rect">
            <a:avLst/>
          </a:prstGeom>
          <a:noFill/>
          <a:ln w="9525">
            <a:noFill/>
            <a:miter lim="800000"/>
            <a:headEnd/>
            <a:tailEnd/>
          </a:ln>
        </p:spPr>
      </p:pic>
      <p:pic>
        <p:nvPicPr>
          <p:cNvPr id="29" name="Picture 2043" descr="Icon House">
            <a:hlinkClick r:id="rId13" action="ppaction://hlinksldjump" tooltip="Página Inicial"/>
          </p:cNvPr>
          <p:cNvPicPr>
            <a:picLocks noChangeArrowheads="1"/>
          </p:cNvPicPr>
          <p:nvPr/>
        </p:nvPicPr>
        <p:blipFill>
          <a:blip r:embed="rId14" cstate="print">
            <a:grayscl/>
          </a:blip>
          <a:srcRect/>
          <a:stretch>
            <a:fillRect/>
          </a:stretch>
        </p:blipFill>
        <p:spPr bwMode="auto">
          <a:xfrm>
            <a:off x="7884400" y="6230608"/>
            <a:ext cx="288000" cy="241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2" name="Picture 100" descr="Folder blue">
            <a:hlinkClick r:id="rId15" action="ppaction://hlinksldjump" tooltip="Portfólio de Demandas"/>
          </p:cNvPr>
          <p:cNvPicPr>
            <a:picLocks noChangeAspect="1" noChangeArrowheads="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rcRect/>
          <a:stretch>
            <a:fillRect/>
          </a:stretch>
        </p:blipFill>
        <p:spPr bwMode="auto">
          <a:xfrm>
            <a:off x="8532472" y="6188736"/>
            <a:ext cx="288000" cy="288000"/>
          </a:xfrm>
          <a:prstGeom prst="rect">
            <a:avLst/>
          </a:prstGeom>
          <a:noFill/>
          <a:ln w="9525">
            <a:noFill/>
            <a:miter lim="800000"/>
            <a:headEnd/>
            <a:tailEnd/>
          </a:ln>
          <a:effectLst/>
        </p:spPr>
      </p:pic>
      <p:sp>
        <p:nvSpPr>
          <p:cNvPr id="43" name="CaixaDeTexto 42"/>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44" name="Picture 102" descr="Star"/>
          <p:cNvPicPr>
            <a:picLocks noChangeAspect="1" noChangeArrowheads="1"/>
          </p:cNvPicPr>
          <p:nvPr/>
        </p:nvPicPr>
        <p:blipFill>
          <a:blip r:embed="rId18" cstate="print"/>
          <a:srcRect/>
          <a:stretch>
            <a:fillRect/>
          </a:stretch>
        </p:blipFill>
        <p:spPr bwMode="auto">
          <a:xfrm>
            <a:off x="251544" y="6187370"/>
            <a:ext cx="216000" cy="216000"/>
          </a:xfrm>
          <a:prstGeom prst="rect">
            <a:avLst/>
          </a:prstGeom>
          <a:noFill/>
          <a:ln w="9525">
            <a:noFill/>
            <a:miter lim="800000"/>
            <a:headEnd/>
            <a:tailEnd/>
          </a:ln>
        </p:spPr>
      </p:pic>
      <p:pic>
        <p:nvPicPr>
          <p:cNvPr id="45" name="Picture 2056" descr="Icon Magnifying Glass"/>
          <p:cNvPicPr>
            <a:picLocks noChangeAspect="1" noChangeArrowheads="1"/>
          </p:cNvPicPr>
          <p:nvPr/>
        </p:nvPicPr>
        <p:blipFill>
          <a:blip r:embed="rId8" cstate="print"/>
          <a:srcRect/>
          <a:stretch>
            <a:fillRect/>
          </a:stretch>
        </p:blipFill>
        <p:spPr bwMode="auto">
          <a:xfrm>
            <a:off x="1642954" y="6187394"/>
            <a:ext cx="264750" cy="2160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smtClean="0">
                <a:solidFill>
                  <a:schemeClr val="bg1"/>
                </a:solidFill>
              </a:rPr>
              <a:t>PORTFÓLIO DE Demandas De </a:t>
            </a:r>
            <a:r>
              <a:rPr lang="pt-BR" sz="1600" dirty="0" err="1" smtClean="0">
                <a:solidFill>
                  <a:schemeClr val="bg1"/>
                </a:solidFill>
              </a:rPr>
              <a:t>tic</a:t>
            </a:r>
            <a:endParaRPr lang="pt-BR" sz="1600" dirty="0">
              <a:solidFill>
                <a:schemeClr val="bg1"/>
              </a:solidFill>
            </a:endParaRPr>
          </a:p>
        </p:txBody>
      </p:sp>
      <p:graphicFrame>
        <p:nvGraphicFramePr>
          <p:cNvPr id="25" name="Table 44"/>
          <p:cNvGraphicFramePr>
            <a:graphicFrameLocks noGrp="1"/>
          </p:cNvGraphicFramePr>
          <p:nvPr>
            <p:extLst>
              <p:ext uri="{D42A27DB-BD31-4B8C-83A1-F6EECF244321}">
                <p14:modId xmlns:p14="http://schemas.microsoft.com/office/powerpoint/2010/main" val="3448898490"/>
              </p:ext>
            </p:extLst>
          </p:nvPr>
        </p:nvGraphicFramePr>
        <p:xfrm>
          <a:off x="611560" y="1809101"/>
          <a:ext cx="7992888" cy="3703270"/>
        </p:xfrm>
        <a:graphic>
          <a:graphicData uri="http://schemas.openxmlformats.org/drawingml/2006/table">
            <a:tbl>
              <a:tblPr firstRow="1" bandRow="1">
                <a:tableStyleId>{5202B0CA-FC54-4496-8BCA-5EF66A818D29}</a:tableStyleId>
              </a:tblPr>
              <a:tblGrid>
                <a:gridCol w="5328592"/>
                <a:gridCol w="1512168"/>
                <a:gridCol w="1152128"/>
              </a:tblGrid>
              <a:tr h="370327">
                <a:tc>
                  <a:txBody>
                    <a:bodyPr/>
                    <a:lstStyle/>
                    <a:p>
                      <a:pPr marL="285750" indent="-285750">
                        <a:buFont typeface="Lucida Grande"/>
                        <a:buNone/>
                      </a:pPr>
                      <a:r>
                        <a:rPr lang="pt-BR" sz="1600" dirty="0" smtClean="0"/>
                        <a:t>Nome da Demanda</a:t>
                      </a:r>
                      <a:endParaRPr lang="pt-BR" sz="16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sz="1600" dirty="0" smtClean="0"/>
                        <a:t>Demandante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dirty="0" smtClean="0"/>
                        <a:t>Data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r>
              <a:tr h="370327">
                <a:tc>
                  <a:txBody>
                    <a:bodyPr/>
                    <a:lstStyle/>
                    <a:p>
                      <a:r>
                        <a:rPr lang="pt-BR" sz="1600" dirty="0" smtClean="0"/>
                        <a:t>Jurisprudência</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DIDOC/Pres.</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Mar/12</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Expansão Malote Digital</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DG</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Informações ao Cidadão</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CPSIC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Mai/12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Gestão Documental</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DIDOC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err="1" smtClean="0"/>
                        <a:t>Nov</a:t>
                      </a:r>
                      <a:r>
                        <a:rPr lang="pt-BR" sz="1600" dirty="0" smtClean="0"/>
                        <a:t>/09</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bl>
          </a:graphicData>
        </a:graphic>
      </p:graphicFrame>
      <p:grpSp>
        <p:nvGrpSpPr>
          <p:cNvPr id="32" name="Grupo 31"/>
          <p:cNvGrpSpPr/>
          <p:nvPr/>
        </p:nvGrpSpPr>
        <p:grpSpPr>
          <a:xfrm>
            <a:off x="393607" y="1484784"/>
            <a:ext cx="8426865" cy="4658454"/>
            <a:chOff x="393607" y="2060848"/>
            <a:chExt cx="8426865" cy="4392488"/>
          </a:xfrm>
        </p:grpSpPr>
        <p:cxnSp>
          <p:nvCxnSpPr>
            <p:cNvPr id="19" name="Conector reto 11"/>
            <p:cNvCxnSpPr/>
            <p:nvPr/>
          </p:nvCxnSpPr>
          <p:spPr>
            <a:xfrm flipH="1">
              <a:off x="393607" y="2204864"/>
              <a:ext cx="1929" cy="424847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13"/>
            <p:cNvCxnSpPr/>
            <p:nvPr/>
          </p:nvCxnSpPr>
          <p:spPr>
            <a:xfrm>
              <a:off x="393607" y="6453336"/>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15"/>
            <p:cNvCxnSpPr/>
            <p:nvPr/>
          </p:nvCxnSpPr>
          <p:spPr>
            <a:xfrm flipV="1">
              <a:off x="8820472" y="2196001"/>
              <a:ext cx="0" cy="4257335"/>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to 17"/>
            <p:cNvCxnSpPr/>
            <p:nvPr/>
          </p:nvCxnSpPr>
          <p:spPr>
            <a:xfrm flipH="1">
              <a:off x="5364088" y="2196001"/>
              <a:ext cx="3456384"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0"/>
            <p:cNvCxnSpPr/>
            <p:nvPr/>
          </p:nvCxnSpPr>
          <p:spPr>
            <a:xfrm flipV="1">
              <a:off x="5376183"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17"/>
            <p:cNvCxnSpPr/>
            <p:nvPr/>
          </p:nvCxnSpPr>
          <p:spPr>
            <a:xfrm flipH="1">
              <a:off x="395536" y="2204864"/>
              <a:ext cx="3384376"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0"/>
            <p:cNvCxnSpPr/>
            <p:nvPr/>
          </p:nvCxnSpPr>
          <p:spPr>
            <a:xfrm flipV="1">
              <a:off x="3779912"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9" name="Arredondar Retângulo em um Canto Diagonal 28"/>
          <p:cNvSpPr/>
          <p:nvPr/>
        </p:nvSpPr>
        <p:spPr>
          <a:xfrm>
            <a:off x="3851920" y="620688"/>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bg1"/>
                </a:solidFill>
              </a:rPr>
              <a:t>Gestão do Conhecimento</a:t>
            </a:r>
            <a:endParaRPr lang="pt-BR" sz="1200" b="1" dirty="0">
              <a:solidFill>
                <a:schemeClr val="bg1"/>
              </a:solidFill>
            </a:endParaRPr>
          </a:p>
        </p:txBody>
      </p:sp>
      <p:sp>
        <p:nvSpPr>
          <p:cNvPr id="34" name="Arredondar Retângulo em um Canto Diagonal 33">
            <a:hlinkClick r:id="rId2" action="ppaction://hlinksldjump"/>
          </p:cNvPr>
          <p:cNvSpPr/>
          <p:nvPr/>
        </p:nvSpPr>
        <p:spPr>
          <a:xfrm>
            <a:off x="5580112"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35" name="Arredondar Retângulo em um Canto Diagonal 34">
            <a:hlinkClick r:id="rId3" action="ppaction://hlinksldjump"/>
          </p:cNvPr>
          <p:cNvSpPr/>
          <p:nvPr/>
        </p:nvSpPr>
        <p:spPr>
          <a:xfrm>
            <a:off x="7308304"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sp>
        <p:nvSpPr>
          <p:cNvPr id="36" name="Arredondar Retângulo em um Canto Diagonal 35">
            <a:hlinkClick r:id="rId4" action="ppaction://hlinksldjump"/>
          </p:cNvPr>
          <p:cNvSpPr/>
          <p:nvPr/>
        </p:nvSpPr>
        <p:spPr>
          <a:xfrm>
            <a:off x="395536"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sp>
        <p:nvSpPr>
          <p:cNvPr id="37" name="Arredondar Retângulo em um Canto Diagonal 36">
            <a:hlinkClick r:id="rId5" action="ppaction://hlinksldjump"/>
          </p:cNvPr>
          <p:cNvSpPr/>
          <p:nvPr/>
        </p:nvSpPr>
        <p:spPr>
          <a:xfrm>
            <a:off x="2123728"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pic>
        <p:nvPicPr>
          <p:cNvPr id="49" name="Picture 102" descr="Star"/>
          <p:cNvPicPr>
            <a:picLocks noChangeAspect="1" noChangeArrowheads="1"/>
          </p:cNvPicPr>
          <p:nvPr/>
        </p:nvPicPr>
        <p:blipFill>
          <a:blip r:embed="rId6" cstate="print"/>
          <a:srcRect/>
          <a:stretch>
            <a:fillRect/>
          </a:stretch>
        </p:blipFill>
        <p:spPr bwMode="auto">
          <a:xfrm>
            <a:off x="5148088" y="2276872"/>
            <a:ext cx="216000" cy="216000"/>
          </a:xfrm>
          <a:prstGeom prst="rect">
            <a:avLst/>
          </a:prstGeom>
          <a:noFill/>
          <a:ln w="9525">
            <a:noFill/>
            <a:miter lim="800000"/>
            <a:headEnd/>
            <a:tailEnd/>
          </a:ln>
        </p:spPr>
      </p:pic>
      <p:pic>
        <p:nvPicPr>
          <p:cNvPr id="50" name="Picture 2056" descr="Icon Magnifying Glass">
            <a:hlinkClick r:id="rId7" action="ppaction://hlinksldjump"/>
          </p:cNvPr>
          <p:cNvPicPr>
            <a:picLocks noChangeAspect="1" noChangeArrowheads="1"/>
          </p:cNvPicPr>
          <p:nvPr/>
        </p:nvPicPr>
        <p:blipFill>
          <a:blip r:embed="rId8" cstate="print"/>
          <a:srcRect/>
          <a:stretch>
            <a:fillRect/>
          </a:stretch>
        </p:blipFill>
        <p:spPr bwMode="auto">
          <a:xfrm>
            <a:off x="5508104" y="2276872"/>
            <a:ext cx="264750" cy="216000"/>
          </a:xfrm>
          <a:prstGeom prst="rect">
            <a:avLst/>
          </a:prstGeom>
          <a:noFill/>
          <a:ln w="9525">
            <a:noFill/>
            <a:miter lim="800000"/>
            <a:headEnd/>
            <a:tailEnd/>
          </a:ln>
        </p:spPr>
      </p:pic>
      <p:pic>
        <p:nvPicPr>
          <p:cNvPr id="53" name="Picture 102" descr="Star"/>
          <p:cNvPicPr>
            <a:picLocks noChangeAspect="1" noChangeArrowheads="1"/>
          </p:cNvPicPr>
          <p:nvPr/>
        </p:nvPicPr>
        <p:blipFill>
          <a:blip r:embed="rId6" cstate="print"/>
          <a:srcRect/>
          <a:stretch>
            <a:fillRect/>
          </a:stretch>
        </p:blipFill>
        <p:spPr bwMode="auto">
          <a:xfrm>
            <a:off x="5148064" y="2636912"/>
            <a:ext cx="216000" cy="216000"/>
          </a:xfrm>
          <a:prstGeom prst="rect">
            <a:avLst/>
          </a:prstGeom>
          <a:noFill/>
          <a:ln w="9525">
            <a:noFill/>
            <a:miter lim="800000"/>
            <a:headEnd/>
            <a:tailEnd/>
          </a:ln>
        </p:spPr>
      </p:pic>
      <p:pic>
        <p:nvPicPr>
          <p:cNvPr id="30" name="Picture 2043" descr="Icon House">
            <a:hlinkClick r:id="rId9" action="ppaction://hlinksldjump" tooltip="Página Inicial"/>
          </p:cNvPr>
          <p:cNvPicPr>
            <a:picLocks noChangeArrowheads="1"/>
          </p:cNvPicPr>
          <p:nvPr/>
        </p:nvPicPr>
        <p:blipFill>
          <a:blip r:embed="rId10" cstate="print">
            <a:grayscl/>
          </a:blip>
          <a:srcRect/>
          <a:stretch>
            <a:fillRect/>
          </a:stretch>
        </p:blipFill>
        <p:spPr bwMode="auto">
          <a:xfrm>
            <a:off x="7884400" y="6230608"/>
            <a:ext cx="288000" cy="241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100" descr="Folder blue">
            <a:hlinkClick r:id="rId11" action="ppaction://hlinksldjump" tooltip="Portfólio de Demandas"/>
          </p:cNvPr>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bwMode="auto">
          <a:xfrm>
            <a:off x="8532472" y="6188736"/>
            <a:ext cx="288000" cy="288000"/>
          </a:xfrm>
          <a:prstGeom prst="rect">
            <a:avLst/>
          </a:prstGeom>
          <a:noFill/>
          <a:ln w="9525">
            <a:noFill/>
            <a:miter lim="800000"/>
            <a:headEnd/>
            <a:tailEnd/>
          </a:ln>
          <a:effectLst/>
        </p:spPr>
      </p:pic>
      <p:sp>
        <p:nvSpPr>
          <p:cNvPr id="33" name="CaixaDeTexto 32"/>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39" name="Picture 102" descr="Star"/>
          <p:cNvPicPr>
            <a:picLocks noChangeAspect="1" noChangeArrowheads="1"/>
          </p:cNvPicPr>
          <p:nvPr/>
        </p:nvPicPr>
        <p:blipFill>
          <a:blip r:embed="rId6" cstate="print"/>
          <a:srcRect/>
          <a:stretch>
            <a:fillRect/>
          </a:stretch>
        </p:blipFill>
        <p:spPr bwMode="auto">
          <a:xfrm>
            <a:off x="251544" y="6187370"/>
            <a:ext cx="216000" cy="216000"/>
          </a:xfrm>
          <a:prstGeom prst="rect">
            <a:avLst/>
          </a:prstGeom>
          <a:noFill/>
          <a:ln w="9525">
            <a:noFill/>
            <a:miter lim="800000"/>
            <a:headEnd/>
            <a:tailEnd/>
          </a:ln>
        </p:spPr>
      </p:pic>
      <p:pic>
        <p:nvPicPr>
          <p:cNvPr id="42" name="Picture 2056" descr="Icon Magnifying Glass"/>
          <p:cNvPicPr>
            <a:picLocks noChangeAspect="1" noChangeArrowheads="1"/>
          </p:cNvPicPr>
          <p:nvPr/>
        </p:nvPicPr>
        <p:blipFill>
          <a:blip r:embed="rId8" cstate="print"/>
          <a:srcRect/>
          <a:stretch>
            <a:fillRect/>
          </a:stretch>
        </p:blipFill>
        <p:spPr bwMode="auto">
          <a:xfrm>
            <a:off x="1642954" y="6187394"/>
            <a:ext cx="264750" cy="2160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edondar Retângulo em um Canto Diagonal 10">
            <a:hlinkClick r:id="rId2" action="ppaction://hlinksldjump"/>
          </p:cNvPr>
          <p:cNvSpPr/>
          <p:nvPr/>
        </p:nvSpPr>
        <p:spPr>
          <a:xfrm>
            <a:off x="7308304"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sp>
        <p:nvSpPr>
          <p:cNvPr id="5" name="Title 4"/>
          <p:cNvSpPr>
            <a:spLocks noGrp="1"/>
          </p:cNvSpPr>
          <p:nvPr>
            <p:ph type="title"/>
          </p:nvPr>
        </p:nvSpPr>
        <p:spPr>
          <a:xfrm>
            <a:off x="0" y="-99392"/>
            <a:ext cx="9144000" cy="504056"/>
          </a:xfrm>
        </p:spPr>
        <p:txBody>
          <a:bodyPr/>
          <a:lstStyle/>
          <a:p>
            <a:pPr algn="ctr"/>
            <a:r>
              <a:rPr lang="pt-BR" sz="1600" dirty="0" smtClean="0">
                <a:solidFill>
                  <a:schemeClr val="bg1"/>
                </a:solidFill>
              </a:rPr>
              <a:t>PORTFÓLIO DE Demandas De </a:t>
            </a:r>
            <a:r>
              <a:rPr lang="pt-BR" sz="1600" dirty="0" err="1" smtClean="0">
                <a:solidFill>
                  <a:schemeClr val="bg1"/>
                </a:solidFill>
              </a:rPr>
              <a:t>tic</a:t>
            </a:r>
            <a:endParaRPr lang="pt-BR" sz="1600" dirty="0">
              <a:solidFill>
                <a:schemeClr val="bg1"/>
              </a:solidFill>
            </a:endParaRPr>
          </a:p>
        </p:txBody>
      </p:sp>
      <p:graphicFrame>
        <p:nvGraphicFramePr>
          <p:cNvPr id="25" name="Table 44"/>
          <p:cNvGraphicFramePr>
            <a:graphicFrameLocks noGrp="1"/>
          </p:cNvGraphicFramePr>
          <p:nvPr>
            <p:extLst>
              <p:ext uri="{D42A27DB-BD31-4B8C-83A1-F6EECF244321}">
                <p14:modId xmlns:p14="http://schemas.microsoft.com/office/powerpoint/2010/main" val="2560583982"/>
              </p:ext>
            </p:extLst>
          </p:nvPr>
        </p:nvGraphicFramePr>
        <p:xfrm>
          <a:off x="611560" y="1809101"/>
          <a:ext cx="7992888" cy="3703270"/>
        </p:xfrm>
        <a:graphic>
          <a:graphicData uri="http://schemas.openxmlformats.org/drawingml/2006/table">
            <a:tbl>
              <a:tblPr firstRow="1" bandRow="1">
                <a:tableStyleId>{5202B0CA-FC54-4496-8BCA-5EF66A818D29}</a:tableStyleId>
              </a:tblPr>
              <a:tblGrid>
                <a:gridCol w="5328592"/>
                <a:gridCol w="1512168"/>
                <a:gridCol w="1152128"/>
              </a:tblGrid>
              <a:tr h="370327">
                <a:tc>
                  <a:txBody>
                    <a:bodyPr/>
                    <a:lstStyle/>
                    <a:p>
                      <a:pPr marL="285750" indent="-285750">
                        <a:buFont typeface="Lucida Grande"/>
                        <a:buNone/>
                      </a:pPr>
                      <a:r>
                        <a:rPr lang="pt-BR" sz="1600" dirty="0" smtClean="0"/>
                        <a:t>Nome da Demanda</a:t>
                      </a:r>
                      <a:endParaRPr lang="pt-BR" sz="16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sz="1600" dirty="0" smtClean="0"/>
                        <a:t>Demandante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dirty="0" smtClean="0"/>
                        <a:t>Data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r>
              <a:tr h="370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600" b="0" dirty="0" smtClean="0"/>
                        <a:t>Rede de Dados Interior</a:t>
                      </a:r>
                      <a:endParaRPr lang="pt-BR" sz="1600" b="0" dirty="0" smtClean="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DG/COPLAN</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600" b="0" dirty="0" smtClean="0"/>
                        <a:t>SETIC 24x7</a:t>
                      </a:r>
                      <a:endParaRPr lang="pt-BR" sz="1600" b="0" dirty="0" smtClean="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bl>
          </a:graphicData>
        </a:graphic>
      </p:graphicFrame>
      <p:grpSp>
        <p:nvGrpSpPr>
          <p:cNvPr id="33" name="Grupo 32"/>
          <p:cNvGrpSpPr/>
          <p:nvPr/>
        </p:nvGrpSpPr>
        <p:grpSpPr>
          <a:xfrm>
            <a:off x="393607" y="1484784"/>
            <a:ext cx="8426865" cy="4658454"/>
            <a:chOff x="393607" y="2060848"/>
            <a:chExt cx="8426865" cy="4392488"/>
          </a:xfrm>
        </p:grpSpPr>
        <p:cxnSp>
          <p:nvCxnSpPr>
            <p:cNvPr id="19" name="Conector reto 11"/>
            <p:cNvCxnSpPr/>
            <p:nvPr/>
          </p:nvCxnSpPr>
          <p:spPr>
            <a:xfrm flipH="1">
              <a:off x="393607" y="2204864"/>
              <a:ext cx="1929" cy="424847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to 13"/>
            <p:cNvCxnSpPr/>
            <p:nvPr/>
          </p:nvCxnSpPr>
          <p:spPr>
            <a:xfrm>
              <a:off x="393607" y="6453336"/>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15"/>
            <p:cNvCxnSpPr/>
            <p:nvPr/>
          </p:nvCxnSpPr>
          <p:spPr>
            <a:xfrm flipV="1">
              <a:off x="8820472" y="2196001"/>
              <a:ext cx="0" cy="4257335"/>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to 17"/>
            <p:cNvCxnSpPr/>
            <p:nvPr/>
          </p:nvCxnSpPr>
          <p:spPr>
            <a:xfrm flipH="1">
              <a:off x="7092280" y="2196001"/>
              <a:ext cx="1728192"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to 20"/>
            <p:cNvCxnSpPr/>
            <p:nvPr/>
          </p:nvCxnSpPr>
          <p:spPr>
            <a:xfrm flipV="1">
              <a:off x="7104375"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17"/>
            <p:cNvCxnSpPr/>
            <p:nvPr/>
          </p:nvCxnSpPr>
          <p:spPr>
            <a:xfrm flipH="1">
              <a:off x="395536" y="2204864"/>
              <a:ext cx="5112568"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0"/>
            <p:cNvCxnSpPr/>
            <p:nvPr/>
          </p:nvCxnSpPr>
          <p:spPr>
            <a:xfrm flipV="1">
              <a:off x="5508104"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1" name="Arredondar Retângulo em um Canto Diagonal 30"/>
          <p:cNvSpPr/>
          <p:nvPr/>
        </p:nvSpPr>
        <p:spPr>
          <a:xfrm>
            <a:off x="5580112" y="620688"/>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bg1"/>
                </a:solidFill>
              </a:rPr>
              <a:t>Estrutura de TIC</a:t>
            </a:r>
            <a:endParaRPr lang="pt-BR" sz="1200" b="1" dirty="0">
              <a:solidFill>
                <a:schemeClr val="bg1"/>
              </a:solidFill>
            </a:endParaRPr>
          </a:p>
        </p:txBody>
      </p:sp>
      <p:sp>
        <p:nvSpPr>
          <p:cNvPr id="35" name="Arredondar Retângulo em um Canto Diagonal 34">
            <a:hlinkClick r:id="rId3" action="ppaction://hlinksldjump"/>
          </p:cNvPr>
          <p:cNvSpPr/>
          <p:nvPr/>
        </p:nvSpPr>
        <p:spPr>
          <a:xfrm>
            <a:off x="3851920"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36" name="Arredondar Retângulo em um Canto Diagonal 35">
            <a:hlinkClick r:id="rId4" action="ppaction://hlinksldjump"/>
          </p:cNvPr>
          <p:cNvSpPr/>
          <p:nvPr/>
        </p:nvSpPr>
        <p:spPr>
          <a:xfrm>
            <a:off x="395536"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sp>
        <p:nvSpPr>
          <p:cNvPr id="38" name="Arredondar Retângulo em um Canto Diagonal 37">
            <a:hlinkClick r:id="rId5" action="ppaction://hlinksldjump"/>
          </p:cNvPr>
          <p:cNvSpPr/>
          <p:nvPr/>
        </p:nvSpPr>
        <p:spPr>
          <a:xfrm>
            <a:off x="2123728"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pic>
        <p:nvPicPr>
          <p:cNvPr id="40" name="Picture 102" descr="Star"/>
          <p:cNvPicPr>
            <a:picLocks noChangeAspect="1" noChangeArrowheads="1"/>
          </p:cNvPicPr>
          <p:nvPr/>
        </p:nvPicPr>
        <p:blipFill>
          <a:blip r:embed="rId6" cstate="print"/>
          <a:srcRect/>
          <a:stretch>
            <a:fillRect/>
          </a:stretch>
        </p:blipFill>
        <p:spPr bwMode="auto">
          <a:xfrm>
            <a:off x="5148088" y="2256388"/>
            <a:ext cx="216000" cy="216000"/>
          </a:xfrm>
          <a:prstGeom prst="rect">
            <a:avLst/>
          </a:prstGeom>
          <a:noFill/>
          <a:ln w="9525">
            <a:noFill/>
            <a:miter lim="800000"/>
            <a:headEnd/>
            <a:tailEnd/>
          </a:ln>
        </p:spPr>
      </p:pic>
      <p:pic>
        <p:nvPicPr>
          <p:cNvPr id="46" name="Picture 2056" descr="Icon Magnifying Glass">
            <a:hlinkClick r:id="rId7" action="ppaction://hlinksldjump"/>
          </p:cNvPr>
          <p:cNvPicPr>
            <a:picLocks noChangeAspect="1" noChangeArrowheads="1"/>
          </p:cNvPicPr>
          <p:nvPr/>
        </p:nvPicPr>
        <p:blipFill>
          <a:blip r:embed="rId8" cstate="print"/>
          <a:srcRect/>
          <a:stretch>
            <a:fillRect/>
          </a:stretch>
        </p:blipFill>
        <p:spPr bwMode="auto">
          <a:xfrm>
            <a:off x="5508104" y="2276872"/>
            <a:ext cx="264750" cy="216000"/>
          </a:xfrm>
          <a:prstGeom prst="rect">
            <a:avLst/>
          </a:prstGeom>
          <a:noFill/>
          <a:ln w="9525">
            <a:noFill/>
            <a:miter lim="800000"/>
            <a:headEnd/>
            <a:tailEnd/>
          </a:ln>
        </p:spPr>
      </p:pic>
      <p:pic>
        <p:nvPicPr>
          <p:cNvPr id="47" name="Picture 2056" descr="Icon Magnifying Glass">
            <a:hlinkClick r:id="rId9" action="ppaction://hlinksldjump"/>
          </p:cNvPr>
          <p:cNvPicPr>
            <a:picLocks noChangeAspect="1" noChangeArrowheads="1"/>
          </p:cNvPicPr>
          <p:nvPr/>
        </p:nvPicPr>
        <p:blipFill>
          <a:blip r:embed="rId8" cstate="print"/>
          <a:srcRect/>
          <a:stretch>
            <a:fillRect/>
          </a:stretch>
        </p:blipFill>
        <p:spPr bwMode="auto">
          <a:xfrm>
            <a:off x="5508104" y="2636912"/>
            <a:ext cx="264750" cy="216000"/>
          </a:xfrm>
          <a:prstGeom prst="rect">
            <a:avLst/>
          </a:prstGeom>
          <a:noFill/>
          <a:ln w="9525">
            <a:noFill/>
            <a:miter lim="800000"/>
            <a:headEnd/>
            <a:tailEnd/>
          </a:ln>
        </p:spPr>
      </p:pic>
      <p:pic>
        <p:nvPicPr>
          <p:cNvPr id="48" name="Picture 102" descr="Star"/>
          <p:cNvPicPr>
            <a:picLocks noChangeAspect="1" noChangeArrowheads="1"/>
          </p:cNvPicPr>
          <p:nvPr/>
        </p:nvPicPr>
        <p:blipFill>
          <a:blip r:embed="rId6" cstate="print"/>
          <a:srcRect/>
          <a:stretch>
            <a:fillRect/>
          </a:stretch>
        </p:blipFill>
        <p:spPr bwMode="auto">
          <a:xfrm>
            <a:off x="5148064" y="2636912"/>
            <a:ext cx="216000" cy="216000"/>
          </a:xfrm>
          <a:prstGeom prst="rect">
            <a:avLst/>
          </a:prstGeom>
          <a:noFill/>
          <a:ln w="9525">
            <a:noFill/>
            <a:miter lim="800000"/>
            <a:headEnd/>
            <a:tailEnd/>
          </a:ln>
        </p:spPr>
      </p:pic>
      <p:pic>
        <p:nvPicPr>
          <p:cNvPr id="29" name="Picture 2043" descr="Icon House">
            <a:hlinkClick r:id="rId10" action="ppaction://hlinksldjump" tooltip="Página Inicial"/>
          </p:cNvPr>
          <p:cNvPicPr>
            <a:picLocks noChangeArrowheads="1"/>
          </p:cNvPicPr>
          <p:nvPr/>
        </p:nvPicPr>
        <p:blipFill>
          <a:blip r:embed="rId11" cstate="print">
            <a:grayscl/>
          </a:blip>
          <a:srcRect/>
          <a:stretch>
            <a:fillRect/>
          </a:stretch>
        </p:blipFill>
        <p:spPr bwMode="auto">
          <a:xfrm>
            <a:off x="7884400" y="6230608"/>
            <a:ext cx="288000" cy="241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 name="Picture 100" descr="Folder blue">
            <a:hlinkClick r:id="rId12" action="ppaction://hlinksldjump" tooltip="Portfólio de Demandas"/>
          </p:cNvPr>
          <p:cNvPicPr>
            <a:picLocks noChangeAspect="1" noChangeArrowheads="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8532472" y="6188736"/>
            <a:ext cx="288000" cy="288000"/>
          </a:xfrm>
          <a:prstGeom prst="rect">
            <a:avLst/>
          </a:prstGeom>
          <a:noFill/>
          <a:ln w="9525">
            <a:noFill/>
            <a:miter lim="800000"/>
            <a:headEnd/>
            <a:tailEnd/>
          </a:ln>
          <a:effectLst/>
        </p:spPr>
      </p:pic>
      <p:sp>
        <p:nvSpPr>
          <p:cNvPr id="41" name="CaixaDeTexto 40"/>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43" name="Picture 102" descr="Star"/>
          <p:cNvPicPr>
            <a:picLocks noChangeAspect="1" noChangeArrowheads="1"/>
          </p:cNvPicPr>
          <p:nvPr/>
        </p:nvPicPr>
        <p:blipFill>
          <a:blip r:embed="rId6" cstate="print"/>
          <a:srcRect/>
          <a:stretch>
            <a:fillRect/>
          </a:stretch>
        </p:blipFill>
        <p:spPr bwMode="auto">
          <a:xfrm>
            <a:off x="251544" y="6187370"/>
            <a:ext cx="216000" cy="216000"/>
          </a:xfrm>
          <a:prstGeom prst="rect">
            <a:avLst/>
          </a:prstGeom>
          <a:noFill/>
          <a:ln w="9525">
            <a:noFill/>
            <a:miter lim="800000"/>
            <a:headEnd/>
            <a:tailEnd/>
          </a:ln>
        </p:spPr>
      </p:pic>
      <p:pic>
        <p:nvPicPr>
          <p:cNvPr id="44" name="Picture 2056" descr="Icon Magnifying Glass"/>
          <p:cNvPicPr>
            <a:picLocks noChangeAspect="1" noChangeArrowheads="1"/>
          </p:cNvPicPr>
          <p:nvPr/>
        </p:nvPicPr>
        <p:blipFill>
          <a:blip r:embed="rId8" cstate="print"/>
          <a:srcRect/>
          <a:stretch>
            <a:fillRect/>
          </a:stretch>
        </p:blipFill>
        <p:spPr bwMode="auto">
          <a:xfrm>
            <a:off x="1642954" y="6187394"/>
            <a:ext cx="264750" cy="2160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edondar Retângulo em um Canto Diagonal 9">
            <a:hlinkClick r:id="rId2" action="ppaction://hlinksldjump"/>
          </p:cNvPr>
          <p:cNvSpPr/>
          <p:nvPr/>
        </p:nvSpPr>
        <p:spPr>
          <a:xfrm>
            <a:off x="5580112"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5" name="Title 4"/>
          <p:cNvSpPr>
            <a:spLocks noGrp="1"/>
          </p:cNvSpPr>
          <p:nvPr>
            <p:ph type="title"/>
          </p:nvPr>
        </p:nvSpPr>
        <p:spPr>
          <a:xfrm>
            <a:off x="0" y="-99392"/>
            <a:ext cx="9144000" cy="504056"/>
          </a:xfrm>
        </p:spPr>
        <p:txBody>
          <a:bodyPr/>
          <a:lstStyle/>
          <a:p>
            <a:pPr algn="ctr"/>
            <a:r>
              <a:rPr lang="pt-BR" sz="1600" dirty="0" smtClean="0">
                <a:solidFill>
                  <a:schemeClr val="bg1"/>
                </a:solidFill>
              </a:rPr>
              <a:t>PORTFÓLIO DE Demandas De </a:t>
            </a:r>
            <a:r>
              <a:rPr lang="pt-BR" sz="1600" dirty="0" err="1" smtClean="0">
                <a:solidFill>
                  <a:schemeClr val="bg1"/>
                </a:solidFill>
              </a:rPr>
              <a:t>tic</a:t>
            </a:r>
            <a:endParaRPr lang="pt-BR" sz="1600" dirty="0">
              <a:solidFill>
                <a:schemeClr val="bg1"/>
              </a:solidFill>
            </a:endParaRPr>
          </a:p>
        </p:txBody>
      </p:sp>
      <p:graphicFrame>
        <p:nvGraphicFramePr>
          <p:cNvPr id="25" name="Table 44"/>
          <p:cNvGraphicFramePr>
            <a:graphicFrameLocks noGrp="1"/>
          </p:cNvGraphicFramePr>
          <p:nvPr>
            <p:extLst>
              <p:ext uri="{D42A27DB-BD31-4B8C-83A1-F6EECF244321}">
                <p14:modId xmlns:p14="http://schemas.microsoft.com/office/powerpoint/2010/main" val="3744557925"/>
              </p:ext>
            </p:extLst>
          </p:nvPr>
        </p:nvGraphicFramePr>
        <p:xfrm>
          <a:off x="611560" y="1809101"/>
          <a:ext cx="7992888" cy="3703270"/>
        </p:xfrm>
        <a:graphic>
          <a:graphicData uri="http://schemas.openxmlformats.org/drawingml/2006/table">
            <a:tbl>
              <a:tblPr firstRow="1" bandRow="1">
                <a:tableStyleId>{5202B0CA-FC54-4496-8BCA-5EF66A818D29}</a:tableStyleId>
              </a:tblPr>
              <a:tblGrid>
                <a:gridCol w="5328592"/>
                <a:gridCol w="1512168"/>
                <a:gridCol w="1152128"/>
              </a:tblGrid>
              <a:tr h="370327">
                <a:tc>
                  <a:txBody>
                    <a:bodyPr/>
                    <a:lstStyle/>
                    <a:p>
                      <a:pPr marL="285750" indent="-285750">
                        <a:buFont typeface="Lucida Grande"/>
                        <a:buNone/>
                      </a:pPr>
                      <a:r>
                        <a:rPr lang="pt-BR" sz="1600" dirty="0" smtClean="0"/>
                        <a:t>Nome da Demanda</a:t>
                      </a:r>
                      <a:endParaRPr lang="pt-BR" sz="1600" b="1"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sz="1600" dirty="0" smtClean="0"/>
                        <a:t>Demandante</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r>
                        <a:rPr lang="pt-BR" dirty="0" smtClean="0"/>
                        <a:t>Data</a:t>
                      </a:r>
                      <a:endParaRPr lang="pt-BR"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tr>
              <a:tr h="370327">
                <a:tc>
                  <a:txBody>
                    <a:bodyPr/>
                    <a:lstStyle/>
                    <a:p>
                      <a:r>
                        <a:rPr lang="pt-BR" sz="1600" dirty="0" smtClean="0"/>
                        <a:t>Gestão de Vulnerabilidades</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Jul/11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Implantação do PETIC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Fev/12</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Elaboração do PDTIC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t>Jul/11</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Certificação Digital</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Jul/11</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Gestão de Identidades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Jul/12</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r>
                        <a:rPr lang="pt-BR" sz="1600" dirty="0" smtClean="0"/>
                        <a:t>Implantação Ferramenta de CRM</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SETIC</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pt-BR" sz="1600" dirty="0" smtClean="0"/>
                        <a:t>Jul/12</a:t>
                      </a: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r h="370327">
                <a:tc>
                  <a:txBody>
                    <a:bodyPr/>
                    <a:lstStyle/>
                    <a:p>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pt-BR"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r>
            </a:tbl>
          </a:graphicData>
        </a:graphic>
      </p:graphicFrame>
      <p:sp>
        <p:nvSpPr>
          <p:cNvPr id="17" name="Arredondar Retângulo em um Canto Diagonal 16">
            <a:hlinkClick r:id="rId3" action="ppaction://hlinksldjump"/>
          </p:cNvPr>
          <p:cNvSpPr/>
          <p:nvPr/>
        </p:nvSpPr>
        <p:spPr>
          <a:xfrm>
            <a:off x="395536"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cxnSp>
        <p:nvCxnSpPr>
          <p:cNvPr id="26" name="Conector reto 20"/>
          <p:cNvCxnSpPr/>
          <p:nvPr/>
        </p:nvCxnSpPr>
        <p:spPr>
          <a:xfrm flipV="1">
            <a:off x="8820472" y="1484784"/>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1" name="Grupo 30"/>
          <p:cNvGrpSpPr/>
          <p:nvPr/>
        </p:nvGrpSpPr>
        <p:grpSpPr>
          <a:xfrm>
            <a:off x="393607" y="1484784"/>
            <a:ext cx="8426865" cy="4608512"/>
            <a:chOff x="393607" y="2060848"/>
            <a:chExt cx="8426865" cy="4392488"/>
          </a:xfrm>
        </p:grpSpPr>
        <p:cxnSp>
          <p:nvCxnSpPr>
            <p:cNvPr id="20" name="Conector reto 11"/>
            <p:cNvCxnSpPr/>
            <p:nvPr/>
          </p:nvCxnSpPr>
          <p:spPr>
            <a:xfrm flipH="1">
              <a:off x="393607" y="2204864"/>
              <a:ext cx="1929" cy="424847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to 13"/>
            <p:cNvCxnSpPr/>
            <p:nvPr/>
          </p:nvCxnSpPr>
          <p:spPr>
            <a:xfrm>
              <a:off x="393607" y="6453336"/>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to 15"/>
            <p:cNvCxnSpPr/>
            <p:nvPr/>
          </p:nvCxnSpPr>
          <p:spPr>
            <a:xfrm flipV="1">
              <a:off x="8820472" y="2196001"/>
              <a:ext cx="0" cy="4257335"/>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17"/>
            <p:cNvCxnSpPr/>
            <p:nvPr/>
          </p:nvCxnSpPr>
          <p:spPr>
            <a:xfrm flipH="1">
              <a:off x="395536" y="2204864"/>
              <a:ext cx="6840760"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to 20"/>
            <p:cNvCxnSpPr/>
            <p:nvPr/>
          </p:nvCxnSpPr>
          <p:spPr>
            <a:xfrm flipV="1">
              <a:off x="7236296"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9" name="Arredondar Retângulo em um Canto Diagonal 28"/>
          <p:cNvSpPr/>
          <p:nvPr/>
        </p:nvSpPr>
        <p:spPr>
          <a:xfrm>
            <a:off x="7308304" y="620688"/>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err="1" smtClean="0">
                <a:solidFill>
                  <a:schemeClr val="bg1"/>
                </a:solidFill>
              </a:rPr>
              <a:t>Governança</a:t>
            </a:r>
            <a:endParaRPr lang="pt-BR" sz="1200" b="1" dirty="0">
              <a:solidFill>
                <a:schemeClr val="bg1"/>
              </a:solidFill>
            </a:endParaRPr>
          </a:p>
        </p:txBody>
      </p:sp>
      <p:sp>
        <p:nvSpPr>
          <p:cNvPr id="33" name="Arredondar Retângulo em um Canto Diagonal 32">
            <a:hlinkClick r:id="rId4" action="ppaction://hlinksldjump"/>
          </p:cNvPr>
          <p:cNvSpPr/>
          <p:nvPr/>
        </p:nvSpPr>
        <p:spPr>
          <a:xfrm>
            <a:off x="3851920"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34" name="Arredondar Retângulo em um Canto Diagonal 33">
            <a:hlinkClick r:id="rId5" action="ppaction://hlinksldjump"/>
          </p:cNvPr>
          <p:cNvSpPr/>
          <p:nvPr/>
        </p:nvSpPr>
        <p:spPr>
          <a:xfrm>
            <a:off x="2123728" y="620688"/>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pic>
        <p:nvPicPr>
          <p:cNvPr id="38" name="Picture 102" descr="Star"/>
          <p:cNvPicPr>
            <a:picLocks noChangeAspect="1" noChangeArrowheads="1"/>
          </p:cNvPicPr>
          <p:nvPr/>
        </p:nvPicPr>
        <p:blipFill>
          <a:blip r:embed="rId6" cstate="print"/>
          <a:srcRect/>
          <a:stretch>
            <a:fillRect/>
          </a:stretch>
        </p:blipFill>
        <p:spPr bwMode="auto">
          <a:xfrm>
            <a:off x="5148088" y="2276872"/>
            <a:ext cx="216000" cy="216000"/>
          </a:xfrm>
          <a:prstGeom prst="rect">
            <a:avLst/>
          </a:prstGeom>
          <a:noFill/>
          <a:ln w="9525">
            <a:noFill/>
            <a:miter lim="800000"/>
            <a:headEnd/>
            <a:tailEnd/>
          </a:ln>
        </p:spPr>
      </p:pic>
      <p:pic>
        <p:nvPicPr>
          <p:cNvPr id="51" name="Picture 2056" descr="Icon Magnifying Glass">
            <a:hlinkClick r:id="rId7" action="ppaction://hlinksldjump"/>
          </p:cNvPr>
          <p:cNvPicPr>
            <a:picLocks noChangeAspect="1" noChangeArrowheads="1"/>
          </p:cNvPicPr>
          <p:nvPr/>
        </p:nvPicPr>
        <p:blipFill>
          <a:blip r:embed="rId8" cstate="print"/>
          <a:srcRect/>
          <a:stretch>
            <a:fillRect/>
          </a:stretch>
        </p:blipFill>
        <p:spPr bwMode="auto">
          <a:xfrm>
            <a:off x="5508104" y="2276872"/>
            <a:ext cx="264750" cy="216000"/>
          </a:xfrm>
          <a:prstGeom prst="rect">
            <a:avLst/>
          </a:prstGeom>
          <a:noFill/>
          <a:ln w="9525">
            <a:noFill/>
            <a:miter lim="800000"/>
            <a:headEnd/>
            <a:tailEnd/>
          </a:ln>
        </p:spPr>
      </p:pic>
      <p:pic>
        <p:nvPicPr>
          <p:cNvPr id="52" name="Picture 2056" descr="Icon Magnifying Glass">
            <a:hlinkClick r:id="rId9" action="ppaction://hlinksldjump"/>
          </p:cNvPr>
          <p:cNvPicPr>
            <a:picLocks noChangeAspect="1" noChangeArrowheads="1"/>
          </p:cNvPicPr>
          <p:nvPr/>
        </p:nvPicPr>
        <p:blipFill>
          <a:blip r:embed="rId8" cstate="print"/>
          <a:srcRect/>
          <a:stretch>
            <a:fillRect/>
          </a:stretch>
        </p:blipFill>
        <p:spPr bwMode="auto">
          <a:xfrm>
            <a:off x="5508104" y="2636912"/>
            <a:ext cx="264750" cy="216000"/>
          </a:xfrm>
          <a:prstGeom prst="rect">
            <a:avLst/>
          </a:prstGeom>
          <a:noFill/>
          <a:ln w="9525">
            <a:noFill/>
            <a:miter lim="800000"/>
            <a:headEnd/>
            <a:tailEnd/>
          </a:ln>
        </p:spPr>
      </p:pic>
      <p:pic>
        <p:nvPicPr>
          <p:cNvPr id="53" name="Picture 2056" descr="Icon Magnifying Glass">
            <a:hlinkClick r:id="rId10" action="ppaction://hlinksldjump"/>
          </p:cNvPr>
          <p:cNvPicPr>
            <a:picLocks noChangeAspect="1" noChangeArrowheads="1"/>
          </p:cNvPicPr>
          <p:nvPr/>
        </p:nvPicPr>
        <p:blipFill>
          <a:blip r:embed="rId8" cstate="print"/>
          <a:srcRect/>
          <a:stretch>
            <a:fillRect/>
          </a:stretch>
        </p:blipFill>
        <p:spPr bwMode="auto">
          <a:xfrm>
            <a:off x="5508104" y="2996952"/>
            <a:ext cx="264750" cy="216000"/>
          </a:xfrm>
          <a:prstGeom prst="rect">
            <a:avLst/>
          </a:prstGeom>
          <a:noFill/>
          <a:ln w="9525">
            <a:noFill/>
            <a:miter lim="800000"/>
            <a:headEnd/>
            <a:tailEnd/>
          </a:ln>
        </p:spPr>
      </p:pic>
      <p:pic>
        <p:nvPicPr>
          <p:cNvPr id="54" name="Picture 2056" descr="Icon Magnifying Glass">
            <a:hlinkClick r:id="rId11" action="ppaction://hlinksldjump"/>
          </p:cNvPr>
          <p:cNvPicPr>
            <a:picLocks noChangeAspect="1" noChangeArrowheads="1"/>
          </p:cNvPicPr>
          <p:nvPr/>
        </p:nvPicPr>
        <p:blipFill>
          <a:blip r:embed="rId8" cstate="print"/>
          <a:srcRect/>
          <a:stretch>
            <a:fillRect/>
          </a:stretch>
        </p:blipFill>
        <p:spPr bwMode="auto">
          <a:xfrm>
            <a:off x="5508104" y="3356992"/>
            <a:ext cx="264750" cy="216000"/>
          </a:xfrm>
          <a:prstGeom prst="rect">
            <a:avLst/>
          </a:prstGeom>
          <a:noFill/>
          <a:ln w="9525">
            <a:noFill/>
            <a:miter lim="800000"/>
            <a:headEnd/>
            <a:tailEnd/>
          </a:ln>
        </p:spPr>
      </p:pic>
      <p:pic>
        <p:nvPicPr>
          <p:cNvPr id="56" name="Picture 2056" descr="Icon Magnifying Glass">
            <a:hlinkClick r:id="rId12" action="ppaction://hlinksldjump"/>
          </p:cNvPr>
          <p:cNvPicPr>
            <a:picLocks noChangeAspect="1" noChangeArrowheads="1"/>
          </p:cNvPicPr>
          <p:nvPr/>
        </p:nvPicPr>
        <p:blipFill>
          <a:blip r:embed="rId8" cstate="print"/>
          <a:srcRect/>
          <a:stretch>
            <a:fillRect/>
          </a:stretch>
        </p:blipFill>
        <p:spPr bwMode="auto">
          <a:xfrm>
            <a:off x="5508104" y="4077072"/>
            <a:ext cx="264750" cy="216000"/>
          </a:xfrm>
          <a:prstGeom prst="rect">
            <a:avLst/>
          </a:prstGeom>
          <a:noFill/>
          <a:ln w="9525">
            <a:noFill/>
            <a:miter lim="800000"/>
            <a:headEnd/>
            <a:tailEnd/>
          </a:ln>
        </p:spPr>
      </p:pic>
      <p:pic>
        <p:nvPicPr>
          <p:cNvPr id="57" name="Picture 2056" descr="Icon Magnifying Glass">
            <a:hlinkClick r:id="rId13" action="ppaction://hlinksldjump"/>
          </p:cNvPr>
          <p:cNvPicPr>
            <a:picLocks noChangeAspect="1" noChangeArrowheads="1"/>
          </p:cNvPicPr>
          <p:nvPr/>
        </p:nvPicPr>
        <p:blipFill>
          <a:blip r:embed="rId8" cstate="print"/>
          <a:srcRect/>
          <a:stretch>
            <a:fillRect/>
          </a:stretch>
        </p:blipFill>
        <p:spPr bwMode="auto">
          <a:xfrm>
            <a:off x="5508104" y="3717032"/>
            <a:ext cx="264750" cy="216000"/>
          </a:xfrm>
          <a:prstGeom prst="rect">
            <a:avLst/>
          </a:prstGeom>
          <a:noFill/>
          <a:ln w="9525">
            <a:noFill/>
            <a:miter lim="800000"/>
            <a:headEnd/>
            <a:tailEnd/>
          </a:ln>
        </p:spPr>
      </p:pic>
      <p:pic>
        <p:nvPicPr>
          <p:cNvPr id="32" name="Picture 102" descr="Star"/>
          <p:cNvPicPr>
            <a:picLocks noChangeAspect="1" noChangeArrowheads="1"/>
          </p:cNvPicPr>
          <p:nvPr/>
        </p:nvPicPr>
        <p:blipFill>
          <a:blip r:embed="rId6" cstate="print"/>
          <a:srcRect/>
          <a:stretch>
            <a:fillRect/>
          </a:stretch>
        </p:blipFill>
        <p:spPr bwMode="auto">
          <a:xfrm>
            <a:off x="5148064" y="3357016"/>
            <a:ext cx="216000" cy="216000"/>
          </a:xfrm>
          <a:prstGeom prst="rect">
            <a:avLst/>
          </a:prstGeom>
          <a:noFill/>
          <a:ln w="9525">
            <a:noFill/>
            <a:miter lim="800000"/>
            <a:headEnd/>
            <a:tailEnd/>
          </a:ln>
        </p:spPr>
      </p:pic>
      <p:pic>
        <p:nvPicPr>
          <p:cNvPr id="40" name="Picture 102" descr="Star"/>
          <p:cNvPicPr>
            <a:picLocks noChangeAspect="1" noChangeArrowheads="1"/>
          </p:cNvPicPr>
          <p:nvPr/>
        </p:nvPicPr>
        <p:blipFill>
          <a:blip r:embed="rId6" cstate="print"/>
          <a:srcRect/>
          <a:stretch>
            <a:fillRect/>
          </a:stretch>
        </p:blipFill>
        <p:spPr bwMode="auto">
          <a:xfrm>
            <a:off x="5148064" y="3717056"/>
            <a:ext cx="216000" cy="216000"/>
          </a:xfrm>
          <a:prstGeom prst="rect">
            <a:avLst/>
          </a:prstGeom>
          <a:noFill/>
          <a:ln w="9525">
            <a:noFill/>
            <a:miter lim="800000"/>
            <a:headEnd/>
            <a:tailEnd/>
          </a:ln>
        </p:spPr>
      </p:pic>
      <p:pic>
        <p:nvPicPr>
          <p:cNvPr id="41" name="Picture 2043" descr="Icon House">
            <a:hlinkClick r:id="rId14" action="ppaction://hlinksldjump" tooltip="Página Inicial"/>
          </p:cNvPr>
          <p:cNvPicPr>
            <a:picLocks noChangeArrowheads="1"/>
          </p:cNvPicPr>
          <p:nvPr/>
        </p:nvPicPr>
        <p:blipFill>
          <a:blip r:embed="rId15" cstate="print">
            <a:grayscl/>
          </a:blip>
          <a:srcRect/>
          <a:stretch>
            <a:fillRect/>
          </a:stretch>
        </p:blipFill>
        <p:spPr bwMode="auto">
          <a:xfrm>
            <a:off x="7884400" y="6230608"/>
            <a:ext cx="288000" cy="241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2" name="Picture 100" descr="Folder blue">
            <a:hlinkClick r:id="rId16" action="ppaction://hlinksldjump" tooltip="Portfólio de Demandas"/>
          </p:cNvPr>
          <p:cNvPicPr>
            <a:picLocks noChangeAspect="1" noChangeArrowheads="1"/>
          </p:cNvPicPr>
          <p:nvPr/>
        </p:nvPicPr>
        <p:blipFill>
          <a:blip r:embed="rId17">
            <a:extLst>
              <a:ext uri="{BEBA8EAE-BF5A-486C-A8C5-ECC9F3942E4B}">
                <a14:imgProps xmlns:a14="http://schemas.microsoft.com/office/drawing/2010/main">
                  <a14:imgLayer r:embed="rId18">
                    <a14:imgEffect>
                      <a14:saturation sat="0"/>
                    </a14:imgEffect>
                  </a14:imgLayer>
                </a14:imgProps>
              </a:ext>
            </a:extLst>
          </a:blip>
          <a:srcRect/>
          <a:stretch>
            <a:fillRect/>
          </a:stretch>
        </p:blipFill>
        <p:spPr bwMode="auto">
          <a:xfrm>
            <a:off x="8532472" y="6188736"/>
            <a:ext cx="288000" cy="288000"/>
          </a:xfrm>
          <a:prstGeom prst="rect">
            <a:avLst/>
          </a:prstGeom>
          <a:noFill/>
          <a:ln w="9525">
            <a:noFill/>
            <a:miter lim="800000"/>
            <a:headEnd/>
            <a:tailEnd/>
          </a:ln>
          <a:effectLst/>
        </p:spPr>
      </p:pic>
      <p:sp>
        <p:nvSpPr>
          <p:cNvPr id="43" name="CaixaDeTexto 42"/>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44" name="Picture 102" descr="Star"/>
          <p:cNvPicPr>
            <a:picLocks noChangeAspect="1" noChangeArrowheads="1"/>
          </p:cNvPicPr>
          <p:nvPr/>
        </p:nvPicPr>
        <p:blipFill>
          <a:blip r:embed="rId6" cstate="print"/>
          <a:srcRect/>
          <a:stretch>
            <a:fillRect/>
          </a:stretch>
        </p:blipFill>
        <p:spPr bwMode="auto">
          <a:xfrm>
            <a:off x="251544" y="6187370"/>
            <a:ext cx="216000" cy="216000"/>
          </a:xfrm>
          <a:prstGeom prst="rect">
            <a:avLst/>
          </a:prstGeom>
          <a:noFill/>
          <a:ln w="9525">
            <a:noFill/>
            <a:miter lim="800000"/>
            <a:headEnd/>
            <a:tailEnd/>
          </a:ln>
        </p:spPr>
      </p:pic>
      <p:pic>
        <p:nvPicPr>
          <p:cNvPr id="45" name="Picture 2056" descr="Icon Magnifying Glass"/>
          <p:cNvPicPr>
            <a:picLocks noChangeAspect="1" noChangeArrowheads="1"/>
          </p:cNvPicPr>
          <p:nvPr/>
        </p:nvPicPr>
        <p:blipFill>
          <a:blip r:embed="rId8" cstate="print"/>
          <a:srcRect/>
          <a:stretch>
            <a:fillRect/>
          </a:stretch>
        </p:blipFill>
        <p:spPr bwMode="auto">
          <a:xfrm>
            <a:off x="1642954" y="6187394"/>
            <a:ext cx="264750" cy="2160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628800"/>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Gestão de Pagamento de Precatórios</a:t>
            </a:r>
          </a:p>
        </p:txBody>
      </p:sp>
      <p:graphicFrame>
        <p:nvGraphicFramePr>
          <p:cNvPr id="22" name="Table 44"/>
          <p:cNvGraphicFramePr>
            <a:graphicFrameLocks noGrp="1"/>
          </p:cNvGraphicFramePr>
          <p:nvPr>
            <p:extLst>
              <p:ext uri="{D42A27DB-BD31-4B8C-83A1-F6EECF244321}">
                <p14:modId xmlns:p14="http://schemas.microsoft.com/office/powerpoint/2010/main" val="1181108532"/>
              </p:ext>
            </p:extLst>
          </p:nvPr>
        </p:nvGraphicFramePr>
        <p:xfrm>
          <a:off x="467544" y="548680"/>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sz="1800" kern="1200" dirty="0" smtClean="0">
                          <a:solidFill>
                            <a:schemeClr val="tx1"/>
                          </a:solidFill>
                          <a:latin typeface="+mn-lt"/>
                          <a:ea typeface="+mn-ea"/>
                          <a:cs typeface="+mn-cs"/>
                        </a:rPr>
                        <a:t>Dr. Carlos Moraes</a:t>
                      </a:r>
                      <a:endParaRPr lang="pt-BR"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Maio/2012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637068639"/>
              </p:ext>
            </p:extLst>
          </p:nvPr>
        </p:nvGraphicFramePr>
        <p:xfrm>
          <a:off x="467544" y="1628800"/>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O projeto em questão visa propiciar um controle informatizado dos precatórios,</a:t>
                      </a:r>
                      <a:r>
                        <a:rPr lang="pt-BR" sz="1800" kern="1200" baseline="0" dirty="0" smtClean="0">
                          <a:solidFill>
                            <a:schemeClr val="tx1"/>
                          </a:solidFill>
                          <a:latin typeface="+mn-lt"/>
                          <a:ea typeface="+mn-ea"/>
                          <a:cs typeface="+mn-cs"/>
                        </a:rPr>
                        <a:t> i</a:t>
                      </a:r>
                      <a:r>
                        <a:rPr lang="pt-BR" sz="1800" kern="1200" dirty="0" smtClean="0">
                          <a:solidFill>
                            <a:schemeClr val="tx1"/>
                          </a:solidFill>
                          <a:latin typeface="+mn-lt"/>
                          <a:ea typeface="+mn-ea"/>
                          <a:cs typeface="+mn-cs"/>
                        </a:rPr>
                        <a:t>ntegrada com o </a:t>
                      </a:r>
                      <a:r>
                        <a:rPr lang="pt-BR" sz="1800" kern="1200" dirty="0" err="1" smtClean="0">
                          <a:solidFill>
                            <a:schemeClr val="tx1"/>
                          </a:solidFill>
                          <a:latin typeface="+mn-lt"/>
                          <a:ea typeface="+mn-ea"/>
                          <a:cs typeface="+mn-cs"/>
                        </a:rPr>
                        <a:t>Judwin</a:t>
                      </a:r>
                      <a:r>
                        <a:rPr lang="pt-BR" sz="1800" kern="1200" dirty="0" smtClean="0">
                          <a:solidFill>
                            <a:schemeClr val="tx1"/>
                          </a:solidFill>
                          <a:latin typeface="+mn-lt"/>
                          <a:ea typeface="+mn-ea"/>
                          <a:cs typeface="+mn-cs"/>
                        </a:rPr>
                        <a:t> do 2º Grau, que busque as ações de Precatório e Requisição de Pequeno Valor (RPV), permitindo a alimentação e o acompanhamento dos pagamentos dos precatórios.</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1979712" y="-12870"/>
            <a:ext cx="216000"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628800"/>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Conhecer Virtual</a:t>
            </a:r>
          </a:p>
        </p:txBody>
      </p:sp>
      <p:graphicFrame>
        <p:nvGraphicFramePr>
          <p:cNvPr id="22" name="Table 44"/>
          <p:cNvGraphicFramePr>
            <a:graphicFrameLocks noGrp="1"/>
          </p:cNvGraphicFramePr>
          <p:nvPr>
            <p:extLst>
              <p:ext uri="{D42A27DB-BD31-4B8C-83A1-F6EECF244321}">
                <p14:modId xmlns:p14="http://schemas.microsoft.com/office/powerpoint/2010/main" val="4013866496"/>
              </p:ext>
            </p:extLst>
          </p:nvPr>
        </p:nvGraphicFramePr>
        <p:xfrm>
          <a:off x="467544" y="548680"/>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sz="1800" kern="1200" dirty="0" smtClean="0">
                          <a:solidFill>
                            <a:schemeClr val="tx1"/>
                          </a:solidFill>
                          <a:latin typeface="+mn-lt"/>
                          <a:ea typeface="+mn-ea"/>
                          <a:cs typeface="+mn-cs"/>
                        </a:rPr>
                        <a:t>Desembargador Luiz Carlos Figueiredo</a:t>
                      </a:r>
                      <a:endParaRPr lang="pt-BR"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Maio/2012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866938208"/>
              </p:ext>
            </p:extLst>
          </p:nvPr>
        </p:nvGraphicFramePr>
        <p:xfrm>
          <a:off x="467544" y="1628800"/>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O projeto em questão tem por objetivo utilizar a videoconferência para facilitar o</a:t>
                      </a:r>
                      <a:r>
                        <a:rPr lang="pt-BR" sz="1800" kern="1200" baseline="0" dirty="0" smtClean="0">
                          <a:solidFill>
                            <a:schemeClr val="tx1"/>
                          </a:solidFill>
                          <a:latin typeface="+mn-lt"/>
                          <a:ea typeface="+mn-ea"/>
                          <a:cs typeface="+mn-cs"/>
                        </a:rPr>
                        <a:t> </a:t>
                      </a:r>
                      <a:r>
                        <a:rPr lang="pt-BR" sz="1800" kern="1200" dirty="0" smtClean="0">
                          <a:solidFill>
                            <a:schemeClr val="tx1"/>
                          </a:solidFill>
                          <a:latin typeface="+mn-lt"/>
                          <a:ea typeface="+mn-ea"/>
                          <a:cs typeface="+mn-cs"/>
                        </a:rPr>
                        <a:t>primeiro contato entre um pretendente a uma adoção nacional ou internacional e uma criança residente em comarca do estado, resultando na propositura de ação de adoção.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3146354" y="1644"/>
            <a:ext cx="432048"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Gestão da Execução Penal</a:t>
            </a:r>
          </a:p>
        </p:txBody>
      </p:sp>
      <p:graphicFrame>
        <p:nvGraphicFramePr>
          <p:cNvPr id="22" name="Table 44"/>
          <p:cNvGraphicFramePr>
            <a:graphicFrameLocks noGrp="1"/>
          </p:cNvGraphicFramePr>
          <p:nvPr>
            <p:extLst>
              <p:ext uri="{D42A27DB-BD31-4B8C-83A1-F6EECF244321}">
                <p14:modId xmlns:p14="http://schemas.microsoft.com/office/powerpoint/2010/main" val="2069126715"/>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sz="1800" kern="1200" dirty="0" smtClean="0">
                          <a:solidFill>
                            <a:schemeClr val="tx1"/>
                          </a:solidFill>
                          <a:latin typeface="+mn-lt"/>
                          <a:ea typeface="+mn-ea"/>
                          <a:cs typeface="+mn-cs"/>
                        </a:rPr>
                        <a:t>Janaina Nunes de Menezes (VEP)</a:t>
                      </a:r>
                      <a:endParaRPr lang="pt-BR"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Outubro/2011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545321347"/>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O sistema em questão deverá, a partir de lançamentos diversos, elaborar os cálculos de prazos para benefícios e liquidação de penas das Varas de Execuções Penais.</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Novo Themis</a:t>
            </a:r>
          </a:p>
        </p:txBody>
      </p:sp>
      <p:graphicFrame>
        <p:nvGraphicFramePr>
          <p:cNvPr id="22" name="Table 44"/>
          <p:cNvGraphicFramePr>
            <a:graphicFrameLocks noGrp="1"/>
          </p:cNvGraphicFramePr>
          <p:nvPr>
            <p:extLst>
              <p:ext uri="{D42A27DB-BD31-4B8C-83A1-F6EECF244321}">
                <p14:modId xmlns:p14="http://schemas.microsoft.com/office/powerpoint/2010/main" val="2651925403"/>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Norma Lyra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841673086"/>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Novo sistema que visa substituir o sistema atual. Replicando</a:t>
                      </a:r>
                      <a:r>
                        <a:rPr lang="pt-BR" sz="1800" b="0" baseline="0" dirty="0" smtClean="0"/>
                        <a:t> funcionalidades presentes e incluindo novas funcionalidades.</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0"/>
          <p:cNvGraphicFramePr>
            <a:graphicFrameLocks noGrp="1"/>
          </p:cNvGraphicFramePr>
          <p:nvPr>
            <p:extLst>
              <p:ext uri="{D42A27DB-BD31-4B8C-83A1-F6EECF244321}">
                <p14:modId xmlns:p14="http://schemas.microsoft.com/office/powerpoint/2010/main" val="880617581"/>
              </p:ext>
            </p:extLst>
          </p:nvPr>
        </p:nvGraphicFramePr>
        <p:xfrm>
          <a:off x="611560" y="1772816"/>
          <a:ext cx="7992888" cy="1851635"/>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2º Grau</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baseline="0" dirty="0" smtClean="0"/>
                        <a:t>Processos Apensados (Extinção de Barramentos)</a:t>
                      </a:r>
                      <a:endParaRPr lang="pt-BR" sz="1600" dirty="0"/>
                    </a:p>
                  </a:txBody>
                  <a:tcPr/>
                </a:tc>
                <a:tc>
                  <a:txBody>
                    <a:bodyPr/>
                    <a:lstStyle/>
                    <a:p>
                      <a:pPr algn="ctr"/>
                      <a:r>
                        <a:rPr lang="pt-BR" sz="1600" dirty="0" smtClean="0"/>
                        <a:t>Dez/12</a:t>
                      </a:r>
                      <a:endParaRPr lang="pt-BR" sz="1600" dirty="0"/>
                    </a:p>
                  </a:txBody>
                  <a:tcPr/>
                </a:tc>
                <a:tc>
                  <a:txBody>
                    <a:bodyPr/>
                    <a:lstStyle/>
                    <a:p>
                      <a:pPr algn="r"/>
                      <a:r>
                        <a:rPr lang="pt-BR" sz="1600" dirty="0" smtClean="0"/>
                        <a:t>40%</a:t>
                      </a:r>
                      <a:endParaRPr lang="pt-BR" sz="1600" dirty="0"/>
                    </a:p>
                  </a:txBody>
                  <a:tcPr/>
                </a:tc>
              </a:tr>
              <a:tr h="370327">
                <a:tc>
                  <a:txBody>
                    <a:bodyPr/>
                    <a:lstStyle/>
                    <a:p>
                      <a:r>
                        <a:rPr lang="pt-BR" sz="1600" dirty="0" smtClean="0"/>
                        <a:t>Sessão de Julgamento Eletrônico</a:t>
                      </a:r>
                      <a:endParaRPr lang="pt-BR" sz="1600" dirty="0"/>
                    </a:p>
                  </a:txBody>
                  <a:tcPr/>
                </a:tc>
                <a:tc>
                  <a:txBody>
                    <a:bodyPr/>
                    <a:lstStyle/>
                    <a:p>
                      <a:pPr algn="ctr"/>
                      <a:r>
                        <a:rPr lang="pt-PT" sz="1600" dirty="0" err="1" smtClean="0"/>
                        <a:t>Concl</a:t>
                      </a:r>
                      <a:r>
                        <a:rPr lang="pt-PT" sz="1600" dirty="0" smtClean="0"/>
                        <a:t>.</a:t>
                      </a:r>
                      <a:endParaRPr lang="pt-BR" sz="1600" dirty="0"/>
                    </a:p>
                  </a:txBody>
                  <a:tcPr/>
                </a:tc>
                <a:tc>
                  <a:txBody>
                    <a:bodyPr/>
                    <a:lstStyle/>
                    <a:p>
                      <a:pPr algn="r"/>
                      <a:r>
                        <a:rPr lang="pt-PT" sz="1600" dirty="0" smtClean="0"/>
                        <a:t>100%</a:t>
                      </a:r>
                      <a:endParaRPr lang="pt-BR" sz="1600" dirty="0"/>
                    </a:p>
                  </a:txBody>
                  <a:tcPr/>
                </a:tc>
              </a:tr>
              <a:tr h="370327">
                <a:tc>
                  <a:txBody>
                    <a:bodyPr/>
                    <a:lstStyle/>
                    <a:p>
                      <a:r>
                        <a:rPr lang="pt-BR" sz="1600" dirty="0" smtClean="0"/>
                        <a:t>Repercussão Geral (Extinção</a:t>
                      </a:r>
                      <a:r>
                        <a:rPr lang="pt-BR" sz="1600" baseline="0" dirty="0" smtClean="0"/>
                        <a:t> de Paradigmas)</a:t>
                      </a:r>
                      <a:endParaRPr lang="pt-BR" sz="1600" dirty="0"/>
                    </a:p>
                  </a:txBody>
                  <a:tcPr/>
                </a:tc>
                <a:tc>
                  <a:txBody>
                    <a:bodyPr/>
                    <a:lstStyle/>
                    <a:p>
                      <a:pPr algn="ctr"/>
                      <a:r>
                        <a:rPr lang="pt-PT" sz="1600" dirty="0" smtClean="0"/>
                        <a:t>N/D</a:t>
                      </a:r>
                      <a:endParaRPr lang="pt-BR" sz="1600" dirty="0"/>
                    </a:p>
                  </a:txBody>
                  <a:tcPr/>
                </a:tc>
                <a:tc>
                  <a:txBody>
                    <a:bodyPr/>
                    <a:lstStyle/>
                    <a:p>
                      <a:pPr algn="r"/>
                      <a:r>
                        <a:rPr lang="pt-PT" sz="1600" dirty="0" smtClean="0"/>
                        <a:t>10%</a:t>
                      </a:r>
                      <a:endParaRPr lang="pt-BR" sz="1600" dirty="0"/>
                    </a:p>
                  </a:txBody>
                  <a:tcPr/>
                </a:tc>
              </a:tr>
              <a:tr h="370327">
                <a:tc>
                  <a:txBody>
                    <a:bodyPr/>
                    <a:lstStyle/>
                    <a:p>
                      <a:r>
                        <a:rPr lang="pt-BR" sz="1600" dirty="0" smtClean="0"/>
                        <a:t>Gestão da Execução Penal</a:t>
                      </a:r>
                      <a:endParaRPr lang="pt-BR" sz="1600" dirty="0"/>
                    </a:p>
                  </a:txBody>
                  <a:tcPr/>
                </a:tc>
                <a:tc>
                  <a:txBody>
                    <a:bodyPr/>
                    <a:lstStyle/>
                    <a:p>
                      <a:pPr algn="ctr"/>
                      <a:r>
                        <a:rPr lang="pt-BR" sz="1600" dirty="0" smtClean="0"/>
                        <a:t>N/D</a:t>
                      </a:r>
                      <a:endParaRPr lang="pt-BR" sz="1600" dirty="0"/>
                    </a:p>
                  </a:txBody>
                  <a:tcPr/>
                </a:tc>
                <a:tc>
                  <a:txBody>
                    <a:bodyPr/>
                    <a:lstStyle/>
                    <a:p>
                      <a:pPr algn="r"/>
                      <a:endParaRPr lang="pt-BR" sz="1600" dirty="0"/>
                    </a:p>
                  </a:txBody>
                  <a:tcPr/>
                </a:tc>
              </a:tr>
            </a:tbl>
          </a:graphicData>
        </a:graphic>
      </p:graphicFrame>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pSp>
        <p:nvGrpSpPr>
          <p:cNvPr id="2" name="Grupo 52"/>
          <p:cNvGrpSpPr/>
          <p:nvPr/>
        </p:nvGrpSpPr>
        <p:grpSpPr>
          <a:xfrm>
            <a:off x="179512" y="1268760"/>
            <a:ext cx="8784975" cy="4874478"/>
            <a:chOff x="393607" y="1844824"/>
            <a:chExt cx="8426865" cy="4680520"/>
          </a:xfrm>
          <a:effectLst>
            <a:outerShdw blurRad="50800" dist="38100" dir="2700000" algn="tl" rotWithShape="0">
              <a:srgbClr val="000000">
                <a:alpha val="43000"/>
              </a:srgbClr>
            </a:outerShdw>
          </a:effectLst>
        </p:grpSpPr>
        <p:cxnSp>
          <p:nvCxnSpPr>
            <p:cNvPr id="54" name="Conector reto 53"/>
            <p:cNvCxnSpPr/>
            <p:nvPr/>
          </p:nvCxnSpPr>
          <p:spPr>
            <a:xfrm>
              <a:off x="393607" y="1916832"/>
              <a:ext cx="0" cy="460851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393607" y="6525344"/>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V="1">
              <a:off x="8820472" y="1988840"/>
              <a:ext cx="0" cy="453650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flipH="1">
              <a:off x="1907704" y="1988840"/>
              <a:ext cx="6912768"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Conector reto 57"/>
            <p:cNvCxnSpPr/>
            <p:nvPr/>
          </p:nvCxnSpPr>
          <p:spPr>
            <a:xfrm flipV="1">
              <a:off x="1907704" y="1844824"/>
              <a:ext cx="0" cy="14401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86" name="Picture 2056" descr="Icon Magnifying Glass">
            <a:hlinkClick r:id="rId2" action="ppaction://hlinksldjump"/>
          </p:cNvPr>
          <p:cNvPicPr>
            <a:picLocks noChangeAspect="1" noChangeArrowheads="1"/>
          </p:cNvPicPr>
          <p:nvPr/>
        </p:nvPicPr>
        <p:blipFill>
          <a:blip r:embed="rId3" cstate="print"/>
          <a:srcRect/>
          <a:stretch>
            <a:fillRect/>
          </a:stretch>
        </p:blipFill>
        <p:spPr bwMode="auto">
          <a:xfrm>
            <a:off x="5796144" y="2210004"/>
            <a:ext cx="264750" cy="216000"/>
          </a:xfrm>
          <a:prstGeom prst="rect">
            <a:avLst/>
          </a:prstGeom>
          <a:noFill/>
          <a:ln w="9525">
            <a:noFill/>
            <a:miter lim="800000"/>
            <a:headEnd/>
            <a:tailEnd/>
          </a:ln>
        </p:spPr>
      </p:pic>
      <p:pic>
        <p:nvPicPr>
          <p:cNvPr id="87" name="Picture 102" descr="Star"/>
          <p:cNvPicPr>
            <a:picLocks noChangeAspect="1" noChangeArrowheads="1"/>
          </p:cNvPicPr>
          <p:nvPr/>
        </p:nvPicPr>
        <p:blipFill>
          <a:blip r:embed="rId4" cstate="print"/>
          <a:srcRect/>
          <a:stretch>
            <a:fillRect/>
          </a:stretch>
        </p:blipFill>
        <p:spPr bwMode="auto">
          <a:xfrm>
            <a:off x="5508104" y="2570044"/>
            <a:ext cx="216000" cy="216000"/>
          </a:xfrm>
          <a:prstGeom prst="rect">
            <a:avLst/>
          </a:prstGeom>
          <a:noFill/>
          <a:ln w="9525">
            <a:noFill/>
            <a:miter lim="800000"/>
            <a:headEnd/>
            <a:tailEnd/>
          </a:ln>
        </p:spPr>
      </p:pic>
      <p:pic>
        <p:nvPicPr>
          <p:cNvPr id="88" name="Picture 2056" descr="Icon Magnifying Glass">
            <a:hlinkClick r:id="rId5" action="ppaction://hlinksldjump"/>
          </p:cNvPr>
          <p:cNvPicPr>
            <a:picLocks noChangeAspect="1" noChangeArrowheads="1"/>
          </p:cNvPicPr>
          <p:nvPr/>
        </p:nvPicPr>
        <p:blipFill>
          <a:blip r:embed="rId3" cstate="print"/>
          <a:srcRect/>
          <a:stretch>
            <a:fillRect/>
          </a:stretch>
        </p:blipFill>
        <p:spPr bwMode="auto">
          <a:xfrm>
            <a:off x="5796144" y="2570044"/>
            <a:ext cx="264750" cy="216000"/>
          </a:xfrm>
          <a:prstGeom prst="rect">
            <a:avLst/>
          </a:prstGeom>
          <a:noFill/>
          <a:ln w="9525">
            <a:noFill/>
            <a:miter lim="800000"/>
            <a:headEnd/>
            <a:tailEnd/>
          </a:ln>
        </p:spPr>
      </p:pic>
      <p:pic>
        <p:nvPicPr>
          <p:cNvPr id="90" name="Picture 2056" descr="Icon Magnifying Glass">
            <a:hlinkClick r:id="rId6" action="ppaction://hlinksldjump"/>
          </p:cNvPr>
          <p:cNvPicPr>
            <a:picLocks noChangeAspect="1" noChangeArrowheads="1"/>
          </p:cNvPicPr>
          <p:nvPr/>
        </p:nvPicPr>
        <p:blipFill>
          <a:blip r:embed="rId3" cstate="print"/>
          <a:srcRect/>
          <a:stretch>
            <a:fillRect/>
          </a:stretch>
        </p:blipFill>
        <p:spPr bwMode="auto">
          <a:xfrm>
            <a:off x="5796144" y="2953234"/>
            <a:ext cx="264750" cy="216000"/>
          </a:xfrm>
          <a:prstGeom prst="rect">
            <a:avLst/>
          </a:prstGeom>
          <a:noFill/>
          <a:ln w="9525">
            <a:noFill/>
            <a:miter lim="800000"/>
            <a:headEnd/>
            <a:tailEnd/>
          </a:ln>
        </p:spPr>
      </p:pic>
      <p:graphicFrame>
        <p:nvGraphicFramePr>
          <p:cNvPr id="99" name="Object 97"/>
          <p:cNvGraphicFramePr>
            <a:graphicFrameLocks/>
          </p:cNvGraphicFramePr>
          <p:nvPr>
            <p:extLst>
              <p:ext uri="{D42A27DB-BD31-4B8C-83A1-F6EECF244321}">
                <p14:modId xmlns:p14="http://schemas.microsoft.com/office/powerpoint/2010/main" val="134678834"/>
              </p:ext>
            </p:extLst>
          </p:nvPr>
        </p:nvGraphicFramePr>
        <p:xfrm>
          <a:off x="7092280" y="2096536"/>
          <a:ext cx="1395155" cy="4825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0" name="Object 97"/>
          <p:cNvGraphicFramePr>
            <a:graphicFrameLocks/>
          </p:cNvGraphicFramePr>
          <p:nvPr>
            <p:extLst>
              <p:ext uri="{D42A27DB-BD31-4B8C-83A1-F6EECF244321}">
                <p14:modId xmlns:p14="http://schemas.microsoft.com/office/powerpoint/2010/main" val="3112564377"/>
              </p:ext>
            </p:extLst>
          </p:nvPr>
        </p:nvGraphicFramePr>
        <p:xfrm>
          <a:off x="7137285" y="2189270"/>
          <a:ext cx="1278000" cy="2970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1" name="Object 97"/>
          <p:cNvGraphicFramePr>
            <a:graphicFrameLocks/>
          </p:cNvGraphicFramePr>
          <p:nvPr>
            <p:extLst>
              <p:ext uri="{D42A27DB-BD31-4B8C-83A1-F6EECF244321}">
                <p14:modId xmlns:p14="http://schemas.microsoft.com/office/powerpoint/2010/main" val="1066309645"/>
              </p:ext>
            </p:extLst>
          </p:nvPr>
        </p:nvGraphicFramePr>
        <p:xfrm>
          <a:off x="7092280" y="2456576"/>
          <a:ext cx="1395155" cy="4825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2" name="Object 97"/>
          <p:cNvGraphicFramePr>
            <a:graphicFrameLocks/>
          </p:cNvGraphicFramePr>
          <p:nvPr>
            <p:extLst>
              <p:ext uri="{D42A27DB-BD31-4B8C-83A1-F6EECF244321}">
                <p14:modId xmlns:p14="http://schemas.microsoft.com/office/powerpoint/2010/main" val="120688812"/>
              </p:ext>
            </p:extLst>
          </p:nvPr>
        </p:nvGraphicFramePr>
        <p:xfrm>
          <a:off x="7137285" y="2549310"/>
          <a:ext cx="1278000" cy="29703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3" name="Object 97"/>
          <p:cNvGraphicFramePr>
            <a:graphicFrameLocks/>
          </p:cNvGraphicFramePr>
          <p:nvPr>
            <p:extLst>
              <p:ext uri="{D42A27DB-BD31-4B8C-83A1-F6EECF244321}">
                <p14:modId xmlns:p14="http://schemas.microsoft.com/office/powerpoint/2010/main" val="1678492692"/>
              </p:ext>
            </p:extLst>
          </p:nvPr>
        </p:nvGraphicFramePr>
        <p:xfrm>
          <a:off x="7092280" y="2830749"/>
          <a:ext cx="1395155" cy="48250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4" name="Object 97"/>
          <p:cNvGraphicFramePr>
            <a:graphicFrameLocks/>
          </p:cNvGraphicFramePr>
          <p:nvPr>
            <p:extLst>
              <p:ext uri="{D42A27DB-BD31-4B8C-83A1-F6EECF244321}">
                <p14:modId xmlns:p14="http://schemas.microsoft.com/office/powerpoint/2010/main" val="1658864054"/>
              </p:ext>
            </p:extLst>
          </p:nvPr>
        </p:nvGraphicFramePr>
        <p:xfrm>
          <a:off x="7137285" y="2923483"/>
          <a:ext cx="1278000" cy="297033"/>
        </p:xfrm>
        <a:graphic>
          <a:graphicData uri="http://schemas.openxmlformats.org/drawingml/2006/chart">
            <c:chart xmlns:c="http://schemas.openxmlformats.org/drawingml/2006/chart" xmlns:r="http://schemas.openxmlformats.org/officeDocument/2006/relationships" r:id="rId12"/>
          </a:graphicData>
        </a:graphic>
      </p:graphicFrame>
      <p:pic>
        <p:nvPicPr>
          <p:cNvPr id="106" name="Picture 56" descr="Viewer file"/>
          <p:cNvPicPr>
            <a:picLocks noChangeAspect="1" noChangeArrowheads="1"/>
          </p:cNvPicPr>
          <p:nvPr/>
        </p:nvPicPr>
        <p:blipFill>
          <a:blip r:embed="rId13" cstate="print"/>
          <a:srcRect/>
          <a:stretch>
            <a:fillRect/>
          </a:stretch>
        </p:blipFill>
        <p:spPr bwMode="auto">
          <a:xfrm>
            <a:off x="8316416" y="1844824"/>
            <a:ext cx="216000" cy="216000"/>
          </a:xfrm>
          <a:prstGeom prst="rect">
            <a:avLst/>
          </a:prstGeom>
          <a:noFill/>
          <a:ln w="9525">
            <a:noFill/>
            <a:miter lim="800000"/>
            <a:headEnd/>
            <a:tailEnd/>
          </a:ln>
        </p:spPr>
      </p:pic>
      <p:sp>
        <p:nvSpPr>
          <p:cNvPr id="41" name="CaixaDeTexto 39"/>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42" name="Picture 102" descr="Star"/>
          <p:cNvPicPr>
            <a:picLocks noChangeAspect="1" noChangeArrowheads="1"/>
          </p:cNvPicPr>
          <p:nvPr/>
        </p:nvPicPr>
        <p:blipFill>
          <a:blip r:embed="rId4" cstate="print"/>
          <a:srcRect/>
          <a:stretch>
            <a:fillRect/>
          </a:stretch>
        </p:blipFill>
        <p:spPr bwMode="auto">
          <a:xfrm>
            <a:off x="251544" y="6187370"/>
            <a:ext cx="216000" cy="216000"/>
          </a:xfrm>
          <a:prstGeom prst="rect">
            <a:avLst/>
          </a:prstGeom>
          <a:noFill/>
          <a:ln w="9525">
            <a:noFill/>
            <a:miter lim="800000"/>
            <a:headEnd/>
            <a:tailEnd/>
          </a:ln>
        </p:spPr>
      </p:pic>
      <p:pic>
        <p:nvPicPr>
          <p:cNvPr id="43" name="Picture 2056" descr="Icon Magnifying Glass"/>
          <p:cNvPicPr>
            <a:picLocks noChangeAspect="1" noChangeArrowheads="1"/>
          </p:cNvPicPr>
          <p:nvPr/>
        </p:nvPicPr>
        <p:blipFill>
          <a:blip r:embed="rId3" cstate="print"/>
          <a:srcRect/>
          <a:stretch>
            <a:fillRect/>
          </a:stretch>
        </p:blipFill>
        <p:spPr bwMode="auto">
          <a:xfrm>
            <a:off x="1642954" y="6187394"/>
            <a:ext cx="264750" cy="216000"/>
          </a:xfrm>
          <a:prstGeom prst="rect">
            <a:avLst/>
          </a:prstGeom>
          <a:noFill/>
          <a:ln w="9525">
            <a:noFill/>
            <a:miter lim="800000"/>
            <a:headEnd/>
            <a:tailEnd/>
          </a:ln>
        </p:spPr>
      </p:pic>
      <p:pic>
        <p:nvPicPr>
          <p:cNvPr id="45" name="Picture 2043" descr="Icon House">
            <a:hlinkClick r:id="rId14" action="ppaction://hlinksldjump" tooltip="Página Inicial"/>
          </p:cNvPr>
          <p:cNvPicPr>
            <a:picLocks noChangeAspect="1" noChangeArrowheads="1"/>
          </p:cNvPicPr>
          <p:nvPr/>
        </p:nvPicPr>
        <p:blipFill>
          <a:blip r:embed="rId15"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46"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49"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50" name="Oval 281">
              <a:hlinkClick r:id="rId16"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52" name="Group 159"/>
          <p:cNvGrpSpPr>
            <a:grpSpLocks noChangeAspect="1"/>
          </p:cNvGrpSpPr>
          <p:nvPr/>
        </p:nvGrpSpPr>
        <p:grpSpPr bwMode="auto">
          <a:xfrm>
            <a:off x="4617016" y="627539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53"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60" name="Oval 161">
              <a:hlinkClick r:id="rId17" action="ppaction://hlinksldjump"/>
            </p:cNvPr>
            <p:cNvSpPr>
              <a:spLocks noChangeArrowheads="1"/>
            </p:cNvSpPr>
            <p:nvPr/>
          </p:nvSpPr>
          <p:spPr bwMode="gray">
            <a:xfrm>
              <a:off x="3335" y="1428"/>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2</a:t>
              </a:r>
            </a:p>
          </p:txBody>
        </p:sp>
      </p:grpSp>
      <p:grpSp>
        <p:nvGrpSpPr>
          <p:cNvPr id="61" name="Group 159"/>
          <p:cNvGrpSpPr>
            <a:grpSpLocks noChangeAspect="1"/>
          </p:cNvGrpSpPr>
          <p:nvPr/>
        </p:nvGrpSpPr>
        <p:grpSpPr bwMode="auto">
          <a:xfrm>
            <a:off x="4950064" y="6271220"/>
            <a:ext cx="198000" cy="198000"/>
            <a:chOff x="3335" y="1428"/>
            <a:chExt cx="182" cy="168"/>
          </a:xfrm>
          <a:solidFill>
            <a:schemeClr val="bg1"/>
          </a:solidFill>
          <a:effectLst>
            <a:outerShdw blurRad="50800" dist="38100" dir="2700000" algn="tl" rotWithShape="0">
              <a:prstClr val="black">
                <a:alpha val="40000"/>
              </a:prstClr>
            </a:outerShdw>
          </a:effectLst>
        </p:grpSpPr>
        <p:sp>
          <p:nvSpPr>
            <p:cNvPr id="62" name="Oval 160"/>
            <p:cNvSpPr>
              <a:spLocks noChangeArrowheads="1"/>
            </p:cNvSpPr>
            <p:nvPr/>
          </p:nvSpPr>
          <p:spPr bwMode="gray">
            <a:xfrm>
              <a:off x="3355" y="1441"/>
              <a:ext cx="142" cy="142"/>
            </a:xfrm>
            <a:prstGeom prst="ellipse">
              <a:avLst/>
            </a:prstGeom>
            <a:grpFill/>
            <a:ln w="9525">
              <a:solidFill>
                <a:schemeClr val="bg1"/>
              </a:solidFill>
              <a:round/>
              <a:headEnd/>
              <a:tailEnd/>
            </a:ln>
          </p:spPr>
          <p:txBody>
            <a:bodyPr wrap="none" lIns="166553" tIns="83276" rIns="166553" bIns="83276" anchor="ctr" anchorCtr="1"/>
            <a:lstStyle/>
            <a:p>
              <a:endParaRPr lang="pt-BR"/>
            </a:p>
          </p:txBody>
        </p:sp>
        <p:sp>
          <p:nvSpPr>
            <p:cNvPr id="73" name="Oval 161"/>
            <p:cNvSpPr>
              <a:spLocks noChangeArrowheads="1"/>
            </p:cNvSpPr>
            <p:nvPr/>
          </p:nvSpPr>
          <p:spPr bwMode="gray">
            <a:xfrm>
              <a:off x="3335" y="1428"/>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3</a:t>
              </a:r>
            </a:p>
          </p:txBody>
        </p:sp>
      </p:grpSp>
      <p:pic>
        <p:nvPicPr>
          <p:cNvPr id="74" name="Picture 100" descr="Folder blue">
            <a:hlinkClick r:id="rId18" action="ppaction://hlinksldjump" tooltip="Portfólio de Demandas"/>
          </p:cNvPr>
          <p:cNvPicPr>
            <a:picLocks noChangeAspect="1" noChangeArrowheads="1"/>
          </p:cNvPicPr>
          <p:nvPr/>
        </p:nvPicPr>
        <p:blipFill>
          <a:blip r:embed="rId19"/>
          <a:srcRect/>
          <a:stretch>
            <a:fillRect/>
          </a:stretch>
        </p:blipFill>
        <p:spPr bwMode="auto">
          <a:xfrm>
            <a:off x="8704196" y="6228108"/>
            <a:ext cx="288000" cy="288000"/>
          </a:xfrm>
          <a:prstGeom prst="rect">
            <a:avLst/>
          </a:prstGeom>
          <a:noFill/>
          <a:ln w="9525">
            <a:noFill/>
            <a:miter lim="800000"/>
            <a:headEnd/>
            <a:tailEnd/>
          </a:ln>
          <a:effectLst/>
        </p:spPr>
      </p:pic>
      <p:grpSp>
        <p:nvGrpSpPr>
          <p:cNvPr id="75" name="Group 279"/>
          <p:cNvGrpSpPr>
            <a:grpSpLocks noChangeAspect="1"/>
          </p:cNvGrpSpPr>
          <p:nvPr/>
        </p:nvGrpSpPr>
        <p:grpSpPr bwMode="auto">
          <a:xfrm>
            <a:off x="3941952" y="6277948"/>
            <a:ext cx="198000" cy="198000"/>
            <a:chOff x="3507" y="1060"/>
            <a:chExt cx="182" cy="168"/>
          </a:xfrm>
          <a:effectLst>
            <a:outerShdw blurRad="50800" dist="38100" dir="2700000" algn="tl" rotWithShape="0">
              <a:prstClr val="black">
                <a:alpha val="40000"/>
              </a:prstClr>
            </a:outerShdw>
          </a:effectLst>
        </p:grpSpPr>
        <p:sp>
          <p:nvSpPr>
            <p:cNvPr id="76"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77" name="Oval 281">
              <a:hlinkClick r:id="rId20"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sp>
        <p:nvSpPr>
          <p:cNvPr id="78" name="Arredondar Retângulo em um Canto Diagonal 77"/>
          <p:cNvSpPr/>
          <p:nvPr/>
        </p:nvSpPr>
        <p:spPr>
          <a:xfrm>
            <a:off x="251520" y="404102"/>
            <a:ext cx="1514097"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79" name="Arredondar Retângulo em um Canto Diagonal 78">
            <a:hlinkClick r:id="rId21"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80" name="Arredondar Retângulo em um Canto Diagonal 79">
            <a:hlinkClick r:id="rId22"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81" name="Arredondar Retângulo em um Canto Diagonal 80">
            <a:hlinkClick r:id="rId23"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82" name="Arredondar Retângulo em um Canto Diagonal 81">
            <a:hlinkClick r:id="rId24"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Tree>
    <p:extLst>
      <p:ext uri="{BB962C8B-B14F-4D97-AF65-F5344CB8AC3E}">
        <p14:creationId xmlns:p14="http://schemas.microsoft.com/office/powerpoint/2010/main" val="3894872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Integração do SICASE com Cartórios</a:t>
            </a:r>
          </a:p>
        </p:txBody>
      </p:sp>
      <p:graphicFrame>
        <p:nvGraphicFramePr>
          <p:cNvPr id="22" name="Table 44"/>
          <p:cNvGraphicFramePr>
            <a:graphicFrameLocks noGrp="1"/>
          </p:cNvGraphicFramePr>
          <p:nvPr>
            <p:extLst>
              <p:ext uri="{D42A27DB-BD31-4B8C-83A1-F6EECF244321}">
                <p14:modId xmlns:p14="http://schemas.microsoft.com/office/powerpoint/2010/main" val="3997753150"/>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Marta</a:t>
                      </a:r>
                      <a:r>
                        <a:rPr lang="pt-BR" b="0" baseline="0" dirty="0" smtClean="0"/>
                        <a:t> Agra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Setembro/2012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140269124"/>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A demanda refere-se à possibilidade de integração do SICASE com os sistemas de cartórios, para permitir a geração de fichas de compensação para o pagamento de custas.</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err="1">
                <a:solidFill>
                  <a:schemeClr val="bg1"/>
                </a:solidFill>
              </a:rPr>
              <a:t>Cemando</a:t>
            </a:r>
            <a:r>
              <a:rPr lang="pt-BR" sz="1600" dirty="0">
                <a:solidFill>
                  <a:schemeClr val="bg1"/>
                </a:solidFill>
              </a:rPr>
              <a:t> 2º Grau</a:t>
            </a:r>
          </a:p>
        </p:txBody>
      </p:sp>
      <p:graphicFrame>
        <p:nvGraphicFramePr>
          <p:cNvPr id="22" name="Table 44"/>
          <p:cNvGraphicFramePr>
            <a:graphicFrameLocks noGrp="1"/>
          </p:cNvGraphicFramePr>
          <p:nvPr>
            <p:extLst>
              <p:ext uri="{D42A27DB-BD31-4B8C-83A1-F6EECF244321}">
                <p14:modId xmlns:p14="http://schemas.microsoft.com/office/powerpoint/2010/main" val="3267018448"/>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Lúcia Aquino</a:t>
                      </a:r>
                      <a:endParaRPr lang="pt-BR"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Novembro/2010</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190325644"/>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Alteração do sistema </a:t>
                      </a:r>
                      <a:r>
                        <a:rPr lang="pt-BR" sz="1800" kern="1200" dirty="0" err="1" smtClean="0">
                          <a:solidFill>
                            <a:schemeClr val="tx1"/>
                          </a:solidFill>
                          <a:latin typeface="+mn-lt"/>
                          <a:ea typeface="+mn-ea"/>
                          <a:cs typeface="+mn-cs"/>
                        </a:rPr>
                        <a:t>Judwin</a:t>
                      </a:r>
                      <a:r>
                        <a:rPr lang="pt-BR" sz="1800" kern="1200" dirty="0" smtClean="0">
                          <a:solidFill>
                            <a:schemeClr val="tx1"/>
                          </a:solidFill>
                          <a:latin typeface="+mn-lt"/>
                          <a:ea typeface="+mn-ea"/>
                          <a:cs typeface="+mn-cs"/>
                        </a:rPr>
                        <a:t> do 2º Grau com implementação da funcionalidade de tratamento de expedientes similar ao sistema do 1º grau:</a:t>
                      </a:r>
                    </a:p>
                    <a:p>
                      <a:endParaRPr lang="pt-BR" sz="1800" kern="1200" dirty="0" smtClean="0">
                        <a:solidFill>
                          <a:schemeClr val="tx1"/>
                        </a:solidFill>
                        <a:latin typeface="+mn-lt"/>
                        <a:ea typeface="+mn-ea"/>
                        <a:cs typeface="+mn-cs"/>
                      </a:endParaRPr>
                    </a:p>
                    <a:p>
                      <a:pPr marL="342900" lvl="0" indent="-342900">
                        <a:buFont typeface="+mj-lt"/>
                        <a:buAutoNum type="arabicPeriod"/>
                      </a:pPr>
                      <a:r>
                        <a:rPr lang="pt-BR" sz="1800" kern="1200" dirty="0" smtClean="0">
                          <a:solidFill>
                            <a:schemeClr val="tx1"/>
                          </a:solidFill>
                          <a:latin typeface="+mn-lt"/>
                          <a:ea typeface="+mn-ea"/>
                          <a:cs typeface="+mn-cs"/>
                        </a:rPr>
                        <a:t>Cadastro de modelos de expedientes e certidões parametrizados para utilização futura;</a:t>
                      </a:r>
                    </a:p>
                    <a:p>
                      <a:pPr marL="342900" indent="-342900">
                        <a:buFont typeface="+mj-lt"/>
                        <a:buAutoNum type="arabicPeriod"/>
                      </a:pPr>
                      <a:r>
                        <a:rPr lang="pt-BR" sz="1800" kern="1200" dirty="0" smtClean="0">
                          <a:solidFill>
                            <a:schemeClr val="tx1"/>
                          </a:solidFill>
                          <a:latin typeface="+mn-lt"/>
                          <a:ea typeface="+mn-ea"/>
                          <a:cs typeface="+mn-cs"/>
                        </a:rPr>
                        <a:t>Distribuição de mandados para oficiais de justiça, sendo desejável que os responsáveis pelo setor possam, a partir da indicação da área de cumprimento, distribuir um mandado para oficial de justiça pelo sistema.</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Consulta Processual CCMA</a:t>
            </a:r>
          </a:p>
        </p:txBody>
      </p:sp>
      <p:graphicFrame>
        <p:nvGraphicFramePr>
          <p:cNvPr id="22" name="Table 44"/>
          <p:cNvGraphicFramePr>
            <a:graphicFrameLocks noGrp="1"/>
          </p:cNvGraphicFramePr>
          <p:nvPr>
            <p:extLst>
              <p:ext uri="{D42A27DB-BD31-4B8C-83A1-F6EECF244321}">
                <p14:modId xmlns:p14="http://schemas.microsoft.com/office/powerpoint/2010/main" val="419264104"/>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Edson Dias</a:t>
                      </a:r>
                      <a:endParaRPr lang="pt-BR"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Fevereiro/2011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1267357541"/>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Desenvolvimento de ferramenta de consulta dos procedimentos cadastrados nas Centrais e Câmaras de Conciliação, Mediação e Arbitragem, no site de Internet do Tribunal de Justiça de Pernambuco.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Consulta Processual Unificada</a:t>
            </a:r>
          </a:p>
        </p:txBody>
      </p:sp>
      <p:graphicFrame>
        <p:nvGraphicFramePr>
          <p:cNvPr id="22" name="Table 44"/>
          <p:cNvGraphicFramePr>
            <a:graphicFrameLocks noGrp="1"/>
          </p:cNvGraphicFramePr>
          <p:nvPr>
            <p:extLst>
              <p:ext uri="{D42A27DB-BD31-4B8C-83A1-F6EECF244321}">
                <p14:modId xmlns:p14="http://schemas.microsoft.com/office/powerpoint/2010/main" val="1904056785"/>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0" dirty="0" smtClean="0"/>
                        <a:t>Norma Lyra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1605913242"/>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b="0" dirty="0" smtClean="0"/>
                        <a:t>Criar uma uniformidade de consultas dos processos no TJPE. Unificando as consultas de juizados, 1º e 2º Graus em uma única consulta.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Consulta Processual Móvel</a:t>
            </a:r>
          </a:p>
        </p:txBody>
      </p:sp>
      <p:graphicFrame>
        <p:nvGraphicFramePr>
          <p:cNvPr id="22" name="Table 44"/>
          <p:cNvGraphicFramePr>
            <a:graphicFrameLocks noGrp="1"/>
          </p:cNvGraphicFramePr>
          <p:nvPr>
            <p:extLst>
              <p:ext uri="{D42A27DB-BD31-4B8C-83A1-F6EECF244321}">
                <p14:modId xmlns:p14="http://schemas.microsoft.com/office/powerpoint/2010/main" val="2865916159"/>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0" dirty="0" smtClean="0"/>
                        <a:t>Norma Lyra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341866210"/>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b="0" dirty="0" smtClean="0"/>
                        <a:t>Corrigir o aplicativo de pesquisa processual do primeiro grau</a:t>
                      </a:r>
                      <a:r>
                        <a:rPr lang="pt-BR" sz="1800" b="0" baseline="0" dirty="0" smtClean="0"/>
                        <a:t> </a:t>
                      </a:r>
                      <a:r>
                        <a:rPr lang="pt-BR" sz="1800" b="0" dirty="0" smtClean="0"/>
                        <a:t>para plataforma </a:t>
                      </a:r>
                      <a:r>
                        <a:rPr lang="pt-BR" sz="1800" b="0" dirty="0" err="1" smtClean="0"/>
                        <a:t>android</a:t>
                      </a:r>
                      <a:r>
                        <a:rPr lang="pt-BR" sz="1800" b="0" dirty="0" smtClean="0"/>
                        <a:t>,</a:t>
                      </a:r>
                      <a:r>
                        <a:rPr lang="pt-BR" sz="1800" b="0" baseline="0" dirty="0" smtClean="0"/>
                        <a:t> e desenvolver outros aplicativos de forma similar viabilizando a pesquisa para juizados e segundo grau, além de disponibilizar para a plataforma de dispositivos móveis do IOS.</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21288"/>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Gerenciador de Contas de Depósito Judicial</a:t>
            </a:r>
          </a:p>
        </p:txBody>
      </p:sp>
      <p:graphicFrame>
        <p:nvGraphicFramePr>
          <p:cNvPr id="22" name="Table 44"/>
          <p:cNvGraphicFramePr>
            <a:graphicFrameLocks noGrp="1"/>
          </p:cNvGraphicFramePr>
          <p:nvPr>
            <p:extLst>
              <p:ext uri="{D42A27DB-BD31-4B8C-83A1-F6EECF244321}">
                <p14:modId xmlns:p14="http://schemas.microsoft.com/office/powerpoint/2010/main" val="3159259218"/>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0" dirty="0" err="1" smtClean="0"/>
                        <a:t>Leovegildo</a:t>
                      </a:r>
                      <a:r>
                        <a:rPr lang="pt-BR" b="0" baseline="0" dirty="0" smtClean="0"/>
                        <a:t> Mota</a:t>
                      </a:r>
                      <a:endParaRPr lang="pt-BR"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025613287"/>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Sistema que utilizará dezenas de serviços do BB para permitir um controle pelo juiz das movimentações bancárias nas contas que recebem depósitos judiciais.</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Integração do </a:t>
            </a:r>
            <a:r>
              <a:rPr lang="pt-BR" sz="1600" dirty="0" err="1">
                <a:solidFill>
                  <a:schemeClr val="bg1"/>
                </a:solidFill>
              </a:rPr>
              <a:t>Judwin</a:t>
            </a:r>
            <a:r>
              <a:rPr lang="pt-BR" sz="1600" dirty="0">
                <a:solidFill>
                  <a:schemeClr val="bg1"/>
                </a:solidFill>
              </a:rPr>
              <a:t> 1º Grau com o CNACL</a:t>
            </a:r>
          </a:p>
        </p:txBody>
      </p:sp>
      <p:graphicFrame>
        <p:nvGraphicFramePr>
          <p:cNvPr id="22" name="Table 44"/>
          <p:cNvGraphicFramePr>
            <a:graphicFrameLocks noGrp="1"/>
          </p:cNvGraphicFramePr>
          <p:nvPr>
            <p:extLst>
              <p:ext uri="{D42A27DB-BD31-4B8C-83A1-F6EECF244321}">
                <p14:modId xmlns:p14="http://schemas.microsoft.com/office/powerpoint/2010/main" val="1824570160"/>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Teresa </a:t>
                      </a:r>
                      <a:r>
                        <a:rPr lang="pt-BR" sz="1800" kern="1200" dirty="0" err="1" smtClean="0">
                          <a:solidFill>
                            <a:schemeClr val="tx1"/>
                          </a:solidFill>
                          <a:latin typeface="+mn-lt"/>
                          <a:ea typeface="+mn-ea"/>
                          <a:cs typeface="+mn-cs"/>
                        </a:rPr>
                        <a:t>Silgueiro</a:t>
                      </a:r>
                      <a:endParaRPr lang="pt-BR"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Agosto/2011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044075690"/>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Desenvolvimento de </a:t>
                      </a:r>
                      <a:r>
                        <a:rPr lang="pt-BR" sz="1800" i="1" kern="1200" dirty="0" smtClean="0">
                          <a:solidFill>
                            <a:schemeClr val="tx1"/>
                          </a:solidFill>
                          <a:latin typeface="+mn-lt"/>
                          <a:ea typeface="+mn-ea"/>
                          <a:cs typeface="+mn-cs"/>
                        </a:rPr>
                        <a:t>serviços </a:t>
                      </a:r>
                      <a:r>
                        <a:rPr lang="pt-BR" sz="1800" kern="1200" dirty="0" smtClean="0">
                          <a:solidFill>
                            <a:schemeClr val="tx1"/>
                          </a:solidFill>
                          <a:latin typeface="+mn-lt"/>
                          <a:ea typeface="+mn-ea"/>
                          <a:cs typeface="+mn-cs"/>
                        </a:rPr>
                        <a:t>para o envio de informações do </a:t>
                      </a:r>
                      <a:r>
                        <a:rPr lang="pt-BR" sz="1800" kern="1200" dirty="0" err="1" smtClean="0">
                          <a:solidFill>
                            <a:schemeClr val="tx1"/>
                          </a:solidFill>
                          <a:latin typeface="+mn-lt"/>
                          <a:ea typeface="+mn-ea"/>
                          <a:cs typeface="+mn-cs"/>
                        </a:rPr>
                        <a:t>Judwin</a:t>
                      </a:r>
                      <a:r>
                        <a:rPr lang="pt-BR" sz="1800" kern="1200" dirty="0" smtClean="0">
                          <a:solidFill>
                            <a:schemeClr val="tx1"/>
                          </a:solidFill>
                          <a:latin typeface="+mn-lt"/>
                          <a:ea typeface="+mn-ea"/>
                          <a:cs typeface="+mn-cs"/>
                        </a:rPr>
                        <a:t> do 1º Grau para o CNACL </a:t>
                      </a:r>
                      <a:r>
                        <a:rPr lang="pt-BR" sz="1800" dirty="0" smtClean="0">
                          <a:solidFill>
                            <a:schemeClr val="tx1"/>
                          </a:solidFill>
                        </a:rPr>
                        <a:t>(Cadastro Nacional de Adolescente em Conflito com a Lei)</a:t>
                      </a:r>
                      <a:r>
                        <a:rPr lang="pt-BR" sz="1800" kern="1200" dirty="0" smtClean="0">
                          <a:solidFill>
                            <a:schemeClr val="tx1"/>
                          </a:solidFill>
                          <a:latin typeface="+mn-lt"/>
                          <a:ea typeface="+mn-ea"/>
                          <a:cs typeface="+mn-cs"/>
                        </a:rPr>
                        <a:t>.</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21288"/>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772816"/>
            <a:ext cx="8280920" cy="27363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Acompanhamento de Medidas Sócio Educativas </a:t>
            </a:r>
          </a:p>
        </p:txBody>
      </p:sp>
      <p:graphicFrame>
        <p:nvGraphicFramePr>
          <p:cNvPr id="22" name="Table 44"/>
          <p:cNvGraphicFramePr>
            <a:graphicFrameLocks noGrp="1"/>
          </p:cNvGraphicFramePr>
          <p:nvPr>
            <p:extLst>
              <p:ext uri="{D42A27DB-BD31-4B8C-83A1-F6EECF244321}">
                <p14:modId xmlns:p14="http://schemas.microsoft.com/office/powerpoint/2010/main" val="902130879"/>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Dr. </a:t>
                      </a:r>
                      <a:r>
                        <a:rPr lang="pt-BR" sz="1800" kern="1200" dirty="0" err="1" smtClean="0">
                          <a:solidFill>
                            <a:schemeClr val="tx1"/>
                          </a:solidFill>
                          <a:latin typeface="+mn-lt"/>
                          <a:ea typeface="+mn-ea"/>
                          <a:cs typeface="+mn-cs"/>
                        </a:rPr>
                        <a:t>Élio</a:t>
                      </a:r>
                      <a:r>
                        <a:rPr lang="pt-BR" sz="1800" kern="1200" dirty="0" smtClean="0">
                          <a:solidFill>
                            <a:schemeClr val="tx1"/>
                          </a:solidFill>
                          <a:latin typeface="+mn-lt"/>
                          <a:ea typeface="+mn-ea"/>
                          <a:cs typeface="+mn-cs"/>
                        </a:rPr>
                        <a:t> </a:t>
                      </a:r>
                      <a:r>
                        <a:rPr lang="pt-BR" sz="1800" kern="1200" dirty="0" err="1" smtClean="0">
                          <a:solidFill>
                            <a:schemeClr val="tx1"/>
                          </a:solidFill>
                          <a:latin typeface="+mn-lt"/>
                          <a:ea typeface="+mn-ea"/>
                          <a:cs typeface="+mn-cs"/>
                        </a:rPr>
                        <a:t>Bráz</a:t>
                      </a:r>
                      <a:endParaRPr lang="pt-BR"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Janeiro/2011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640036906"/>
              </p:ext>
            </p:extLst>
          </p:nvPr>
        </p:nvGraphicFramePr>
        <p:xfrm>
          <a:off x="467544" y="1412776"/>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600" b="0" dirty="0" smtClean="0"/>
                        <a:t>Alteração no sistema </a:t>
                      </a:r>
                      <a:r>
                        <a:rPr lang="pt-BR" sz="1600" b="0" dirty="0" err="1" smtClean="0"/>
                        <a:t>Judwin</a:t>
                      </a:r>
                      <a:r>
                        <a:rPr lang="pt-BR" sz="1600" b="0" dirty="0" smtClean="0"/>
                        <a:t> do 1º Grau, implementando na ferramenta de acompanhamento processual a possibilidade de:</a:t>
                      </a:r>
                    </a:p>
                    <a:p>
                      <a:endParaRPr lang="pt-BR" sz="1600" b="0" dirty="0" smtClean="0"/>
                    </a:p>
                    <a:p>
                      <a:pPr marL="342900" indent="-342900">
                        <a:buFont typeface="+mj-lt"/>
                        <a:buAutoNum type="arabicPeriod"/>
                      </a:pPr>
                      <a:r>
                        <a:rPr lang="pt-BR" sz="1600" b="0" dirty="0" smtClean="0"/>
                        <a:t>Lançamento dos movimentos realizadas pelos diversos núcleos existentes na 2ª Vara da Infância e Juventude. </a:t>
                      </a:r>
                    </a:p>
                    <a:p>
                      <a:pPr marL="342900" indent="-342900">
                        <a:buFont typeface="+mj-lt"/>
                        <a:buAutoNum type="arabicPeriod"/>
                      </a:pPr>
                      <a:r>
                        <a:rPr lang="pt-BR" sz="1600" b="0" dirty="0" smtClean="0"/>
                        <a:t>Relatórios para atender as necessidades de extração de informações dos núcleos citados.</a:t>
                      </a:r>
                    </a:p>
                    <a:p>
                      <a:pPr marL="342900" indent="-342900">
                        <a:buFont typeface="+mj-lt"/>
                        <a:buAutoNum type="arabicPeriod"/>
                      </a:pPr>
                      <a:r>
                        <a:rPr lang="pt-BR" sz="1600" b="0" dirty="0" smtClean="0"/>
                        <a:t>Controle de menores que estão em unidades de acolhimento de forma semelhante ao desenvolvido para menores em Medidas Sócio Educativa, com controle de prazo de reavaliação e possibilidade de lançamento dos eventos realizados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772816"/>
            <a:ext cx="8280920" cy="27363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Substituição do SISPE</a:t>
            </a:r>
          </a:p>
        </p:txBody>
      </p:sp>
      <p:graphicFrame>
        <p:nvGraphicFramePr>
          <p:cNvPr id="22" name="Table 44"/>
          <p:cNvGraphicFramePr>
            <a:graphicFrameLocks noGrp="1"/>
          </p:cNvGraphicFramePr>
          <p:nvPr>
            <p:extLst>
              <p:ext uri="{D42A27DB-BD31-4B8C-83A1-F6EECF244321}">
                <p14:modId xmlns:p14="http://schemas.microsoft.com/office/powerpoint/2010/main" val="1282570581"/>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0" dirty="0" smtClean="0"/>
                        <a:t>Norma Lyra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4094014915"/>
              </p:ext>
            </p:extLst>
          </p:nvPr>
        </p:nvGraphicFramePr>
        <p:xfrm>
          <a:off x="467544" y="1412776"/>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600" b="0" dirty="0" smtClean="0"/>
                        <a:t>Desenvolver/Adquirir um sistema em substituição ao atual sistema SISPE.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772816"/>
            <a:ext cx="8280920" cy="27363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EAD</a:t>
            </a:r>
          </a:p>
        </p:txBody>
      </p:sp>
      <p:graphicFrame>
        <p:nvGraphicFramePr>
          <p:cNvPr id="22" name="Table 44"/>
          <p:cNvGraphicFramePr>
            <a:graphicFrameLocks noGrp="1"/>
          </p:cNvGraphicFramePr>
          <p:nvPr>
            <p:extLst>
              <p:ext uri="{D42A27DB-BD31-4B8C-83A1-F6EECF244321}">
                <p14:modId xmlns:p14="http://schemas.microsoft.com/office/powerpoint/2010/main" val="2056403821"/>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0" dirty="0" smtClean="0"/>
                        <a:t>Solange Cunha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Novembro/2010</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789884196"/>
              </p:ext>
            </p:extLst>
          </p:nvPr>
        </p:nvGraphicFramePr>
        <p:xfrm>
          <a:off x="467544" y="1412776"/>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Definição e Implantação de ambiente para possibilitar o início do ensino à distância no TJPE para magistrados e servidores.</a:t>
                      </a:r>
                      <a:endParaRPr lang="pt-BR" sz="16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pSp>
        <p:nvGrpSpPr>
          <p:cNvPr id="2" name="Group 12"/>
          <p:cNvGrpSpPr/>
          <p:nvPr/>
        </p:nvGrpSpPr>
        <p:grpSpPr>
          <a:xfrm>
            <a:off x="179512" y="1268760"/>
            <a:ext cx="8784976" cy="4874478"/>
            <a:chOff x="393607" y="2060848"/>
            <a:chExt cx="8426865" cy="4392488"/>
          </a:xfrm>
          <a:effectLst>
            <a:outerShdw blurRad="50800" dist="38100" dir="2700000" algn="tl" rotWithShape="0">
              <a:prstClr val="black">
                <a:alpha val="40000"/>
              </a:prstClr>
            </a:outerShdw>
          </a:effectLst>
        </p:grpSpPr>
        <p:cxnSp>
          <p:nvCxnSpPr>
            <p:cNvPr id="32" name="Conector reto 11"/>
            <p:cNvCxnSpPr/>
            <p:nvPr/>
          </p:nvCxnSpPr>
          <p:spPr>
            <a:xfrm flipH="1">
              <a:off x="393607" y="2204864"/>
              <a:ext cx="1929" cy="424847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393607" y="6453336"/>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820472" y="2196001"/>
              <a:ext cx="0" cy="425733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ector reto 17"/>
            <p:cNvCxnSpPr/>
            <p:nvPr/>
          </p:nvCxnSpPr>
          <p:spPr>
            <a:xfrm flipH="1">
              <a:off x="3635896" y="2196001"/>
              <a:ext cx="5184576" cy="886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3647429" y="2060848"/>
              <a:ext cx="0" cy="13515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395536" y="2204864"/>
              <a:ext cx="1728192" cy="886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to 20"/>
            <p:cNvCxnSpPr/>
            <p:nvPr/>
          </p:nvCxnSpPr>
          <p:spPr>
            <a:xfrm flipV="1">
              <a:off x="2111633" y="2060848"/>
              <a:ext cx="0" cy="13515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1" name="Arredondar Retângulo em um Canto Diagonal 1">
            <a:hlinkClick r:id="rId2" action="ppaction://hlinksldjump"/>
          </p:cNvPr>
          <p:cNvSpPr/>
          <p:nvPr/>
        </p:nvSpPr>
        <p:spPr>
          <a:xfrm>
            <a:off x="249591"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43" name="Arredondar Retângulo em um Canto Diagonal 7"/>
          <p:cNvSpPr/>
          <p:nvPr/>
        </p:nvSpPr>
        <p:spPr>
          <a:xfrm>
            <a:off x="1979712"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44" name="Arredondar Retângulo em um Canto Diagonal 8">
            <a:hlinkClick r:id="rId3"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47" name="Arredondar Retângulo em um Canto Diagonal 9">
            <a:hlinkClick r:id="rId4"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48" name="Arredondar Retângulo em um Canto Diagonal 10">
            <a:hlinkClick r:id="rId5"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29" name="Rounded Rectangle 5"/>
          <p:cNvSpPr/>
          <p:nvPr/>
        </p:nvSpPr>
        <p:spPr>
          <a:xfrm>
            <a:off x="401082"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30" name="Group 18"/>
          <p:cNvGrpSpPr/>
          <p:nvPr/>
        </p:nvGrpSpPr>
        <p:grpSpPr>
          <a:xfrm>
            <a:off x="458930" y="1923825"/>
            <a:ext cx="2314753" cy="277000"/>
            <a:chOff x="452926" y="1955659"/>
            <a:chExt cx="2074514" cy="300915"/>
          </a:xfrm>
        </p:grpSpPr>
        <p:sp>
          <p:nvSpPr>
            <p:cNvPr id="49"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50"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51" name="TextBox 16"/>
            <p:cNvSpPr txBox="1"/>
            <p:nvPr/>
          </p:nvSpPr>
          <p:spPr>
            <a:xfrm>
              <a:off x="486975" y="1955659"/>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Em Execução</a:t>
              </a:r>
              <a:endParaRPr lang="en-US" sz="1200" b="1" dirty="0">
                <a:latin typeface="Calibri" pitchFamily="34" charset="0"/>
                <a:cs typeface="Calibri" pitchFamily="34" charset="0"/>
              </a:endParaRPr>
            </a:p>
          </p:txBody>
        </p:sp>
        <p:sp>
          <p:nvSpPr>
            <p:cNvPr id="52"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01</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53" name="Group 23"/>
          <p:cNvGrpSpPr/>
          <p:nvPr/>
        </p:nvGrpSpPr>
        <p:grpSpPr>
          <a:xfrm>
            <a:off x="458930" y="2230706"/>
            <a:ext cx="2314753" cy="277000"/>
            <a:chOff x="452926" y="2289035"/>
            <a:chExt cx="2074514" cy="300915"/>
          </a:xfrm>
        </p:grpSpPr>
        <p:sp>
          <p:nvSpPr>
            <p:cNvPr id="54"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55"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56"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Não Iniciados</a:t>
              </a:r>
              <a:endParaRPr lang="en-US" sz="1200" b="1" dirty="0">
                <a:latin typeface="Calibri" pitchFamily="34" charset="0"/>
                <a:cs typeface="Calibri" pitchFamily="34" charset="0"/>
              </a:endParaRPr>
            </a:p>
          </p:txBody>
        </p:sp>
        <p:sp>
          <p:nvSpPr>
            <p:cNvPr id="57"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08</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58" name="Group 25"/>
          <p:cNvGrpSpPr/>
          <p:nvPr/>
        </p:nvGrpSpPr>
        <p:grpSpPr>
          <a:xfrm>
            <a:off x="458930" y="2546355"/>
            <a:ext cx="2314753" cy="277000"/>
            <a:chOff x="452926" y="2289035"/>
            <a:chExt cx="2074514" cy="300915"/>
          </a:xfrm>
        </p:grpSpPr>
        <p:sp>
          <p:nvSpPr>
            <p:cNvPr id="59"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60"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61"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Suspensos</a:t>
              </a:r>
              <a:endParaRPr lang="en-US" sz="1200" b="1" dirty="0">
                <a:latin typeface="Calibri" pitchFamily="34" charset="0"/>
                <a:cs typeface="Calibri" pitchFamily="34" charset="0"/>
              </a:endParaRPr>
            </a:p>
          </p:txBody>
        </p:sp>
        <p:sp>
          <p:nvSpPr>
            <p:cNvPr id="62"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63" name="Round Same Side Corner Rectangle 106"/>
          <p:cNvSpPr/>
          <p:nvPr/>
        </p:nvSpPr>
        <p:spPr>
          <a:xfrm>
            <a:off x="401082"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endParaRPr lang="ro-RO" sz="1400" b="1" dirty="0">
              <a:solidFill>
                <a:schemeClr val="bg1"/>
              </a:solidFill>
              <a:latin typeface="Calibri" pitchFamily="34" charset="0"/>
              <a:cs typeface="Calibri" pitchFamily="34" charset="0"/>
            </a:endParaRPr>
          </a:p>
        </p:txBody>
      </p:sp>
      <p:grpSp>
        <p:nvGrpSpPr>
          <p:cNvPr id="67" name="Group 23"/>
          <p:cNvGrpSpPr/>
          <p:nvPr/>
        </p:nvGrpSpPr>
        <p:grpSpPr>
          <a:xfrm>
            <a:off x="474850" y="2860786"/>
            <a:ext cx="2314753" cy="277000"/>
            <a:chOff x="452926" y="2289035"/>
            <a:chExt cx="2074514" cy="300915"/>
          </a:xfrm>
        </p:grpSpPr>
        <p:sp>
          <p:nvSpPr>
            <p:cNvPr id="68"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69"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70"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Concluídos Mês</a:t>
              </a:r>
              <a:endParaRPr lang="en-US" sz="1200" b="1" dirty="0">
                <a:latin typeface="Calibri" pitchFamily="34" charset="0"/>
                <a:cs typeface="Calibri" pitchFamily="34" charset="0"/>
              </a:endParaRPr>
            </a:p>
          </p:txBody>
        </p:sp>
        <p:sp>
          <p:nvSpPr>
            <p:cNvPr id="71"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01</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72" name="Group 25"/>
          <p:cNvGrpSpPr/>
          <p:nvPr/>
        </p:nvGrpSpPr>
        <p:grpSpPr>
          <a:xfrm>
            <a:off x="474850" y="3176435"/>
            <a:ext cx="2314753" cy="277000"/>
            <a:chOff x="452926" y="2289035"/>
            <a:chExt cx="2074514" cy="300915"/>
          </a:xfrm>
        </p:grpSpPr>
        <p:sp>
          <p:nvSpPr>
            <p:cNvPr id="73"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74"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75"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Propostas</a:t>
              </a:r>
              <a:endParaRPr lang="en-US" sz="1200" b="1" dirty="0">
                <a:latin typeface="Calibri" pitchFamily="34" charset="0"/>
                <a:cs typeface="Calibri" pitchFamily="34" charset="0"/>
              </a:endParaRPr>
            </a:p>
          </p:txBody>
        </p:sp>
        <p:sp>
          <p:nvSpPr>
            <p:cNvPr id="76"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77" name="Rounded Rectangle 5"/>
          <p:cNvSpPr/>
          <p:nvPr/>
        </p:nvSpPr>
        <p:spPr>
          <a:xfrm>
            <a:off x="6313325"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78" name="Group 18"/>
          <p:cNvGrpSpPr/>
          <p:nvPr/>
        </p:nvGrpSpPr>
        <p:grpSpPr>
          <a:xfrm>
            <a:off x="6371175" y="1923824"/>
            <a:ext cx="2314754" cy="291938"/>
            <a:chOff x="452926" y="1955660"/>
            <a:chExt cx="2074514" cy="317143"/>
          </a:xfrm>
        </p:grpSpPr>
        <p:sp>
          <p:nvSpPr>
            <p:cNvPr id="79"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0"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1" name="TextBox 16"/>
            <p:cNvSpPr txBox="1"/>
            <p:nvPr/>
          </p:nvSpPr>
          <p:spPr>
            <a:xfrm>
              <a:off x="501241" y="1971889"/>
              <a:ext cx="1262522"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Atrasados</a:t>
              </a:r>
              <a:endParaRPr lang="en-US" sz="1200" b="1" dirty="0">
                <a:latin typeface="Calibri" pitchFamily="34" charset="0"/>
                <a:cs typeface="Calibri" pitchFamily="34" charset="0"/>
              </a:endParaRPr>
            </a:p>
          </p:txBody>
        </p:sp>
        <p:sp>
          <p:nvSpPr>
            <p:cNvPr id="82"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83" name="Group 23"/>
          <p:cNvGrpSpPr/>
          <p:nvPr/>
        </p:nvGrpSpPr>
        <p:grpSpPr>
          <a:xfrm>
            <a:off x="6371175" y="2230705"/>
            <a:ext cx="2314755" cy="287506"/>
            <a:chOff x="452926" y="2289036"/>
            <a:chExt cx="2074514" cy="312328"/>
          </a:xfrm>
        </p:grpSpPr>
        <p:sp>
          <p:nvSpPr>
            <p:cNvPr id="84"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5"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6" name="TextBox 21"/>
            <p:cNvSpPr txBox="1"/>
            <p:nvPr/>
          </p:nvSpPr>
          <p:spPr>
            <a:xfrm>
              <a:off x="501240" y="2300450"/>
              <a:ext cx="1225831"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No Prazo</a:t>
              </a:r>
              <a:endParaRPr lang="en-US" sz="1200" b="1" dirty="0">
                <a:latin typeface="Calibri" pitchFamily="34" charset="0"/>
                <a:cs typeface="Calibri" pitchFamily="34" charset="0"/>
              </a:endParaRPr>
            </a:p>
          </p:txBody>
        </p:sp>
        <p:sp>
          <p:nvSpPr>
            <p:cNvPr id="87"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100%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88" name="Group 25"/>
          <p:cNvGrpSpPr/>
          <p:nvPr/>
        </p:nvGrpSpPr>
        <p:grpSpPr>
          <a:xfrm>
            <a:off x="6371173" y="2546355"/>
            <a:ext cx="2314753" cy="277000"/>
            <a:chOff x="452926" y="2289035"/>
            <a:chExt cx="2074514" cy="300915"/>
          </a:xfrm>
        </p:grpSpPr>
        <p:sp>
          <p:nvSpPr>
            <p:cNvPr id="89"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90"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91" name="TextBox 28"/>
            <p:cNvSpPr txBox="1"/>
            <p:nvPr/>
          </p:nvSpPr>
          <p:spPr>
            <a:xfrm>
              <a:off x="486974" y="2289035"/>
              <a:ext cx="1276790"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Monitorados PMO </a:t>
              </a:r>
              <a:endParaRPr lang="en-US" sz="1200" b="1" dirty="0">
                <a:latin typeface="Calibri" pitchFamily="34" charset="0"/>
                <a:cs typeface="Calibri" pitchFamily="34" charset="0"/>
              </a:endParaRPr>
            </a:p>
          </p:txBody>
        </p:sp>
        <p:sp>
          <p:nvSpPr>
            <p:cNvPr id="92"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93" name="Round Same Side Corner Rectangle 106"/>
          <p:cNvSpPr/>
          <p:nvPr/>
        </p:nvSpPr>
        <p:spPr>
          <a:xfrm>
            <a:off x="6313325"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Indicadores</a:t>
            </a:r>
            <a:r>
              <a:rPr lang="en-US" sz="1400" b="1" dirty="0" smtClean="0">
                <a:solidFill>
                  <a:schemeClr val="bg1"/>
                </a:solidFill>
                <a:latin typeface="Calibri" pitchFamily="34" charset="0"/>
                <a:cs typeface="Calibri" pitchFamily="34" charset="0"/>
              </a:rPr>
              <a:t> de </a:t>
            </a: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endParaRPr lang="ro-RO" sz="1400" b="1" dirty="0">
              <a:solidFill>
                <a:schemeClr val="bg1"/>
              </a:solidFill>
              <a:latin typeface="Calibri" pitchFamily="34" charset="0"/>
              <a:cs typeface="Calibri" pitchFamily="34" charset="0"/>
            </a:endParaRPr>
          </a:p>
        </p:txBody>
      </p:sp>
      <p:grpSp>
        <p:nvGrpSpPr>
          <p:cNvPr id="94" name="Group 23"/>
          <p:cNvGrpSpPr/>
          <p:nvPr/>
        </p:nvGrpSpPr>
        <p:grpSpPr>
          <a:xfrm>
            <a:off x="6387093" y="2860786"/>
            <a:ext cx="2314753" cy="277000"/>
            <a:chOff x="452926" y="2289035"/>
            <a:chExt cx="2074514" cy="300915"/>
          </a:xfrm>
        </p:grpSpPr>
        <p:sp>
          <p:nvSpPr>
            <p:cNvPr id="95"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96"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97" name="TextBox 21"/>
            <p:cNvSpPr txBox="1"/>
            <p:nvPr/>
          </p:nvSpPr>
          <p:spPr>
            <a:xfrm>
              <a:off x="486975" y="2289035"/>
              <a:ext cx="1170376" cy="300914"/>
            </a:xfrm>
            <a:prstGeom prst="rect">
              <a:avLst/>
            </a:prstGeom>
            <a:noFill/>
          </p:spPr>
          <p:txBody>
            <a:bodyPr wrap="square" anchor="ctr">
              <a:spAutoFit/>
            </a:bodyPr>
            <a:lstStyle/>
            <a:p>
              <a:pPr>
                <a:defRPr/>
              </a:pPr>
              <a:r>
                <a:rPr lang="en-US" sz="1200" b="1" dirty="0" err="1" smtClean="0">
                  <a:latin typeface="Calibri" pitchFamily="34" charset="0"/>
                  <a:cs typeface="Calibri" pitchFamily="34" charset="0"/>
                </a:rPr>
                <a:t>Rejeitados</a:t>
              </a:r>
              <a:endParaRPr lang="en-US" sz="1200" b="1" dirty="0">
                <a:latin typeface="Calibri" pitchFamily="34" charset="0"/>
                <a:cs typeface="Calibri" pitchFamily="34" charset="0"/>
              </a:endParaRPr>
            </a:p>
          </p:txBody>
        </p:sp>
        <p:sp>
          <p:nvSpPr>
            <p:cNvPr id="98"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99" name="Group 25"/>
          <p:cNvGrpSpPr/>
          <p:nvPr/>
        </p:nvGrpSpPr>
        <p:grpSpPr>
          <a:xfrm>
            <a:off x="6387093" y="3176435"/>
            <a:ext cx="2314753" cy="277000"/>
            <a:chOff x="452926" y="2289035"/>
            <a:chExt cx="2074514" cy="300915"/>
          </a:xfrm>
        </p:grpSpPr>
        <p:sp>
          <p:nvSpPr>
            <p:cNvPr id="100"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01"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02" name="TextBox 28"/>
            <p:cNvSpPr txBox="1"/>
            <p:nvPr/>
          </p:nvSpPr>
          <p:spPr>
            <a:xfrm>
              <a:off x="486975" y="2289035"/>
              <a:ext cx="1262523"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Ocupação Recursos</a:t>
              </a:r>
              <a:endParaRPr lang="en-US" sz="1200" b="1" dirty="0">
                <a:latin typeface="Calibri" pitchFamily="34" charset="0"/>
                <a:cs typeface="Calibri" pitchFamily="34" charset="0"/>
              </a:endParaRPr>
            </a:p>
          </p:txBody>
        </p:sp>
        <p:sp>
          <p:nvSpPr>
            <p:cNvPr id="103"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04" name="Round Same Side Corner Rectangle 102"/>
          <p:cNvSpPr/>
          <p:nvPr/>
        </p:nvSpPr>
        <p:spPr>
          <a:xfrm>
            <a:off x="535319" y="5522657"/>
            <a:ext cx="3983999" cy="537790"/>
          </a:xfrm>
          <a:prstGeom prst="round2SameRect">
            <a:avLst>
              <a:gd name="adj1" fmla="val 0"/>
              <a:gd name="adj2" fmla="val 0"/>
            </a:avLst>
          </a:pr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05" name="Chart 96"/>
          <p:cNvGraphicFramePr/>
          <p:nvPr>
            <p:extLst>
              <p:ext uri="{D42A27DB-BD31-4B8C-83A1-F6EECF244321}">
                <p14:modId xmlns:p14="http://schemas.microsoft.com/office/powerpoint/2010/main" val="3651252044"/>
              </p:ext>
            </p:extLst>
          </p:nvPr>
        </p:nvGraphicFramePr>
        <p:xfrm>
          <a:off x="215607" y="3886091"/>
          <a:ext cx="4301799" cy="1925955"/>
        </p:xfrm>
        <a:graphic>
          <a:graphicData uri="http://schemas.openxmlformats.org/drawingml/2006/chart">
            <c:chart xmlns:c="http://schemas.openxmlformats.org/drawingml/2006/chart" xmlns:r="http://schemas.openxmlformats.org/officeDocument/2006/relationships" r:id="rId6"/>
          </a:graphicData>
        </a:graphic>
      </p:graphicFrame>
      <p:sp>
        <p:nvSpPr>
          <p:cNvPr id="106" name="Round Same Side Corner Rectangle 100"/>
          <p:cNvSpPr/>
          <p:nvPr/>
        </p:nvSpPr>
        <p:spPr>
          <a:xfrm>
            <a:off x="212392" y="3658976"/>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Projetos</a:t>
            </a:r>
            <a:endParaRPr lang="ro-RO" sz="1200" b="1" dirty="0">
              <a:solidFill>
                <a:schemeClr val="tx1">
                  <a:lumMod val="75000"/>
                  <a:lumOff val="25000"/>
                </a:schemeClr>
              </a:solidFill>
            </a:endParaRPr>
          </a:p>
        </p:txBody>
      </p:sp>
      <p:pic>
        <p:nvPicPr>
          <p:cNvPr id="110" name="Picture 2043" descr="Icon House">
            <a:hlinkClick r:id="rId7" action="ppaction://hlinksldjump" tooltip="Página Inicial"/>
          </p:cNvPr>
          <p:cNvPicPr>
            <a:picLocks noChangeAspect="1" noChangeArrowheads="1"/>
          </p:cNvPicPr>
          <p:nvPr/>
        </p:nvPicPr>
        <p:blipFill>
          <a:blip r:embed="rId8"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1" name="Picture 100" descr="Folder blue">
            <a:hlinkClick r:id="rId9" action="ppaction://hlinksldjump" tooltip="Portfólio de Demandas"/>
          </p:cNvPr>
          <p:cNvPicPr>
            <a:picLocks noChangeAspect="1" noChangeArrowheads="1"/>
          </p:cNvPicPr>
          <p:nvPr/>
        </p:nvPicPr>
        <p:blipFill>
          <a:blip r:embed="rId10"/>
          <a:srcRect/>
          <a:stretch>
            <a:fillRect/>
          </a:stretch>
        </p:blipFill>
        <p:spPr bwMode="auto">
          <a:xfrm>
            <a:off x="8704196" y="6228108"/>
            <a:ext cx="288000" cy="288000"/>
          </a:xfrm>
          <a:prstGeom prst="rect">
            <a:avLst/>
          </a:prstGeom>
          <a:noFill/>
          <a:ln w="9525">
            <a:noFill/>
            <a:miter lim="800000"/>
            <a:headEnd/>
            <a:tailEnd/>
          </a:ln>
          <a:effectLst/>
        </p:spPr>
      </p:pic>
      <p:grpSp>
        <p:nvGrpSpPr>
          <p:cNvPr id="112" name="Group 279"/>
          <p:cNvGrpSpPr>
            <a:grpSpLocks noChangeAspect="1"/>
          </p:cNvGrpSpPr>
          <p:nvPr/>
        </p:nvGrpSpPr>
        <p:grpSpPr bwMode="auto">
          <a:xfrm>
            <a:off x="4625984" y="6277948"/>
            <a:ext cx="198000" cy="198000"/>
            <a:chOff x="3507" y="1060"/>
            <a:chExt cx="182" cy="168"/>
          </a:xfrm>
          <a:effectLst>
            <a:outerShdw blurRad="50800" dist="38100" dir="2700000" algn="tl" rotWithShape="0">
              <a:prstClr val="black">
                <a:alpha val="40000"/>
              </a:prstClr>
            </a:outerShdw>
          </a:effectLst>
        </p:grpSpPr>
        <p:sp>
          <p:nvSpPr>
            <p:cNvPr id="113"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14" name="Oval 281">
              <a:hlinkClick r:id="rId11"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115"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116"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17"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smtClean="0">
                  <a:solidFill>
                    <a:schemeClr val="bg1"/>
                  </a:solidFill>
                </a:rPr>
                <a:t>R</a:t>
              </a:r>
              <a:endParaRPr lang="pt-BR" sz="1050" b="1" dirty="0">
                <a:solidFill>
                  <a:schemeClr val="bg1"/>
                </a:solidFill>
              </a:endParaRPr>
            </a:p>
          </p:txBody>
        </p:sp>
      </p:grpSp>
      <p:sp>
        <p:nvSpPr>
          <p:cNvPr id="118" name="Round Same Side Corner Rectangle 4"/>
          <p:cNvSpPr/>
          <p:nvPr/>
        </p:nvSpPr>
        <p:spPr>
          <a:xfrm rot="10800000">
            <a:off x="3059832" y="1890626"/>
            <a:ext cx="3024336" cy="1610379"/>
          </a:xfrm>
          <a:prstGeom prst="round2SameRect">
            <a:avLst>
              <a:gd name="adj1" fmla="val 12899"/>
              <a:gd name="adj2" fmla="val 0"/>
            </a:avLst>
          </a:prstGeom>
          <a:solidFill>
            <a:schemeClr val="tx1">
              <a:alpha val="18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ro-RO" sz="1400" b="1" dirty="0">
              <a:solidFill>
                <a:schemeClr val="tx1">
                  <a:lumMod val="75000"/>
                  <a:lumOff val="25000"/>
                </a:schemeClr>
              </a:solidFill>
              <a:latin typeface="Calibri" pitchFamily="34" charset="0"/>
              <a:cs typeface="Calibri" pitchFamily="34" charset="0"/>
            </a:endParaRPr>
          </a:p>
        </p:txBody>
      </p:sp>
      <p:sp>
        <p:nvSpPr>
          <p:cNvPr id="119" name="Round Same Side Corner Rectangle 106"/>
          <p:cNvSpPr/>
          <p:nvPr/>
        </p:nvSpPr>
        <p:spPr>
          <a:xfrm>
            <a:off x="3059831" y="1624196"/>
            <a:ext cx="3024337" cy="249911"/>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r>
              <a:rPr lang="en-US" sz="1400" b="1" dirty="0" err="1" smtClean="0">
                <a:solidFill>
                  <a:schemeClr val="bg1"/>
                </a:solidFill>
                <a:latin typeface="Calibri" pitchFamily="34" charset="0"/>
                <a:cs typeface="Calibri" pitchFamily="34" charset="0"/>
              </a:rPr>
              <a:t>Concluídos</a:t>
            </a:r>
            <a:endParaRPr lang="ro-RO" sz="1400" b="1" dirty="0">
              <a:solidFill>
                <a:schemeClr val="bg1"/>
              </a:solidFill>
              <a:latin typeface="Calibri" pitchFamily="34" charset="0"/>
              <a:cs typeface="Calibri" pitchFamily="34" charset="0"/>
            </a:endParaRPr>
          </a:p>
        </p:txBody>
      </p:sp>
      <p:graphicFrame>
        <p:nvGraphicFramePr>
          <p:cNvPr id="120" name="Tabela 119"/>
          <p:cNvGraphicFramePr>
            <a:graphicFrameLocks noGrp="1"/>
          </p:cNvGraphicFramePr>
          <p:nvPr>
            <p:extLst>
              <p:ext uri="{D42A27DB-BD31-4B8C-83A1-F6EECF244321}">
                <p14:modId xmlns:p14="http://schemas.microsoft.com/office/powerpoint/2010/main" val="150849101"/>
              </p:ext>
            </p:extLst>
          </p:nvPr>
        </p:nvGraphicFramePr>
        <p:xfrm>
          <a:off x="3075341" y="1906118"/>
          <a:ext cx="2993275" cy="1428161"/>
        </p:xfrm>
        <a:graphic>
          <a:graphicData uri="http://schemas.openxmlformats.org/drawingml/2006/table">
            <a:tbl>
              <a:tblPr/>
              <a:tblGrid>
                <a:gridCol w="256971"/>
                <a:gridCol w="2088232"/>
                <a:gridCol w="648072"/>
              </a:tblGrid>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01</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r>
                        <a:rPr lang="pt-BR" sz="1100" dirty="0" smtClean="0">
                          <a:latin typeface="Calibri" pitchFamily="34" charset="0"/>
                          <a:ea typeface="Times New Roman"/>
                          <a:cs typeface="Calibri" pitchFamily="34" charset="0"/>
                        </a:rPr>
                        <a:t>Avaliação</a:t>
                      </a:r>
                      <a:r>
                        <a:rPr lang="pt-BR" sz="1100" baseline="0" dirty="0" smtClean="0">
                          <a:latin typeface="Calibri" pitchFamily="34" charset="0"/>
                          <a:ea typeface="Times New Roman"/>
                          <a:cs typeface="Calibri" pitchFamily="34" charset="0"/>
                        </a:rPr>
                        <a:t> de Competências</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Set/12</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02</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tabLst>
                          <a:tab pos="0" algn="l"/>
                        </a:tabLs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03</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04</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05</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06</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07</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121" name="Round Same Side Corner Rectangle 102"/>
          <p:cNvSpPr/>
          <p:nvPr/>
        </p:nvSpPr>
        <p:spPr>
          <a:xfrm>
            <a:off x="4945895" y="5526478"/>
            <a:ext cx="3983999" cy="537790"/>
          </a:xfrm>
          <a:prstGeom prst="round2SameRect">
            <a:avLst>
              <a:gd name="adj1" fmla="val 0"/>
              <a:gd name="adj2" fmla="val 0"/>
            </a:avLst>
          </a:prstGeom>
          <a:solidFill>
            <a:schemeClr val="accent6">
              <a:lumMod val="60000"/>
              <a:lumOff val="40000"/>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22" name="Chart 96"/>
          <p:cNvGraphicFramePr/>
          <p:nvPr>
            <p:extLst>
              <p:ext uri="{D42A27DB-BD31-4B8C-83A1-F6EECF244321}">
                <p14:modId xmlns:p14="http://schemas.microsoft.com/office/powerpoint/2010/main" val="362337260"/>
              </p:ext>
            </p:extLst>
          </p:nvPr>
        </p:nvGraphicFramePr>
        <p:xfrm>
          <a:off x="4626183" y="3889912"/>
          <a:ext cx="4301799" cy="1925955"/>
        </p:xfrm>
        <a:graphic>
          <a:graphicData uri="http://schemas.openxmlformats.org/drawingml/2006/chart">
            <c:chart xmlns:c="http://schemas.openxmlformats.org/drawingml/2006/chart" xmlns:r="http://schemas.openxmlformats.org/officeDocument/2006/relationships" r:id="rId12"/>
          </a:graphicData>
        </a:graphic>
      </p:graphicFrame>
      <p:sp>
        <p:nvSpPr>
          <p:cNvPr id="123" name="Round Same Side Corner Rectangle 100"/>
          <p:cNvSpPr/>
          <p:nvPr/>
        </p:nvSpPr>
        <p:spPr>
          <a:xfrm>
            <a:off x="4622968" y="3662797"/>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Indicadores</a:t>
            </a:r>
            <a:endParaRPr lang="ro-RO" sz="1200" b="1" dirty="0">
              <a:solidFill>
                <a:schemeClr val="tx1">
                  <a:lumMod val="75000"/>
                  <a:lumOff val="25000"/>
                </a:schemeClr>
              </a:solidFill>
            </a:endParaRPr>
          </a:p>
        </p:txBody>
      </p:sp>
    </p:spTree>
    <p:extLst>
      <p:ext uri="{BB962C8B-B14F-4D97-AF65-F5344CB8AC3E}">
        <p14:creationId xmlns:p14="http://schemas.microsoft.com/office/powerpoint/2010/main" val="868689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772816"/>
            <a:ext cx="8280920" cy="27363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Sistema de Frequência</a:t>
            </a:r>
          </a:p>
        </p:txBody>
      </p:sp>
      <p:graphicFrame>
        <p:nvGraphicFramePr>
          <p:cNvPr id="22" name="Table 44"/>
          <p:cNvGraphicFramePr>
            <a:graphicFrameLocks noGrp="1"/>
          </p:cNvGraphicFramePr>
          <p:nvPr>
            <p:extLst>
              <p:ext uri="{D42A27DB-BD31-4B8C-83A1-F6EECF244321}">
                <p14:modId xmlns:p14="http://schemas.microsoft.com/office/powerpoint/2010/main" val="370487170"/>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0" dirty="0" err="1" smtClean="0"/>
                        <a:t>Leovegildo</a:t>
                      </a:r>
                      <a:r>
                        <a:rPr lang="pt-BR" b="0" dirty="0" smtClean="0"/>
                        <a:t> Mota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Março/2011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896059361"/>
              </p:ext>
            </p:extLst>
          </p:nvPr>
        </p:nvGraphicFramePr>
        <p:xfrm>
          <a:off x="467544" y="1412776"/>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A Diretoria Geral do TJPE solicitou a SGP e a SETIC uma funcionalidade WEB para permitir o registro das ausências de servidores, afim de evitar o pagamento indevido de salários aos faltosos e a pessoas que não estão mais a serviço do TJ e não tiveram o registro da sua situação atualizada pelos gestores de cada área.</a:t>
                      </a:r>
                      <a:endParaRPr lang="pt-BR" sz="16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772816"/>
            <a:ext cx="8280920" cy="27363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Banco de Talentos</a:t>
            </a:r>
          </a:p>
        </p:txBody>
      </p:sp>
      <p:graphicFrame>
        <p:nvGraphicFramePr>
          <p:cNvPr id="22" name="Table 44"/>
          <p:cNvGraphicFramePr>
            <a:graphicFrameLocks noGrp="1"/>
          </p:cNvGraphicFramePr>
          <p:nvPr>
            <p:extLst>
              <p:ext uri="{D42A27DB-BD31-4B8C-83A1-F6EECF244321}">
                <p14:modId xmlns:p14="http://schemas.microsoft.com/office/powerpoint/2010/main" val="1208512296"/>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Suzana </a:t>
                      </a:r>
                      <a:r>
                        <a:rPr lang="pt-BR" sz="1800" kern="1200" dirty="0" err="1" smtClean="0">
                          <a:solidFill>
                            <a:schemeClr val="tx1"/>
                          </a:solidFill>
                          <a:latin typeface="+mn-lt"/>
                          <a:ea typeface="+mn-ea"/>
                          <a:cs typeface="+mn-cs"/>
                        </a:rPr>
                        <a:t>Azoubel</a:t>
                      </a:r>
                      <a:endParaRPr lang="pt-BR"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Fevereiro/2011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039575736"/>
              </p:ext>
            </p:extLst>
          </p:nvPr>
        </p:nvGraphicFramePr>
        <p:xfrm>
          <a:off x="467544" y="1412776"/>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A gerência de seleção e acolhimento da SGP solicita o desenvolvimento de uma ferramenta de geração de relatórios que extraia os dados inseridos pelo sistema de cadastramento de nomeados e do sistema censo referente a</a:t>
                      </a:r>
                      <a:r>
                        <a:rPr lang="pt-BR" sz="1800" kern="1200" baseline="0" dirty="0" smtClean="0">
                          <a:solidFill>
                            <a:schemeClr val="tx1"/>
                          </a:solidFill>
                          <a:latin typeface="+mn-lt"/>
                          <a:ea typeface="+mn-ea"/>
                          <a:cs typeface="+mn-cs"/>
                        </a:rPr>
                        <a:t> </a:t>
                      </a:r>
                      <a:r>
                        <a:rPr lang="pt-BR" sz="1800" kern="1200" dirty="0" smtClean="0">
                          <a:solidFill>
                            <a:schemeClr val="tx1"/>
                          </a:solidFill>
                          <a:latin typeface="+mn-lt"/>
                          <a:ea typeface="+mn-ea"/>
                          <a:cs typeface="+mn-cs"/>
                        </a:rPr>
                        <a:t>conhecimentos, projetos, talentos e habilidades. </a:t>
                      </a:r>
                    </a:p>
                    <a:p>
                      <a:r>
                        <a:rPr lang="pt-BR" sz="1800" kern="1200" dirty="0" smtClean="0">
                          <a:solidFill>
                            <a:schemeClr val="tx1"/>
                          </a:solidFill>
                          <a:latin typeface="+mn-lt"/>
                          <a:ea typeface="+mn-ea"/>
                          <a:cs typeface="+mn-cs"/>
                        </a:rPr>
                        <a:t>Essa nova funcionalidade será parametrizada devendo possuir filtros que permita ao usuário escolher diversos tipos de perfis de conhecimentos dos concursados. As informações deverão ser migradas para o Universal para possibilitar a futura utilização dessa funcionalidade pela SGP diretamente pelo Universal.</a:t>
                      </a:r>
                      <a:endParaRPr lang="pt-BR" sz="16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772816"/>
            <a:ext cx="8280920" cy="27363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Aquisição de Sistema para o Centro de Saúde</a:t>
            </a:r>
          </a:p>
        </p:txBody>
      </p:sp>
      <p:graphicFrame>
        <p:nvGraphicFramePr>
          <p:cNvPr id="22" name="Table 44"/>
          <p:cNvGraphicFramePr>
            <a:graphicFrameLocks noGrp="1"/>
          </p:cNvGraphicFramePr>
          <p:nvPr>
            <p:extLst>
              <p:ext uri="{D42A27DB-BD31-4B8C-83A1-F6EECF244321}">
                <p14:modId xmlns:p14="http://schemas.microsoft.com/office/powerpoint/2010/main" val="2802664031"/>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err="1" smtClean="0"/>
                        <a:t>Tarciana</a:t>
                      </a:r>
                      <a:r>
                        <a:rPr lang="pt-BR" b="1" dirty="0" smtClean="0"/>
                        <a:t> </a:t>
                      </a:r>
                      <a:r>
                        <a:rPr lang="pt-BR" b="1" dirty="0" err="1" smtClean="0"/>
                        <a:t>Chalegre</a:t>
                      </a:r>
                      <a:endParaRPr lang="pt-BR"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Janeiro/2011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563361624"/>
              </p:ext>
            </p:extLst>
          </p:nvPr>
        </p:nvGraphicFramePr>
        <p:xfrm>
          <a:off x="467544" y="1412776"/>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r>
                        <a:rPr lang="pt-BR" sz="1800" kern="1200" dirty="0" smtClean="0">
                          <a:solidFill>
                            <a:schemeClr val="tx1"/>
                          </a:solidFill>
                          <a:latin typeface="+mn-lt"/>
                          <a:ea typeface="+mn-ea"/>
                          <a:cs typeface="+mn-cs"/>
                        </a:rPr>
                        <a:t>O atendimento dessa solicitação irá permitir o agendamento de consultas pelos próprios usuários, através da internet, informatizando todo o processo, controle e o gerenciamento dos atendimentos realizados pelos profissionais do centro de saúde do TJPE, através da possibilidade de geração de relatórios gerenciais e estatísticos pelos gestores do Centro de Saúde acabando com a necessidade de controles manuais.</a:t>
                      </a:r>
                      <a:endParaRPr lang="pt-BR" sz="16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Jurisprudência</a:t>
            </a:r>
          </a:p>
        </p:txBody>
      </p:sp>
      <p:graphicFrame>
        <p:nvGraphicFramePr>
          <p:cNvPr id="22" name="Table 44"/>
          <p:cNvGraphicFramePr>
            <a:graphicFrameLocks noGrp="1"/>
          </p:cNvGraphicFramePr>
          <p:nvPr>
            <p:extLst>
              <p:ext uri="{D42A27DB-BD31-4B8C-83A1-F6EECF244321}">
                <p14:modId xmlns:p14="http://schemas.microsoft.com/office/powerpoint/2010/main" val="239041525"/>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Maria José / Presidente</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Março/2012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201042414"/>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kern="1200" dirty="0" smtClean="0">
                          <a:solidFill>
                            <a:schemeClr val="tx1"/>
                          </a:solidFill>
                          <a:latin typeface="+mn-lt"/>
                          <a:ea typeface="+mn-ea"/>
                          <a:cs typeface="+mn-cs"/>
                        </a:rPr>
                        <a:t>O projeto em questão trata do desenvolvimento de uma aplicação web acessando uma base de dados formada pelos despachos, decisões e sentenças lançados no Sistema </a:t>
                      </a:r>
                      <a:r>
                        <a:rPr lang="pt-BR" sz="1800" kern="1200" dirty="0" err="1" smtClean="0">
                          <a:solidFill>
                            <a:schemeClr val="tx1"/>
                          </a:solidFill>
                          <a:latin typeface="+mn-lt"/>
                          <a:ea typeface="+mn-ea"/>
                          <a:cs typeface="+mn-cs"/>
                        </a:rPr>
                        <a:t>Judwin</a:t>
                      </a:r>
                      <a:r>
                        <a:rPr lang="pt-BR" sz="1800" kern="1200" dirty="0" smtClean="0">
                          <a:solidFill>
                            <a:schemeClr val="tx1"/>
                          </a:solidFill>
                          <a:latin typeface="+mn-lt"/>
                          <a:ea typeface="+mn-ea"/>
                          <a:cs typeface="+mn-cs"/>
                        </a:rPr>
                        <a:t>, para consulta indexada do conteúdo da referida base com acesso através de palavras chave.</a:t>
                      </a:r>
                    </a:p>
                    <a:p>
                      <a:pPr marL="285750" marR="0" indent="-285750" algn="l" defTabSz="914400" rtl="0" eaLnBrk="1" fontAlgn="auto" latinLnBrk="0" hangingPunct="1">
                        <a:lnSpc>
                          <a:spcPct val="100000"/>
                        </a:lnSpc>
                        <a:spcBef>
                          <a:spcPts val="0"/>
                        </a:spcBef>
                        <a:spcAft>
                          <a:spcPts val="0"/>
                        </a:spcAft>
                        <a:buClrTx/>
                        <a:buSzTx/>
                        <a:buFont typeface="Lucida Grande"/>
                        <a:buNone/>
                        <a:tabLst/>
                        <a:defRPr/>
                      </a:pP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3275856" y="-12870"/>
            <a:ext cx="432048"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80720"/>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Rede de Dados Interior</a:t>
            </a:r>
          </a:p>
        </p:txBody>
      </p:sp>
      <p:graphicFrame>
        <p:nvGraphicFramePr>
          <p:cNvPr id="22" name="Table 44"/>
          <p:cNvGraphicFramePr>
            <a:graphicFrameLocks noGrp="1"/>
          </p:cNvGraphicFramePr>
          <p:nvPr>
            <p:extLst>
              <p:ext uri="{D42A27DB-BD31-4B8C-83A1-F6EECF244321}">
                <p14:modId xmlns:p14="http://schemas.microsoft.com/office/powerpoint/2010/main" val="2906205210"/>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COPLAN</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260724847"/>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Melhorar a capacidade dos canais</a:t>
                      </a:r>
                      <a:r>
                        <a:rPr lang="pt-BR" sz="1800" b="0" baseline="0" dirty="0" smtClean="0"/>
                        <a:t> de comunicação com as localizações situadas no interior do estado, tendo como objetivo mínimo a velocidade de 1Mb e ideal de 2Mb.</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2843808" y="-5898"/>
            <a:ext cx="432048"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Projeto SETIC 24x7</a:t>
            </a:r>
          </a:p>
        </p:txBody>
      </p:sp>
      <p:graphicFrame>
        <p:nvGraphicFramePr>
          <p:cNvPr id="22" name="Table 44"/>
          <p:cNvGraphicFramePr>
            <a:graphicFrameLocks noGrp="1"/>
          </p:cNvGraphicFramePr>
          <p:nvPr>
            <p:extLst>
              <p:ext uri="{D42A27DB-BD31-4B8C-83A1-F6EECF244321}">
                <p14:modId xmlns:p14="http://schemas.microsoft.com/office/powerpoint/2010/main" val="1703721668"/>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1" dirty="0" smtClean="0"/>
                        <a:t>SETIC</a:t>
                      </a:r>
                      <a:endParaRPr lang="pt-BR"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1" dirty="0" smtClean="0"/>
                        <a:t>Setembro/2011</a:t>
                      </a:r>
                      <a:endParaRPr lang="pt-BR" b="1"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1633581479"/>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kern="1200" dirty="0" smtClean="0">
                          <a:solidFill>
                            <a:schemeClr val="tx1"/>
                          </a:solidFill>
                          <a:latin typeface="+mn-lt"/>
                          <a:ea typeface="+mn-ea"/>
                          <a:cs typeface="+mn-cs"/>
                        </a:rPr>
                        <a:t>Com o advento do Processo Judicial Eletrônico surge</a:t>
                      </a:r>
                      <a:r>
                        <a:rPr lang="pt-BR" sz="1800" b="0" kern="1200" baseline="0" dirty="0" smtClean="0">
                          <a:solidFill>
                            <a:schemeClr val="tx1"/>
                          </a:solidFill>
                          <a:latin typeface="+mn-lt"/>
                          <a:ea typeface="+mn-ea"/>
                          <a:cs typeface="+mn-cs"/>
                        </a:rPr>
                        <a:t> a n</a:t>
                      </a:r>
                      <a:r>
                        <a:rPr lang="pt-BR" sz="1800" b="0" kern="1200" dirty="0" smtClean="0">
                          <a:solidFill>
                            <a:schemeClr val="tx1"/>
                          </a:solidFill>
                          <a:latin typeface="+mn-lt"/>
                          <a:ea typeface="+mn-ea"/>
                          <a:cs typeface="+mn-cs"/>
                        </a:rPr>
                        <a:t>ecessidade de manter os serviços disponíveis com tempo mínimo de interrupção anual. Para isso a SETIC necessita</a:t>
                      </a:r>
                      <a:r>
                        <a:rPr lang="pt-BR" sz="1800" b="0" kern="1200" baseline="0" dirty="0" smtClean="0">
                          <a:solidFill>
                            <a:schemeClr val="tx1"/>
                          </a:solidFill>
                          <a:latin typeface="+mn-lt"/>
                          <a:ea typeface="+mn-ea"/>
                          <a:cs typeface="+mn-cs"/>
                        </a:rPr>
                        <a:t> se adaptar em estrutura de recursos humanos e técnicos para alcançar  as novas necessidades de disponibilidade requeridas.</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3131840" y="-20412"/>
            <a:ext cx="432048"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Gestão de Vulnerabilidades</a:t>
            </a:r>
          </a:p>
        </p:txBody>
      </p:sp>
      <p:graphicFrame>
        <p:nvGraphicFramePr>
          <p:cNvPr id="22" name="Table 44"/>
          <p:cNvGraphicFramePr>
            <a:graphicFrameLocks noGrp="1"/>
          </p:cNvGraphicFramePr>
          <p:nvPr>
            <p:extLst>
              <p:ext uri="{D42A27DB-BD31-4B8C-83A1-F6EECF244321}">
                <p14:modId xmlns:p14="http://schemas.microsoft.com/office/powerpoint/2010/main" val="3302228100"/>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Norma</a:t>
                      </a:r>
                      <a:r>
                        <a:rPr lang="pt-BR" b="0" baseline="0" dirty="0" smtClean="0"/>
                        <a:t> Lyra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695486551"/>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Contratar e implantar processo e ferramenta de</a:t>
                      </a:r>
                      <a:r>
                        <a:rPr lang="pt-BR" sz="1800" b="0" baseline="0" dirty="0" smtClean="0"/>
                        <a:t> gestão de vulnerabilidades. Com o objetivo de detecção de tratamento das mesmas.</a:t>
                      </a:r>
                      <a:endParaRPr lang="pt-BR" sz="1800" b="0" dirty="0" smtClean="0"/>
                    </a:p>
                    <a:p>
                      <a:pPr marL="285750" marR="0" indent="-285750" algn="l" defTabSz="914400" rtl="0" eaLnBrk="1" fontAlgn="auto" latinLnBrk="0" hangingPunct="1">
                        <a:lnSpc>
                          <a:spcPct val="100000"/>
                        </a:lnSpc>
                        <a:spcBef>
                          <a:spcPts val="0"/>
                        </a:spcBef>
                        <a:spcAft>
                          <a:spcPts val="0"/>
                        </a:spcAft>
                        <a:buClrTx/>
                        <a:buSzTx/>
                        <a:buFont typeface="Lucida Grande"/>
                        <a:buNone/>
                        <a:tabLst/>
                        <a:defRPr/>
                      </a:pP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2555776" y="-27384"/>
            <a:ext cx="432048"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Implantação do PETIC</a:t>
            </a:r>
          </a:p>
        </p:txBody>
      </p:sp>
      <p:graphicFrame>
        <p:nvGraphicFramePr>
          <p:cNvPr id="22" name="Table 44"/>
          <p:cNvGraphicFramePr>
            <a:graphicFrameLocks noGrp="1"/>
          </p:cNvGraphicFramePr>
          <p:nvPr>
            <p:extLst>
              <p:ext uri="{D42A27DB-BD31-4B8C-83A1-F6EECF244321}">
                <p14:modId xmlns:p14="http://schemas.microsoft.com/office/powerpoint/2010/main" val="1921651625"/>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Norma Lyra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Fevereiro/2012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1207428626"/>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Implementar a execução do PETIC 2012-2019. Através do</a:t>
                      </a:r>
                      <a:r>
                        <a:rPr lang="pt-BR" sz="1800" b="0" baseline="0" dirty="0" smtClean="0"/>
                        <a:t> monitoramento dos seus indicadores e da construção e execução de planos de ação.</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Elaboração do PDTIC</a:t>
            </a:r>
          </a:p>
        </p:txBody>
      </p:sp>
      <p:graphicFrame>
        <p:nvGraphicFramePr>
          <p:cNvPr id="22" name="Table 44"/>
          <p:cNvGraphicFramePr>
            <a:graphicFrameLocks noGrp="1"/>
          </p:cNvGraphicFramePr>
          <p:nvPr>
            <p:extLst>
              <p:ext uri="{D42A27DB-BD31-4B8C-83A1-F6EECF244321}">
                <p14:modId xmlns:p14="http://schemas.microsoft.com/office/powerpoint/2010/main" val="3037559398"/>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Norma Lyra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349401685"/>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Elaborar o PDTIC (Plano Diretor de Tecnologia da Informação e Comunicação)</a:t>
                      </a:r>
                      <a:r>
                        <a:rPr lang="pt-BR" sz="1800" b="0" baseline="0" dirty="0" smtClean="0"/>
                        <a:t> com objetivo de apoiar a gestão da SETIC em termos táticos e operacionais.</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Certificação Digital</a:t>
            </a:r>
          </a:p>
        </p:txBody>
      </p:sp>
      <p:graphicFrame>
        <p:nvGraphicFramePr>
          <p:cNvPr id="22" name="Table 44"/>
          <p:cNvGraphicFramePr>
            <a:graphicFrameLocks noGrp="1"/>
          </p:cNvGraphicFramePr>
          <p:nvPr>
            <p:extLst>
              <p:ext uri="{D42A27DB-BD31-4B8C-83A1-F6EECF244321}">
                <p14:modId xmlns:p14="http://schemas.microsoft.com/office/powerpoint/2010/main" val="3813869143"/>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Norma Lyra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Julho/2011</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3505142473"/>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Essa demanda pretende fazer a aquisição e a gestão das</a:t>
                      </a:r>
                      <a:r>
                        <a:rPr lang="pt-BR" sz="1800" b="0" baseline="0" dirty="0" smtClean="0"/>
                        <a:t> certificações digitais.</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3059832" y="-12870"/>
            <a:ext cx="432048"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53018104"/>
              </p:ext>
            </p:extLst>
          </p:nvPr>
        </p:nvGraphicFramePr>
        <p:xfrm>
          <a:off x="611560" y="1772816"/>
          <a:ext cx="7992888" cy="1110981"/>
        </p:xfrm>
        <a:graphic>
          <a:graphicData uri="http://schemas.openxmlformats.org/drawingml/2006/table">
            <a:tbl>
              <a:tblPr firstRow="1" bandRow="1">
                <a:tableStyleId>{3C2FFA5D-87B4-456A-9821-1D502468CF0F}</a:tableStyleId>
              </a:tblPr>
              <a:tblGrid>
                <a:gridCol w="5544616"/>
                <a:gridCol w="864096"/>
                <a:gridCol w="1584176"/>
              </a:tblGrid>
              <a:tr h="370327">
                <a:tc>
                  <a:txBody>
                    <a:bodyPr/>
                    <a:lstStyle/>
                    <a:p>
                      <a:pPr marL="285750" indent="-285750">
                        <a:buFont typeface="Lucida Grande"/>
                        <a:buChar char="▶"/>
                      </a:pPr>
                      <a:r>
                        <a:rPr lang="pt-BR" dirty="0" smtClean="0"/>
                        <a:t>Modernização</a:t>
                      </a:r>
                      <a:r>
                        <a:rPr lang="pt-BR" baseline="0" dirty="0" smtClean="0"/>
                        <a:t> dos Processos Administrativos</a:t>
                      </a:r>
                      <a:endParaRPr lang="pt-BR" b="1" dirty="0"/>
                    </a:p>
                  </a:txBody>
                  <a:tcPr/>
                </a:tc>
                <a:tc>
                  <a:txBody>
                    <a:bodyPr/>
                    <a:lstStyle/>
                    <a:p>
                      <a:pPr algn="ctr"/>
                      <a:endParaRPr lang="pt-BR" dirty="0"/>
                    </a:p>
                  </a:txBody>
                  <a:tcPr/>
                </a:tc>
                <a:tc>
                  <a:txBody>
                    <a:bodyPr/>
                    <a:lstStyle/>
                    <a:p>
                      <a:endParaRPr lang="pt-BR" dirty="0"/>
                    </a:p>
                  </a:txBody>
                  <a:tcPr/>
                </a:tc>
              </a:tr>
              <a:tr h="370327">
                <a:tc>
                  <a:txBody>
                    <a:bodyPr/>
                    <a:lstStyle/>
                    <a:p>
                      <a:r>
                        <a:rPr lang="pt-BR" sz="1600" dirty="0" smtClean="0"/>
                        <a:t>Avaliação de Competência</a:t>
                      </a:r>
                      <a:endParaRPr lang="pt-BR" sz="1600" dirty="0"/>
                    </a:p>
                  </a:txBody>
                  <a:tcPr/>
                </a:tc>
                <a:tc>
                  <a:txBody>
                    <a:bodyPr/>
                    <a:lstStyle/>
                    <a:p>
                      <a:pPr algn="ctr"/>
                      <a:r>
                        <a:rPr lang="pt-BR" sz="1600" dirty="0" err="1" smtClean="0"/>
                        <a:t>Concl</a:t>
                      </a:r>
                      <a:r>
                        <a:rPr lang="pt-BR" sz="1600" dirty="0" smtClean="0"/>
                        <a:t>.</a:t>
                      </a:r>
                      <a:endParaRPr lang="pt-BR" sz="1600" dirty="0"/>
                    </a:p>
                  </a:txBody>
                  <a:tcPr/>
                </a:tc>
                <a:tc>
                  <a:txBody>
                    <a:bodyPr/>
                    <a:lstStyle/>
                    <a:p>
                      <a:pPr algn="r"/>
                      <a:r>
                        <a:rPr lang="pt-BR" sz="1600" dirty="0" smtClean="0"/>
                        <a:t>100%</a:t>
                      </a:r>
                      <a:endParaRPr lang="pt-BR" sz="1600" dirty="0"/>
                    </a:p>
                  </a:txBody>
                  <a:tcPr/>
                </a:tc>
              </a:tr>
              <a:tr h="370327">
                <a:tc>
                  <a:txBody>
                    <a:bodyPr/>
                    <a:lstStyle/>
                    <a:p>
                      <a:r>
                        <a:rPr lang="pt-BR" sz="1600" dirty="0" smtClean="0"/>
                        <a:t>Sistema</a:t>
                      </a:r>
                      <a:r>
                        <a:rPr lang="pt-BR" sz="1600" baseline="0" dirty="0" smtClean="0"/>
                        <a:t> de Diárias</a:t>
                      </a:r>
                      <a:endParaRPr lang="pt-BR" sz="1600" dirty="0"/>
                    </a:p>
                  </a:txBody>
                  <a:tcPr/>
                </a:tc>
                <a:tc>
                  <a:txBody>
                    <a:bodyPr/>
                    <a:lstStyle/>
                    <a:p>
                      <a:pPr algn="ctr"/>
                      <a:r>
                        <a:rPr lang="pt-BR" sz="1600" dirty="0" smtClean="0"/>
                        <a:t>N/D</a:t>
                      </a:r>
                      <a:endParaRPr lang="pt-BR" sz="1600" dirty="0"/>
                    </a:p>
                  </a:txBody>
                  <a:tcPr/>
                </a:tc>
                <a:tc>
                  <a:txBody>
                    <a:bodyPr/>
                    <a:lstStyle/>
                    <a:p>
                      <a:pPr algn="r"/>
                      <a:r>
                        <a:rPr lang="pt-BR" sz="1600" dirty="0" smtClean="0"/>
                        <a:t>10%</a:t>
                      </a:r>
                      <a:endParaRPr lang="pt-BR" sz="1600" dirty="0"/>
                    </a:p>
                  </a:txBody>
                  <a:tcPr/>
                </a:tc>
              </a:tr>
            </a:tbl>
          </a:graphicData>
        </a:graphic>
      </p:graphicFrame>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pic>
        <p:nvPicPr>
          <p:cNvPr id="22" name="Picture 56" descr="Viewer file"/>
          <p:cNvPicPr>
            <a:picLocks noChangeAspect="1" noChangeArrowheads="1"/>
          </p:cNvPicPr>
          <p:nvPr/>
        </p:nvPicPr>
        <p:blipFill>
          <a:blip r:embed="rId2" cstate="print"/>
          <a:srcRect/>
          <a:stretch>
            <a:fillRect/>
          </a:stretch>
        </p:blipFill>
        <p:spPr bwMode="auto">
          <a:xfrm>
            <a:off x="8316440" y="1835826"/>
            <a:ext cx="216000" cy="216000"/>
          </a:xfrm>
          <a:prstGeom prst="rect">
            <a:avLst/>
          </a:prstGeom>
          <a:noFill/>
          <a:ln w="9525">
            <a:noFill/>
            <a:miter lim="800000"/>
            <a:headEnd/>
            <a:tailEnd/>
          </a:ln>
        </p:spPr>
      </p:pic>
      <p:pic>
        <p:nvPicPr>
          <p:cNvPr id="25" name="Picture 2056" descr="Icon Magnifying Glass">
            <a:hlinkClick r:id="rId3" action="ppaction://hlinksldjump"/>
          </p:cNvPr>
          <p:cNvPicPr>
            <a:picLocks noChangeAspect="1" noChangeArrowheads="1"/>
          </p:cNvPicPr>
          <p:nvPr/>
        </p:nvPicPr>
        <p:blipFill>
          <a:blip r:embed="rId4" cstate="print"/>
          <a:srcRect/>
          <a:stretch>
            <a:fillRect/>
          </a:stretch>
        </p:blipFill>
        <p:spPr bwMode="auto">
          <a:xfrm>
            <a:off x="5796136" y="2242606"/>
            <a:ext cx="264750" cy="216000"/>
          </a:xfrm>
          <a:prstGeom prst="rect">
            <a:avLst/>
          </a:prstGeom>
          <a:noFill/>
          <a:ln w="9525">
            <a:noFill/>
            <a:miter lim="800000"/>
            <a:headEnd/>
            <a:tailEnd/>
          </a:ln>
        </p:spPr>
      </p:pic>
      <p:graphicFrame>
        <p:nvGraphicFramePr>
          <p:cNvPr id="26" name="Object 97"/>
          <p:cNvGraphicFramePr>
            <a:graphicFrameLocks/>
          </p:cNvGraphicFramePr>
          <p:nvPr>
            <p:extLst>
              <p:ext uri="{D42A27DB-BD31-4B8C-83A1-F6EECF244321}">
                <p14:modId xmlns:p14="http://schemas.microsoft.com/office/powerpoint/2010/main" val="1040835079"/>
              </p:ext>
            </p:extLst>
          </p:nvPr>
        </p:nvGraphicFramePr>
        <p:xfrm>
          <a:off x="7021091" y="2447952"/>
          <a:ext cx="1395155" cy="482501"/>
        </p:xfrm>
        <a:graphic>
          <a:graphicData uri="http://schemas.openxmlformats.org/drawingml/2006/chart">
            <c:chart xmlns:c="http://schemas.openxmlformats.org/drawingml/2006/chart" xmlns:r="http://schemas.openxmlformats.org/officeDocument/2006/relationships" r:id="rId5"/>
          </a:graphicData>
        </a:graphic>
      </p:graphicFrame>
      <p:pic>
        <p:nvPicPr>
          <p:cNvPr id="31" name="Picture 2056" descr="Icon Magnifying Glass">
            <a:hlinkClick r:id="rId6" action="ppaction://hlinksldjump"/>
          </p:cNvPr>
          <p:cNvPicPr>
            <a:picLocks noChangeAspect="1" noChangeArrowheads="1"/>
          </p:cNvPicPr>
          <p:nvPr/>
        </p:nvPicPr>
        <p:blipFill>
          <a:blip r:embed="rId4" cstate="print"/>
          <a:srcRect/>
          <a:stretch>
            <a:fillRect/>
          </a:stretch>
        </p:blipFill>
        <p:spPr bwMode="auto">
          <a:xfrm>
            <a:off x="5819418" y="2602646"/>
            <a:ext cx="264750" cy="216000"/>
          </a:xfrm>
          <a:prstGeom prst="rect">
            <a:avLst/>
          </a:prstGeom>
          <a:noFill/>
          <a:ln w="9525">
            <a:noFill/>
            <a:miter lim="800000"/>
            <a:headEnd/>
            <a:tailEnd/>
          </a:ln>
        </p:spPr>
      </p:pic>
      <p:graphicFrame>
        <p:nvGraphicFramePr>
          <p:cNvPr id="38" name="Object 97"/>
          <p:cNvGraphicFramePr>
            <a:graphicFrameLocks/>
          </p:cNvGraphicFramePr>
          <p:nvPr>
            <p:extLst>
              <p:ext uri="{D42A27DB-BD31-4B8C-83A1-F6EECF244321}">
                <p14:modId xmlns:p14="http://schemas.microsoft.com/office/powerpoint/2010/main" val="2996669490"/>
              </p:ext>
            </p:extLst>
          </p:nvPr>
        </p:nvGraphicFramePr>
        <p:xfrm>
          <a:off x="7056000" y="2543505"/>
          <a:ext cx="1278000" cy="2970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Object 97"/>
          <p:cNvGraphicFramePr>
            <a:graphicFrameLocks/>
          </p:cNvGraphicFramePr>
          <p:nvPr>
            <p:extLst>
              <p:ext uri="{D42A27DB-BD31-4B8C-83A1-F6EECF244321}">
                <p14:modId xmlns:p14="http://schemas.microsoft.com/office/powerpoint/2010/main" val="1790168540"/>
              </p:ext>
            </p:extLst>
          </p:nvPr>
        </p:nvGraphicFramePr>
        <p:xfrm>
          <a:off x="7020000" y="2109755"/>
          <a:ext cx="1395155" cy="4825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Object 97"/>
          <p:cNvGraphicFramePr>
            <a:graphicFrameLocks/>
          </p:cNvGraphicFramePr>
          <p:nvPr>
            <p:extLst>
              <p:ext uri="{D42A27DB-BD31-4B8C-83A1-F6EECF244321}">
                <p14:modId xmlns:p14="http://schemas.microsoft.com/office/powerpoint/2010/main" val="1321413576"/>
              </p:ext>
            </p:extLst>
          </p:nvPr>
        </p:nvGraphicFramePr>
        <p:xfrm>
          <a:off x="7056000" y="2204864"/>
          <a:ext cx="1278000" cy="297033"/>
        </p:xfrm>
        <a:graphic>
          <a:graphicData uri="http://schemas.openxmlformats.org/drawingml/2006/chart">
            <c:chart xmlns:c="http://schemas.openxmlformats.org/drawingml/2006/chart" xmlns:r="http://schemas.openxmlformats.org/officeDocument/2006/relationships" r:id="rId9"/>
          </a:graphicData>
        </a:graphic>
      </p:graphicFrame>
      <p:sp>
        <p:nvSpPr>
          <p:cNvPr id="40" name="CaixaDeTexto 39"/>
          <p:cNvSpPr txBox="1"/>
          <p:nvPr/>
        </p:nvSpPr>
        <p:spPr>
          <a:xfrm>
            <a:off x="395536" y="6187370"/>
            <a:ext cx="2592288" cy="553998"/>
          </a:xfrm>
          <a:prstGeom prst="rect">
            <a:avLst/>
          </a:prstGeom>
          <a:noFill/>
        </p:spPr>
        <p:txBody>
          <a:bodyPr wrap="square" rtlCol="0">
            <a:spAutoFit/>
          </a:bodyPr>
          <a:lstStyle/>
          <a:p>
            <a:r>
              <a:rPr lang="pt-BR" sz="1200" b="1" dirty="0" smtClean="0"/>
              <a:t> Priorizados              Informações</a:t>
            </a:r>
          </a:p>
          <a:p>
            <a:endParaRPr lang="pt-BR" dirty="0"/>
          </a:p>
        </p:txBody>
      </p:sp>
      <p:pic>
        <p:nvPicPr>
          <p:cNvPr id="45" name="Picture 102" descr="Star"/>
          <p:cNvPicPr>
            <a:picLocks noChangeAspect="1" noChangeArrowheads="1"/>
          </p:cNvPicPr>
          <p:nvPr/>
        </p:nvPicPr>
        <p:blipFill>
          <a:blip r:embed="rId10" cstate="print"/>
          <a:srcRect/>
          <a:stretch>
            <a:fillRect/>
          </a:stretch>
        </p:blipFill>
        <p:spPr bwMode="auto">
          <a:xfrm>
            <a:off x="251544" y="6187370"/>
            <a:ext cx="216000" cy="216000"/>
          </a:xfrm>
          <a:prstGeom prst="rect">
            <a:avLst/>
          </a:prstGeom>
          <a:noFill/>
          <a:ln w="9525">
            <a:noFill/>
            <a:miter lim="800000"/>
            <a:headEnd/>
            <a:tailEnd/>
          </a:ln>
        </p:spPr>
      </p:pic>
      <p:pic>
        <p:nvPicPr>
          <p:cNvPr id="46" name="Picture 2056" descr="Icon Magnifying Glass"/>
          <p:cNvPicPr>
            <a:picLocks noChangeAspect="1" noChangeArrowheads="1"/>
          </p:cNvPicPr>
          <p:nvPr/>
        </p:nvPicPr>
        <p:blipFill>
          <a:blip r:embed="rId4" cstate="print"/>
          <a:srcRect/>
          <a:stretch>
            <a:fillRect/>
          </a:stretch>
        </p:blipFill>
        <p:spPr bwMode="auto">
          <a:xfrm>
            <a:off x="1642954" y="6187394"/>
            <a:ext cx="264750" cy="216000"/>
          </a:xfrm>
          <a:prstGeom prst="rect">
            <a:avLst/>
          </a:prstGeom>
          <a:noFill/>
          <a:ln w="9525">
            <a:noFill/>
            <a:miter lim="800000"/>
            <a:headEnd/>
            <a:tailEnd/>
          </a:ln>
        </p:spPr>
      </p:pic>
      <p:grpSp>
        <p:nvGrpSpPr>
          <p:cNvPr id="29" name="Group 279"/>
          <p:cNvGrpSpPr>
            <a:grpSpLocks noChangeAspect="1"/>
          </p:cNvGrpSpPr>
          <p:nvPr/>
        </p:nvGrpSpPr>
        <p:grpSpPr bwMode="auto">
          <a:xfrm>
            <a:off x="4625984" y="6277948"/>
            <a:ext cx="198000" cy="198000"/>
            <a:chOff x="3507" y="1060"/>
            <a:chExt cx="182" cy="168"/>
          </a:xfrm>
          <a:solidFill>
            <a:schemeClr val="accent1">
              <a:lumMod val="50000"/>
            </a:schemeClr>
          </a:solidFill>
          <a:effectLst>
            <a:outerShdw blurRad="50800" dist="38100" dir="2700000" algn="tl" rotWithShape="0">
              <a:prstClr val="black">
                <a:alpha val="40000"/>
              </a:prstClr>
            </a:outerShdw>
          </a:effectLst>
        </p:grpSpPr>
        <p:sp>
          <p:nvSpPr>
            <p:cNvPr id="30" name="Oval 280"/>
            <p:cNvSpPr>
              <a:spLocks noChangeArrowheads="1"/>
            </p:cNvSpPr>
            <p:nvPr/>
          </p:nvSpPr>
          <p:spPr bwMode="gray">
            <a:xfrm>
              <a:off x="3527" y="1073"/>
              <a:ext cx="142" cy="142"/>
            </a:xfrm>
            <a:prstGeom prst="ellipse">
              <a:avLst/>
            </a:prstGeom>
            <a:grpFill/>
            <a:ln w="9525">
              <a:solidFill>
                <a:schemeClr val="bg1">
                  <a:lumMod val="85000"/>
                </a:schemeClr>
              </a:solidFill>
              <a:round/>
              <a:headEnd/>
              <a:tailEnd/>
            </a:ln>
          </p:spPr>
          <p:txBody>
            <a:bodyPr wrap="none" lIns="166553" tIns="83276" rIns="166553" bIns="83276" anchor="ctr" anchorCtr="1"/>
            <a:lstStyle/>
            <a:p>
              <a:endParaRPr lang="pt-BR" b="1">
                <a:solidFill>
                  <a:schemeClr val="bg1"/>
                </a:solidFill>
              </a:endParaRPr>
            </a:p>
          </p:txBody>
        </p:sp>
        <p:sp>
          <p:nvSpPr>
            <p:cNvPr id="49" name="Oval 281"/>
            <p:cNvSpPr>
              <a:spLocks noChangeArrowheads="1"/>
            </p:cNvSpPr>
            <p:nvPr/>
          </p:nvSpPr>
          <p:spPr bwMode="gray">
            <a:xfrm>
              <a:off x="3507" y="1060"/>
              <a:ext cx="182" cy="168"/>
            </a:xfrm>
            <a:prstGeom prst="ellipse">
              <a:avLst/>
            </a:prstGeom>
            <a:grp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a:solidFill>
                    <a:schemeClr val="bg1"/>
                  </a:solidFill>
                </a:rPr>
                <a:t>1</a:t>
              </a:r>
            </a:p>
          </p:txBody>
        </p:sp>
      </p:grpSp>
      <p:grpSp>
        <p:nvGrpSpPr>
          <p:cNvPr id="50"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51"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52" name="Oval 281">
              <a:hlinkClick r:id="rId11" action="ppaction://hlinksldjump"/>
            </p:cNvPr>
            <p:cNvSpPr>
              <a:spLocks noChangeArrowheads="1"/>
            </p:cNvSpPr>
            <p:nvPr/>
          </p:nvSpPr>
          <p:spPr bwMode="gray">
            <a:xfrm>
              <a:off x="3507" y="1060"/>
              <a:ext cx="182" cy="168"/>
            </a:xfrm>
            <a:prstGeom prst="ellipse">
              <a:avLst/>
            </a:prstGeom>
            <a:solidFill>
              <a:schemeClr val="bg1"/>
            </a:solidFill>
            <a:ln w="9525">
              <a:no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smtClean="0"/>
                <a:t>R</a:t>
              </a:r>
              <a:endParaRPr lang="pt-BR" sz="1050" dirty="0"/>
            </a:p>
          </p:txBody>
        </p:sp>
      </p:grpSp>
      <p:pic>
        <p:nvPicPr>
          <p:cNvPr id="53" name="Picture 2043" descr="Icon House">
            <a:hlinkClick r:id="rId12" action="ppaction://hlinksldjump" tooltip="Página Inicial"/>
          </p:cNvPr>
          <p:cNvPicPr>
            <a:picLocks noChangeAspect="1" noChangeArrowheads="1"/>
          </p:cNvPicPr>
          <p:nvPr/>
        </p:nvPicPr>
        <p:blipFill>
          <a:blip r:embed="rId13"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4" name="Picture 100" descr="Folder blue">
            <a:hlinkClick r:id="rId14" action="ppaction://hlinksldjump" tooltip="Portfólio de Demandas"/>
          </p:cNvPr>
          <p:cNvPicPr>
            <a:picLocks noChangeAspect="1" noChangeArrowheads="1"/>
          </p:cNvPicPr>
          <p:nvPr/>
        </p:nvPicPr>
        <p:blipFill>
          <a:blip r:embed="rId15"/>
          <a:srcRect/>
          <a:stretch>
            <a:fillRect/>
          </a:stretch>
        </p:blipFill>
        <p:spPr bwMode="auto">
          <a:xfrm>
            <a:off x="8704196" y="6228108"/>
            <a:ext cx="288000" cy="288000"/>
          </a:xfrm>
          <a:prstGeom prst="rect">
            <a:avLst/>
          </a:prstGeom>
          <a:noFill/>
          <a:ln w="9525">
            <a:noFill/>
            <a:miter lim="800000"/>
            <a:headEnd/>
            <a:tailEnd/>
          </a:ln>
          <a:effectLst/>
        </p:spPr>
      </p:pic>
      <p:grpSp>
        <p:nvGrpSpPr>
          <p:cNvPr id="55" name="Group 12"/>
          <p:cNvGrpSpPr/>
          <p:nvPr/>
        </p:nvGrpSpPr>
        <p:grpSpPr>
          <a:xfrm>
            <a:off x="179512" y="1268760"/>
            <a:ext cx="8784976" cy="4874478"/>
            <a:chOff x="393607" y="2060848"/>
            <a:chExt cx="8426865" cy="4392488"/>
          </a:xfrm>
          <a:effectLst>
            <a:outerShdw blurRad="50800" dist="38100" dir="2700000" algn="tl" rotWithShape="0">
              <a:prstClr val="black">
                <a:alpha val="40000"/>
              </a:prstClr>
            </a:outerShdw>
          </a:effectLst>
        </p:grpSpPr>
        <p:cxnSp>
          <p:nvCxnSpPr>
            <p:cNvPr id="56" name="Conector reto 11"/>
            <p:cNvCxnSpPr/>
            <p:nvPr/>
          </p:nvCxnSpPr>
          <p:spPr>
            <a:xfrm flipH="1">
              <a:off x="393607" y="2204864"/>
              <a:ext cx="1929" cy="424847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Conector reto 13"/>
            <p:cNvCxnSpPr/>
            <p:nvPr/>
          </p:nvCxnSpPr>
          <p:spPr>
            <a:xfrm>
              <a:off x="393607" y="6453336"/>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Conector reto 15"/>
            <p:cNvCxnSpPr/>
            <p:nvPr/>
          </p:nvCxnSpPr>
          <p:spPr>
            <a:xfrm flipV="1">
              <a:off x="8820472" y="2196001"/>
              <a:ext cx="0" cy="425733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Conector reto 17"/>
            <p:cNvCxnSpPr/>
            <p:nvPr/>
          </p:nvCxnSpPr>
          <p:spPr>
            <a:xfrm flipH="1">
              <a:off x="3635896" y="2196001"/>
              <a:ext cx="5184576" cy="886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Conector reto 20"/>
            <p:cNvCxnSpPr/>
            <p:nvPr/>
          </p:nvCxnSpPr>
          <p:spPr>
            <a:xfrm flipV="1">
              <a:off x="3647429" y="2060848"/>
              <a:ext cx="0" cy="13515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Conector reto 17"/>
            <p:cNvCxnSpPr/>
            <p:nvPr/>
          </p:nvCxnSpPr>
          <p:spPr>
            <a:xfrm flipH="1">
              <a:off x="395536" y="2204864"/>
              <a:ext cx="1728192" cy="886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Conector reto 20"/>
            <p:cNvCxnSpPr/>
            <p:nvPr/>
          </p:nvCxnSpPr>
          <p:spPr>
            <a:xfrm flipV="1">
              <a:off x="2111633" y="2060848"/>
              <a:ext cx="0" cy="13515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3" name="Arredondar Retângulo em um Canto Diagonal 1">
            <a:hlinkClick r:id="rId16" action="ppaction://hlinksldjump"/>
          </p:cNvPr>
          <p:cNvSpPr/>
          <p:nvPr/>
        </p:nvSpPr>
        <p:spPr>
          <a:xfrm>
            <a:off x="249591"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64" name="Arredondar Retângulo em um Canto Diagonal 7"/>
          <p:cNvSpPr/>
          <p:nvPr/>
        </p:nvSpPr>
        <p:spPr>
          <a:xfrm>
            <a:off x="1979712"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65" name="Arredondar Retângulo em um Canto Diagonal 8">
            <a:hlinkClick r:id="rId17" action="ppaction://hlinksldjump"/>
          </p:cNvPr>
          <p:cNvSpPr/>
          <p:nvPr/>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66" name="Arredondar Retângulo em um Canto Diagonal 9">
            <a:hlinkClick r:id="rId18"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67" name="Arredondar Retângulo em um Canto Diagonal 10">
            <a:hlinkClick r:id="rId19"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Tree>
    <p:extLst>
      <p:ext uri="{BB962C8B-B14F-4D97-AF65-F5344CB8AC3E}">
        <p14:creationId xmlns:p14="http://schemas.microsoft.com/office/powerpoint/2010/main" val="306904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Gestão de Identidades</a:t>
            </a:r>
          </a:p>
        </p:txBody>
      </p:sp>
      <p:graphicFrame>
        <p:nvGraphicFramePr>
          <p:cNvPr id="22" name="Table 44"/>
          <p:cNvGraphicFramePr>
            <a:graphicFrameLocks noGrp="1"/>
          </p:cNvGraphicFramePr>
          <p:nvPr>
            <p:extLst>
              <p:ext uri="{D42A27DB-BD31-4B8C-83A1-F6EECF244321}">
                <p14:modId xmlns:p14="http://schemas.microsoft.com/office/powerpoint/2010/main" val="466310301"/>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Norma Lyra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287807671"/>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Devido ao crescente número de sistemas, e a diversidade de plataformas</a:t>
                      </a:r>
                      <a:r>
                        <a:rPr lang="pt-BR" sz="1800" b="0" baseline="0" dirty="0" smtClean="0"/>
                        <a:t> dos sistemas da casa, e aliado a tudo isso a necessidade de melhorar a segurança de acesso as informações a SETIC planeja implementar uma gestão de identidade única e robusta, atendendo as necessidades dos demandantes e facilitando a vida dos provedores de soluções que compõem a SETIC.</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Rectangle 6"/>
          <p:cNvSpPr/>
          <p:nvPr/>
        </p:nvSpPr>
        <p:spPr>
          <a:xfrm>
            <a:off x="2915816" y="-27384"/>
            <a:ext cx="432048" cy="338554"/>
          </a:xfrm>
          <a:prstGeom prst="rect">
            <a:avLst/>
          </a:prstGeom>
          <a:effectLst/>
        </p:spPr>
        <p:txBody>
          <a:bodyPr wrap="square">
            <a:spAutoFit/>
          </a:bodyPr>
          <a:lstStyle/>
          <a:p>
            <a:r>
              <a:rPr lang="pt-BR" sz="1600" dirty="0">
                <a:solidFill>
                  <a:srgbClr val="FFFF00"/>
                </a:solidFill>
                <a:effectLst>
                  <a:outerShdw blurRad="50800" dist="38100" dir="2700000" algn="tl" rotWithShape="0">
                    <a:srgbClr val="000000">
                      <a:alpha val="43000"/>
                    </a:srgbClr>
                  </a:outerShdw>
                </a:effectLst>
                <a:latin typeface="Zapf Dingbats"/>
                <a:ea typeface="Zapf Dingbats"/>
                <a:cs typeface="Zapf Dingbats"/>
              </a:rPr>
              <a:t>★</a:t>
            </a:r>
            <a:endParaRPr lang="pt-BR" sz="1600" dirty="0"/>
          </a:p>
        </p:txBody>
      </p:sp>
      <p:pic>
        <p:nvPicPr>
          <p:cNvPr id="13"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ângulo 27"/>
          <p:cNvSpPr/>
          <p:nvPr/>
        </p:nvSpPr>
        <p:spPr>
          <a:xfrm>
            <a:off x="467544" y="1556792"/>
            <a:ext cx="8280920" cy="30963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itle 4"/>
          <p:cNvSpPr>
            <a:spLocks noGrp="1"/>
          </p:cNvSpPr>
          <p:nvPr>
            <p:ph type="title"/>
          </p:nvPr>
        </p:nvSpPr>
        <p:spPr>
          <a:xfrm>
            <a:off x="0" y="-99392"/>
            <a:ext cx="9144000" cy="504056"/>
          </a:xfrm>
        </p:spPr>
        <p:txBody>
          <a:bodyPr/>
          <a:lstStyle/>
          <a:p>
            <a:pPr marL="285750" indent="-285750" algn="ctr" fontAlgn="auto">
              <a:spcBef>
                <a:spcPts val="0"/>
              </a:spcBef>
              <a:spcAft>
                <a:spcPts val="0"/>
              </a:spcAft>
              <a:defRPr/>
            </a:pPr>
            <a:r>
              <a:rPr lang="pt-BR" sz="1600" dirty="0">
                <a:solidFill>
                  <a:schemeClr val="bg1"/>
                </a:solidFill>
              </a:rPr>
              <a:t>Implantação Ferramenta de CRM</a:t>
            </a:r>
          </a:p>
        </p:txBody>
      </p:sp>
      <p:graphicFrame>
        <p:nvGraphicFramePr>
          <p:cNvPr id="22" name="Table 44"/>
          <p:cNvGraphicFramePr>
            <a:graphicFrameLocks noGrp="1"/>
          </p:cNvGraphicFramePr>
          <p:nvPr>
            <p:extLst>
              <p:ext uri="{D42A27DB-BD31-4B8C-83A1-F6EECF244321}">
                <p14:modId xmlns:p14="http://schemas.microsoft.com/office/powerpoint/2010/main" val="1132528991"/>
              </p:ext>
            </p:extLst>
          </p:nvPr>
        </p:nvGraphicFramePr>
        <p:xfrm>
          <a:off x="467544" y="476672"/>
          <a:ext cx="8280920" cy="731520"/>
        </p:xfrm>
        <a:graphic>
          <a:graphicData uri="http://schemas.openxmlformats.org/drawingml/2006/table">
            <a:tbl>
              <a:tblPr firstRow="1" bandRow="1">
                <a:tableStyleId>{D27102A9-8310-4765-A935-A1911B00CA55}</a:tableStyleId>
              </a:tblPr>
              <a:tblGrid>
                <a:gridCol w="5056490"/>
                <a:gridCol w="3224430"/>
              </a:tblGrid>
              <a:tr h="360040">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Demandante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sz="1800" b="1" dirty="0" smtClean="0"/>
                        <a:t>Data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285750" indent="-285750" algn="ctr">
                        <a:buFont typeface="Lucida Grande"/>
                        <a:buNone/>
                      </a:pPr>
                      <a:r>
                        <a:rPr lang="pt-BR" b="0" dirty="0" smtClean="0"/>
                        <a:t>Norma Lyra</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Lucida Grande"/>
                        <a:buNone/>
                      </a:pPr>
                      <a:r>
                        <a:rPr lang="pt-BR" b="0" dirty="0" smtClean="0"/>
                        <a:t>Julho/2012</a:t>
                      </a:r>
                      <a:endParaRPr lang="pt-BR"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44"/>
          <p:cNvGraphicFramePr>
            <a:graphicFrameLocks noGrp="1"/>
          </p:cNvGraphicFramePr>
          <p:nvPr>
            <p:extLst>
              <p:ext uri="{D42A27DB-BD31-4B8C-83A1-F6EECF244321}">
                <p14:modId xmlns:p14="http://schemas.microsoft.com/office/powerpoint/2010/main" val="2637898810"/>
              </p:ext>
            </p:extLst>
          </p:nvPr>
        </p:nvGraphicFramePr>
        <p:xfrm>
          <a:off x="467544" y="1556792"/>
          <a:ext cx="8280920" cy="3096344"/>
        </p:xfrm>
        <a:graphic>
          <a:graphicData uri="http://schemas.openxmlformats.org/drawingml/2006/table">
            <a:tbl>
              <a:tblPr firstRow="1" bandRow="1">
                <a:tableStyleId>{D27102A9-8310-4765-A935-A1911B00CA55}</a:tableStyleId>
              </a:tblPr>
              <a:tblGrid>
                <a:gridCol w="8280920"/>
              </a:tblGrid>
              <a:tr h="370993">
                <a:tc>
                  <a:txBody>
                    <a:bodyPr/>
                    <a:lstStyle/>
                    <a:p>
                      <a:pPr marL="285750" marR="0" indent="-285750" algn="ctr" defTabSz="914400" rtl="0" eaLnBrk="1" fontAlgn="auto" latinLnBrk="0" hangingPunct="1">
                        <a:lnSpc>
                          <a:spcPct val="100000"/>
                        </a:lnSpc>
                        <a:spcBef>
                          <a:spcPts val="0"/>
                        </a:spcBef>
                        <a:spcAft>
                          <a:spcPts val="0"/>
                        </a:spcAft>
                        <a:buClrTx/>
                        <a:buSzTx/>
                        <a:buFont typeface="Lucida Grande"/>
                        <a:buNone/>
                        <a:tabLst/>
                        <a:defRPr/>
                      </a:pPr>
                      <a:r>
                        <a:rPr lang="pt-BR" b="1" dirty="0" smtClean="0"/>
                        <a:t>Resumo Executivo</a:t>
                      </a:r>
                      <a:endParaRPr lang="pt-BR" sz="1800" b="1"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5351">
                <a:tc>
                  <a:txBody>
                    <a:bodyPr/>
                    <a:lstStyle/>
                    <a:p>
                      <a:pPr marL="0" marR="0" indent="0" algn="l" defTabSz="914400" rtl="0" eaLnBrk="1" fontAlgn="auto" latinLnBrk="0" hangingPunct="1">
                        <a:lnSpc>
                          <a:spcPct val="100000"/>
                        </a:lnSpc>
                        <a:spcBef>
                          <a:spcPts val="0"/>
                        </a:spcBef>
                        <a:spcAft>
                          <a:spcPts val="0"/>
                        </a:spcAft>
                        <a:buClrTx/>
                        <a:buSzTx/>
                        <a:buFont typeface="Lucida Grande"/>
                        <a:buNone/>
                        <a:tabLst/>
                        <a:defRPr/>
                      </a:pPr>
                      <a:r>
                        <a:rPr lang="pt-BR" sz="1800" b="0" dirty="0" smtClean="0"/>
                        <a:t>Implantar uma ferramenta de CRM (</a:t>
                      </a:r>
                      <a:r>
                        <a:rPr lang="pt-BR" b="0" dirty="0" err="1" smtClean="0"/>
                        <a:t>Customer</a:t>
                      </a:r>
                      <a:r>
                        <a:rPr lang="pt-BR" b="0" dirty="0" smtClean="0"/>
                        <a:t> </a:t>
                      </a:r>
                      <a:r>
                        <a:rPr lang="pt-BR" b="0" dirty="0" err="1" smtClean="0"/>
                        <a:t>Relationship</a:t>
                      </a:r>
                      <a:r>
                        <a:rPr lang="pt-BR" b="0" dirty="0" smtClean="0"/>
                        <a:t> Management ou </a:t>
                      </a:r>
                      <a:r>
                        <a:rPr lang="pt-BR" b="0" i="1" dirty="0" smtClean="0"/>
                        <a:t>Gerenciamento</a:t>
                      </a:r>
                      <a:r>
                        <a:rPr lang="pt-BR" b="0" dirty="0" smtClean="0"/>
                        <a:t> da Relação com o Cliente</a:t>
                      </a:r>
                      <a:r>
                        <a:rPr lang="pt-BR" sz="1800" b="0" dirty="0" smtClean="0"/>
                        <a:t>)</a:t>
                      </a:r>
                      <a:r>
                        <a:rPr lang="pt-BR" sz="1800" b="0" baseline="0" dirty="0" smtClean="0"/>
                        <a:t> com o objetivo de melhor atender os clientes da SETIC.</a:t>
                      </a:r>
                      <a:endParaRPr lang="pt-BR" sz="1800" b="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pic>
        <p:nvPicPr>
          <p:cNvPr id="11" name="Picture 22" descr="Arrow">
            <a:hlinkClick r:id="" action="ppaction://hlinkshowjump?jump=lastslideviewed"/>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820472" y="6093296"/>
            <a:ext cx="225425" cy="228600"/>
          </a:xfrm>
          <a:prstGeom prst="rect">
            <a:avLst/>
          </a:prstGeom>
          <a:noFill/>
          <a:ln w="9525">
            <a:noFill/>
            <a:miter lim="800000"/>
            <a:headEnd/>
            <a:tailEnd/>
          </a:ln>
        </p:spPr>
      </p:pic>
    </p:spTree>
    <p:extLst>
      <p:ext uri="{BB962C8B-B14F-4D97-AF65-F5344CB8AC3E}">
        <p14:creationId xmlns:p14="http://schemas.microsoft.com/office/powerpoint/2010/main" val="2544885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392"/>
            <a:ext cx="9144000" cy="504056"/>
          </a:xfrm>
        </p:spPr>
        <p:txBody>
          <a:bodyPr/>
          <a:lstStyle/>
          <a:p>
            <a:pPr algn="ctr"/>
            <a:r>
              <a:rPr lang="pt-BR" sz="1600" dirty="0">
                <a:solidFill>
                  <a:schemeClr val="bg1"/>
                </a:solidFill>
              </a:rPr>
              <a:t>PORTFÓLIO DE PROJETOS </a:t>
            </a:r>
            <a:r>
              <a:rPr lang="pt-BR" sz="1600" dirty="0" smtClean="0">
                <a:solidFill>
                  <a:schemeClr val="bg1"/>
                </a:solidFill>
              </a:rPr>
              <a:t>De </a:t>
            </a:r>
            <a:r>
              <a:rPr lang="pt-BR" sz="1600" dirty="0" err="1" smtClean="0">
                <a:solidFill>
                  <a:schemeClr val="bg1"/>
                </a:solidFill>
              </a:rPr>
              <a:t>tic</a:t>
            </a:r>
            <a:endParaRPr lang="pt-BR" sz="1600" dirty="0">
              <a:solidFill>
                <a:schemeClr val="bg1"/>
              </a:solidFill>
            </a:endParaRPr>
          </a:p>
        </p:txBody>
      </p:sp>
      <p:grpSp>
        <p:nvGrpSpPr>
          <p:cNvPr id="7" name="Grupo 6"/>
          <p:cNvGrpSpPr/>
          <p:nvPr/>
        </p:nvGrpSpPr>
        <p:grpSpPr>
          <a:xfrm>
            <a:off x="179512" y="1283274"/>
            <a:ext cx="8784975" cy="4859964"/>
            <a:chOff x="179513" y="1283274"/>
            <a:chExt cx="8640960" cy="4859964"/>
          </a:xfrm>
        </p:grpSpPr>
        <p:cxnSp>
          <p:nvCxnSpPr>
            <p:cNvPr id="32" name="Conector reto 11"/>
            <p:cNvCxnSpPr/>
            <p:nvPr/>
          </p:nvCxnSpPr>
          <p:spPr>
            <a:xfrm flipH="1">
              <a:off x="179513" y="1428579"/>
              <a:ext cx="1978" cy="4714659"/>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ector reto 13"/>
            <p:cNvCxnSpPr/>
            <p:nvPr/>
          </p:nvCxnSpPr>
          <p:spPr>
            <a:xfrm>
              <a:off x="179513" y="6143238"/>
              <a:ext cx="864096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ector reto 15"/>
            <p:cNvCxnSpPr/>
            <p:nvPr/>
          </p:nvCxnSpPr>
          <p:spPr>
            <a:xfrm flipV="1">
              <a:off x="8820473" y="1418743"/>
              <a:ext cx="0" cy="472449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ector reto 17"/>
            <p:cNvCxnSpPr/>
            <p:nvPr/>
          </p:nvCxnSpPr>
          <p:spPr>
            <a:xfrm flipH="1">
              <a:off x="5276275" y="1418743"/>
              <a:ext cx="3544198" cy="983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ector reto 20"/>
            <p:cNvCxnSpPr/>
            <p:nvPr/>
          </p:nvCxnSpPr>
          <p:spPr>
            <a:xfrm flipV="1">
              <a:off x="5288678"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ector reto 17"/>
            <p:cNvCxnSpPr/>
            <p:nvPr/>
          </p:nvCxnSpPr>
          <p:spPr>
            <a:xfrm flipH="1">
              <a:off x="181492" y="1423661"/>
              <a:ext cx="3454404" cy="1475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Conector reto 20"/>
            <p:cNvCxnSpPr/>
            <p:nvPr/>
          </p:nvCxnSpPr>
          <p:spPr>
            <a:xfrm flipV="1">
              <a:off x="3635896"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4" name="Arredondar Retângulo em um Canto Diagonal 8"/>
          <p:cNvSpPr/>
          <p:nvPr/>
        </p:nvSpPr>
        <p:spPr>
          <a:xfrm>
            <a:off x="3707904" y="404664"/>
            <a:ext cx="1512168" cy="864096"/>
          </a:xfrm>
          <a:prstGeom prst="round2DiagRect">
            <a:avLst/>
          </a:prstGeom>
          <a:solidFill>
            <a:srgbClr val="2D2D8A"/>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65" name="Arredondar Retângulo em um Canto Diagonal 9">
            <a:hlinkClick r:id="rId2" action="ppaction://hlinksldjump"/>
          </p:cNvPr>
          <p:cNvSpPr/>
          <p:nvPr/>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66" name="Arredondar Retângulo em um Canto Diagonal 10">
            <a:hlinkClick r:id="rId3" action="ppaction://hlinksldjump"/>
          </p:cNvPr>
          <p:cNvSpPr/>
          <p:nvPr/>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26" name="Arredondar Retângulo em um Canto Diagonal 1">
            <a:hlinkClick r:id="rId4" action="ppaction://hlinksldjump"/>
          </p:cNvPr>
          <p:cNvSpPr/>
          <p:nvPr/>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30" name="Arredondar Retângulo em um Canto Diagonal 29">
            <a:hlinkClick r:id="rId5" action="ppaction://hlinksldjump"/>
          </p:cNvPr>
          <p:cNvSpPr/>
          <p:nvPr/>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55" name="Rounded Rectangle 5"/>
          <p:cNvSpPr/>
          <p:nvPr/>
        </p:nvSpPr>
        <p:spPr>
          <a:xfrm>
            <a:off x="401082"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68" name="Group 18"/>
          <p:cNvGrpSpPr/>
          <p:nvPr/>
        </p:nvGrpSpPr>
        <p:grpSpPr>
          <a:xfrm>
            <a:off x="458930" y="1923825"/>
            <a:ext cx="2314753" cy="277000"/>
            <a:chOff x="452926" y="1955659"/>
            <a:chExt cx="2074514" cy="300915"/>
          </a:xfrm>
        </p:grpSpPr>
        <p:sp>
          <p:nvSpPr>
            <p:cNvPr id="69"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76"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77" name="TextBox 16"/>
            <p:cNvSpPr txBox="1"/>
            <p:nvPr/>
          </p:nvSpPr>
          <p:spPr>
            <a:xfrm>
              <a:off x="486975" y="1955659"/>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Em Execução</a:t>
              </a:r>
              <a:endParaRPr lang="en-US" sz="1200" b="1" dirty="0">
                <a:latin typeface="Calibri" pitchFamily="34" charset="0"/>
                <a:cs typeface="Calibri" pitchFamily="34" charset="0"/>
              </a:endParaRPr>
            </a:p>
          </p:txBody>
        </p:sp>
        <p:sp>
          <p:nvSpPr>
            <p:cNvPr id="78"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04</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79" name="Group 23"/>
          <p:cNvGrpSpPr/>
          <p:nvPr/>
        </p:nvGrpSpPr>
        <p:grpSpPr>
          <a:xfrm>
            <a:off x="458930" y="2230706"/>
            <a:ext cx="2314753" cy="277000"/>
            <a:chOff x="452926" y="2289035"/>
            <a:chExt cx="2074514" cy="300915"/>
          </a:xfrm>
        </p:grpSpPr>
        <p:sp>
          <p:nvSpPr>
            <p:cNvPr id="80"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1"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2"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Não Iniciados</a:t>
              </a:r>
              <a:endParaRPr lang="en-US" sz="1200" b="1" dirty="0">
                <a:latin typeface="Calibri" pitchFamily="34" charset="0"/>
                <a:cs typeface="Calibri" pitchFamily="34" charset="0"/>
              </a:endParaRPr>
            </a:p>
          </p:txBody>
        </p:sp>
        <p:sp>
          <p:nvSpPr>
            <p:cNvPr id="83"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04</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84" name="Group 25"/>
          <p:cNvGrpSpPr/>
          <p:nvPr/>
        </p:nvGrpSpPr>
        <p:grpSpPr>
          <a:xfrm>
            <a:off x="458930" y="2546355"/>
            <a:ext cx="2314753" cy="277000"/>
            <a:chOff x="452926" y="2289035"/>
            <a:chExt cx="2074514" cy="300915"/>
          </a:xfrm>
        </p:grpSpPr>
        <p:sp>
          <p:nvSpPr>
            <p:cNvPr id="85"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86"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87"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Suspensos</a:t>
              </a:r>
              <a:endParaRPr lang="en-US" sz="1200" b="1" dirty="0">
                <a:latin typeface="Calibri" pitchFamily="34" charset="0"/>
                <a:cs typeface="Calibri" pitchFamily="34" charset="0"/>
              </a:endParaRPr>
            </a:p>
          </p:txBody>
        </p:sp>
        <p:sp>
          <p:nvSpPr>
            <p:cNvPr id="88"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89" name="Round Same Side Corner Rectangle 106"/>
          <p:cNvSpPr/>
          <p:nvPr/>
        </p:nvSpPr>
        <p:spPr>
          <a:xfrm>
            <a:off x="401082"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endParaRPr lang="ro-RO" sz="1400" b="1" dirty="0">
              <a:solidFill>
                <a:schemeClr val="bg1"/>
              </a:solidFill>
              <a:latin typeface="Calibri" pitchFamily="34" charset="0"/>
              <a:cs typeface="Calibri" pitchFamily="34" charset="0"/>
            </a:endParaRPr>
          </a:p>
        </p:txBody>
      </p:sp>
      <p:grpSp>
        <p:nvGrpSpPr>
          <p:cNvPr id="93" name="Group 23"/>
          <p:cNvGrpSpPr/>
          <p:nvPr/>
        </p:nvGrpSpPr>
        <p:grpSpPr>
          <a:xfrm>
            <a:off x="474850" y="2860786"/>
            <a:ext cx="2314753" cy="277000"/>
            <a:chOff x="452926" y="2289035"/>
            <a:chExt cx="2074514" cy="300915"/>
          </a:xfrm>
        </p:grpSpPr>
        <p:sp>
          <p:nvSpPr>
            <p:cNvPr id="94"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95"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96" name="TextBox 21"/>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Concluídos Mês</a:t>
              </a:r>
              <a:endParaRPr lang="en-US" sz="1200" b="1" dirty="0">
                <a:latin typeface="Calibri" pitchFamily="34" charset="0"/>
                <a:cs typeface="Calibri" pitchFamily="34" charset="0"/>
              </a:endParaRPr>
            </a:p>
          </p:txBody>
        </p:sp>
        <p:sp>
          <p:nvSpPr>
            <p:cNvPr id="97"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01</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98" name="Group 25"/>
          <p:cNvGrpSpPr/>
          <p:nvPr/>
        </p:nvGrpSpPr>
        <p:grpSpPr>
          <a:xfrm>
            <a:off x="474850" y="3176435"/>
            <a:ext cx="2314753" cy="277000"/>
            <a:chOff x="452926" y="2289035"/>
            <a:chExt cx="2074514" cy="300915"/>
          </a:xfrm>
        </p:grpSpPr>
        <p:sp>
          <p:nvSpPr>
            <p:cNvPr id="99"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00"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01" name="TextBox 28"/>
            <p:cNvSpPr txBox="1"/>
            <p:nvPr/>
          </p:nvSpPr>
          <p:spPr>
            <a:xfrm>
              <a:off x="486975" y="2289035"/>
              <a:ext cx="1170376"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Propostas</a:t>
              </a:r>
              <a:endParaRPr lang="en-US" sz="1200" b="1" dirty="0">
                <a:latin typeface="Calibri" pitchFamily="34" charset="0"/>
                <a:cs typeface="Calibri" pitchFamily="34" charset="0"/>
              </a:endParaRPr>
            </a:p>
          </p:txBody>
        </p:sp>
        <p:sp>
          <p:nvSpPr>
            <p:cNvPr id="102"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03" name="Rounded Rectangle 5"/>
          <p:cNvSpPr/>
          <p:nvPr/>
        </p:nvSpPr>
        <p:spPr>
          <a:xfrm>
            <a:off x="6313325" y="1874011"/>
            <a:ext cx="2432174" cy="1626997"/>
          </a:xfrm>
          <a:prstGeom prst="roundRect">
            <a:avLst>
              <a:gd name="adj" fmla="val 5432"/>
            </a:avLst>
          </a:prstGeom>
          <a:solidFill>
            <a:schemeClr val="tx1">
              <a:alpha val="50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ro-RO" sz="1400" dirty="0">
              <a:solidFill>
                <a:schemeClr val="accent2"/>
              </a:solidFill>
              <a:latin typeface="Calibri" pitchFamily="34" charset="0"/>
              <a:cs typeface="Calibri" pitchFamily="34" charset="0"/>
            </a:endParaRPr>
          </a:p>
        </p:txBody>
      </p:sp>
      <p:grpSp>
        <p:nvGrpSpPr>
          <p:cNvPr id="104" name="Group 18"/>
          <p:cNvGrpSpPr/>
          <p:nvPr/>
        </p:nvGrpSpPr>
        <p:grpSpPr>
          <a:xfrm>
            <a:off x="6371175" y="1923824"/>
            <a:ext cx="2314754" cy="291938"/>
            <a:chOff x="452926" y="1955660"/>
            <a:chExt cx="2074514" cy="317143"/>
          </a:xfrm>
        </p:grpSpPr>
        <p:sp>
          <p:nvSpPr>
            <p:cNvPr id="105" name="Round Same Side Corner Rectangle 14"/>
            <p:cNvSpPr/>
            <p:nvPr/>
          </p:nvSpPr>
          <p:spPr>
            <a:xfrm rot="16200000" flipV="1">
              <a:off x="1974624" y="1678214"/>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06" name="Round Same Side Corner Rectangle 15"/>
            <p:cNvSpPr/>
            <p:nvPr/>
          </p:nvSpPr>
          <p:spPr>
            <a:xfrm rot="16200000">
              <a:off x="937367" y="1496759"/>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07" name="TextBox 16"/>
            <p:cNvSpPr txBox="1"/>
            <p:nvPr/>
          </p:nvSpPr>
          <p:spPr>
            <a:xfrm>
              <a:off x="501241" y="1971889"/>
              <a:ext cx="1262522"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Atrasados</a:t>
              </a:r>
              <a:endParaRPr lang="en-US" sz="1200" b="1" dirty="0">
                <a:latin typeface="Calibri" pitchFamily="34" charset="0"/>
                <a:cs typeface="Calibri" pitchFamily="34" charset="0"/>
              </a:endParaRPr>
            </a:p>
          </p:txBody>
        </p:sp>
        <p:sp>
          <p:nvSpPr>
            <p:cNvPr id="108" name="TextBox 17"/>
            <p:cNvSpPr txBox="1"/>
            <p:nvPr/>
          </p:nvSpPr>
          <p:spPr>
            <a:xfrm>
              <a:off x="1685925" y="1955660"/>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50%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09" name="Group 23"/>
          <p:cNvGrpSpPr/>
          <p:nvPr/>
        </p:nvGrpSpPr>
        <p:grpSpPr>
          <a:xfrm>
            <a:off x="6371175" y="2230705"/>
            <a:ext cx="2314755" cy="287506"/>
            <a:chOff x="452926" y="2289036"/>
            <a:chExt cx="2074514" cy="312328"/>
          </a:xfrm>
        </p:grpSpPr>
        <p:sp>
          <p:nvSpPr>
            <p:cNvPr id="110"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11"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2" name="TextBox 21"/>
            <p:cNvSpPr txBox="1"/>
            <p:nvPr/>
          </p:nvSpPr>
          <p:spPr>
            <a:xfrm>
              <a:off x="501240" y="2300450"/>
              <a:ext cx="1225831"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No Prazo</a:t>
              </a:r>
              <a:endParaRPr lang="en-US" sz="1200" b="1" dirty="0">
                <a:latin typeface="Calibri" pitchFamily="34" charset="0"/>
                <a:cs typeface="Calibri" pitchFamily="34" charset="0"/>
              </a:endParaRPr>
            </a:p>
          </p:txBody>
        </p:sp>
        <p:sp>
          <p:nvSpPr>
            <p:cNvPr id="113"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50%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14" name="Group 25"/>
          <p:cNvGrpSpPr/>
          <p:nvPr/>
        </p:nvGrpSpPr>
        <p:grpSpPr>
          <a:xfrm>
            <a:off x="6371173" y="2546355"/>
            <a:ext cx="2314753" cy="277000"/>
            <a:chOff x="452926" y="2289035"/>
            <a:chExt cx="2074514" cy="300915"/>
          </a:xfrm>
        </p:grpSpPr>
        <p:sp>
          <p:nvSpPr>
            <p:cNvPr id="115"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16"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17" name="TextBox 28"/>
            <p:cNvSpPr txBox="1"/>
            <p:nvPr/>
          </p:nvSpPr>
          <p:spPr>
            <a:xfrm>
              <a:off x="486974" y="2289035"/>
              <a:ext cx="1276790"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Monitorados PMO </a:t>
              </a:r>
              <a:endParaRPr lang="en-US" sz="1200" b="1" dirty="0">
                <a:latin typeface="Calibri" pitchFamily="34" charset="0"/>
                <a:cs typeface="Calibri" pitchFamily="34" charset="0"/>
              </a:endParaRPr>
            </a:p>
          </p:txBody>
        </p:sp>
        <p:sp>
          <p:nvSpPr>
            <p:cNvPr id="118" name="TextBox 29"/>
            <p:cNvSpPr txBox="1"/>
            <p:nvPr/>
          </p:nvSpPr>
          <p:spPr>
            <a:xfrm>
              <a:off x="1685925" y="2289036"/>
              <a:ext cx="841515" cy="300914"/>
            </a:xfrm>
            <a:prstGeom prst="rect">
              <a:avLst/>
            </a:prstGeom>
            <a:noFill/>
          </p:spPr>
          <p:txBody>
            <a:bodyPr wrap="square" anchor="ctr">
              <a:spAutoFit/>
            </a:bodyPr>
            <a:lstStyle/>
            <a:p>
              <a:pPr algn="ctr">
                <a:defRPr/>
              </a:pPr>
              <a:r>
                <a:rPr lang="pt-PT"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0%</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19" name="Round Same Side Corner Rectangle 106"/>
          <p:cNvSpPr/>
          <p:nvPr/>
        </p:nvSpPr>
        <p:spPr>
          <a:xfrm>
            <a:off x="6313325" y="1602772"/>
            <a:ext cx="2432174" cy="271335"/>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Indicadores</a:t>
            </a:r>
            <a:r>
              <a:rPr lang="en-US" sz="1400" b="1" dirty="0" smtClean="0">
                <a:solidFill>
                  <a:schemeClr val="bg1"/>
                </a:solidFill>
                <a:latin typeface="Calibri" pitchFamily="34" charset="0"/>
                <a:cs typeface="Calibri" pitchFamily="34" charset="0"/>
              </a:rPr>
              <a:t> de </a:t>
            </a: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endParaRPr lang="ro-RO" sz="1400" b="1" dirty="0">
              <a:solidFill>
                <a:schemeClr val="bg1"/>
              </a:solidFill>
              <a:latin typeface="Calibri" pitchFamily="34" charset="0"/>
              <a:cs typeface="Calibri" pitchFamily="34" charset="0"/>
            </a:endParaRPr>
          </a:p>
        </p:txBody>
      </p:sp>
      <p:grpSp>
        <p:nvGrpSpPr>
          <p:cNvPr id="120" name="Group 23"/>
          <p:cNvGrpSpPr/>
          <p:nvPr/>
        </p:nvGrpSpPr>
        <p:grpSpPr>
          <a:xfrm>
            <a:off x="6387093" y="2860786"/>
            <a:ext cx="2314753" cy="277000"/>
            <a:chOff x="452926" y="2289035"/>
            <a:chExt cx="2074514" cy="300915"/>
          </a:xfrm>
        </p:grpSpPr>
        <p:sp>
          <p:nvSpPr>
            <p:cNvPr id="121" name="Round Same Side Corner Rectangle 19"/>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2" name="Round Same Side Corner Rectangle 20"/>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3" name="TextBox 21"/>
            <p:cNvSpPr txBox="1"/>
            <p:nvPr/>
          </p:nvSpPr>
          <p:spPr>
            <a:xfrm>
              <a:off x="486975" y="2289035"/>
              <a:ext cx="1170376" cy="300914"/>
            </a:xfrm>
            <a:prstGeom prst="rect">
              <a:avLst/>
            </a:prstGeom>
            <a:noFill/>
          </p:spPr>
          <p:txBody>
            <a:bodyPr wrap="square" anchor="ctr">
              <a:spAutoFit/>
            </a:bodyPr>
            <a:lstStyle/>
            <a:p>
              <a:pPr>
                <a:defRPr/>
              </a:pPr>
              <a:r>
                <a:rPr lang="en-US" sz="1200" b="1" dirty="0" err="1" smtClean="0">
                  <a:latin typeface="Calibri" pitchFamily="34" charset="0"/>
                  <a:cs typeface="Calibri" pitchFamily="34" charset="0"/>
                </a:rPr>
                <a:t>Rejeitados</a:t>
              </a:r>
              <a:endParaRPr lang="en-US" sz="1200" b="1" dirty="0">
                <a:latin typeface="Calibri" pitchFamily="34" charset="0"/>
                <a:cs typeface="Calibri" pitchFamily="34" charset="0"/>
              </a:endParaRPr>
            </a:p>
          </p:txBody>
        </p:sp>
        <p:sp>
          <p:nvSpPr>
            <p:cNvPr id="124" name="TextBox 22"/>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25" name="Group 25"/>
          <p:cNvGrpSpPr/>
          <p:nvPr/>
        </p:nvGrpSpPr>
        <p:grpSpPr>
          <a:xfrm>
            <a:off x="6387093" y="3176435"/>
            <a:ext cx="2314753" cy="277000"/>
            <a:chOff x="452926" y="2289035"/>
            <a:chExt cx="2074514" cy="300915"/>
          </a:xfrm>
        </p:grpSpPr>
        <p:sp>
          <p:nvSpPr>
            <p:cNvPr id="126" name="Round Same Side Corner Rectangle 26"/>
            <p:cNvSpPr/>
            <p:nvPr/>
          </p:nvSpPr>
          <p:spPr>
            <a:xfrm rot="16200000" flipV="1">
              <a:off x="1974624" y="2011589"/>
              <a:ext cx="249829" cy="855802"/>
            </a:xfrm>
            <a:prstGeom prst="round2SameRect">
              <a:avLst/>
            </a:prstGeom>
            <a:gradFill flip="none" rotWithShape="1">
              <a:lin ang="0" scaled="1"/>
              <a:tileRect/>
            </a:gradFill>
            <a:ln w="31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sz="1400">
                <a:latin typeface="Calibri" pitchFamily="34" charset="0"/>
                <a:cs typeface="Calibri" pitchFamily="34" charset="0"/>
              </a:endParaRPr>
            </a:p>
          </p:txBody>
        </p:sp>
        <p:sp>
          <p:nvSpPr>
            <p:cNvPr id="127" name="Round Same Side Corner Rectangle 27"/>
            <p:cNvSpPr/>
            <p:nvPr/>
          </p:nvSpPr>
          <p:spPr>
            <a:xfrm rot="16200000">
              <a:off x="937367" y="1830134"/>
              <a:ext cx="249829" cy="1218712"/>
            </a:xfrm>
            <a:prstGeom prst="round2SameRect">
              <a:avLst/>
            </a:prstGeom>
            <a:gradFill flip="none" rotWithShape="1">
              <a:lin ang="0" scaled="1"/>
              <a:tileRect/>
            </a:gra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sz="1400">
                <a:latin typeface="Calibri" pitchFamily="34" charset="0"/>
                <a:cs typeface="Calibri" pitchFamily="34" charset="0"/>
              </a:endParaRPr>
            </a:p>
          </p:txBody>
        </p:sp>
        <p:sp>
          <p:nvSpPr>
            <p:cNvPr id="128" name="TextBox 28"/>
            <p:cNvSpPr txBox="1"/>
            <p:nvPr/>
          </p:nvSpPr>
          <p:spPr>
            <a:xfrm>
              <a:off x="486975" y="2289035"/>
              <a:ext cx="1262523" cy="300914"/>
            </a:xfrm>
            <a:prstGeom prst="rect">
              <a:avLst/>
            </a:prstGeom>
            <a:noFill/>
          </p:spPr>
          <p:txBody>
            <a:bodyPr wrap="square" anchor="ctr">
              <a:spAutoFit/>
            </a:bodyPr>
            <a:lstStyle/>
            <a:p>
              <a:pPr>
                <a:defRPr/>
              </a:pPr>
              <a:r>
                <a:rPr lang="pt-PT" sz="1200" b="1" dirty="0" smtClean="0">
                  <a:latin typeface="Calibri" pitchFamily="34" charset="0"/>
                  <a:cs typeface="Calibri" pitchFamily="34" charset="0"/>
                </a:rPr>
                <a:t>Ocupação Recursos</a:t>
              </a:r>
              <a:endParaRPr lang="en-US" sz="1200" b="1" dirty="0">
                <a:latin typeface="Calibri" pitchFamily="34" charset="0"/>
                <a:cs typeface="Calibri" pitchFamily="34" charset="0"/>
              </a:endParaRPr>
            </a:p>
          </p:txBody>
        </p:sp>
        <p:sp>
          <p:nvSpPr>
            <p:cNvPr id="129" name="TextBox 29"/>
            <p:cNvSpPr txBox="1"/>
            <p:nvPr/>
          </p:nvSpPr>
          <p:spPr>
            <a:xfrm>
              <a:off x="1685925" y="2289036"/>
              <a:ext cx="841515" cy="300914"/>
            </a:xfrm>
            <a:prstGeom prst="rect">
              <a:avLst/>
            </a:prstGeom>
            <a:noFill/>
          </p:spPr>
          <p:txBody>
            <a:bodyPr wrap="square" anchor="ctr">
              <a:spAutoFit/>
            </a:bodyPr>
            <a:lstStyle/>
            <a:p>
              <a:pPr algn="ctr">
                <a:defRPr/>
              </a:pPr>
              <a:r>
                <a:rPr lang="en-US" sz="1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N/D</a:t>
              </a:r>
              <a:endParaRPr lang="en-US" sz="12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30" name="Round Same Side Corner Rectangle 102"/>
          <p:cNvSpPr/>
          <p:nvPr/>
        </p:nvSpPr>
        <p:spPr>
          <a:xfrm>
            <a:off x="535319" y="5524206"/>
            <a:ext cx="3983999" cy="537790"/>
          </a:xfrm>
          <a:prstGeom prst="round2SameRect">
            <a:avLst>
              <a:gd name="adj1" fmla="val 0"/>
              <a:gd name="adj2" fmla="val 0"/>
            </a:avLst>
          </a:prstGeom>
          <a:solidFill>
            <a:schemeClr val="accent1">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31" name="Chart 96"/>
          <p:cNvGraphicFramePr/>
          <p:nvPr>
            <p:extLst>
              <p:ext uri="{D42A27DB-BD31-4B8C-83A1-F6EECF244321}">
                <p14:modId xmlns:p14="http://schemas.microsoft.com/office/powerpoint/2010/main" val="205323156"/>
              </p:ext>
            </p:extLst>
          </p:nvPr>
        </p:nvGraphicFramePr>
        <p:xfrm>
          <a:off x="215607" y="3887640"/>
          <a:ext cx="4301799" cy="1925955"/>
        </p:xfrm>
        <a:graphic>
          <a:graphicData uri="http://schemas.openxmlformats.org/drawingml/2006/chart">
            <c:chart xmlns:c="http://schemas.openxmlformats.org/drawingml/2006/chart" xmlns:r="http://schemas.openxmlformats.org/officeDocument/2006/relationships" r:id="rId6"/>
          </a:graphicData>
        </a:graphic>
      </p:graphicFrame>
      <p:sp>
        <p:nvSpPr>
          <p:cNvPr id="132" name="Round Same Side Corner Rectangle 100"/>
          <p:cNvSpPr/>
          <p:nvPr/>
        </p:nvSpPr>
        <p:spPr>
          <a:xfrm>
            <a:off x="212392" y="3660525"/>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Projetos</a:t>
            </a:r>
            <a:endParaRPr lang="ro-RO" sz="1200" b="1" dirty="0">
              <a:solidFill>
                <a:schemeClr val="tx1">
                  <a:lumMod val="75000"/>
                  <a:lumOff val="25000"/>
                </a:schemeClr>
              </a:solidFill>
            </a:endParaRPr>
          </a:p>
        </p:txBody>
      </p:sp>
      <p:sp>
        <p:nvSpPr>
          <p:cNvPr id="133" name="Round Same Side Corner Rectangle 102"/>
          <p:cNvSpPr/>
          <p:nvPr/>
        </p:nvSpPr>
        <p:spPr>
          <a:xfrm>
            <a:off x="4945895" y="5526478"/>
            <a:ext cx="3983999" cy="537790"/>
          </a:xfrm>
          <a:prstGeom prst="round2SameRect">
            <a:avLst>
              <a:gd name="adj1" fmla="val 0"/>
              <a:gd name="adj2" fmla="val 0"/>
            </a:avLst>
          </a:prstGeom>
          <a:solidFill>
            <a:schemeClr val="accent6">
              <a:lumMod val="60000"/>
              <a:lumOff val="40000"/>
              <a:alpha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US" sz="1200" b="1" dirty="0" smtClean="0">
                <a:solidFill>
                  <a:schemeClr val="tx1"/>
                </a:solidFill>
              </a:rPr>
              <a:t>2012</a:t>
            </a:r>
            <a:endParaRPr lang="ro-RO" sz="1200" b="1" dirty="0">
              <a:solidFill>
                <a:schemeClr val="tx1"/>
              </a:solidFill>
            </a:endParaRPr>
          </a:p>
        </p:txBody>
      </p:sp>
      <p:graphicFrame>
        <p:nvGraphicFramePr>
          <p:cNvPr id="134" name="Chart 96"/>
          <p:cNvGraphicFramePr/>
          <p:nvPr>
            <p:extLst>
              <p:ext uri="{D42A27DB-BD31-4B8C-83A1-F6EECF244321}">
                <p14:modId xmlns:p14="http://schemas.microsoft.com/office/powerpoint/2010/main" val="3976830569"/>
              </p:ext>
            </p:extLst>
          </p:nvPr>
        </p:nvGraphicFramePr>
        <p:xfrm>
          <a:off x="4626183" y="3889912"/>
          <a:ext cx="4301799" cy="1925955"/>
        </p:xfrm>
        <a:graphic>
          <a:graphicData uri="http://schemas.openxmlformats.org/drawingml/2006/chart">
            <c:chart xmlns:c="http://schemas.openxmlformats.org/drawingml/2006/chart" xmlns:r="http://schemas.openxmlformats.org/officeDocument/2006/relationships" r:id="rId7"/>
          </a:graphicData>
        </a:graphic>
      </p:graphicFrame>
      <p:sp>
        <p:nvSpPr>
          <p:cNvPr id="135" name="Round Same Side Corner Rectangle 100"/>
          <p:cNvSpPr/>
          <p:nvPr/>
        </p:nvSpPr>
        <p:spPr>
          <a:xfrm>
            <a:off x="4622968" y="3662797"/>
            <a:ext cx="4306926"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Evolução</a:t>
            </a:r>
            <a:r>
              <a:rPr lang="en-US" sz="1200" b="1" dirty="0" smtClean="0">
                <a:solidFill>
                  <a:schemeClr val="tx1">
                    <a:lumMod val="75000"/>
                    <a:lumOff val="25000"/>
                  </a:schemeClr>
                </a:solidFill>
              </a:rPr>
              <a:t> – </a:t>
            </a:r>
            <a:r>
              <a:rPr lang="en-US" sz="1200" b="1" dirty="0" err="1" smtClean="0">
                <a:solidFill>
                  <a:schemeClr val="tx1">
                    <a:lumMod val="75000"/>
                    <a:lumOff val="25000"/>
                  </a:schemeClr>
                </a:solidFill>
              </a:rPr>
              <a:t>Indicadores</a:t>
            </a:r>
            <a:endParaRPr lang="ro-RO" sz="1200" b="1" dirty="0">
              <a:solidFill>
                <a:schemeClr val="tx1">
                  <a:lumMod val="75000"/>
                  <a:lumOff val="25000"/>
                </a:schemeClr>
              </a:solidFill>
            </a:endParaRPr>
          </a:p>
        </p:txBody>
      </p:sp>
      <p:pic>
        <p:nvPicPr>
          <p:cNvPr id="136" name="Picture 2043" descr="Icon House">
            <a:hlinkClick r:id="rId8" action="ppaction://hlinksldjump" tooltip="Página Inicial"/>
          </p:cNvPr>
          <p:cNvPicPr>
            <a:picLocks noChangeAspect="1" noChangeArrowheads="1"/>
          </p:cNvPicPr>
          <p:nvPr/>
        </p:nvPicPr>
        <p:blipFill>
          <a:blip r:embed="rId9"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7" name="Picture 100" descr="Folder blue">
            <a:hlinkClick r:id="rId10" action="ppaction://hlinksldjump" tooltip="Portfólio de Demandas"/>
          </p:cNvPr>
          <p:cNvPicPr>
            <a:picLocks noChangeAspect="1" noChangeArrowheads="1"/>
          </p:cNvPicPr>
          <p:nvPr/>
        </p:nvPicPr>
        <p:blipFill>
          <a:blip r:embed="rId11"/>
          <a:srcRect/>
          <a:stretch>
            <a:fillRect/>
          </a:stretch>
        </p:blipFill>
        <p:spPr bwMode="auto">
          <a:xfrm>
            <a:off x="8704196" y="6228108"/>
            <a:ext cx="288000" cy="288000"/>
          </a:xfrm>
          <a:prstGeom prst="rect">
            <a:avLst/>
          </a:prstGeom>
          <a:noFill/>
          <a:ln w="9525">
            <a:noFill/>
            <a:miter lim="800000"/>
            <a:headEnd/>
            <a:tailEnd/>
          </a:ln>
          <a:effectLst/>
        </p:spPr>
      </p:pic>
      <p:grpSp>
        <p:nvGrpSpPr>
          <p:cNvPr id="138" name="Group 279"/>
          <p:cNvGrpSpPr>
            <a:grpSpLocks noChangeAspect="1"/>
          </p:cNvGrpSpPr>
          <p:nvPr/>
        </p:nvGrpSpPr>
        <p:grpSpPr bwMode="auto">
          <a:xfrm>
            <a:off x="4625984" y="6277948"/>
            <a:ext cx="198000" cy="198000"/>
            <a:chOff x="3507" y="1060"/>
            <a:chExt cx="182" cy="168"/>
          </a:xfrm>
          <a:effectLst>
            <a:outerShdw blurRad="50800" dist="38100" dir="2700000" algn="tl" rotWithShape="0">
              <a:prstClr val="black">
                <a:alpha val="40000"/>
              </a:prstClr>
            </a:outerShdw>
          </a:effectLst>
        </p:grpSpPr>
        <p:sp>
          <p:nvSpPr>
            <p:cNvPr id="139"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40" name="Oval 281">
              <a:hlinkClick r:id="rId12" action="ppaction://hlinksldjump"/>
            </p:cNvPr>
            <p:cNvSpPr>
              <a:spLocks noChangeArrowheads="1"/>
            </p:cNvSpPr>
            <p:nvPr/>
          </p:nvSpPr>
          <p:spPr bwMode="gray">
            <a:xfrm>
              <a:off x="3507" y="1060"/>
              <a:ext cx="182" cy="168"/>
            </a:xfrm>
            <a:prstGeom prst="ellipse">
              <a:avLst/>
            </a:prstGeom>
            <a:solidFill>
              <a:schemeClr val="bg1"/>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dirty="0"/>
                <a:t>1</a:t>
              </a:r>
            </a:p>
          </p:txBody>
        </p:sp>
      </p:grpSp>
      <p:grpSp>
        <p:nvGrpSpPr>
          <p:cNvPr id="141" name="Group 279"/>
          <p:cNvGrpSpPr>
            <a:grpSpLocks noChangeAspect="1"/>
          </p:cNvGrpSpPr>
          <p:nvPr/>
        </p:nvGrpSpPr>
        <p:grpSpPr bwMode="auto">
          <a:xfrm>
            <a:off x="4283968" y="6277948"/>
            <a:ext cx="198000" cy="198000"/>
            <a:chOff x="3507" y="1060"/>
            <a:chExt cx="182" cy="168"/>
          </a:xfrm>
          <a:effectLst>
            <a:outerShdw blurRad="50800" dist="38100" dir="2700000" algn="tl" rotWithShape="0">
              <a:prstClr val="black">
                <a:alpha val="40000"/>
              </a:prstClr>
            </a:outerShdw>
          </a:effectLst>
        </p:grpSpPr>
        <p:sp>
          <p:nvSpPr>
            <p:cNvPr id="142" name="Oval 280"/>
            <p:cNvSpPr>
              <a:spLocks noChangeArrowheads="1"/>
            </p:cNvSpPr>
            <p:nvPr/>
          </p:nvSpPr>
          <p:spPr bwMode="gray">
            <a:xfrm>
              <a:off x="3527" y="1073"/>
              <a:ext cx="142" cy="142"/>
            </a:xfrm>
            <a:prstGeom prst="ellipse">
              <a:avLst/>
            </a:prstGeom>
            <a:solidFill>
              <a:schemeClr val="tx2"/>
            </a:solidFill>
            <a:ln w="9525">
              <a:solidFill>
                <a:schemeClr val="bg1">
                  <a:lumMod val="85000"/>
                </a:schemeClr>
              </a:solidFill>
              <a:round/>
              <a:headEnd/>
              <a:tailEnd/>
            </a:ln>
          </p:spPr>
          <p:txBody>
            <a:bodyPr wrap="none" lIns="166553" tIns="83276" rIns="166553" bIns="83276" anchor="ctr" anchorCtr="1"/>
            <a:lstStyle/>
            <a:p>
              <a:endParaRPr lang="pt-BR"/>
            </a:p>
          </p:txBody>
        </p:sp>
        <p:sp>
          <p:nvSpPr>
            <p:cNvPr id="143" name="Oval 281"/>
            <p:cNvSpPr>
              <a:spLocks noChangeArrowheads="1"/>
            </p:cNvSpPr>
            <p:nvPr/>
          </p:nvSpPr>
          <p:spPr bwMode="gray">
            <a:xfrm>
              <a:off x="3507" y="1060"/>
              <a:ext cx="182" cy="168"/>
            </a:xfrm>
            <a:prstGeom prst="ellipse">
              <a:avLst/>
            </a:prstGeom>
            <a:solidFill>
              <a:schemeClr val="accent1">
                <a:lumMod val="50000"/>
              </a:schemeClr>
            </a:solidFill>
            <a:ln w="9525">
              <a:solidFill>
                <a:schemeClr val="bg1"/>
              </a:solidFill>
              <a:round/>
              <a:headEnd/>
              <a:tailEnd/>
            </a:ln>
          </p:spPr>
          <p:txBody>
            <a:bodyPr wrap="none" lIns="166553" tIns="83276" rIns="166553" bIns="83276" anchor="ctr" anchorCtr="1"/>
            <a:lstStyle/>
            <a:p>
              <a:pPr algn="ctr" defTabSz="977900" eaLnBrk="0" hangingPunct="0">
                <a:lnSpc>
                  <a:spcPct val="100000"/>
                </a:lnSpc>
                <a:spcBef>
                  <a:spcPct val="0"/>
                </a:spcBef>
              </a:pPr>
              <a:r>
                <a:rPr lang="pt-BR" sz="1050" b="1" dirty="0" smtClean="0">
                  <a:solidFill>
                    <a:schemeClr val="bg1"/>
                  </a:solidFill>
                </a:rPr>
                <a:t>R</a:t>
              </a:r>
              <a:endParaRPr lang="pt-BR" sz="1050" b="1" dirty="0">
                <a:solidFill>
                  <a:schemeClr val="bg1"/>
                </a:solidFill>
              </a:endParaRPr>
            </a:p>
          </p:txBody>
        </p:sp>
      </p:grpSp>
      <p:sp>
        <p:nvSpPr>
          <p:cNvPr id="144" name="Round Same Side Corner Rectangle 4"/>
          <p:cNvSpPr/>
          <p:nvPr/>
        </p:nvSpPr>
        <p:spPr>
          <a:xfrm rot="10800000">
            <a:off x="3059832" y="1890626"/>
            <a:ext cx="3024336" cy="1610379"/>
          </a:xfrm>
          <a:prstGeom prst="round2SameRect">
            <a:avLst>
              <a:gd name="adj1" fmla="val 12899"/>
              <a:gd name="adj2" fmla="val 0"/>
            </a:avLst>
          </a:prstGeom>
          <a:solidFill>
            <a:schemeClr val="tx1">
              <a:alpha val="18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ro-RO" sz="1400" b="1" dirty="0">
              <a:solidFill>
                <a:schemeClr val="tx1">
                  <a:lumMod val="75000"/>
                  <a:lumOff val="25000"/>
                </a:schemeClr>
              </a:solidFill>
              <a:latin typeface="Calibri" pitchFamily="34" charset="0"/>
              <a:cs typeface="Calibri" pitchFamily="34" charset="0"/>
            </a:endParaRPr>
          </a:p>
        </p:txBody>
      </p:sp>
      <p:sp>
        <p:nvSpPr>
          <p:cNvPr id="145" name="Round Same Side Corner Rectangle 106"/>
          <p:cNvSpPr/>
          <p:nvPr/>
        </p:nvSpPr>
        <p:spPr>
          <a:xfrm>
            <a:off x="3059831" y="1624196"/>
            <a:ext cx="3024337" cy="249911"/>
          </a:xfrm>
          <a:prstGeom prst="round2SameRect">
            <a:avLst>
              <a:gd name="adj1" fmla="val 33545"/>
              <a:gd name="adj2" fmla="val 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gra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err="1" smtClean="0">
                <a:solidFill>
                  <a:schemeClr val="bg1"/>
                </a:solidFill>
                <a:latin typeface="Calibri" pitchFamily="34" charset="0"/>
                <a:cs typeface="Calibri" pitchFamily="34" charset="0"/>
              </a:rPr>
              <a:t>Projetos</a:t>
            </a:r>
            <a:r>
              <a:rPr lang="en-US" sz="1400" b="1" dirty="0" smtClean="0">
                <a:solidFill>
                  <a:schemeClr val="bg1"/>
                </a:solidFill>
                <a:latin typeface="Calibri" pitchFamily="34" charset="0"/>
                <a:cs typeface="Calibri" pitchFamily="34" charset="0"/>
              </a:rPr>
              <a:t> </a:t>
            </a:r>
            <a:r>
              <a:rPr lang="en-US" sz="1400" b="1" dirty="0" err="1" smtClean="0">
                <a:solidFill>
                  <a:schemeClr val="bg1"/>
                </a:solidFill>
                <a:latin typeface="Calibri" pitchFamily="34" charset="0"/>
                <a:cs typeface="Calibri" pitchFamily="34" charset="0"/>
              </a:rPr>
              <a:t>Concluídos</a:t>
            </a:r>
            <a:endParaRPr lang="ro-RO" sz="1400" b="1" dirty="0">
              <a:solidFill>
                <a:schemeClr val="bg1"/>
              </a:solidFill>
              <a:latin typeface="Calibri" pitchFamily="34" charset="0"/>
              <a:cs typeface="Calibri" pitchFamily="34" charset="0"/>
            </a:endParaRPr>
          </a:p>
        </p:txBody>
      </p:sp>
      <p:graphicFrame>
        <p:nvGraphicFramePr>
          <p:cNvPr id="146" name="Tabela 145"/>
          <p:cNvGraphicFramePr>
            <a:graphicFrameLocks noGrp="1"/>
          </p:cNvGraphicFramePr>
          <p:nvPr>
            <p:extLst>
              <p:ext uri="{D42A27DB-BD31-4B8C-83A1-F6EECF244321}">
                <p14:modId xmlns:p14="http://schemas.microsoft.com/office/powerpoint/2010/main" val="2457876227"/>
              </p:ext>
            </p:extLst>
          </p:nvPr>
        </p:nvGraphicFramePr>
        <p:xfrm>
          <a:off x="3075341" y="1906118"/>
          <a:ext cx="2993275" cy="1428161"/>
        </p:xfrm>
        <a:graphic>
          <a:graphicData uri="http://schemas.openxmlformats.org/drawingml/2006/table">
            <a:tbl>
              <a:tblPr/>
              <a:tblGrid>
                <a:gridCol w="256971"/>
                <a:gridCol w="2088232"/>
                <a:gridCol w="648072"/>
              </a:tblGrid>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01</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r>
                        <a:rPr lang="pt-BR" sz="1100" dirty="0" err="1" smtClean="0">
                          <a:latin typeface="Calibri" pitchFamily="34" charset="0"/>
                          <a:ea typeface="Times New Roman"/>
                          <a:cs typeface="Calibri" pitchFamily="34" charset="0"/>
                        </a:rPr>
                        <a:t>JudEdital</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r>
                        <a:rPr lang="pt-BR" sz="1100" dirty="0" err="1" smtClean="0">
                          <a:latin typeface="Calibri" pitchFamily="34" charset="0"/>
                          <a:ea typeface="Times New Roman"/>
                          <a:cs typeface="Calibri" pitchFamily="34" charset="0"/>
                        </a:rPr>
                        <a:t>Ago</a:t>
                      </a:r>
                      <a:r>
                        <a:rPr lang="pt-BR" sz="1100" dirty="0" smtClean="0">
                          <a:latin typeface="Calibri" pitchFamily="34" charset="0"/>
                          <a:ea typeface="Times New Roman"/>
                          <a:cs typeface="Calibri" pitchFamily="34" charset="0"/>
                        </a:rPr>
                        <a:t>/12</a:t>
                      </a: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02</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tabLst>
                          <a:tab pos="0" algn="l"/>
                        </a:tabLs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03</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04</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05</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06</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4023">
                <a:tc>
                  <a:txBody>
                    <a:bodyPr/>
                    <a:lstStyle/>
                    <a:p>
                      <a:pPr marL="0" indent="0" algn="ctr">
                        <a:spcBef>
                          <a:spcPts val="300"/>
                        </a:spcBef>
                        <a:spcAft>
                          <a:spcPts val="0"/>
                        </a:spcAft>
                      </a:pPr>
                      <a:r>
                        <a:rPr lang="pt-BR" sz="1100" dirty="0" smtClean="0">
                          <a:latin typeface="Calibri" pitchFamily="34" charset="0"/>
                          <a:ea typeface="Times New Roman"/>
                          <a:cs typeface="Calibri" pitchFamily="34" charset="0"/>
                        </a:rPr>
                        <a:t>07</a:t>
                      </a:r>
                      <a:endParaRPr lang="pt-BR" sz="1100" dirty="0">
                        <a:latin typeface="Calibri" pitchFamily="34" charset="0"/>
                        <a:ea typeface="Times New Roman"/>
                        <a:cs typeface="Calibri"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4138" indent="0" algn="l">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spcBef>
                          <a:spcPts val="300"/>
                        </a:spcBef>
                        <a:spcAft>
                          <a:spcPts val="0"/>
                        </a:spcAft>
                      </a:pPr>
                      <a:endParaRPr lang="pt-BR" sz="1100" dirty="0" smtClean="0">
                        <a:solidFill>
                          <a:srgbClr val="000000"/>
                        </a:solidFill>
                        <a:latin typeface="Calibri" pitchFamily="34" charset="0"/>
                        <a:ea typeface="Times New Roman"/>
                        <a:cs typeface="Calibri"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29539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9106</TotalTime>
  <Words>7290</Words>
  <Application>Microsoft Office PowerPoint</Application>
  <PresentationFormat>Apresentação na tela (4:3)</PresentationFormat>
  <Paragraphs>1808</Paragraphs>
  <Slides>81</Slides>
  <Notes>3</Notes>
  <HiddenSlides>0</HiddenSlides>
  <MMClips>0</MMClips>
  <ScaleCrop>false</ScaleCrop>
  <HeadingPairs>
    <vt:vector size="4" baseType="variant">
      <vt:variant>
        <vt:lpstr>Tema</vt:lpstr>
      </vt:variant>
      <vt:variant>
        <vt:i4>1</vt:i4>
      </vt:variant>
      <vt:variant>
        <vt:lpstr>Títulos de slides</vt:lpstr>
      </vt:variant>
      <vt:variant>
        <vt:i4>81</vt:i4>
      </vt:variant>
    </vt:vector>
  </HeadingPairs>
  <TitlesOfParts>
    <vt:vector size="82" baseType="lpstr">
      <vt:lpstr>Diseño predeterminado</vt:lpstr>
      <vt:lpstr>Portfólio de projetos de tic</vt:lpstr>
      <vt:lpstr>Portfólios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PORTFÓLIO DE PROJETOS De TIC</vt:lpstr>
      <vt:lpstr>Projeto: Implantação Juizados Cíveis da RMR</vt:lpstr>
      <vt:lpstr>Projeto: Processos Internos (Corregedoria)</vt:lpstr>
      <vt:lpstr>Projeto: Juizados Criminais</vt:lpstr>
      <vt:lpstr>Projeto: Colégio Recursal</vt:lpstr>
      <vt:lpstr>Projeto: Audiência Digital</vt:lpstr>
      <vt:lpstr>Projeto: Controle de Frequência de Cumpridor de Pena Alternativa  (VEPA)</vt:lpstr>
      <vt:lpstr>Projeto: Banco Nacional de Mandados de Prisão</vt:lpstr>
      <vt:lpstr>Projeto: Protocolo Integrado</vt:lpstr>
      <vt:lpstr>Projeto: Pré-queixa (Mediação &amp; Arbitragem)</vt:lpstr>
      <vt:lpstr>Projeto: Execução Fiscal Eletrônica</vt:lpstr>
      <vt:lpstr>Projeto: Painel de Chamadas de Audiências</vt:lpstr>
      <vt:lpstr>Projeto: Vitaliciamento</vt:lpstr>
      <vt:lpstr>Projeto: Processos Apensados (Extinção de Barramentos)</vt:lpstr>
      <vt:lpstr>Projeto: Sessão de Julgamento Eletrônica</vt:lpstr>
      <vt:lpstr>Apresentação do PowerPoint</vt:lpstr>
      <vt:lpstr>Apresentação do PowerPoint</vt:lpstr>
      <vt:lpstr>Apresentação do PowerPoint</vt:lpstr>
      <vt:lpstr>Apresentação do PowerPoint</vt:lpstr>
      <vt:lpstr>Projeto: Digitalização das Pastas Funcionais</vt:lpstr>
      <vt:lpstr>Projeto: Arquivo Geral</vt:lpstr>
      <vt:lpstr>Projeto: Portal de Internet</vt:lpstr>
      <vt:lpstr>Projeto: Modernização da Rede da Capital (Wireless)</vt:lpstr>
      <vt:lpstr>Projeto: Redundância de Instalações Físicas</vt:lpstr>
      <vt:lpstr>Projeto: Implantação do Service Manager</vt:lpstr>
      <vt:lpstr>Projeto: Implantação do Configuration Manager</vt:lpstr>
      <vt:lpstr>Projeto: Implantação do Operation Manager</vt:lpstr>
      <vt:lpstr>Projeto: Implantação do EPM-Microsoft</vt:lpstr>
      <vt:lpstr>Projeto: Uso Doméstico do Office</vt:lpstr>
      <vt:lpstr>Projeto: Painel de Indicadores 1º Grau (BI)</vt:lpstr>
      <vt:lpstr>Projeto: Painel de Indicadores 2º Grau (BI)</vt:lpstr>
      <vt:lpstr>Projeto: Acompanhamento de Obras</vt:lpstr>
      <vt:lpstr>Projeto: Política de Segurança da Informação (Diretrizes)</vt:lpstr>
      <vt:lpstr>Projeto: Campanha de Divulgação e Conscientização da PSI</vt:lpstr>
      <vt:lpstr>Projeto: Gestão de Riscos</vt:lpstr>
      <vt:lpstr>PORTFÓLIO DE Demandas De tic</vt:lpstr>
      <vt:lpstr>PORTFÓLIO DE Demandas De tic</vt:lpstr>
      <vt:lpstr>PORTFÓLIO DE Demandas De tic</vt:lpstr>
      <vt:lpstr>PORTFÓLIO DE Demandas De tic</vt:lpstr>
      <vt:lpstr>PORTFÓLIO DE Demandas De tic</vt:lpstr>
      <vt:lpstr>PORTFÓLIO DE Demandas De tic</vt:lpstr>
      <vt:lpstr>Gestão de Pagamento de Precatórios</vt:lpstr>
      <vt:lpstr>Conhecer Virtual</vt:lpstr>
      <vt:lpstr>Gestão da Execução Penal</vt:lpstr>
      <vt:lpstr>Novo Themis</vt:lpstr>
      <vt:lpstr>Integração do SICASE com Cartórios</vt:lpstr>
      <vt:lpstr>Cemando 2º Grau</vt:lpstr>
      <vt:lpstr>Consulta Processual CCMA</vt:lpstr>
      <vt:lpstr>Consulta Processual Unificada</vt:lpstr>
      <vt:lpstr>Consulta Processual Móvel</vt:lpstr>
      <vt:lpstr>Gerenciador de Contas de Depósito Judicial</vt:lpstr>
      <vt:lpstr>Integração do Judwin 1º Grau com o CNACL</vt:lpstr>
      <vt:lpstr>Acompanhamento de Medidas Sócio Educativas </vt:lpstr>
      <vt:lpstr>Substituição do SISPE</vt:lpstr>
      <vt:lpstr>Projeto EAD</vt:lpstr>
      <vt:lpstr>Sistema de Frequência</vt:lpstr>
      <vt:lpstr>Banco de Talentos</vt:lpstr>
      <vt:lpstr>Aquisição de Sistema para o Centro de Saúde</vt:lpstr>
      <vt:lpstr>Jurisprudência</vt:lpstr>
      <vt:lpstr>Rede de Dados Interior</vt:lpstr>
      <vt:lpstr>Projeto SETIC 24x7</vt:lpstr>
      <vt:lpstr>Gestão de Vulnerabilidades</vt:lpstr>
      <vt:lpstr>Implantação do PETIC</vt:lpstr>
      <vt:lpstr>Elaboração do PDTIC</vt:lpstr>
      <vt:lpstr>Certificação Digital</vt:lpstr>
      <vt:lpstr>Gestão de Identidades</vt:lpstr>
      <vt:lpstr>Implantação Ferramenta de CRM</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jfsv</cp:lastModifiedBy>
  <cp:revision>904</cp:revision>
  <cp:lastPrinted>2012-10-17T10:38:27Z</cp:lastPrinted>
  <dcterms:created xsi:type="dcterms:W3CDTF">2010-05-23T14:28:12Z</dcterms:created>
  <dcterms:modified xsi:type="dcterms:W3CDTF">2012-10-19T20:07:16Z</dcterms:modified>
</cp:coreProperties>
</file>