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74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</p:sldIdLst>
  <p:sldSz cx="9144000" cy="6858000" type="screen4x3"/>
  <p:notesSz cx="68072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BE600"/>
    <a:srgbClr val="FFFFCC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 autoAdjust="0"/>
    <p:restoredTop sz="94622" autoAdjust="0"/>
  </p:normalViewPr>
  <p:slideViewPr>
    <p:cSldViewPr>
      <p:cViewPr>
        <p:scale>
          <a:sx n="70" d="100"/>
          <a:sy n="70" d="100"/>
        </p:scale>
        <p:origin x="-12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2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3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4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5.xlsx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0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31510412519402E-2"/>
          <c:y val="1.50114831936399E-2"/>
          <c:w val="0.87516177493244995"/>
          <c:h val="0.974340410794557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dados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931510412519402E-2"/>
          <c:y val="1.50114831936399E-2"/>
          <c:w val="0.87516177493244995"/>
          <c:h val="0.974340410794557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dados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3175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solidFill>
                <a:srgbClr val="C0504D">
                  <a:lumMod val="20000"/>
                  <a:lumOff val="80000"/>
                </a:srgb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504D"/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2"/>
            <c:bubble3D val="0"/>
          </c:dPt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31510412519402E-2"/>
          <c:y val="1.50114831936399E-2"/>
          <c:w val="0.87516177493244995"/>
          <c:h val="0.974340410794557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dados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3175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2"/>
            <c:bubble3D val="0"/>
          </c:dPt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931510412519402E-2"/>
          <c:y val="1.50114831936399E-2"/>
          <c:w val="0.87516177493244995"/>
          <c:h val="0.974340410794557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dados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 w="3175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solidFill>
                <a:srgbClr val="C0504D">
                  <a:lumMod val="20000"/>
                  <a:lumOff val="80000"/>
                </a:srgb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504D"/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2"/>
            <c:bubble3D val="0"/>
          </c:dPt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931510412519402E-2"/>
          <c:y val="1.50114831936399E-2"/>
          <c:w val="0.87516177493244995"/>
          <c:h val="0.974340410794557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dados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 w="3175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solidFill>
                <a:srgbClr val="C0504D">
                  <a:lumMod val="20000"/>
                  <a:lumOff val="80000"/>
                </a:srgb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504D"/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2"/>
            <c:bubble3D val="0"/>
          </c:dPt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931510412519402E-2"/>
          <c:y val="1.50114831936399E-2"/>
          <c:w val="0.87516177493244995"/>
          <c:h val="0.974340410794557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dados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 w="3175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solidFill>
                <a:srgbClr val="FFFFCC"/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EBE600"/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2"/>
            <c:bubble3D val="0"/>
          </c:dPt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</c:v>
                </c:pt>
                <c:pt idx="1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931510412519402E-2"/>
          <c:y val="1.50114831936399E-2"/>
          <c:w val="0.87516177493244995"/>
          <c:h val="0.974340410794557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dados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 w="3175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solidFill>
                <a:srgbClr val="C0504D">
                  <a:lumMod val="20000"/>
                  <a:lumOff val="80000"/>
                </a:srgb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504D"/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2"/>
            <c:bubble3D val="0"/>
          </c:dPt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96000916991899E-2"/>
          <c:y val="9.7238494815755597E-2"/>
          <c:w val="0.92440691844092504"/>
          <c:h val="0.72978699227922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Risco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Controlador de Dominio 2</c:v>
                </c:pt>
                <c:pt idx="1">
                  <c:v>Controlador de Dominio 3</c:v>
                </c:pt>
                <c:pt idx="2">
                  <c:v>Controlador de Dominio</c:v>
                </c:pt>
                <c:pt idx="3">
                  <c:v>Web</c:v>
                </c:pt>
                <c:pt idx="4">
                  <c:v>DATACENTER PRIMÁRIO</c:v>
                </c:pt>
                <c:pt idx="5">
                  <c:v>Switch-Core1</c:v>
                </c:pt>
                <c:pt idx="6">
                  <c:v>Switch-Core2</c:v>
                </c:pt>
                <c:pt idx="7">
                  <c:v>Switch-ServerBlock</c:v>
                </c:pt>
                <c:pt idx="8">
                  <c:v>DNS2</c:v>
                </c:pt>
                <c:pt idx="9">
                  <c:v>DNS1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0.50939999999999996</c:v>
                </c:pt>
                <c:pt idx="1">
                  <c:v>0.49659999999999999</c:v>
                </c:pt>
                <c:pt idx="2">
                  <c:v>0.49209999999999998</c:v>
                </c:pt>
                <c:pt idx="3">
                  <c:v>0.45689999999999997</c:v>
                </c:pt>
                <c:pt idx="4">
                  <c:v>0.41920000000000002</c:v>
                </c:pt>
                <c:pt idx="5">
                  <c:v>0.40060000000000001</c:v>
                </c:pt>
                <c:pt idx="6">
                  <c:v>0.40060000000000001</c:v>
                </c:pt>
                <c:pt idx="7">
                  <c:v>0.40060000000000001</c:v>
                </c:pt>
                <c:pt idx="8">
                  <c:v>0.37859999999999999</c:v>
                </c:pt>
                <c:pt idx="9">
                  <c:v>0.34599999999999997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"/>
        <c:axId val="131965312"/>
        <c:axId val="131966848"/>
      </c:barChart>
      <c:catAx>
        <c:axId val="13196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1966848"/>
        <c:crosses val="autoZero"/>
        <c:auto val="1"/>
        <c:lblAlgn val="ctr"/>
        <c:lblOffset val="100"/>
        <c:noMultiLvlLbl val="0"/>
      </c:catAx>
      <c:valAx>
        <c:axId val="1319668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46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19653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  <a:alpha val="15000"/>
      </a:schemeClr>
    </a:solidFill>
    <a:ln w="3175">
      <a:solidFill>
        <a:schemeClr val="bg1">
          <a:alpha val="20000"/>
        </a:schemeClr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96000916991899E-2"/>
          <c:y val="9.7238494815755597E-2"/>
          <c:w val="0.92440691844092504"/>
          <c:h val="0.72978699227922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Risco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Controlador de Dominio 2</c:v>
                </c:pt>
                <c:pt idx="1">
                  <c:v>Controlador de Dominio 3</c:v>
                </c:pt>
                <c:pt idx="2">
                  <c:v>Controlador de Dominio</c:v>
                </c:pt>
                <c:pt idx="3">
                  <c:v>Web</c:v>
                </c:pt>
                <c:pt idx="4">
                  <c:v>DATACENTER PRIMÁRIO</c:v>
                </c:pt>
                <c:pt idx="5">
                  <c:v>Switch-Core1</c:v>
                </c:pt>
                <c:pt idx="6">
                  <c:v>Switch-Core2</c:v>
                </c:pt>
                <c:pt idx="7">
                  <c:v>Switch-ServerBlock</c:v>
                </c:pt>
                <c:pt idx="8">
                  <c:v>Proxy3</c:v>
                </c:pt>
                <c:pt idx="9">
                  <c:v>TJPE02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0.50939999999999996</c:v>
                </c:pt>
                <c:pt idx="1">
                  <c:v>0.49659999999999999</c:v>
                </c:pt>
                <c:pt idx="2">
                  <c:v>0.49209999999999998</c:v>
                </c:pt>
                <c:pt idx="3">
                  <c:v>0.45689999999999997</c:v>
                </c:pt>
                <c:pt idx="4">
                  <c:v>0.41920000000000002</c:v>
                </c:pt>
                <c:pt idx="5">
                  <c:v>0.40060000000000001</c:v>
                </c:pt>
                <c:pt idx="6">
                  <c:v>0.40060000000000001</c:v>
                </c:pt>
                <c:pt idx="7">
                  <c:v>0.40060000000000001</c:v>
                </c:pt>
                <c:pt idx="8">
                  <c:v>0.32269999999999999</c:v>
                </c:pt>
                <c:pt idx="9">
                  <c:v>0.3221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"/>
        <c:axId val="130225280"/>
        <c:axId val="130226816"/>
      </c:barChart>
      <c:catAx>
        <c:axId val="13022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0226816"/>
        <c:crosses val="autoZero"/>
        <c:auto val="1"/>
        <c:lblAlgn val="ctr"/>
        <c:lblOffset val="100"/>
        <c:noMultiLvlLbl val="0"/>
      </c:catAx>
      <c:valAx>
        <c:axId val="130226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46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02252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  <a:alpha val="15000"/>
      </a:schemeClr>
    </a:solidFill>
    <a:ln w="3175">
      <a:solidFill>
        <a:schemeClr val="bg1">
          <a:alpha val="20000"/>
        </a:schemeClr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96000916991899E-2"/>
          <c:y val="9.7238494815755597E-2"/>
          <c:w val="0.92440691844092504"/>
          <c:h val="0.72978699227922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Risco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DATACENTER SECUNDÁRIO</c:v>
                </c:pt>
                <c:pt idx="1">
                  <c:v>Maquina Virtual</c:v>
                </c:pt>
                <c:pt idx="2">
                  <c:v>Controlador de Dominio 2</c:v>
                </c:pt>
                <c:pt idx="3">
                  <c:v>Controlador de Dominio 3</c:v>
                </c:pt>
                <c:pt idx="4">
                  <c:v>Controlador de Dominio</c:v>
                </c:pt>
                <c:pt idx="5">
                  <c:v>Web</c:v>
                </c:pt>
                <c:pt idx="6">
                  <c:v>Switch-Core1</c:v>
                </c:pt>
                <c:pt idx="7">
                  <c:v>Switch-Core2</c:v>
                </c:pt>
                <c:pt idx="8">
                  <c:v>Switch-ServerBlock</c:v>
                </c:pt>
                <c:pt idx="9">
                  <c:v>DNS2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0.63</c:v>
                </c:pt>
                <c:pt idx="1">
                  <c:v>0.51</c:v>
                </c:pt>
                <c:pt idx="2">
                  <c:v>0.51</c:v>
                </c:pt>
                <c:pt idx="3">
                  <c:v>0.5</c:v>
                </c:pt>
                <c:pt idx="4">
                  <c:v>0.49</c:v>
                </c:pt>
                <c:pt idx="5">
                  <c:v>0.46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"/>
        <c:axId val="134984064"/>
        <c:axId val="134985600"/>
      </c:barChart>
      <c:catAx>
        <c:axId val="13498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4985600"/>
        <c:crosses val="autoZero"/>
        <c:auto val="1"/>
        <c:lblAlgn val="ctr"/>
        <c:lblOffset val="100"/>
        <c:noMultiLvlLbl val="0"/>
      </c:catAx>
      <c:valAx>
        <c:axId val="1349856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46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49840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  <a:alpha val="15000"/>
      </a:schemeClr>
    </a:solidFill>
    <a:ln w="3175">
      <a:solidFill>
        <a:schemeClr val="bg1">
          <a:alpha val="20000"/>
        </a:schemeClr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96000916991899E-2"/>
          <c:y val="9.7238494815755597E-2"/>
          <c:w val="0.92440691844092504"/>
          <c:h val="0.72978699227922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Risco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DATACENTER SECUNDÁRIO</c:v>
                </c:pt>
                <c:pt idx="1">
                  <c:v>Maquina Virtual</c:v>
                </c:pt>
                <c:pt idx="2">
                  <c:v>Controlador de Dominio 2</c:v>
                </c:pt>
                <c:pt idx="3">
                  <c:v>Controlador de Dominio 3</c:v>
                </c:pt>
                <c:pt idx="4">
                  <c:v>Controlador de Dominio</c:v>
                </c:pt>
                <c:pt idx="5">
                  <c:v>Web</c:v>
                </c:pt>
                <c:pt idx="6">
                  <c:v>Switch-Core1</c:v>
                </c:pt>
                <c:pt idx="7">
                  <c:v>Switch-Core2</c:v>
                </c:pt>
                <c:pt idx="8">
                  <c:v>Switch-ServerBlock</c:v>
                </c:pt>
                <c:pt idx="9">
                  <c:v>DNS2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0.62849999999999995</c:v>
                </c:pt>
                <c:pt idx="1">
                  <c:v>0.51439999999999997</c:v>
                </c:pt>
                <c:pt idx="2">
                  <c:v>0.50939999999999996</c:v>
                </c:pt>
                <c:pt idx="3">
                  <c:v>0.49659999999999999</c:v>
                </c:pt>
                <c:pt idx="4">
                  <c:v>0.49209999999999998</c:v>
                </c:pt>
                <c:pt idx="5">
                  <c:v>0.45689999999999997</c:v>
                </c:pt>
                <c:pt idx="6">
                  <c:v>0.40060000000000001</c:v>
                </c:pt>
                <c:pt idx="7">
                  <c:v>0.40060000000000001</c:v>
                </c:pt>
                <c:pt idx="8">
                  <c:v>0.40060000000000001</c:v>
                </c:pt>
                <c:pt idx="9">
                  <c:v>0.37859999999999999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"/>
        <c:axId val="136896512"/>
        <c:axId val="136898048"/>
      </c:barChart>
      <c:catAx>
        <c:axId val="13689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6898048"/>
        <c:crosses val="autoZero"/>
        <c:auto val="1"/>
        <c:lblAlgn val="ctr"/>
        <c:lblOffset val="100"/>
        <c:noMultiLvlLbl val="0"/>
      </c:catAx>
      <c:valAx>
        <c:axId val="1368980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46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68965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  <a:alpha val="15000"/>
      </a:schemeClr>
    </a:solidFill>
    <a:ln w="3175">
      <a:solidFill>
        <a:schemeClr val="bg1">
          <a:alpha val="20000"/>
        </a:schemeClr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931510412519402E-2"/>
          <c:y val="1.50114831936399E-2"/>
          <c:w val="0.87516177493244995"/>
          <c:h val="0.974340410794557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dados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solidFill>
                <a:srgbClr val="C0504D">
                  <a:lumMod val="20000"/>
                  <a:lumOff val="80000"/>
                </a:srgb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C0504D">
                  <a:lumMod val="40000"/>
                  <a:lumOff val="60000"/>
                </a:srgb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96000916991899E-2"/>
          <c:y val="9.7238494815755597E-2"/>
          <c:w val="0.92440691844092504"/>
          <c:h val="0.72978699227922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Risco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Maquina Virtual 5</c:v>
                </c:pt>
                <c:pt idx="1">
                  <c:v>Controlador de Dominio 2</c:v>
                </c:pt>
                <c:pt idx="2">
                  <c:v>Controlador de Dominio 3</c:v>
                </c:pt>
                <c:pt idx="3">
                  <c:v>Controlador de Dominio</c:v>
                </c:pt>
                <c:pt idx="4">
                  <c:v>Web</c:v>
                </c:pt>
                <c:pt idx="5">
                  <c:v>DATACENTER PRIMÁRIO</c:v>
                </c:pt>
                <c:pt idx="6">
                  <c:v>Switch-Core1</c:v>
                </c:pt>
                <c:pt idx="7">
                  <c:v>Switch-Core2</c:v>
                </c:pt>
                <c:pt idx="8">
                  <c:v>Switch-ServerBlock</c:v>
                </c:pt>
                <c:pt idx="9">
                  <c:v>Servidor de Email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0.51439999999999997</c:v>
                </c:pt>
                <c:pt idx="1">
                  <c:v>0.50939999999999996</c:v>
                </c:pt>
                <c:pt idx="2">
                  <c:v>0.49659999999999999</c:v>
                </c:pt>
                <c:pt idx="3">
                  <c:v>0.49209999999999998</c:v>
                </c:pt>
                <c:pt idx="4">
                  <c:v>0.45689999999999997</c:v>
                </c:pt>
                <c:pt idx="5">
                  <c:v>0.41920000000000002</c:v>
                </c:pt>
                <c:pt idx="6">
                  <c:v>0.40060000000000001</c:v>
                </c:pt>
                <c:pt idx="7">
                  <c:v>0.40060000000000001</c:v>
                </c:pt>
                <c:pt idx="8">
                  <c:v>0.40060000000000001</c:v>
                </c:pt>
                <c:pt idx="9">
                  <c:v>0.38019999999999998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"/>
        <c:axId val="155894144"/>
        <c:axId val="155895680"/>
      </c:barChart>
      <c:catAx>
        <c:axId val="15589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55895680"/>
        <c:crosses val="autoZero"/>
        <c:auto val="1"/>
        <c:lblAlgn val="ctr"/>
        <c:lblOffset val="100"/>
        <c:noMultiLvlLbl val="0"/>
      </c:catAx>
      <c:valAx>
        <c:axId val="1558956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46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558941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  <a:alpha val="15000"/>
      </a:schemeClr>
    </a:solidFill>
    <a:ln w="3175">
      <a:solidFill>
        <a:schemeClr val="bg1">
          <a:alpha val="20000"/>
        </a:schemeClr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96000916991899E-2"/>
          <c:y val="9.7238494815755597E-2"/>
          <c:w val="0.92440691844092504"/>
          <c:h val="0.72978699227922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Risco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DATACENTER SECUNDÁRIO</c:v>
                </c:pt>
                <c:pt idx="1">
                  <c:v>Maquina Virtual 2</c:v>
                </c:pt>
                <c:pt idx="2">
                  <c:v>Controlador de Dominio 2</c:v>
                </c:pt>
                <c:pt idx="3">
                  <c:v>Controlador de Dominio 3</c:v>
                </c:pt>
                <c:pt idx="4">
                  <c:v>Controlador de Dominio</c:v>
                </c:pt>
                <c:pt idx="5">
                  <c:v>Banco de Dados Oracle 1</c:v>
                </c:pt>
                <c:pt idx="6">
                  <c:v>Web</c:v>
                </c:pt>
                <c:pt idx="7">
                  <c:v>Servidor de Aplicacao BB</c:v>
                </c:pt>
                <c:pt idx="8">
                  <c:v>Switch-Core1</c:v>
                </c:pt>
                <c:pt idx="9">
                  <c:v>Switch-Core2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0.62849999999999995</c:v>
                </c:pt>
                <c:pt idx="1">
                  <c:v>0.51439999999999997</c:v>
                </c:pt>
                <c:pt idx="2">
                  <c:v>0.50939999999999996</c:v>
                </c:pt>
                <c:pt idx="3">
                  <c:v>0.49659999999999999</c:v>
                </c:pt>
                <c:pt idx="4">
                  <c:v>0.49209999999999998</c:v>
                </c:pt>
                <c:pt idx="5">
                  <c:v>0.4919</c:v>
                </c:pt>
                <c:pt idx="6">
                  <c:v>0.45689999999999997</c:v>
                </c:pt>
                <c:pt idx="7">
                  <c:v>0.45610000000000001</c:v>
                </c:pt>
                <c:pt idx="8">
                  <c:v>0.40060000000000001</c:v>
                </c:pt>
                <c:pt idx="9">
                  <c:v>0.40060000000000001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"/>
        <c:axId val="153720320"/>
        <c:axId val="153721856"/>
      </c:barChart>
      <c:catAx>
        <c:axId val="15372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53721856"/>
        <c:crosses val="autoZero"/>
        <c:auto val="1"/>
        <c:lblAlgn val="ctr"/>
        <c:lblOffset val="100"/>
        <c:noMultiLvlLbl val="0"/>
      </c:catAx>
      <c:valAx>
        <c:axId val="1537218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46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537203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  <a:alpha val="15000"/>
      </a:schemeClr>
    </a:solidFill>
    <a:ln w="3175">
      <a:solidFill>
        <a:schemeClr val="bg1">
          <a:alpha val="20000"/>
        </a:schemeClr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96000916991899E-2"/>
          <c:y val="9.7238494815755597E-2"/>
          <c:w val="0.92440691844092504"/>
          <c:h val="0.72978699227922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Risco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Maquina Virtual 2</c:v>
                </c:pt>
                <c:pt idx="1">
                  <c:v>Controlador de Dominio 2</c:v>
                </c:pt>
                <c:pt idx="2">
                  <c:v>Controlador de Dominio 3</c:v>
                </c:pt>
                <c:pt idx="3">
                  <c:v>Controlador de Dominio</c:v>
                </c:pt>
                <c:pt idx="4">
                  <c:v>Web</c:v>
                </c:pt>
                <c:pt idx="5">
                  <c:v>DATACENTER PRIMÁRIO</c:v>
                </c:pt>
                <c:pt idx="6">
                  <c:v>Switch-Core1</c:v>
                </c:pt>
                <c:pt idx="7">
                  <c:v>Switch-Core2</c:v>
                </c:pt>
                <c:pt idx="8">
                  <c:v>Switch-ServerBlock</c:v>
                </c:pt>
                <c:pt idx="9">
                  <c:v>DNS2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0.51439999999999997</c:v>
                </c:pt>
                <c:pt idx="1">
                  <c:v>0.50939999999999996</c:v>
                </c:pt>
                <c:pt idx="2">
                  <c:v>0.49659999999999999</c:v>
                </c:pt>
                <c:pt idx="3">
                  <c:v>0.49209999999999998</c:v>
                </c:pt>
                <c:pt idx="4">
                  <c:v>0.45689999999999997</c:v>
                </c:pt>
                <c:pt idx="5">
                  <c:v>0.41920000000000002</c:v>
                </c:pt>
                <c:pt idx="6">
                  <c:v>0.40060000000000001</c:v>
                </c:pt>
                <c:pt idx="7">
                  <c:v>0.40060000000000001</c:v>
                </c:pt>
                <c:pt idx="8">
                  <c:v>0.40060000000000001</c:v>
                </c:pt>
                <c:pt idx="9">
                  <c:v>0.37859999999999999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"/>
        <c:axId val="217090688"/>
        <c:axId val="217104768"/>
      </c:barChart>
      <c:catAx>
        <c:axId val="21709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17104768"/>
        <c:crosses val="autoZero"/>
        <c:auto val="1"/>
        <c:lblAlgn val="ctr"/>
        <c:lblOffset val="100"/>
        <c:noMultiLvlLbl val="0"/>
      </c:catAx>
      <c:valAx>
        <c:axId val="2171047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46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170906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  <a:alpha val="15000"/>
      </a:schemeClr>
    </a:solidFill>
    <a:ln w="3175">
      <a:solidFill>
        <a:schemeClr val="bg1">
          <a:alpha val="20000"/>
        </a:schemeClr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96000916991899E-2"/>
          <c:y val="9.7238494815755597E-2"/>
          <c:w val="0.92440691844092504"/>
          <c:h val="0.72978699227922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Risco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Servidor de Aplicacao 5</c:v>
                </c:pt>
                <c:pt idx="1">
                  <c:v>Maquina Virtual 5</c:v>
                </c:pt>
                <c:pt idx="2">
                  <c:v>Controlador de Dominio 2</c:v>
                </c:pt>
                <c:pt idx="3">
                  <c:v>Controlador de Dominio 3</c:v>
                </c:pt>
                <c:pt idx="4">
                  <c:v>Controlador de Dominio</c:v>
                </c:pt>
                <c:pt idx="5">
                  <c:v>OASSERVER</c:v>
                </c:pt>
                <c:pt idx="6">
                  <c:v>DATACENTER PRIMÁRIO</c:v>
                </c:pt>
                <c:pt idx="7">
                  <c:v>Switch-Core1</c:v>
                </c:pt>
                <c:pt idx="8">
                  <c:v>Switch-Core2</c:v>
                </c:pt>
                <c:pt idx="9">
                  <c:v>Switch-ServerBlock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0.55840000000000001</c:v>
                </c:pt>
                <c:pt idx="1">
                  <c:v>0.51439999999999997</c:v>
                </c:pt>
                <c:pt idx="2">
                  <c:v>0.50939999999999996</c:v>
                </c:pt>
                <c:pt idx="3">
                  <c:v>0.49659999999999999</c:v>
                </c:pt>
                <c:pt idx="4">
                  <c:v>0.49209999999999998</c:v>
                </c:pt>
                <c:pt idx="5">
                  <c:v>0.46760000000000002</c:v>
                </c:pt>
                <c:pt idx="6">
                  <c:v>0.41920000000000002</c:v>
                </c:pt>
                <c:pt idx="7">
                  <c:v>0.40060000000000001</c:v>
                </c:pt>
                <c:pt idx="8">
                  <c:v>0.40060000000000001</c:v>
                </c:pt>
                <c:pt idx="9">
                  <c:v>0.40060000000000001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"/>
        <c:axId val="223380224"/>
        <c:axId val="223381760"/>
      </c:barChart>
      <c:catAx>
        <c:axId val="22338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23381760"/>
        <c:crosses val="autoZero"/>
        <c:auto val="1"/>
        <c:lblAlgn val="ctr"/>
        <c:lblOffset val="100"/>
        <c:noMultiLvlLbl val="0"/>
      </c:catAx>
      <c:valAx>
        <c:axId val="223381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46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233802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  <a:alpha val="15000"/>
      </a:schemeClr>
    </a:solidFill>
    <a:ln w="3175">
      <a:solidFill>
        <a:schemeClr val="bg1">
          <a:alpha val="20000"/>
        </a:schemeClr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96000916991899E-2"/>
          <c:y val="9.7238494815755597E-2"/>
          <c:w val="0.92440691844092504"/>
          <c:h val="0.72978699227922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Risco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DATACENTER SECUNDÁRIO</c:v>
                </c:pt>
                <c:pt idx="1">
                  <c:v>Maquina Virtual 2</c:v>
                </c:pt>
                <c:pt idx="2">
                  <c:v>Controlador de Dominio 2</c:v>
                </c:pt>
                <c:pt idx="3">
                  <c:v>Controlador de Dominio 3</c:v>
                </c:pt>
                <c:pt idx="4">
                  <c:v>Controlador de Dominio</c:v>
                </c:pt>
                <c:pt idx="5">
                  <c:v>Web</c:v>
                </c:pt>
                <c:pt idx="6">
                  <c:v>Switch-Core1</c:v>
                </c:pt>
                <c:pt idx="7">
                  <c:v>Switch-Core2</c:v>
                </c:pt>
                <c:pt idx="8">
                  <c:v>Switch-ServerBlock</c:v>
                </c:pt>
                <c:pt idx="9">
                  <c:v>DNS2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0.63</c:v>
                </c:pt>
                <c:pt idx="1">
                  <c:v>0.51</c:v>
                </c:pt>
                <c:pt idx="2">
                  <c:v>0.51</c:v>
                </c:pt>
                <c:pt idx="3">
                  <c:v>0.5</c:v>
                </c:pt>
                <c:pt idx="4">
                  <c:v>0.49</c:v>
                </c:pt>
                <c:pt idx="5">
                  <c:v>0.46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"/>
        <c:axId val="216436736"/>
        <c:axId val="216438272"/>
      </c:barChart>
      <c:catAx>
        <c:axId val="21643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16438272"/>
        <c:crosses val="autoZero"/>
        <c:auto val="1"/>
        <c:lblAlgn val="ctr"/>
        <c:lblOffset val="100"/>
        <c:noMultiLvlLbl val="0"/>
      </c:catAx>
      <c:valAx>
        <c:axId val="2164382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46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164367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  <a:alpha val="15000"/>
      </a:schemeClr>
    </a:solidFill>
    <a:ln w="3175">
      <a:solidFill>
        <a:schemeClr val="bg1">
          <a:alpha val="20000"/>
        </a:schemeClr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96000916991899E-2"/>
          <c:y val="9.7238494815755597E-2"/>
          <c:w val="0.92440691844092504"/>
          <c:h val="0.72978699227922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Risco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DATACENTER SECUNDÁRIO</c:v>
                </c:pt>
                <c:pt idx="1">
                  <c:v>Maquina Virtual 2</c:v>
                </c:pt>
                <c:pt idx="2">
                  <c:v>Controlador de Dominio 2</c:v>
                </c:pt>
                <c:pt idx="3">
                  <c:v>Controlador de Dominio 3</c:v>
                </c:pt>
                <c:pt idx="4">
                  <c:v>Controlador de Dominio</c:v>
                </c:pt>
                <c:pt idx="5">
                  <c:v>Web</c:v>
                </c:pt>
                <c:pt idx="6">
                  <c:v>Switch-Core1</c:v>
                </c:pt>
                <c:pt idx="7">
                  <c:v>Switch-Core2</c:v>
                </c:pt>
                <c:pt idx="8">
                  <c:v>Switch-ServerBlock</c:v>
                </c:pt>
                <c:pt idx="9">
                  <c:v>DNS2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0.62849999999999995</c:v>
                </c:pt>
                <c:pt idx="1">
                  <c:v>0.51439999999999997</c:v>
                </c:pt>
                <c:pt idx="2">
                  <c:v>0.50939999999999996</c:v>
                </c:pt>
                <c:pt idx="3">
                  <c:v>0.49659999999999999</c:v>
                </c:pt>
                <c:pt idx="4">
                  <c:v>0.49209999999999998</c:v>
                </c:pt>
                <c:pt idx="5">
                  <c:v>0.45689999999999997</c:v>
                </c:pt>
                <c:pt idx="6">
                  <c:v>0.40060000000000001</c:v>
                </c:pt>
                <c:pt idx="7">
                  <c:v>0.40060000000000001</c:v>
                </c:pt>
                <c:pt idx="8">
                  <c:v>0.40060000000000001</c:v>
                </c:pt>
                <c:pt idx="9">
                  <c:v>0.37859999999999999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"/>
        <c:axId val="230892288"/>
        <c:axId val="230893824"/>
      </c:barChart>
      <c:catAx>
        <c:axId val="23089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30893824"/>
        <c:crosses val="autoZero"/>
        <c:auto val="1"/>
        <c:lblAlgn val="ctr"/>
        <c:lblOffset val="100"/>
        <c:noMultiLvlLbl val="0"/>
      </c:catAx>
      <c:valAx>
        <c:axId val="2308938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46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308922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  <a:alpha val="15000"/>
      </a:schemeClr>
    </a:solidFill>
    <a:ln w="3175">
      <a:solidFill>
        <a:schemeClr val="bg1">
          <a:alpha val="20000"/>
        </a:schemeClr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96000916991899E-2"/>
          <c:y val="9.7238494815755597E-2"/>
          <c:w val="0.92440691844092504"/>
          <c:h val="0.72978699227922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Risco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Controlador de Dominio 2</c:v>
                </c:pt>
                <c:pt idx="1">
                  <c:v>Controlador de Dominio 3</c:v>
                </c:pt>
                <c:pt idx="2">
                  <c:v>Controlador de Dominio</c:v>
                </c:pt>
                <c:pt idx="3">
                  <c:v>DATACENTER PRIMÁRIO</c:v>
                </c:pt>
                <c:pt idx="4">
                  <c:v>Switch-Core1</c:v>
                </c:pt>
                <c:pt idx="5">
                  <c:v>Switch-Core2</c:v>
                </c:pt>
                <c:pt idx="6">
                  <c:v>Switch-ServerBlock</c:v>
                </c:pt>
                <c:pt idx="7">
                  <c:v>TJPE02</c:v>
                </c:pt>
                <c:pt idx="8">
                  <c:v>Firewall2-IN</c:v>
                </c:pt>
                <c:pt idx="9">
                  <c:v>Firewall-IN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0.50939999999999996</c:v>
                </c:pt>
                <c:pt idx="1">
                  <c:v>0.49659999999999999</c:v>
                </c:pt>
                <c:pt idx="2">
                  <c:v>0.49209999999999998</c:v>
                </c:pt>
                <c:pt idx="3">
                  <c:v>0.41920000000000002</c:v>
                </c:pt>
                <c:pt idx="4">
                  <c:v>0.40060000000000001</c:v>
                </c:pt>
                <c:pt idx="5">
                  <c:v>0.40060000000000001</c:v>
                </c:pt>
                <c:pt idx="6">
                  <c:v>0.40060000000000001</c:v>
                </c:pt>
                <c:pt idx="7">
                  <c:v>0.3221</c:v>
                </c:pt>
                <c:pt idx="8">
                  <c:v>0.29389999999999999</c:v>
                </c:pt>
                <c:pt idx="9">
                  <c:v>0.29389999999999999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"/>
        <c:axId val="155774336"/>
        <c:axId val="156116096"/>
      </c:barChart>
      <c:catAx>
        <c:axId val="15577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56116096"/>
        <c:crosses val="autoZero"/>
        <c:auto val="1"/>
        <c:lblAlgn val="ctr"/>
        <c:lblOffset val="100"/>
        <c:noMultiLvlLbl val="0"/>
      </c:catAx>
      <c:valAx>
        <c:axId val="156116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46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557743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  <a:alpha val="15000"/>
      </a:schemeClr>
    </a:solidFill>
    <a:ln w="3175">
      <a:solidFill>
        <a:schemeClr val="bg1">
          <a:alpha val="20000"/>
        </a:schemeClr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96000916991899E-2"/>
          <c:y val="9.7238494815755597E-2"/>
          <c:w val="0.92440691844092504"/>
          <c:h val="0.72978699227922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Risco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TJPE2</c:v>
                </c:pt>
                <c:pt idx="1">
                  <c:v>Ativo 02</c:v>
                </c:pt>
                <c:pt idx="2">
                  <c:v>Ativo 03</c:v>
                </c:pt>
                <c:pt idx="3">
                  <c:v>Ativo 04</c:v>
                </c:pt>
                <c:pt idx="4">
                  <c:v>Ativo 05</c:v>
                </c:pt>
                <c:pt idx="5">
                  <c:v>Ativo 06</c:v>
                </c:pt>
                <c:pt idx="6">
                  <c:v>Ativo 07</c:v>
                </c:pt>
                <c:pt idx="7">
                  <c:v>Ativo 08</c:v>
                </c:pt>
                <c:pt idx="8">
                  <c:v>Ativo 09</c:v>
                </c:pt>
                <c:pt idx="9">
                  <c:v>Ativo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%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"/>
        <c:axId val="171139456"/>
        <c:axId val="171140992"/>
      </c:barChart>
      <c:catAx>
        <c:axId val="17113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71140992"/>
        <c:crosses val="autoZero"/>
        <c:auto val="1"/>
        <c:lblAlgn val="ctr"/>
        <c:lblOffset val="100"/>
        <c:noMultiLvlLbl val="0"/>
      </c:catAx>
      <c:valAx>
        <c:axId val="1711409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46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711394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  <a:alpha val="15000"/>
      </a:schemeClr>
    </a:solidFill>
    <a:ln w="3175">
      <a:solidFill>
        <a:schemeClr val="bg1">
          <a:alpha val="20000"/>
        </a:schemeClr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96000916991899E-2"/>
          <c:y val="9.7238494815755597E-2"/>
          <c:w val="0.92440691844092504"/>
          <c:h val="0.72978699227922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Risco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DATACENTER SECUNDÁRIO</c:v>
                </c:pt>
                <c:pt idx="1">
                  <c:v>Maquina Virtual 2</c:v>
                </c:pt>
                <c:pt idx="2">
                  <c:v>Controlador de Dominio 2</c:v>
                </c:pt>
                <c:pt idx="3">
                  <c:v>Controlador de Dominio 3</c:v>
                </c:pt>
                <c:pt idx="4">
                  <c:v>Controlador de Dominio</c:v>
                </c:pt>
                <c:pt idx="5">
                  <c:v>Web</c:v>
                </c:pt>
                <c:pt idx="6">
                  <c:v>Switch-Core1</c:v>
                </c:pt>
                <c:pt idx="7">
                  <c:v>Switch-Core2</c:v>
                </c:pt>
                <c:pt idx="8">
                  <c:v>Switch-ServerBlock</c:v>
                </c:pt>
                <c:pt idx="9">
                  <c:v>DNS2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0.62849999999999995</c:v>
                </c:pt>
                <c:pt idx="1">
                  <c:v>0.51439999999999997</c:v>
                </c:pt>
                <c:pt idx="2">
                  <c:v>0.50939999999999996</c:v>
                </c:pt>
                <c:pt idx="3">
                  <c:v>0.49659999999999999</c:v>
                </c:pt>
                <c:pt idx="4">
                  <c:v>0.49209999999999998</c:v>
                </c:pt>
                <c:pt idx="5">
                  <c:v>0.45689999999999997</c:v>
                </c:pt>
                <c:pt idx="6">
                  <c:v>0.40060000000000001</c:v>
                </c:pt>
                <c:pt idx="7">
                  <c:v>0.40060000000000001</c:v>
                </c:pt>
                <c:pt idx="8">
                  <c:v>0.40060000000000001</c:v>
                </c:pt>
                <c:pt idx="9">
                  <c:v>0.37859999999999999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"/>
        <c:axId val="151679360"/>
        <c:axId val="151680896"/>
      </c:barChart>
      <c:catAx>
        <c:axId val="15167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51680896"/>
        <c:crosses val="autoZero"/>
        <c:auto val="1"/>
        <c:lblAlgn val="ctr"/>
        <c:lblOffset val="100"/>
        <c:noMultiLvlLbl val="0"/>
      </c:catAx>
      <c:valAx>
        <c:axId val="1516808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46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516793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  <a:alpha val="15000"/>
      </a:schemeClr>
    </a:solidFill>
    <a:ln w="3175">
      <a:solidFill>
        <a:schemeClr val="bg1">
          <a:alpha val="20000"/>
        </a:schemeClr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96000916991899E-2"/>
          <c:y val="9.7238494815755597E-2"/>
          <c:w val="0.92440691844092504"/>
          <c:h val="0.72978699227922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Risco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Desktop</c:v>
                </c:pt>
                <c:pt idx="1">
                  <c:v>Ativo 02</c:v>
                </c:pt>
                <c:pt idx="2">
                  <c:v>Ativo 03</c:v>
                </c:pt>
                <c:pt idx="3">
                  <c:v>Ativo 04</c:v>
                </c:pt>
                <c:pt idx="4">
                  <c:v>Ativo 05</c:v>
                </c:pt>
                <c:pt idx="5">
                  <c:v>Ativo 06</c:v>
                </c:pt>
                <c:pt idx="6">
                  <c:v>Ativo 07</c:v>
                </c:pt>
                <c:pt idx="7">
                  <c:v>Ativo 08</c:v>
                </c:pt>
                <c:pt idx="8">
                  <c:v>Ativo 09</c:v>
                </c:pt>
                <c:pt idx="9">
                  <c:v>Ativo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%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"/>
        <c:axId val="224225152"/>
        <c:axId val="224226688"/>
      </c:barChart>
      <c:catAx>
        <c:axId val="22422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24226688"/>
        <c:crosses val="autoZero"/>
        <c:auto val="1"/>
        <c:lblAlgn val="ctr"/>
        <c:lblOffset val="100"/>
        <c:noMultiLvlLbl val="0"/>
      </c:catAx>
      <c:valAx>
        <c:axId val="2242266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46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242251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  <a:alpha val="15000"/>
      </a:schemeClr>
    </a:solidFill>
    <a:ln w="3175">
      <a:solidFill>
        <a:schemeClr val="bg1">
          <a:alpha val="20000"/>
        </a:schemeClr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931510412519402E-2"/>
          <c:y val="1.50114831936399E-2"/>
          <c:w val="0.87516177493244995"/>
          <c:h val="0.974340410794557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dados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  <a:ln w="3175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solidFill>
                <a:srgbClr val="C0504D">
                  <a:lumMod val="20000"/>
                  <a:lumOff val="80000"/>
                </a:srgb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504D"/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item 1</c:v>
                </c:pt>
                <c:pt idx="1">
                  <c:v>item 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96000916991899E-2"/>
          <c:y val="9.7238494815755597E-2"/>
          <c:w val="0.92440691844092504"/>
          <c:h val="0.72978699227922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Risco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</a:gradFill>
              <a:ln w="3175">
                <a:solidFill>
                  <a:schemeClr val="bg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Controlador de Dominio 2</c:v>
                </c:pt>
                <c:pt idx="1">
                  <c:v>Controlador de Dominio 3</c:v>
                </c:pt>
                <c:pt idx="2">
                  <c:v>Controlador de Dominio</c:v>
                </c:pt>
                <c:pt idx="3">
                  <c:v>Servidor de Aplicacao FTA</c:v>
                </c:pt>
                <c:pt idx="4">
                  <c:v>DATACENTER PRIMÁRIO</c:v>
                </c:pt>
                <c:pt idx="5">
                  <c:v>Switch-Core1</c:v>
                </c:pt>
                <c:pt idx="6">
                  <c:v>Switch-Core2</c:v>
                </c:pt>
                <c:pt idx="7">
                  <c:v>Switch-ServerBlock</c:v>
                </c:pt>
                <c:pt idx="8">
                  <c:v>TJPE02</c:v>
                </c:pt>
                <c:pt idx="9">
                  <c:v>Firewall2-IN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0.50939999999999996</c:v>
                </c:pt>
                <c:pt idx="1">
                  <c:v>0.49659999999999999</c:v>
                </c:pt>
                <c:pt idx="2">
                  <c:v>0.49209999999999998</c:v>
                </c:pt>
                <c:pt idx="3">
                  <c:v>0.45610000000000001</c:v>
                </c:pt>
                <c:pt idx="4">
                  <c:v>0.41920000000000002</c:v>
                </c:pt>
                <c:pt idx="5">
                  <c:v>0.40060000000000001</c:v>
                </c:pt>
                <c:pt idx="6">
                  <c:v>0.40060000000000001</c:v>
                </c:pt>
                <c:pt idx="7">
                  <c:v>0.40060000000000001</c:v>
                </c:pt>
                <c:pt idx="8">
                  <c:v>0.3221</c:v>
                </c:pt>
                <c:pt idx="9">
                  <c:v>0.29389999999999999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"/>
        <c:axId val="224442240"/>
        <c:axId val="224964992"/>
      </c:barChart>
      <c:catAx>
        <c:axId val="22444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24964992"/>
        <c:crosses val="autoZero"/>
        <c:auto val="1"/>
        <c:lblAlgn val="ctr"/>
        <c:lblOffset val="100"/>
        <c:noMultiLvlLbl val="0"/>
      </c:catAx>
      <c:valAx>
        <c:axId val="2249649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46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244422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  <a:alpha val="15000"/>
      </a:schemeClr>
    </a:solidFill>
    <a:ln w="3175">
      <a:solidFill>
        <a:schemeClr val="bg1">
          <a:alpha val="20000"/>
        </a:schemeClr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931510412519402E-2"/>
          <c:y val="1.50114831936399E-2"/>
          <c:w val="0.87516177493244995"/>
          <c:h val="0.974340410794557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dados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solidFill>
                <a:srgbClr val="C0504D">
                  <a:lumMod val="20000"/>
                  <a:lumOff val="80000"/>
                </a:srgb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C0504D">
                  <a:lumMod val="40000"/>
                  <a:lumOff val="60000"/>
                </a:srgb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931510412519402E-2"/>
          <c:y val="1.50114831936399E-2"/>
          <c:w val="0.87516177493244995"/>
          <c:h val="0.974340410794557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dados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solidFill>
                <a:srgbClr val="C0504D">
                  <a:lumMod val="20000"/>
                  <a:lumOff val="80000"/>
                </a:srgb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C0504D">
                  <a:lumMod val="40000"/>
                  <a:lumOff val="60000"/>
                </a:srgb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31510412519402E-2"/>
          <c:y val="1.50114831936399E-2"/>
          <c:w val="0.87516177493244995"/>
          <c:h val="0.974340410794557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dados</c:v>
                </c:pt>
              </c:strCache>
            </c:strRef>
          </c:tx>
          <c:spPr>
            <a:solidFill>
              <a:schemeClr val="accent6"/>
            </a:solidFill>
            <a:ln w="3175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931510412519402E-2"/>
          <c:y val="1.50114831936399E-2"/>
          <c:w val="0.87516177493244995"/>
          <c:h val="0.974340410794557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dados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3175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solidFill>
                <a:srgbClr val="C0504D">
                  <a:lumMod val="20000"/>
                  <a:lumOff val="80000"/>
                </a:srgb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504D"/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2"/>
            <c:bubble3D val="0"/>
          </c:dPt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931510412519402E-2"/>
          <c:y val="1.50114831936399E-2"/>
          <c:w val="0.87516177493244995"/>
          <c:h val="0.974340410794557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dados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3175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solidFill>
                <a:srgbClr val="C0504D">
                  <a:lumMod val="20000"/>
                  <a:lumOff val="80000"/>
                </a:srgbClr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504D"/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2"/>
            <c:bubble3D val="0"/>
          </c:dPt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931510412519402E-2"/>
          <c:y val="1.50114831936399E-2"/>
          <c:w val="0.87516177493244995"/>
          <c:h val="0.974340410794557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dados</c:v>
                </c:pt>
              </c:strCache>
            </c:strRef>
          </c:tx>
          <c:spPr>
            <a:solidFill>
              <a:srgbClr val="C0504D">
                <a:lumMod val="20000"/>
                <a:lumOff val="80000"/>
              </a:srgbClr>
            </a:solidFill>
            <a:ln w="3175">
              <a:solidFill>
                <a:sysClr val="window" lastClr="FFFFFF"/>
              </a:solidFill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C0504D"/>
              </a:solidFill>
              <a:ln w="3175">
                <a:solidFill>
                  <a:sysClr val="window" lastClr="FFFFFF"/>
                </a:solidFill>
              </a:ln>
              <a:effectLst/>
            </c:spPr>
          </c:dPt>
          <c:dPt>
            <c:idx val="2"/>
            <c:bubble3D val="0"/>
          </c:dPt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24DD-40CA-4C96-B318-18EC2460C3B2}" type="datetimeFigureOut">
              <a:rPr lang="pt-BR" smtClean="0"/>
              <a:t>17/10/2012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46FDF-44E4-4ECF-9942-61DA0EFED8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774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75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tângulo 120"/>
          <p:cNvSpPr/>
          <p:nvPr/>
        </p:nvSpPr>
        <p:spPr>
          <a:xfrm>
            <a:off x="0" y="-9292"/>
            <a:ext cx="9144000" cy="341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Retângulo 119"/>
          <p:cNvSpPr/>
          <p:nvPr/>
        </p:nvSpPr>
        <p:spPr>
          <a:xfrm>
            <a:off x="0" y="332656"/>
            <a:ext cx="9144000" cy="6264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Retângulo 118"/>
          <p:cNvSpPr/>
          <p:nvPr/>
        </p:nvSpPr>
        <p:spPr>
          <a:xfrm>
            <a:off x="0" y="6597384"/>
            <a:ext cx="9144000" cy="28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2843808" y="6597352"/>
            <a:ext cx="3643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i="0" dirty="0" smtClean="0">
                <a:solidFill>
                  <a:schemeClr val="bg1"/>
                </a:solidFill>
                <a:effectLst/>
              </a:rPr>
              <a:t>Tribunal</a:t>
            </a:r>
            <a:r>
              <a:rPr lang="pt-PT" sz="1400" b="1" i="0" baseline="0" dirty="0" smtClean="0">
                <a:solidFill>
                  <a:schemeClr val="bg1"/>
                </a:solidFill>
                <a:effectLst/>
              </a:rPr>
              <a:t> de Justiça de Pernambuco</a:t>
            </a:r>
            <a:endParaRPr lang="ro-RO" sz="14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6597384"/>
            <a:ext cx="720080" cy="36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chart" Target="../charts/chart7.xml"/><Relationship Id="rId18" Type="http://schemas.openxmlformats.org/officeDocument/2006/relationships/slide" Target="slide2.xml"/><Relationship Id="rId26" Type="http://schemas.openxmlformats.org/officeDocument/2006/relationships/chart" Target="../charts/chart15.xml"/><Relationship Id="rId3" Type="http://schemas.openxmlformats.org/officeDocument/2006/relationships/chart" Target="../charts/chart2.xml"/><Relationship Id="rId21" Type="http://schemas.openxmlformats.org/officeDocument/2006/relationships/slide" Target="slide10.xml"/><Relationship Id="rId7" Type="http://schemas.openxmlformats.org/officeDocument/2006/relationships/slide" Target="slide4.xml"/><Relationship Id="rId12" Type="http://schemas.openxmlformats.org/officeDocument/2006/relationships/chart" Target="../charts/chart6.xml"/><Relationship Id="rId17" Type="http://schemas.openxmlformats.org/officeDocument/2006/relationships/slide" Target="slide8.xml"/><Relationship Id="rId25" Type="http://schemas.openxmlformats.org/officeDocument/2006/relationships/chart" Target="../charts/chart14.xml"/><Relationship Id="rId2" Type="http://schemas.openxmlformats.org/officeDocument/2006/relationships/chart" Target="../charts/chart1.xml"/><Relationship Id="rId16" Type="http://schemas.openxmlformats.org/officeDocument/2006/relationships/chart" Target="../charts/chart10.xml"/><Relationship Id="rId20" Type="http://schemas.openxmlformats.org/officeDocument/2006/relationships/slide" Target="slide7.xml"/><Relationship Id="rId29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11" Type="http://schemas.openxmlformats.org/officeDocument/2006/relationships/slide" Target="slide9.xml"/><Relationship Id="rId24" Type="http://schemas.openxmlformats.org/officeDocument/2006/relationships/chart" Target="../charts/chart13.xml"/><Relationship Id="rId5" Type="http://schemas.openxmlformats.org/officeDocument/2006/relationships/chart" Target="../charts/chart4.xml"/><Relationship Id="rId15" Type="http://schemas.openxmlformats.org/officeDocument/2006/relationships/chart" Target="../charts/chart9.xml"/><Relationship Id="rId23" Type="http://schemas.openxmlformats.org/officeDocument/2006/relationships/chart" Target="../charts/chart12.xml"/><Relationship Id="rId28" Type="http://schemas.openxmlformats.org/officeDocument/2006/relationships/slide" Target="slide13.xml"/><Relationship Id="rId10" Type="http://schemas.openxmlformats.org/officeDocument/2006/relationships/slide" Target="slide16.xml"/><Relationship Id="rId19" Type="http://schemas.openxmlformats.org/officeDocument/2006/relationships/slide" Target="slide14.xml"/><Relationship Id="rId31" Type="http://schemas.openxmlformats.org/officeDocument/2006/relationships/slide" Target="slide5.xml"/><Relationship Id="rId4" Type="http://schemas.openxmlformats.org/officeDocument/2006/relationships/chart" Target="../charts/chart3.xml"/><Relationship Id="rId9" Type="http://schemas.openxmlformats.org/officeDocument/2006/relationships/slide" Target="slide12.xml"/><Relationship Id="rId14" Type="http://schemas.openxmlformats.org/officeDocument/2006/relationships/chart" Target="../charts/chart8.xml"/><Relationship Id="rId22" Type="http://schemas.openxmlformats.org/officeDocument/2006/relationships/chart" Target="../charts/chart11.xml"/><Relationship Id="rId27" Type="http://schemas.openxmlformats.org/officeDocument/2006/relationships/slide" Target="slide15.xml"/><Relationship Id="rId30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MAPA DE RISCO – SERVIÇOS CRÍTICOS</a:t>
            </a:r>
            <a:endParaRPr lang="ro-RO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4" name="Rounded Rectangle 4"/>
          <p:cNvSpPr/>
          <p:nvPr/>
        </p:nvSpPr>
        <p:spPr>
          <a:xfrm>
            <a:off x="526105" y="1035299"/>
            <a:ext cx="8181270" cy="138558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35" name="Chart 6"/>
          <p:cNvGraphicFramePr/>
          <p:nvPr>
            <p:extLst>
              <p:ext uri="{D42A27DB-BD31-4B8C-83A1-F6EECF244321}">
                <p14:modId xmlns:p14="http://schemas.microsoft.com/office/powerpoint/2010/main" val="852802386"/>
              </p:ext>
            </p:extLst>
          </p:nvPr>
        </p:nvGraphicFramePr>
        <p:xfrm>
          <a:off x="2196028" y="1086575"/>
          <a:ext cx="1652761" cy="129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Chart 8"/>
          <p:cNvGraphicFramePr/>
          <p:nvPr>
            <p:extLst>
              <p:ext uri="{D42A27DB-BD31-4B8C-83A1-F6EECF244321}">
                <p14:modId xmlns:p14="http://schemas.microsoft.com/office/powerpoint/2010/main" val="3101278586"/>
              </p:ext>
            </p:extLst>
          </p:nvPr>
        </p:nvGraphicFramePr>
        <p:xfrm>
          <a:off x="3829253" y="1086575"/>
          <a:ext cx="1652761" cy="129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Chart 10"/>
          <p:cNvGraphicFramePr/>
          <p:nvPr>
            <p:extLst>
              <p:ext uri="{D42A27DB-BD31-4B8C-83A1-F6EECF244321}">
                <p14:modId xmlns:p14="http://schemas.microsoft.com/office/powerpoint/2010/main" val="927477763"/>
              </p:ext>
            </p:extLst>
          </p:nvPr>
        </p:nvGraphicFramePr>
        <p:xfrm>
          <a:off x="5462478" y="1086575"/>
          <a:ext cx="1652761" cy="129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Chart 12"/>
          <p:cNvGraphicFramePr/>
          <p:nvPr>
            <p:extLst>
              <p:ext uri="{D42A27DB-BD31-4B8C-83A1-F6EECF244321}">
                <p14:modId xmlns:p14="http://schemas.microsoft.com/office/powerpoint/2010/main" val="877826970"/>
              </p:ext>
            </p:extLst>
          </p:nvPr>
        </p:nvGraphicFramePr>
        <p:xfrm>
          <a:off x="7095703" y="1086575"/>
          <a:ext cx="1652761" cy="129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4" name="Chart 165"/>
          <p:cNvGraphicFramePr/>
          <p:nvPr>
            <p:extLst>
              <p:ext uri="{D42A27DB-BD31-4B8C-83A1-F6EECF244321}">
                <p14:modId xmlns:p14="http://schemas.microsoft.com/office/powerpoint/2010/main" val="1596868591"/>
              </p:ext>
            </p:extLst>
          </p:nvPr>
        </p:nvGraphicFramePr>
        <p:xfrm>
          <a:off x="499824" y="3173633"/>
          <a:ext cx="1652761" cy="129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5" name="Group 195"/>
          <p:cNvGrpSpPr/>
          <p:nvPr/>
        </p:nvGrpSpPr>
        <p:grpSpPr>
          <a:xfrm>
            <a:off x="882770" y="2519058"/>
            <a:ext cx="833078" cy="559535"/>
            <a:chOff x="7262239" y="1196366"/>
            <a:chExt cx="1148731" cy="901355"/>
          </a:xfrm>
        </p:grpSpPr>
        <p:sp>
          <p:nvSpPr>
            <p:cNvPr id="46" name="Pentagon 172"/>
            <p:cNvSpPr/>
            <p:nvPr/>
          </p:nvSpPr>
          <p:spPr>
            <a:xfrm rot="5400000">
              <a:off x="7415857" y="1102608"/>
              <a:ext cx="841495" cy="1148731"/>
            </a:xfrm>
            <a:prstGeom prst="homePlat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  <a:alpha val="30000"/>
                  </a:schemeClr>
                </a:gs>
                <a:gs pos="100000">
                  <a:schemeClr val="tx1">
                    <a:lumMod val="65000"/>
                    <a:lumOff val="35000"/>
                    <a:alpha val="30000"/>
                  </a:schemeClr>
                </a:gs>
              </a:gsLst>
              <a:lin ang="16200000" scaled="0"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7" name="TextBox 173">
              <a:hlinkClick r:id="rId7" action="ppaction://hlinksldjump"/>
            </p:cNvPr>
            <p:cNvSpPr txBox="1"/>
            <p:nvPr/>
          </p:nvSpPr>
          <p:spPr>
            <a:xfrm>
              <a:off x="7293275" y="1196366"/>
              <a:ext cx="1086658" cy="743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DJe</a:t>
              </a:r>
              <a:endPara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o-R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8" name="Group 196"/>
          <p:cNvGrpSpPr/>
          <p:nvPr/>
        </p:nvGrpSpPr>
        <p:grpSpPr>
          <a:xfrm>
            <a:off x="7462750" y="432000"/>
            <a:ext cx="833078" cy="559535"/>
            <a:chOff x="5626034" y="1196366"/>
            <a:chExt cx="1148731" cy="901355"/>
          </a:xfrm>
        </p:grpSpPr>
        <p:sp>
          <p:nvSpPr>
            <p:cNvPr id="49" name="Pentagon 11"/>
            <p:cNvSpPr/>
            <p:nvPr/>
          </p:nvSpPr>
          <p:spPr>
            <a:xfrm rot="5400000">
              <a:off x="5779652" y="1102608"/>
              <a:ext cx="841495" cy="1148731"/>
            </a:xfrm>
            <a:prstGeom prst="homePlat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  <a:alpha val="30000"/>
                  </a:schemeClr>
                </a:gs>
                <a:gs pos="100000">
                  <a:schemeClr val="tx1">
                    <a:lumMod val="65000"/>
                    <a:lumOff val="35000"/>
                    <a:alpha val="30000"/>
                  </a:schemeClr>
                </a:gs>
              </a:gsLst>
              <a:lin ang="16200000" scaled="0"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0" name="TextBox 16">
              <a:hlinkClick r:id="rId8" action="ppaction://hlinksldjump"/>
            </p:cNvPr>
            <p:cNvSpPr txBox="1"/>
            <p:nvPr/>
          </p:nvSpPr>
          <p:spPr>
            <a:xfrm>
              <a:off x="5657070" y="1196366"/>
              <a:ext cx="1086658" cy="743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Judwin</a:t>
              </a:r>
              <a:endPara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2º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Grau</a:t>
              </a:r>
              <a:endPara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Group 197"/>
          <p:cNvGrpSpPr/>
          <p:nvPr/>
        </p:nvGrpSpPr>
        <p:grpSpPr>
          <a:xfrm>
            <a:off x="5837350" y="432001"/>
            <a:ext cx="833078" cy="559536"/>
            <a:chOff x="4000634" y="1196366"/>
            <a:chExt cx="1148731" cy="901356"/>
          </a:xfrm>
        </p:grpSpPr>
        <p:sp>
          <p:nvSpPr>
            <p:cNvPr id="52" name="Pentagon 9"/>
            <p:cNvSpPr/>
            <p:nvPr/>
          </p:nvSpPr>
          <p:spPr>
            <a:xfrm rot="5400000">
              <a:off x="4154253" y="1102609"/>
              <a:ext cx="841494" cy="1148731"/>
            </a:xfrm>
            <a:prstGeom prst="homePlat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  <a:alpha val="30000"/>
                  </a:schemeClr>
                </a:gs>
                <a:gs pos="100000">
                  <a:schemeClr val="tx1">
                    <a:lumMod val="65000"/>
                    <a:lumOff val="35000"/>
                    <a:alpha val="30000"/>
                  </a:schemeClr>
                </a:gs>
              </a:gsLst>
              <a:lin ang="16200000" scaled="0"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3" name="TextBox 15">
              <a:hlinkClick r:id="rId9" action="ppaction://hlinksldjump"/>
            </p:cNvPr>
            <p:cNvSpPr txBox="1"/>
            <p:nvPr/>
          </p:nvSpPr>
          <p:spPr>
            <a:xfrm>
              <a:off x="4031672" y="1196366"/>
              <a:ext cx="1086658" cy="743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Juizados</a:t>
              </a:r>
            </a:p>
            <a:p>
              <a:pPr algn="ctr"/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Delphi</a:t>
              </a:r>
              <a:endParaRPr lang="ro-R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" name="Group 198"/>
          <p:cNvGrpSpPr/>
          <p:nvPr/>
        </p:nvGrpSpPr>
        <p:grpSpPr>
          <a:xfrm>
            <a:off x="4202337" y="432000"/>
            <a:ext cx="833078" cy="559535"/>
            <a:chOff x="2365621" y="1196366"/>
            <a:chExt cx="1148731" cy="901355"/>
          </a:xfrm>
        </p:grpSpPr>
        <p:sp>
          <p:nvSpPr>
            <p:cNvPr id="55" name="Pentagon 7"/>
            <p:cNvSpPr/>
            <p:nvPr/>
          </p:nvSpPr>
          <p:spPr>
            <a:xfrm rot="5400000">
              <a:off x="2519238" y="1102607"/>
              <a:ext cx="841497" cy="1148731"/>
            </a:xfrm>
            <a:prstGeom prst="homePlat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  <a:alpha val="30000"/>
                  </a:schemeClr>
                </a:gs>
                <a:gs pos="100000">
                  <a:schemeClr val="tx1">
                    <a:lumMod val="65000"/>
                    <a:lumOff val="35000"/>
                    <a:alpha val="30000"/>
                  </a:schemeClr>
                </a:gs>
              </a:gsLst>
              <a:lin ang="16200000" scaled="0"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6" name="TextBox 14">
              <a:hlinkClick r:id="rId10" action="ppaction://hlinksldjump"/>
            </p:cNvPr>
            <p:cNvSpPr txBox="1"/>
            <p:nvPr/>
          </p:nvSpPr>
          <p:spPr>
            <a:xfrm>
              <a:off x="2396657" y="1196366"/>
              <a:ext cx="1086658" cy="743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Juizados</a:t>
              </a:r>
            </a:p>
            <a:p>
              <a:pPr algn="ctr"/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DOS</a:t>
              </a:r>
              <a:endParaRPr lang="ro-R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Group 199"/>
          <p:cNvGrpSpPr/>
          <p:nvPr/>
        </p:nvGrpSpPr>
        <p:grpSpPr>
          <a:xfrm>
            <a:off x="2563734" y="432001"/>
            <a:ext cx="833078" cy="559536"/>
            <a:chOff x="726328" y="1196365"/>
            <a:chExt cx="1148731" cy="901357"/>
          </a:xfrm>
        </p:grpSpPr>
        <p:sp>
          <p:nvSpPr>
            <p:cNvPr id="58" name="Pentagon 5"/>
            <p:cNvSpPr/>
            <p:nvPr/>
          </p:nvSpPr>
          <p:spPr>
            <a:xfrm rot="5400000">
              <a:off x="879945" y="1102607"/>
              <a:ext cx="841498" cy="1148731"/>
            </a:xfrm>
            <a:prstGeom prst="homePlat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  <a:alpha val="30000"/>
                  </a:schemeClr>
                </a:gs>
                <a:gs pos="100000">
                  <a:schemeClr val="tx1">
                    <a:lumMod val="65000"/>
                    <a:lumOff val="35000"/>
                    <a:alpha val="30000"/>
                  </a:schemeClr>
                </a:gs>
              </a:gsLst>
              <a:lin ang="16200000" scaled="0"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9" name="TextBox 13">
              <a:hlinkClick r:id="rId11" action="ppaction://hlinksldjump"/>
            </p:cNvPr>
            <p:cNvSpPr txBox="1"/>
            <p:nvPr/>
          </p:nvSpPr>
          <p:spPr>
            <a:xfrm>
              <a:off x="757366" y="1196365"/>
              <a:ext cx="1086658" cy="743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Universal</a:t>
              </a:r>
            </a:p>
            <a:p>
              <a:pPr algn="ctr"/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RH</a:t>
              </a:r>
              <a:endParaRPr lang="ro-R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0" name="Oval 200"/>
          <p:cNvSpPr/>
          <p:nvPr/>
        </p:nvSpPr>
        <p:spPr>
          <a:xfrm>
            <a:off x="2713751" y="1457752"/>
            <a:ext cx="529200" cy="529920"/>
          </a:xfrm>
          <a:prstGeom prst="ellipse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100" b="1" dirty="0"/>
          </a:p>
        </p:txBody>
      </p:sp>
      <p:sp>
        <p:nvSpPr>
          <p:cNvPr id="61" name="Oval 202"/>
          <p:cNvSpPr/>
          <p:nvPr/>
        </p:nvSpPr>
        <p:spPr>
          <a:xfrm>
            <a:off x="4337351" y="1457752"/>
            <a:ext cx="529200" cy="529920"/>
          </a:xfrm>
          <a:prstGeom prst="ellipse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100" b="1" dirty="0"/>
          </a:p>
        </p:txBody>
      </p:sp>
      <p:sp>
        <p:nvSpPr>
          <p:cNvPr id="62" name="Oval 203"/>
          <p:cNvSpPr/>
          <p:nvPr/>
        </p:nvSpPr>
        <p:spPr>
          <a:xfrm>
            <a:off x="5982551" y="1457752"/>
            <a:ext cx="529200" cy="529920"/>
          </a:xfrm>
          <a:prstGeom prst="ellipse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100" b="1" dirty="0"/>
          </a:p>
        </p:txBody>
      </p:sp>
      <p:sp>
        <p:nvSpPr>
          <p:cNvPr id="63" name="Oval 204"/>
          <p:cNvSpPr/>
          <p:nvPr/>
        </p:nvSpPr>
        <p:spPr>
          <a:xfrm>
            <a:off x="7602551" y="1457752"/>
            <a:ext cx="529200" cy="529920"/>
          </a:xfrm>
          <a:prstGeom prst="ellipse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100" b="1" dirty="0"/>
          </a:p>
        </p:txBody>
      </p:sp>
      <p:sp>
        <p:nvSpPr>
          <p:cNvPr id="64" name="Oval 205"/>
          <p:cNvSpPr/>
          <p:nvPr/>
        </p:nvSpPr>
        <p:spPr>
          <a:xfrm>
            <a:off x="1011449" y="3544810"/>
            <a:ext cx="529200" cy="529920"/>
          </a:xfrm>
          <a:prstGeom prst="ellipse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100" b="1" dirty="0"/>
          </a:p>
        </p:txBody>
      </p:sp>
      <p:sp>
        <p:nvSpPr>
          <p:cNvPr id="65" name="Oval 200"/>
          <p:cNvSpPr/>
          <p:nvPr/>
        </p:nvSpPr>
        <p:spPr>
          <a:xfrm>
            <a:off x="2700055" y="1474055"/>
            <a:ext cx="591453" cy="514785"/>
          </a:xfrm>
          <a:prstGeom prst="ellipse">
            <a:avLst/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46%</a:t>
            </a:r>
            <a:endParaRPr lang="ro-RO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Oval 200"/>
          <p:cNvSpPr/>
          <p:nvPr/>
        </p:nvSpPr>
        <p:spPr>
          <a:xfrm>
            <a:off x="4291926" y="1458920"/>
            <a:ext cx="682031" cy="529920"/>
          </a:xfrm>
          <a:prstGeom prst="ellipse">
            <a:avLst/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45%</a:t>
            </a:r>
            <a:endParaRPr lang="ro-RO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Oval 200"/>
          <p:cNvSpPr/>
          <p:nvPr/>
        </p:nvSpPr>
        <p:spPr>
          <a:xfrm>
            <a:off x="5948110" y="1474055"/>
            <a:ext cx="591453" cy="514785"/>
          </a:xfrm>
          <a:prstGeom prst="ellipse">
            <a:avLst/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45%</a:t>
            </a:r>
            <a:endParaRPr lang="ro-RO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Oval 200"/>
          <p:cNvSpPr/>
          <p:nvPr/>
        </p:nvSpPr>
        <p:spPr>
          <a:xfrm>
            <a:off x="7588905" y="1474055"/>
            <a:ext cx="591453" cy="514785"/>
          </a:xfrm>
          <a:prstGeom prst="ellipse">
            <a:avLst/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45%</a:t>
            </a:r>
            <a:endParaRPr lang="ro-RO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Oval 200"/>
          <p:cNvSpPr/>
          <p:nvPr/>
        </p:nvSpPr>
        <p:spPr>
          <a:xfrm>
            <a:off x="1015987" y="3561113"/>
            <a:ext cx="591453" cy="514785"/>
          </a:xfrm>
          <a:prstGeom prst="ellipse">
            <a:avLst/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45%</a:t>
            </a:r>
            <a:endParaRPr lang="ro-RO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9" name="Rounded Rectangle 4"/>
          <p:cNvSpPr/>
          <p:nvPr/>
        </p:nvSpPr>
        <p:spPr>
          <a:xfrm>
            <a:off x="526105" y="3123531"/>
            <a:ext cx="8181270" cy="138558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190" name="Chart 6"/>
          <p:cNvGraphicFramePr/>
          <p:nvPr>
            <p:extLst>
              <p:ext uri="{D42A27DB-BD31-4B8C-83A1-F6EECF244321}">
                <p14:modId xmlns:p14="http://schemas.microsoft.com/office/powerpoint/2010/main" val="2808681985"/>
              </p:ext>
            </p:extLst>
          </p:nvPr>
        </p:nvGraphicFramePr>
        <p:xfrm>
          <a:off x="562805" y="5205956"/>
          <a:ext cx="1652761" cy="129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1" name="Chart 8"/>
          <p:cNvGraphicFramePr/>
          <p:nvPr>
            <p:extLst>
              <p:ext uri="{D42A27DB-BD31-4B8C-83A1-F6EECF244321}">
                <p14:modId xmlns:p14="http://schemas.microsoft.com/office/powerpoint/2010/main" val="1210684473"/>
              </p:ext>
            </p:extLst>
          </p:nvPr>
        </p:nvGraphicFramePr>
        <p:xfrm>
          <a:off x="2196030" y="3174807"/>
          <a:ext cx="1652761" cy="129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92" name="Chart 10"/>
          <p:cNvGraphicFramePr/>
          <p:nvPr>
            <p:extLst>
              <p:ext uri="{D42A27DB-BD31-4B8C-83A1-F6EECF244321}">
                <p14:modId xmlns:p14="http://schemas.microsoft.com/office/powerpoint/2010/main" val="1604905555"/>
              </p:ext>
            </p:extLst>
          </p:nvPr>
        </p:nvGraphicFramePr>
        <p:xfrm>
          <a:off x="3829255" y="3174807"/>
          <a:ext cx="1652761" cy="129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93" name="Chart 12"/>
          <p:cNvGraphicFramePr/>
          <p:nvPr>
            <p:extLst>
              <p:ext uri="{D42A27DB-BD31-4B8C-83A1-F6EECF244321}">
                <p14:modId xmlns:p14="http://schemas.microsoft.com/office/powerpoint/2010/main" val="4013386962"/>
              </p:ext>
            </p:extLst>
          </p:nvPr>
        </p:nvGraphicFramePr>
        <p:xfrm>
          <a:off x="5462480" y="3174807"/>
          <a:ext cx="1652761" cy="129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94" name="Chart 165"/>
          <p:cNvGraphicFramePr/>
          <p:nvPr>
            <p:extLst>
              <p:ext uri="{D42A27DB-BD31-4B8C-83A1-F6EECF244321}">
                <p14:modId xmlns:p14="http://schemas.microsoft.com/office/powerpoint/2010/main" val="1462367726"/>
              </p:ext>
            </p:extLst>
          </p:nvPr>
        </p:nvGraphicFramePr>
        <p:xfrm>
          <a:off x="7095703" y="3174807"/>
          <a:ext cx="1652761" cy="129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pSp>
        <p:nvGrpSpPr>
          <p:cNvPr id="195" name="Group 195"/>
          <p:cNvGrpSpPr/>
          <p:nvPr/>
        </p:nvGrpSpPr>
        <p:grpSpPr>
          <a:xfrm>
            <a:off x="7478649" y="2520000"/>
            <a:ext cx="833078" cy="559768"/>
            <a:chOff x="7262239" y="1195991"/>
            <a:chExt cx="1148731" cy="901730"/>
          </a:xfrm>
        </p:grpSpPr>
        <p:sp>
          <p:nvSpPr>
            <p:cNvPr id="196" name="Pentagon 172"/>
            <p:cNvSpPr/>
            <p:nvPr/>
          </p:nvSpPr>
          <p:spPr>
            <a:xfrm rot="5400000">
              <a:off x="7415857" y="1102608"/>
              <a:ext cx="841495" cy="1148731"/>
            </a:xfrm>
            <a:prstGeom prst="homePlat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  <a:alpha val="30000"/>
                  </a:schemeClr>
                </a:gs>
                <a:gs pos="100000">
                  <a:schemeClr val="tx1">
                    <a:lumMod val="65000"/>
                    <a:lumOff val="35000"/>
                    <a:alpha val="30000"/>
                  </a:schemeClr>
                </a:gs>
              </a:gsLst>
              <a:lin ang="16200000" scaled="0"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97" name="TextBox 173">
              <a:hlinkClick r:id="rId17" action="ppaction://hlinksldjump"/>
            </p:cNvPr>
            <p:cNvSpPr txBox="1"/>
            <p:nvPr/>
          </p:nvSpPr>
          <p:spPr>
            <a:xfrm>
              <a:off x="7293275" y="1195991"/>
              <a:ext cx="1086658" cy="743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Portal</a:t>
              </a:r>
            </a:p>
            <a:p>
              <a:pPr algn="ctr"/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TJPE</a:t>
              </a:r>
              <a:endParaRPr lang="ro-R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8" name="Group 196"/>
          <p:cNvGrpSpPr/>
          <p:nvPr/>
        </p:nvGrpSpPr>
        <p:grpSpPr>
          <a:xfrm>
            <a:off x="5829527" y="2520000"/>
            <a:ext cx="833078" cy="559768"/>
            <a:chOff x="5626034" y="1195991"/>
            <a:chExt cx="1148731" cy="901730"/>
          </a:xfrm>
        </p:grpSpPr>
        <p:sp>
          <p:nvSpPr>
            <p:cNvPr id="199" name="Pentagon 11"/>
            <p:cNvSpPr/>
            <p:nvPr/>
          </p:nvSpPr>
          <p:spPr>
            <a:xfrm rot="5400000">
              <a:off x="5779652" y="1102608"/>
              <a:ext cx="841495" cy="1148731"/>
            </a:xfrm>
            <a:prstGeom prst="homePlat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  <a:alpha val="30000"/>
                  </a:schemeClr>
                </a:gs>
                <a:gs pos="100000">
                  <a:schemeClr val="tx1">
                    <a:lumMod val="65000"/>
                    <a:lumOff val="35000"/>
                    <a:alpha val="30000"/>
                  </a:schemeClr>
                </a:gs>
              </a:gsLst>
              <a:lin ang="16200000" scaled="0"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00" name="TextBox 16">
              <a:hlinkClick r:id="rId18" action="ppaction://hlinksldjump"/>
            </p:cNvPr>
            <p:cNvSpPr txBox="1"/>
            <p:nvPr/>
          </p:nvSpPr>
          <p:spPr>
            <a:xfrm>
              <a:off x="5657070" y="1195991"/>
              <a:ext cx="1086658" cy="743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Judwin</a:t>
              </a:r>
            </a:p>
            <a:p>
              <a:pPr algn="ctr"/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1º Grau</a:t>
              </a:r>
              <a:endParaRPr lang="ro-RO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1" name="Group 197"/>
          <p:cNvGrpSpPr/>
          <p:nvPr/>
        </p:nvGrpSpPr>
        <p:grpSpPr>
          <a:xfrm>
            <a:off x="4204127" y="2520001"/>
            <a:ext cx="833078" cy="559768"/>
            <a:chOff x="4000634" y="1195992"/>
            <a:chExt cx="1148731" cy="901730"/>
          </a:xfrm>
        </p:grpSpPr>
        <p:sp>
          <p:nvSpPr>
            <p:cNvPr id="202" name="Pentagon 9"/>
            <p:cNvSpPr/>
            <p:nvPr/>
          </p:nvSpPr>
          <p:spPr>
            <a:xfrm rot="5400000">
              <a:off x="4154253" y="1102609"/>
              <a:ext cx="841494" cy="1148731"/>
            </a:xfrm>
            <a:prstGeom prst="homePlat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  <a:alpha val="30000"/>
                  </a:schemeClr>
                </a:gs>
                <a:gs pos="100000">
                  <a:schemeClr val="tx1">
                    <a:lumMod val="65000"/>
                    <a:lumOff val="35000"/>
                    <a:alpha val="30000"/>
                  </a:schemeClr>
                </a:gs>
              </a:gsLst>
              <a:lin ang="16200000" scaled="0"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03" name="TextBox 15">
              <a:hlinkClick r:id="rId19" action="ppaction://hlinksldjump"/>
            </p:cNvPr>
            <p:cNvSpPr txBox="1"/>
            <p:nvPr/>
          </p:nvSpPr>
          <p:spPr>
            <a:xfrm>
              <a:off x="4031672" y="1195992"/>
              <a:ext cx="1086658" cy="743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JudEdital</a:t>
              </a:r>
            </a:p>
            <a:p>
              <a:pPr algn="ctr"/>
              <a:endParaRPr lang="ro-R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4" name="Group 198"/>
          <p:cNvGrpSpPr/>
          <p:nvPr/>
        </p:nvGrpSpPr>
        <p:grpSpPr>
          <a:xfrm>
            <a:off x="2569114" y="2520001"/>
            <a:ext cx="833078" cy="559767"/>
            <a:chOff x="2365621" y="1195993"/>
            <a:chExt cx="1148731" cy="901728"/>
          </a:xfrm>
        </p:grpSpPr>
        <p:sp>
          <p:nvSpPr>
            <p:cNvPr id="205" name="Pentagon 7"/>
            <p:cNvSpPr/>
            <p:nvPr/>
          </p:nvSpPr>
          <p:spPr>
            <a:xfrm rot="5400000">
              <a:off x="2519238" y="1102607"/>
              <a:ext cx="841497" cy="1148731"/>
            </a:xfrm>
            <a:prstGeom prst="homePlat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  <a:alpha val="30000"/>
                  </a:schemeClr>
                </a:gs>
                <a:gs pos="100000">
                  <a:schemeClr val="tx1">
                    <a:lumMod val="65000"/>
                    <a:lumOff val="35000"/>
                    <a:alpha val="30000"/>
                  </a:schemeClr>
                </a:gs>
              </a:gsLst>
              <a:lin ang="16200000" scaled="0"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06" name="TextBox 14">
              <a:hlinkClick r:id="rId20" action="ppaction://hlinksldjump"/>
            </p:cNvPr>
            <p:cNvSpPr txBox="1"/>
            <p:nvPr/>
          </p:nvSpPr>
          <p:spPr>
            <a:xfrm>
              <a:off x="2396657" y="1195993"/>
              <a:ext cx="1086658" cy="743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SICASE</a:t>
              </a:r>
            </a:p>
            <a:p>
              <a:pPr algn="ctr"/>
              <a:endParaRPr lang="ro-R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7" name="Group 199"/>
          <p:cNvGrpSpPr/>
          <p:nvPr/>
        </p:nvGrpSpPr>
        <p:grpSpPr>
          <a:xfrm>
            <a:off x="930511" y="4507084"/>
            <a:ext cx="833078" cy="603836"/>
            <a:chOff x="726328" y="1125003"/>
            <a:chExt cx="1148731" cy="972719"/>
          </a:xfrm>
        </p:grpSpPr>
        <p:sp>
          <p:nvSpPr>
            <p:cNvPr id="208" name="Pentagon 5"/>
            <p:cNvSpPr/>
            <p:nvPr/>
          </p:nvSpPr>
          <p:spPr>
            <a:xfrm rot="5400000">
              <a:off x="879945" y="1102607"/>
              <a:ext cx="841498" cy="1148731"/>
            </a:xfrm>
            <a:prstGeom prst="homePlat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  <a:alpha val="30000"/>
                  </a:schemeClr>
                </a:gs>
                <a:gs pos="100000">
                  <a:schemeClr val="tx1">
                    <a:lumMod val="65000"/>
                    <a:lumOff val="35000"/>
                    <a:alpha val="30000"/>
                  </a:schemeClr>
                </a:gs>
              </a:gsLst>
              <a:lin ang="16200000" scaled="0"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09" name="TextBox 13">
              <a:hlinkClick r:id="rId21" action="ppaction://hlinksldjump"/>
            </p:cNvPr>
            <p:cNvSpPr txBox="1"/>
            <p:nvPr/>
          </p:nvSpPr>
          <p:spPr>
            <a:xfrm>
              <a:off x="757366" y="1125003"/>
              <a:ext cx="1086658" cy="793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Anteced</a:t>
              </a:r>
              <a:r>
                <a:rPr lang="pt-PT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Criminais</a:t>
              </a:r>
              <a:endPara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0" name="Oval 200"/>
          <p:cNvSpPr/>
          <p:nvPr/>
        </p:nvSpPr>
        <p:spPr>
          <a:xfrm>
            <a:off x="1080528" y="5577133"/>
            <a:ext cx="529200" cy="529920"/>
          </a:xfrm>
          <a:prstGeom prst="ellipse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100" b="1" dirty="0"/>
          </a:p>
        </p:txBody>
      </p:sp>
      <p:sp>
        <p:nvSpPr>
          <p:cNvPr id="211" name="Oval 202"/>
          <p:cNvSpPr/>
          <p:nvPr/>
        </p:nvSpPr>
        <p:spPr>
          <a:xfrm>
            <a:off x="2704128" y="3545984"/>
            <a:ext cx="529200" cy="529920"/>
          </a:xfrm>
          <a:prstGeom prst="ellipse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100" b="1" dirty="0"/>
          </a:p>
        </p:txBody>
      </p:sp>
      <p:sp>
        <p:nvSpPr>
          <p:cNvPr id="212" name="Oval 203"/>
          <p:cNvSpPr/>
          <p:nvPr/>
        </p:nvSpPr>
        <p:spPr>
          <a:xfrm>
            <a:off x="4349328" y="3545984"/>
            <a:ext cx="529200" cy="529920"/>
          </a:xfrm>
          <a:prstGeom prst="ellipse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100" b="1" dirty="0"/>
          </a:p>
        </p:txBody>
      </p:sp>
      <p:sp>
        <p:nvSpPr>
          <p:cNvPr id="213" name="Oval 204"/>
          <p:cNvSpPr/>
          <p:nvPr/>
        </p:nvSpPr>
        <p:spPr>
          <a:xfrm>
            <a:off x="5969328" y="3545984"/>
            <a:ext cx="529200" cy="529920"/>
          </a:xfrm>
          <a:prstGeom prst="ellipse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100" b="1" dirty="0"/>
          </a:p>
        </p:txBody>
      </p:sp>
      <p:sp>
        <p:nvSpPr>
          <p:cNvPr id="214" name="Oval 205"/>
          <p:cNvSpPr/>
          <p:nvPr/>
        </p:nvSpPr>
        <p:spPr>
          <a:xfrm>
            <a:off x="7607328" y="3545984"/>
            <a:ext cx="529200" cy="529920"/>
          </a:xfrm>
          <a:prstGeom prst="ellipse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100" b="1" dirty="0"/>
          </a:p>
        </p:txBody>
      </p:sp>
      <p:sp>
        <p:nvSpPr>
          <p:cNvPr id="215" name="Oval 200"/>
          <p:cNvSpPr/>
          <p:nvPr/>
        </p:nvSpPr>
        <p:spPr>
          <a:xfrm>
            <a:off x="1066832" y="5593436"/>
            <a:ext cx="591453" cy="514785"/>
          </a:xfrm>
          <a:prstGeom prst="ellipse">
            <a:avLst/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44%</a:t>
            </a:r>
            <a:endParaRPr lang="ro-RO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6" name="Oval 200"/>
          <p:cNvSpPr/>
          <p:nvPr/>
        </p:nvSpPr>
        <p:spPr>
          <a:xfrm>
            <a:off x="2658703" y="3547152"/>
            <a:ext cx="682031" cy="529920"/>
          </a:xfrm>
          <a:prstGeom prst="ellipse">
            <a:avLst/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44%</a:t>
            </a:r>
            <a:endParaRPr lang="ro-RO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7" name="Oval 200"/>
          <p:cNvSpPr/>
          <p:nvPr/>
        </p:nvSpPr>
        <p:spPr>
          <a:xfrm>
            <a:off x="4314887" y="3562287"/>
            <a:ext cx="591453" cy="514785"/>
          </a:xfrm>
          <a:prstGeom prst="ellipse">
            <a:avLst/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44%</a:t>
            </a:r>
            <a:endParaRPr lang="ro-RO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8" name="Oval 200"/>
          <p:cNvSpPr/>
          <p:nvPr/>
        </p:nvSpPr>
        <p:spPr>
          <a:xfrm>
            <a:off x="5955682" y="3562287"/>
            <a:ext cx="591453" cy="514785"/>
          </a:xfrm>
          <a:prstGeom prst="ellipse">
            <a:avLst/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44%</a:t>
            </a:r>
            <a:endParaRPr lang="ro-RO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9" name="Oval 200"/>
          <p:cNvSpPr/>
          <p:nvPr/>
        </p:nvSpPr>
        <p:spPr>
          <a:xfrm>
            <a:off x="7611866" y="3562287"/>
            <a:ext cx="591453" cy="514785"/>
          </a:xfrm>
          <a:prstGeom prst="ellipse">
            <a:avLst/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44%</a:t>
            </a:r>
            <a:endParaRPr lang="ro-RO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0" name="Rounded Rectangle 4"/>
          <p:cNvSpPr/>
          <p:nvPr/>
        </p:nvSpPr>
        <p:spPr>
          <a:xfrm>
            <a:off x="539552" y="5147269"/>
            <a:ext cx="8181270" cy="138558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251" name="Chart 6"/>
          <p:cNvGraphicFramePr/>
          <p:nvPr>
            <p:extLst>
              <p:ext uri="{D42A27DB-BD31-4B8C-83A1-F6EECF244321}">
                <p14:modId xmlns:p14="http://schemas.microsoft.com/office/powerpoint/2010/main" val="1297886407"/>
              </p:ext>
            </p:extLst>
          </p:nvPr>
        </p:nvGraphicFramePr>
        <p:xfrm>
          <a:off x="2195736" y="5198545"/>
          <a:ext cx="1652761" cy="129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252" name="Chart 8"/>
          <p:cNvGraphicFramePr/>
          <p:nvPr>
            <p:extLst>
              <p:ext uri="{D42A27DB-BD31-4B8C-83A1-F6EECF244321}">
                <p14:modId xmlns:p14="http://schemas.microsoft.com/office/powerpoint/2010/main" val="2231336318"/>
              </p:ext>
            </p:extLst>
          </p:nvPr>
        </p:nvGraphicFramePr>
        <p:xfrm>
          <a:off x="3828961" y="5198545"/>
          <a:ext cx="1652761" cy="129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253" name="Chart 10"/>
          <p:cNvGraphicFramePr/>
          <p:nvPr>
            <p:extLst>
              <p:ext uri="{D42A27DB-BD31-4B8C-83A1-F6EECF244321}">
                <p14:modId xmlns:p14="http://schemas.microsoft.com/office/powerpoint/2010/main" val="3593546286"/>
              </p:ext>
            </p:extLst>
          </p:nvPr>
        </p:nvGraphicFramePr>
        <p:xfrm>
          <a:off x="5462186" y="5198545"/>
          <a:ext cx="1652761" cy="129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254" name="Chart 12"/>
          <p:cNvGraphicFramePr/>
          <p:nvPr>
            <p:extLst>
              <p:ext uri="{D42A27DB-BD31-4B8C-83A1-F6EECF244321}">
                <p14:modId xmlns:p14="http://schemas.microsoft.com/office/powerpoint/2010/main" val="3018489173"/>
              </p:ext>
            </p:extLst>
          </p:nvPr>
        </p:nvGraphicFramePr>
        <p:xfrm>
          <a:off x="7095411" y="5198545"/>
          <a:ext cx="1652761" cy="129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255" name="Chart 165"/>
          <p:cNvGraphicFramePr/>
          <p:nvPr>
            <p:extLst>
              <p:ext uri="{D42A27DB-BD31-4B8C-83A1-F6EECF244321}">
                <p14:modId xmlns:p14="http://schemas.microsoft.com/office/powerpoint/2010/main" val="200578974"/>
              </p:ext>
            </p:extLst>
          </p:nvPr>
        </p:nvGraphicFramePr>
        <p:xfrm>
          <a:off x="515679" y="1067209"/>
          <a:ext cx="1652761" cy="129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pSp>
        <p:nvGrpSpPr>
          <p:cNvPr id="256" name="Group 195"/>
          <p:cNvGrpSpPr/>
          <p:nvPr/>
        </p:nvGrpSpPr>
        <p:grpSpPr>
          <a:xfrm>
            <a:off x="898624" y="404664"/>
            <a:ext cx="896327" cy="567504"/>
            <a:chOff x="7262238" y="1183527"/>
            <a:chExt cx="1235945" cy="914194"/>
          </a:xfrm>
        </p:grpSpPr>
        <p:sp>
          <p:nvSpPr>
            <p:cNvPr id="257" name="Pentagon 172"/>
            <p:cNvSpPr/>
            <p:nvPr/>
          </p:nvSpPr>
          <p:spPr>
            <a:xfrm rot="5400000">
              <a:off x="7415857" y="1102608"/>
              <a:ext cx="841495" cy="1148731"/>
            </a:xfrm>
            <a:prstGeom prst="homePlat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  <a:alpha val="30000"/>
                  </a:schemeClr>
                </a:gs>
                <a:gs pos="100000">
                  <a:schemeClr val="tx1">
                    <a:lumMod val="65000"/>
                    <a:lumOff val="35000"/>
                    <a:alpha val="30000"/>
                  </a:schemeClr>
                </a:gs>
              </a:gsLst>
              <a:lin ang="16200000" scaled="0"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8" name="TextBox 173">
              <a:hlinkClick r:id="rId27" action="ppaction://hlinksldjump"/>
            </p:cNvPr>
            <p:cNvSpPr txBox="1"/>
            <p:nvPr/>
          </p:nvSpPr>
          <p:spPr>
            <a:xfrm>
              <a:off x="7262238" y="1183527"/>
              <a:ext cx="1235945" cy="644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Depoimento</a:t>
              </a:r>
              <a:r>
                <a:rPr 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Acolhedo</a:t>
              </a:r>
              <a:endPara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9" name="Group 196"/>
          <p:cNvGrpSpPr/>
          <p:nvPr/>
        </p:nvGrpSpPr>
        <p:grpSpPr>
          <a:xfrm>
            <a:off x="7462458" y="4518646"/>
            <a:ext cx="870215" cy="584858"/>
            <a:chOff x="5626034" y="1155572"/>
            <a:chExt cx="1199939" cy="942149"/>
          </a:xfrm>
        </p:grpSpPr>
        <p:sp>
          <p:nvSpPr>
            <p:cNvPr id="260" name="Pentagon 11"/>
            <p:cNvSpPr/>
            <p:nvPr/>
          </p:nvSpPr>
          <p:spPr>
            <a:xfrm rot="5400000">
              <a:off x="5779652" y="1102608"/>
              <a:ext cx="841495" cy="1148731"/>
            </a:xfrm>
            <a:prstGeom prst="homePlat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  <a:alpha val="30000"/>
                  </a:schemeClr>
                </a:gs>
                <a:gs pos="100000">
                  <a:schemeClr val="tx1">
                    <a:lumMod val="65000"/>
                    <a:lumOff val="35000"/>
                    <a:alpha val="30000"/>
                  </a:schemeClr>
                </a:gs>
              </a:gsLst>
              <a:lin ang="16200000" scaled="0"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1" name="TextBox 16">
              <a:hlinkClick r:id="rId28" action="ppaction://hlinksldjump"/>
            </p:cNvPr>
            <p:cNvSpPr txBox="1"/>
            <p:nvPr/>
          </p:nvSpPr>
          <p:spPr>
            <a:xfrm>
              <a:off x="5658699" y="1155572"/>
              <a:ext cx="1167274" cy="743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</a:t>
              </a:r>
              <a:endPara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Mediador</a:t>
              </a:r>
              <a:endParaRPr lang="ro-R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2" name="Group 197"/>
          <p:cNvGrpSpPr/>
          <p:nvPr/>
        </p:nvGrpSpPr>
        <p:grpSpPr>
          <a:xfrm>
            <a:off x="5837058" y="4536001"/>
            <a:ext cx="833078" cy="567506"/>
            <a:chOff x="4000634" y="1183527"/>
            <a:chExt cx="1148731" cy="914195"/>
          </a:xfrm>
        </p:grpSpPr>
        <p:sp>
          <p:nvSpPr>
            <p:cNvPr id="263" name="Pentagon 9"/>
            <p:cNvSpPr/>
            <p:nvPr/>
          </p:nvSpPr>
          <p:spPr>
            <a:xfrm rot="5400000">
              <a:off x="4154253" y="1102609"/>
              <a:ext cx="841494" cy="1148731"/>
            </a:xfrm>
            <a:prstGeom prst="homePlat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  <a:alpha val="30000"/>
                  </a:schemeClr>
                </a:gs>
                <a:gs pos="100000">
                  <a:schemeClr val="tx1">
                    <a:lumMod val="65000"/>
                    <a:lumOff val="35000"/>
                    <a:alpha val="30000"/>
                  </a:schemeClr>
                </a:gs>
              </a:gsLst>
              <a:lin ang="16200000" scaled="0"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4" name="TextBox 15">
              <a:hlinkClick r:id="rId29" action="ppaction://hlinksldjump"/>
            </p:cNvPr>
            <p:cNvSpPr txBox="1"/>
            <p:nvPr/>
          </p:nvSpPr>
          <p:spPr>
            <a:xfrm>
              <a:off x="4031672" y="1183527"/>
              <a:ext cx="1086658" cy="743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Malote</a:t>
              </a:r>
              <a:endPara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Digital</a:t>
              </a:r>
              <a:endParaRPr lang="ro-R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5" name="Group 198"/>
          <p:cNvGrpSpPr/>
          <p:nvPr/>
        </p:nvGrpSpPr>
        <p:grpSpPr>
          <a:xfrm>
            <a:off x="4202045" y="4536001"/>
            <a:ext cx="869240" cy="567505"/>
            <a:chOff x="2365621" y="1183528"/>
            <a:chExt cx="1198595" cy="914193"/>
          </a:xfrm>
        </p:grpSpPr>
        <p:sp>
          <p:nvSpPr>
            <p:cNvPr id="266" name="Pentagon 7"/>
            <p:cNvSpPr/>
            <p:nvPr/>
          </p:nvSpPr>
          <p:spPr>
            <a:xfrm rot="5400000">
              <a:off x="2519238" y="1102607"/>
              <a:ext cx="841497" cy="1148731"/>
            </a:xfrm>
            <a:prstGeom prst="homePlat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  <a:alpha val="30000"/>
                  </a:schemeClr>
                </a:gs>
                <a:gs pos="100000">
                  <a:schemeClr val="tx1">
                    <a:lumMod val="65000"/>
                    <a:lumOff val="35000"/>
                    <a:alpha val="30000"/>
                  </a:schemeClr>
                </a:gs>
              </a:gsLst>
              <a:lin ang="16200000" scaled="0"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7" name="TextBox 14">
              <a:hlinkClick r:id="rId30" action="ppaction://hlinksldjump"/>
            </p:cNvPr>
            <p:cNvSpPr txBox="1"/>
            <p:nvPr/>
          </p:nvSpPr>
          <p:spPr>
            <a:xfrm>
              <a:off x="2427979" y="1183528"/>
              <a:ext cx="1136237" cy="743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TJPEmail</a:t>
              </a:r>
            </a:p>
            <a:p>
              <a:pPr algn="ctr"/>
              <a:endParaRPr lang="ro-R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8" name="Group 199"/>
          <p:cNvGrpSpPr/>
          <p:nvPr/>
        </p:nvGrpSpPr>
        <p:grpSpPr>
          <a:xfrm>
            <a:off x="2563442" y="4536001"/>
            <a:ext cx="833078" cy="567504"/>
            <a:chOff x="726328" y="1183529"/>
            <a:chExt cx="1148731" cy="914193"/>
          </a:xfrm>
        </p:grpSpPr>
        <p:sp>
          <p:nvSpPr>
            <p:cNvPr id="269" name="Pentagon 5"/>
            <p:cNvSpPr/>
            <p:nvPr/>
          </p:nvSpPr>
          <p:spPr>
            <a:xfrm rot="5400000">
              <a:off x="879945" y="1102607"/>
              <a:ext cx="841498" cy="1148731"/>
            </a:xfrm>
            <a:prstGeom prst="homePlat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  <a:alpha val="30000"/>
                  </a:schemeClr>
                </a:gs>
                <a:gs pos="100000">
                  <a:schemeClr val="tx1">
                    <a:lumMod val="65000"/>
                    <a:lumOff val="35000"/>
                    <a:alpha val="30000"/>
                  </a:schemeClr>
                </a:gs>
              </a:gsLst>
              <a:lin ang="16200000" scaled="0"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70" name="TextBox 13">
              <a:hlinkClick r:id="rId31" action="ppaction://hlinksldjump"/>
            </p:cNvPr>
            <p:cNvSpPr txBox="1"/>
            <p:nvPr/>
          </p:nvSpPr>
          <p:spPr>
            <a:xfrm>
              <a:off x="757366" y="1183529"/>
              <a:ext cx="1086658" cy="743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PJe</a:t>
              </a:r>
            </a:p>
            <a:p>
              <a:pPr algn="ctr"/>
              <a:endParaRPr lang="ro-R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1" name="Oval 200"/>
          <p:cNvSpPr/>
          <p:nvPr/>
        </p:nvSpPr>
        <p:spPr>
          <a:xfrm>
            <a:off x="2713459" y="5569722"/>
            <a:ext cx="529200" cy="529920"/>
          </a:xfrm>
          <a:prstGeom prst="ellipse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100" b="1" dirty="0"/>
          </a:p>
        </p:txBody>
      </p:sp>
      <p:sp>
        <p:nvSpPr>
          <p:cNvPr id="272" name="Oval 202"/>
          <p:cNvSpPr/>
          <p:nvPr/>
        </p:nvSpPr>
        <p:spPr>
          <a:xfrm>
            <a:off x="4337059" y="5569722"/>
            <a:ext cx="529200" cy="529920"/>
          </a:xfrm>
          <a:prstGeom prst="ellipse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100" b="1" dirty="0"/>
          </a:p>
        </p:txBody>
      </p:sp>
      <p:sp>
        <p:nvSpPr>
          <p:cNvPr id="273" name="Oval 203"/>
          <p:cNvSpPr/>
          <p:nvPr/>
        </p:nvSpPr>
        <p:spPr>
          <a:xfrm>
            <a:off x="5982259" y="5569722"/>
            <a:ext cx="529200" cy="529920"/>
          </a:xfrm>
          <a:prstGeom prst="ellipse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100" b="1" dirty="0"/>
          </a:p>
        </p:txBody>
      </p:sp>
      <p:sp>
        <p:nvSpPr>
          <p:cNvPr id="274" name="Oval 204"/>
          <p:cNvSpPr/>
          <p:nvPr/>
        </p:nvSpPr>
        <p:spPr>
          <a:xfrm>
            <a:off x="7602259" y="5569722"/>
            <a:ext cx="529200" cy="529920"/>
          </a:xfrm>
          <a:prstGeom prst="ellipse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100" b="1" dirty="0"/>
          </a:p>
        </p:txBody>
      </p:sp>
      <p:sp>
        <p:nvSpPr>
          <p:cNvPr id="275" name="Oval 205"/>
          <p:cNvSpPr/>
          <p:nvPr/>
        </p:nvSpPr>
        <p:spPr>
          <a:xfrm>
            <a:off x="1027304" y="1438386"/>
            <a:ext cx="529200" cy="529920"/>
          </a:xfrm>
          <a:prstGeom prst="ellipse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100" b="1" dirty="0"/>
          </a:p>
        </p:txBody>
      </p:sp>
      <p:sp>
        <p:nvSpPr>
          <p:cNvPr id="276" name="Oval 200"/>
          <p:cNvSpPr/>
          <p:nvPr/>
        </p:nvSpPr>
        <p:spPr>
          <a:xfrm>
            <a:off x="2699763" y="5586025"/>
            <a:ext cx="591453" cy="514785"/>
          </a:xfrm>
          <a:prstGeom prst="ellipse">
            <a:avLst/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43%</a:t>
            </a:r>
            <a:endParaRPr lang="ro-RO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7" name="Oval 200"/>
          <p:cNvSpPr/>
          <p:nvPr/>
        </p:nvSpPr>
        <p:spPr>
          <a:xfrm>
            <a:off x="4291634" y="5570890"/>
            <a:ext cx="682031" cy="529920"/>
          </a:xfrm>
          <a:prstGeom prst="ellipse">
            <a:avLst/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43%</a:t>
            </a:r>
            <a:endParaRPr lang="ro-RO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8" name="Oval 200"/>
          <p:cNvSpPr/>
          <p:nvPr/>
        </p:nvSpPr>
        <p:spPr>
          <a:xfrm>
            <a:off x="5947818" y="5586025"/>
            <a:ext cx="591453" cy="514785"/>
          </a:xfrm>
          <a:prstGeom prst="ellipse">
            <a:avLst/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43%</a:t>
            </a:r>
            <a:endParaRPr lang="ro-RO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9" name="Oval 200"/>
          <p:cNvSpPr/>
          <p:nvPr/>
        </p:nvSpPr>
        <p:spPr>
          <a:xfrm>
            <a:off x="7588613" y="5586025"/>
            <a:ext cx="591453" cy="514785"/>
          </a:xfrm>
          <a:prstGeom prst="ellipse">
            <a:avLst/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32%</a:t>
            </a:r>
            <a:endParaRPr lang="ro-RO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0" name="Oval 200"/>
          <p:cNvSpPr/>
          <p:nvPr/>
        </p:nvSpPr>
        <p:spPr>
          <a:xfrm>
            <a:off x="1031842" y="1454689"/>
            <a:ext cx="591453" cy="514785"/>
          </a:xfrm>
          <a:prstGeom prst="ellipse">
            <a:avLst/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pt-P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pt-P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ro-RO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40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50"/>
                            </p:stCondLst>
                            <p:childTnLst>
                              <p:par>
                                <p:cTn id="14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4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4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4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4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4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750"/>
                            </p:stCondLst>
                            <p:childTnLst>
                              <p:par>
                                <p:cTn id="2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animBg="1"/>
      <p:bldGraphic spid="35" grpId="0">
        <p:bldAsOne/>
      </p:bldGraphic>
      <p:bldGraphic spid="36" grpId="0">
        <p:bldAsOne/>
      </p:bldGraphic>
      <p:bldGraphic spid="37" grpId="0">
        <p:bldAsOne/>
      </p:bldGraphic>
      <p:bldGraphic spid="38" grpId="0">
        <p:bldAsOne/>
      </p:bldGraphic>
      <p:bldGraphic spid="44" grpId="0">
        <p:bldAsOne/>
      </p:bldGraphic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189" grpId="0" animBg="1"/>
      <p:bldGraphic spid="190" grpId="0">
        <p:bldAsOne/>
      </p:bldGraphic>
      <p:bldGraphic spid="191" grpId="0">
        <p:bldAsOne/>
      </p:bldGraphic>
      <p:bldGraphic spid="192" grpId="0">
        <p:bldAsOne/>
      </p:bldGraphic>
      <p:bldGraphic spid="193" grpId="0">
        <p:bldAsOne/>
      </p:bldGraphic>
      <p:bldGraphic spid="194" grpId="0">
        <p:bldAsOne/>
      </p:bldGraphic>
      <p:bldP spid="210" grpId="0" animBg="1"/>
      <p:bldP spid="211" grpId="0" animBg="1"/>
      <p:bldP spid="212" grpId="0" animBg="1"/>
      <p:bldP spid="213" grpId="0" animBg="1"/>
      <p:bldP spid="214" grpId="0" animBg="1"/>
      <p:bldP spid="215" grpId="0"/>
      <p:bldP spid="216" grpId="0"/>
      <p:bldP spid="217" grpId="0"/>
      <p:bldP spid="218" grpId="0"/>
      <p:bldP spid="219" grpId="0"/>
      <p:bldP spid="250" grpId="0" animBg="1"/>
      <p:bldGraphic spid="251" grpId="0">
        <p:bldAsOne/>
      </p:bldGraphic>
      <p:bldGraphic spid="252" grpId="0">
        <p:bldAsOne/>
      </p:bldGraphic>
      <p:bldGraphic spid="253" grpId="0">
        <p:bldAsOne/>
      </p:bldGraphic>
      <p:bldGraphic spid="254" grpId="0">
        <p:bldAsOne/>
      </p:bldGraphic>
      <p:bldGraphic spid="255" grpId="0">
        <p:bldAsOne/>
      </p:bldGraphic>
      <p:bldP spid="271" grpId="0" animBg="1"/>
      <p:bldP spid="272" grpId="0" animBg="1"/>
      <p:bldP spid="273" grpId="0" animBg="1"/>
      <p:bldP spid="274" grpId="0" animBg="1"/>
      <p:bldP spid="275" grpId="0" animBg="1"/>
      <p:bldP spid="276" grpId="0"/>
      <p:bldP spid="277" grpId="0"/>
      <p:bldP spid="278" grpId="0"/>
      <p:bldP spid="279" grpId="0"/>
      <p:bldP spid="2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ANTECEDENTES CRIMINAIS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89" name="Rectangle 44"/>
          <p:cNvSpPr/>
          <p:nvPr/>
        </p:nvSpPr>
        <p:spPr>
          <a:xfrm>
            <a:off x="342000" y="677308"/>
            <a:ext cx="1853736" cy="179574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83078" y="6296744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Rectangle 44"/>
          <p:cNvSpPr/>
          <p:nvPr/>
        </p:nvSpPr>
        <p:spPr>
          <a:xfrm>
            <a:off x="342300" y="2473053"/>
            <a:ext cx="8478172" cy="20358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2" name="Rounded Rectangle 58"/>
          <p:cNvSpPr/>
          <p:nvPr/>
        </p:nvSpPr>
        <p:spPr>
          <a:xfrm>
            <a:off x="713904" y="2264870"/>
            <a:ext cx="1001714" cy="20818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3" name="Group 1"/>
          <p:cNvGrpSpPr/>
          <p:nvPr/>
        </p:nvGrpSpPr>
        <p:grpSpPr>
          <a:xfrm>
            <a:off x="521817" y="784965"/>
            <a:ext cx="1385887" cy="1387475"/>
            <a:chOff x="2425481" y="1458913"/>
            <a:chExt cx="1385887" cy="1387475"/>
          </a:xfrm>
        </p:grpSpPr>
        <p:sp>
          <p:nvSpPr>
            <p:cNvPr id="194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5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196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210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1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3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4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5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6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7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8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9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197" name="Group 59"/>
            <p:cNvGrpSpPr/>
            <p:nvPr/>
          </p:nvGrpSpPr>
          <p:grpSpPr>
            <a:xfrm>
              <a:off x="2531840" y="1601787"/>
              <a:ext cx="1173169" cy="1208960"/>
              <a:chOff x="574673" y="1639887"/>
              <a:chExt cx="1173169" cy="1208960"/>
            </a:xfrm>
          </p:grpSpPr>
          <p:sp>
            <p:nvSpPr>
              <p:cNvPr id="198" name="TextBox 60"/>
              <p:cNvSpPr txBox="1"/>
              <p:nvPr/>
            </p:nvSpPr>
            <p:spPr>
              <a:xfrm>
                <a:off x="669923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9" name="TextBox 61"/>
              <p:cNvSpPr txBox="1"/>
              <p:nvPr/>
            </p:nvSpPr>
            <p:spPr>
              <a:xfrm>
                <a:off x="898523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0" name="TextBox 62"/>
              <p:cNvSpPr txBox="1"/>
              <p:nvPr/>
            </p:nvSpPr>
            <p:spPr>
              <a:xfrm>
                <a:off x="574673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1" name="TextBox 63"/>
              <p:cNvSpPr txBox="1"/>
              <p:nvPr/>
            </p:nvSpPr>
            <p:spPr>
              <a:xfrm>
                <a:off x="612772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2" name="TextBox 64"/>
              <p:cNvSpPr txBox="1"/>
              <p:nvPr/>
            </p:nvSpPr>
            <p:spPr>
              <a:xfrm>
                <a:off x="793748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3" name="TextBox 65"/>
              <p:cNvSpPr txBox="1"/>
              <p:nvPr/>
            </p:nvSpPr>
            <p:spPr>
              <a:xfrm>
                <a:off x="1074736" y="163988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4" name="TextBox 66"/>
              <p:cNvSpPr txBox="1"/>
              <p:nvPr/>
            </p:nvSpPr>
            <p:spPr>
              <a:xfrm>
                <a:off x="1336676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5" name="TextBox 67"/>
              <p:cNvSpPr txBox="1"/>
              <p:nvPr/>
            </p:nvSpPr>
            <p:spPr>
              <a:xfrm>
                <a:off x="1527176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" name="TextBox 68"/>
              <p:cNvSpPr txBox="1"/>
              <p:nvPr/>
            </p:nvSpPr>
            <p:spPr>
              <a:xfrm>
                <a:off x="1574802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" name="TextBox 69"/>
              <p:cNvSpPr txBox="1"/>
              <p:nvPr/>
            </p:nvSpPr>
            <p:spPr>
              <a:xfrm>
                <a:off x="1465265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8" name="TextBox 70"/>
              <p:cNvSpPr txBox="1"/>
              <p:nvPr/>
            </p:nvSpPr>
            <p:spPr>
              <a:xfrm>
                <a:off x="1231902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9" name="TextBox 71"/>
              <p:cNvSpPr txBox="1"/>
              <p:nvPr/>
            </p:nvSpPr>
            <p:spPr>
              <a:xfrm>
                <a:off x="1065215" y="27257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8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20" name="Group 72"/>
          <p:cNvGrpSpPr/>
          <p:nvPr/>
        </p:nvGrpSpPr>
        <p:grpSpPr>
          <a:xfrm rot="10800000">
            <a:off x="1155229" y="1034867"/>
            <a:ext cx="119063" cy="936006"/>
            <a:chOff x="1104900" y="1721644"/>
            <a:chExt cx="119063" cy="966789"/>
          </a:xfrm>
        </p:grpSpPr>
        <p:sp>
          <p:nvSpPr>
            <p:cNvPr id="221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22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23" name="Oval 17"/>
          <p:cNvSpPr>
            <a:spLocks noChangeArrowheads="1"/>
          </p:cNvSpPr>
          <p:nvPr/>
        </p:nvSpPr>
        <p:spPr bwMode="auto">
          <a:xfrm rot="5400000">
            <a:off x="1092522" y="1380632"/>
            <a:ext cx="244476" cy="24447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4" name="Round Same Side Corner Rectangle 76"/>
          <p:cNvSpPr/>
          <p:nvPr/>
        </p:nvSpPr>
        <p:spPr>
          <a:xfrm>
            <a:off x="331416" y="404665"/>
            <a:ext cx="1864320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Global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" name="Round Same Side Corner Rectangle 76"/>
          <p:cNvSpPr/>
          <p:nvPr/>
        </p:nvSpPr>
        <p:spPr>
          <a:xfrm>
            <a:off x="331416" y="4581128"/>
            <a:ext cx="8489056" cy="216024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dos Principais Componentes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Rectangle 44"/>
          <p:cNvSpPr/>
          <p:nvPr/>
        </p:nvSpPr>
        <p:spPr>
          <a:xfrm>
            <a:off x="340144" y="4797152"/>
            <a:ext cx="8480328" cy="172819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7" name="Chart 77"/>
          <p:cNvGraphicFramePr/>
          <p:nvPr>
            <p:extLst>
              <p:ext uri="{D42A27DB-BD31-4B8C-83A1-F6EECF244321}">
                <p14:modId xmlns:p14="http://schemas.microsoft.com/office/powerpoint/2010/main" val="1786952914"/>
              </p:ext>
            </p:extLst>
          </p:nvPr>
        </p:nvGraphicFramePr>
        <p:xfrm>
          <a:off x="331415" y="4797152"/>
          <a:ext cx="848905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9" name="Rounded Rectangle 58"/>
          <p:cNvSpPr/>
          <p:nvPr/>
        </p:nvSpPr>
        <p:spPr>
          <a:xfrm>
            <a:off x="875654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0" name="Group 1"/>
          <p:cNvGrpSpPr/>
          <p:nvPr/>
        </p:nvGrpSpPr>
        <p:grpSpPr>
          <a:xfrm>
            <a:off x="683568" y="2924944"/>
            <a:ext cx="1193008" cy="1121490"/>
            <a:chOff x="2425481" y="1458913"/>
            <a:chExt cx="1385887" cy="1387475"/>
          </a:xfrm>
        </p:grpSpPr>
        <p:sp>
          <p:nvSpPr>
            <p:cNvPr id="2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44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3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2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2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43" name="Group 72"/>
          <p:cNvGrpSpPr/>
          <p:nvPr/>
        </p:nvGrpSpPr>
        <p:grpSpPr>
          <a:xfrm rot="10800000">
            <a:off x="1221532" y="3068960"/>
            <a:ext cx="102493" cy="756570"/>
            <a:chOff x="1104900" y="1721644"/>
            <a:chExt cx="119063" cy="966789"/>
          </a:xfrm>
        </p:grpSpPr>
        <p:sp>
          <p:nvSpPr>
            <p:cNvPr id="44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4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46" name="Oval 17"/>
          <p:cNvSpPr>
            <a:spLocks noChangeArrowheads="1"/>
          </p:cNvSpPr>
          <p:nvPr/>
        </p:nvSpPr>
        <p:spPr bwMode="auto">
          <a:xfrm rot="5400000">
            <a:off x="1174995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7" name="Round Same Side Corner Rectangle 76"/>
          <p:cNvSpPr/>
          <p:nvPr/>
        </p:nvSpPr>
        <p:spPr>
          <a:xfrm>
            <a:off x="709062" y="2588742"/>
            <a:ext cx="1198642" cy="192186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Tecnológico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8" name="Round Same Side Corner Rectangle 76"/>
          <p:cNvSpPr/>
          <p:nvPr/>
        </p:nvSpPr>
        <p:spPr>
          <a:xfrm>
            <a:off x="2877319" y="2564904"/>
            <a:ext cx="1280367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Ambiente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9" name="Round Same Side Corner Rectangle 76"/>
          <p:cNvSpPr/>
          <p:nvPr/>
        </p:nvSpPr>
        <p:spPr>
          <a:xfrm>
            <a:off x="5148064" y="2564904"/>
            <a:ext cx="1190624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Humano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" name="Round Same Side Corner Rectangle 76"/>
          <p:cNvSpPr/>
          <p:nvPr/>
        </p:nvSpPr>
        <p:spPr>
          <a:xfrm>
            <a:off x="7347990" y="2564904"/>
            <a:ext cx="1222946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Processos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1" name="Grupo 450"/>
          <p:cNvGrpSpPr/>
          <p:nvPr/>
        </p:nvGrpSpPr>
        <p:grpSpPr>
          <a:xfrm>
            <a:off x="2217333" y="399600"/>
            <a:ext cx="3276000" cy="276999"/>
            <a:chOff x="2001309" y="400308"/>
            <a:chExt cx="3362779" cy="276999"/>
          </a:xfrm>
        </p:grpSpPr>
        <p:sp>
          <p:nvSpPr>
            <p:cNvPr id="452" name="Round Same Side Corner Rectangle 42"/>
            <p:cNvSpPr/>
            <p:nvPr/>
          </p:nvSpPr>
          <p:spPr>
            <a:xfrm>
              <a:off x="2031969" y="434882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ound Same Side Corner Rectangle 9"/>
            <p:cNvSpPr/>
            <p:nvPr/>
          </p:nvSpPr>
          <p:spPr>
            <a:xfrm rot="16200000" flipV="1">
              <a:off x="4401669" y="-301795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4" name="Round Same Side Corner Rectangle 8"/>
            <p:cNvSpPr/>
            <p:nvPr/>
          </p:nvSpPr>
          <p:spPr>
            <a:xfrm rot="16200000">
              <a:off x="2720280" y="-301982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5" name="TextBox 10"/>
            <p:cNvSpPr txBox="1"/>
            <p:nvPr/>
          </p:nvSpPr>
          <p:spPr>
            <a:xfrm>
              <a:off x="2048289" y="400308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56" name="TextBox 11"/>
            <p:cNvSpPr txBox="1"/>
            <p:nvPr/>
          </p:nvSpPr>
          <p:spPr>
            <a:xfrm>
              <a:off x="3702601" y="400308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João Magalhães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pSp>
        <p:nvGrpSpPr>
          <p:cNvPr id="457" name="Grupo 456"/>
          <p:cNvGrpSpPr/>
          <p:nvPr/>
        </p:nvGrpSpPr>
        <p:grpSpPr>
          <a:xfrm>
            <a:off x="5544472" y="399102"/>
            <a:ext cx="3276000" cy="276999"/>
            <a:chOff x="5457693" y="404664"/>
            <a:chExt cx="3362779" cy="276999"/>
          </a:xfrm>
        </p:grpSpPr>
        <p:sp>
          <p:nvSpPr>
            <p:cNvPr id="458" name="Round Same Side Corner Rectangle 42"/>
            <p:cNvSpPr/>
            <p:nvPr/>
          </p:nvSpPr>
          <p:spPr>
            <a:xfrm>
              <a:off x="5488353" y="439238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9" name="Round Same Side Corner Rectangle 9"/>
            <p:cNvSpPr/>
            <p:nvPr/>
          </p:nvSpPr>
          <p:spPr>
            <a:xfrm rot="16200000" flipV="1">
              <a:off x="7858053" y="-297439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0" name="Round Same Side Corner Rectangle 8"/>
            <p:cNvSpPr/>
            <p:nvPr/>
          </p:nvSpPr>
          <p:spPr>
            <a:xfrm rot="16200000">
              <a:off x="6176664" y="-297626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1" name="TextBox 10"/>
            <p:cNvSpPr txBox="1"/>
            <p:nvPr/>
          </p:nvSpPr>
          <p:spPr>
            <a:xfrm>
              <a:off x="5504673" y="404664"/>
              <a:ext cx="16148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de Serviço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62" name="TextBox 11"/>
            <p:cNvSpPr txBox="1"/>
            <p:nvPr/>
          </p:nvSpPr>
          <p:spPr>
            <a:xfrm>
              <a:off x="7158985" y="404664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Amanda Lins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aphicFrame>
        <p:nvGraphicFramePr>
          <p:cNvPr id="463" name="Tabela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508678"/>
              </p:ext>
            </p:extLst>
          </p:nvPr>
        </p:nvGraphicFramePr>
        <p:xfrm>
          <a:off x="2195736" y="1094400"/>
          <a:ext cx="6624736" cy="1371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003902"/>
                <a:gridCol w="1956340"/>
                <a:gridCol w="664494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Center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Secundário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Estrutura de TIC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Política de Segurança da Informação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Gestão de Risco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64" name="Round Same Side Corner Rectangle 76"/>
          <p:cNvSpPr/>
          <p:nvPr/>
        </p:nvSpPr>
        <p:spPr>
          <a:xfrm>
            <a:off x="2195736" y="836712"/>
            <a:ext cx="6642360" cy="256745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PT" sz="1200" b="1" dirty="0">
                <a:solidFill>
                  <a:schemeClr val="bg1"/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                          </a:t>
            </a: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Projetos Relacionados                                                               Portfólio                          Risco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endParaRPr lang="ro-RO" sz="1200" b="1" dirty="0">
              <a:solidFill>
                <a:schemeClr val="bg1"/>
              </a:solidFill>
            </a:endParaRPr>
          </a:p>
        </p:txBody>
      </p:sp>
      <p:sp>
        <p:nvSpPr>
          <p:cNvPr id="465" name="Rounded Rectangle 58"/>
          <p:cNvSpPr/>
          <p:nvPr/>
        </p:nvSpPr>
        <p:spPr>
          <a:xfrm>
            <a:off x="313903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6" name="Group 1"/>
          <p:cNvGrpSpPr/>
          <p:nvPr/>
        </p:nvGrpSpPr>
        <p:grpSpPr>
          <a:xfrm>
            <a:off x="2946944" y="2924944"/>
            <a:ext cx="1193008" cy="1121490"/>
            <a:chOff x="2425481" y="1458913"/>
            <a:chExt cx="1385887" cy="1387475"/>
          </a:xfrm>
        </p:grpSpPr>
        <p:sp>
          <p:nvSpPr>
            <p:cNvPr id="467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68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469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8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7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7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93" name="Group 72"/>
          <p:cNvGrpSpPr/>
          <p:nvPr/>
        </p:nvGrpSpPr>
        <p:grpSpPr>
          <a:xfrm rot="10800000">
            <a:off x="3484908" y="3068960"/>
            <a:ext cx="102493" cy="756570"/>
            <a:chOff x="1104900" y="1721644"/>
            <a:chExt cx="119063" cy="966789"/>
          </a:xfrm>
        </p:grpSpPr>
        <p:sp>
          <p:nvSpPr>
            <p:cNvPr id="49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9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96" name="Oval 17"/>
          <p:cNvSpPr>
            <a:spLocks noChangeArrowheads="1"/>
          </p:cNvSpPr>
          <p:nvPr/>
        </p:nvSpPr>
        <p:spPr bwMode="auto">
          <a:xfrm rot="5400000">
            <a:off x="343837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7" name="Rounded Rectangle 58"/>
          <p:cNvSpPr/>
          <p:nvPr/>
        </p:nvSpPr>
        <p:spPr>
          <a:xfrm>
            <a:off x="534015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8" name="Group 1"/>
          <p:cNvGrpSpPr/>
          <p:nvPr/>
        </p:nvGrpSpPr>
        <p:grpSpPr>
          <a:xfrm>
            <a:off x="5148064" y="2924944"/>
            <a:ext cx="1193008" cy="1121490"/>
            <a:chOff x="2425481" y="1458913"/>
            <a:chExt cx="1385887" cy="1387475"/>
          </a:xfrm>
        </p:grpSpPr>
        <p:sp>
          <p:nvSpPr>
            <p:cNvPr id="499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0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01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15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6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7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8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9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0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1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2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3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4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02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03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4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5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6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7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8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9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0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1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2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3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4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25" name="Group 72"/>
          <p:cNvGrpSpPr/>
          <p:nvPr/>
        </p:nvGrpSpPr>
        <p:grpSpPr>
          <a:xfrm rot="10800000">
            <a:off x="5686028" y="3068961"/>
            <a:ext cx="102493" cy="756570"/>
            <a:chOff x="1104900" y="1721644"/>
            <a:chExt cx="119063" cy="966789"/>
          </a:xfrm>
        </p:grpSpPr>
        <p:sp>
          <p:nvSpPr>
            <p:cNvPr id="526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27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28" name="Oval 17"/>
          <p:cNvSpPr>
            <a:spLocks noChangeArrowheads="1"/>
          </p:cNvSpPr>
          <p:nvPr/>
        </p:nvSpPr>
        <p:spPr bwMode="auto">
          <a:xfrm rot="5400000">
            <a:off x="563949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9" name="Rounded Rectangle 58"/>
          <p:cNvSpPr/>
          <p:nvPr/>
        </p:nvSpPr>
        <p:spPr>
          <a:xfrm>
            <a:off x="7572398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0" name="Group 1"/>
          <p:cNvGrpSpPr/>
          <p:nvPr/>
        </p:nvGrpSpPr>
        <p:grpSpPr>
          <a:xfrm>
            <a:off x="7380312" y="2924944"/>
            <a:ext cx="1193008" cy="1121490"/>
            <a:chOff x="2425481" y="1458913"/>
            <a:chExt cx="1385887" cy="1387475"/>
          </a:xfrm>
        </p:grpSpPr>
        <p:sp>
          <p:nvSpPr>
            <p:cNvPr id="5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33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47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8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9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0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1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2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4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5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6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34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35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6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7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8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9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0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1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2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3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4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5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6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57" name="Group 72"/>
          <p:cNvGrpSpPr/>
          <p:nvPr/>
        </p:nvGrpSpPr>
        <p:grpSpPr>
          <a:xfrm rot="10800000">
            <a:off x="7918276" y="3068960"/>
            <a:ext cx="102493" cy="756570"/>
            <a:chOff x="1104900" y="1721644"/>
            <a:chExt cx="119063" cy="966789"/>
          </a:xfrm>
        </p:grpSpPr>
        <p:sp>
          <p:nvSpPr>
            <p:cNvPr id="558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59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60" name="Oval 17"/>
          <p:cNvSpPr>
            <a:spLocks noChangeArrowheads="1"/>
          </p:cNvSpPr>
          <p:nvPr/>
        </p:nvSpPr>
        <p:spPr bwMode="auto">
          <a:xfrm rot="5400000">
            <a:off x="7871739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900000">
                                      <p:cBhvr>
                                        <p:cTn id="33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720000">
                                      <p:cBhvr>
                                        <p:cTn id="75" dur="7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440000">
                                      <p:cBhvr>
                                        <p:cTn id="126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42" dur="7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5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189" grpId="0" animBg="1"/>
      <p:bldP spid="191" grpId="0" animBg="1"/>
      <p:bldP spid="192" grpId="0" animBg="1"/>
      <p:bldP spid="223" grpId="0" animBg="1"/>
      <p:bldP spid="224" grpId="0" animBg="1"/>
      <p:bldP spid="225" grpId="0" animBg="1"/>
      <p:bldP spid="226" grpId="0" animBg="1"/>
      <p:bldGraphic spid="227" grpId="0">
        <p:bldSub>
          <a:bldChart bld="series"/>
        </p:bldSub>
      </p:bldGraphic>
      <p:bldP spid="229" grpId="0" animBg="1"/>
      <p:bldP spid="446" grpId="0" animBg="1"/>
      <p:bldP spid="447" grpId="0"/>
      <p:bldP spid="448" grpId="0"/>
      <p:bldP spid="449" grpId="0"/>
      <p:bldP spid="450" grpId="0"/>
      <p:bldP spid="464" grpId="0" animBg="1"/>
      <p:bldP spid="465" grpId="0" animBg="1"/>
      <p:bldP spid="496" grpId="0" animBg="1"/>
      <p:bldP spid="497" grpId="0" animBg="1"/>
      <p:bldP spid="528" grpId="0" animBg="1"/>
      <p:bldP spid="529" grpId="0" animBg="1"/>
      <p:bldP spid="5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MALOTE DIGITAL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89" name="Rectangle 44"/>
          <p:cNvSpPr/>
          <p:nvPr/>
        </p:nvSpPr>
        <p:spPr>
          <a:xfrm>
            <a:off x="342000" y="677308"/>
            <a:ext cx="1853736" cy="179574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83078" y="6296744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Rectangle 44"/>
          <p:cNvSpPr/>
          <p:nvPr/>
        </p:nvSpPr>
        <p:spPr>
          <a:xfrm>
            <a:off x="342300" y="2473053"/>
            <a:ext cx="8478172" cy="20358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2" name="Rounded Rectangle 58"/>
          <p:cNvSpPr/>
          <p:nvPr/>
        </p:nvSpPr>
        <p:spPr>
          <a:xfrm>
            <a:off x="713904" y="2264870"/>
            <a:ext cx="1001714" cy="20818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3" name="Group 1"/>
          <p:cNvGrpSpPr/>
          <p:nvPr/>
        </p:nvGrpSpPr>
        <p:grpSpPr>
          <a:xfrm>
            <a:off x="521817" y="784965"/>
            <a:ext cx="1385887" cy="1387475"/>
            <a:chOff x="2425481" y="1458913"/>
            <a:chExt cx="1385887" cy="1387475"/>
          </a:xfrm>
        </p:grpSpPr>
        <p:sp>
          <p:nvSpPr>
            <p:cNvPr id="194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5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196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210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1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3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4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5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6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7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8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9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197" name="Group 59"/>
            <p:cNvGrpSpPr/>
            <p:nvPr/>
          </p:nvGrpSpPr>
          <p:grpSpPr>
            <a:xfrm>
              <a:off x="2531840" y="1601787"/>
              <a:ext cx="1173169" cy="1208960"/>
              <a:chOff x="574673" y="1639887"/>
              <a:chExt cx="1173169" cy="1208960"/>
            </a:xfrm>
          </p:grpSpPr>
          <p:sp>
            <p:nvSpPr>
              <p:cNvPr id="198" name="TextBox 60"/>
              <p:cNvSpPr txBox="1"/>
              <p:nvPr/>
            </p:nvSpPr>
            <p:spPr>
              <a:xfrm>
                <a:off x="669923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9" name="TextBox 61"/>
              <p:cNvSpPr txBox="1"/>
              <p:nvPr/>
            </p:nvSpPr>
            <p:spPr>
              <a:xfrm>
                <a:off x="898523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0" name="TextBox 62"/>
              <p:cNvSpPr txBox="1"/>
              <p:nvPr/>
            </p:nvSpPr>
            <p:spPr>
              <a:xfrm>
                <a:off x="574673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1" name="TextBox 63"/>
              <p:cNvSpPr txBox="1"/>
              <p:nvPr/>
            </p:nvSpPr>
            <p:spPr>
              <a:xfrm>
                <a:off x="612772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2" name="TextBox 64"/>
              <p:cNvSpPr txBox="1"/>
              <p:nvPr/>
            </p:nvSpPr>
            <p:spPr>
              <a:xfrm>
                <a:off x="793748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3" name="TextBox 65"/>
              <p:cNvSpPr txBox="1"/>
              <p:nvPr/>
            </p:nvSpPr>
            <p:spPr>
              <a:xfrm>
                <a:off x="1074736" y="163988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4" name="TextBox 66"/>
              <p:cNvSpPr txBox="1"/>
              <p:nvPr/>
            </p:nvSpPr>
            <p:spPr>
              <a:xfrm>
                <a:off x="1336676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5" name="TextBox 67"/>
              <p:cNvSpPr txBox="1"/>
              <p:nvPr/>
            </p:nvSpPr>
            <p:spPr>
              <a:xfrm>
                <a:off x="1527176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" name="TextBox 68"/>
              <p:cNvSpPr txBox="1"/>
              <p:nvPr/>
            </p:nvSpPr>
            <p:spPr>
              <a:xfrm>
                <a:off x="1574802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" name="TextBox 69"/>
              <p:cNvSpPr txBox="1"/>
              <p:nvPr/>
            </p:nvSpPr>
            <p:spPr>
              <a:xfrm>
                <a:off x="1465265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8" name="TextBox 70"/>
              <p:cNvSpPr txBox="1"/>
              <p:nvPr/>
            </p:nvSpPr>
            <p:spPr>
              <a:xfrm>
                <a:off x="1231902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9" name="TextBox 71"/>
              <p:cNvSpPr txBox="1"/>
              <p:nvPr/>
            </p:nvSpPr>
            <p:spPr>
              <a:xfrm>
                <a:off x="1065215" y="27257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8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20" name="Group 72"/>
          <p:cNvGrpSpPr/>
          <p:nvPr/>
        </p:nvGrpSpPr>
        <p:grpSpPr>
          <a:xfrm rot="10800000">
            <a:off x="1155229" y="1034867"/>
            <a:ext cx="119063" cy="936006"/>
            <a:chOff x="1104900" y="1721644"/>
            <a:chExt cx="119063" cy="966789"/>
          </a:xfrm>
        </p:grpSpPr>
        <p:sp>
          <p:nvSpPr>
            <p:cNvPr id="221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22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23" name="Oval 17"/>
          <p:cNvSpPr>
            <a:spLocks noChangeArrowheads="1"/>
          </p:cNvSpPr>
          <p:nvPr/>
        </p:nvSpPr>
        <p:spPr bwMode="auto">
          <a:xfrm rot="5400000">
            <a:off x="1092522" y="1380632"/>
            <a:ext cx="244476" cy="24447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4" name="Round Same Side Corner Rectangle 76"/>
          <p:cNvSpPr/>
          <p:nvPr/>
        </p:nvSpPr>
        <p:spPr>
          <a:xfrm>
            <a:off x="331416" y="404665"/>
            <a:ext cx="1864320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Global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" name="Round Same Side Corner Rectangle 76"/>
          <p:cNvSpPr/>
          <p:nvPr/>
        </p:nvSpPr>
        <p:spPr>
          <a:xfrm>
            <a:off x="331416" y="4581128"/>
            <a:ext cx="8489056" cy="216024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dos Principais Componentes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Rectangle 44"/>
          <p:cNvSpPr/>
          <p:nvPr/>
        </p:nvSpPr>
        <p:spPr>
          <a:xfrm>
            <a:off x="340144" y="4797152"/>
            <a:ext cx="8480328" cy="172819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7" name="Chart 77"/>
          <p:cNvGraphicFramePr/>
          <p:nvPr>
            <p:extLst>
              <p:ext uri="{D42A27DB-BD31-4B8C-83A1-F6EECF244321}">
                <p14:modId xmlns:p14="http://schemas.microsoft.com/office/powerpoint/2010/main" val="3693389704"/>
              </p:ext>
            </p:extLst>
          </p:nvPr>
        </p:nvGraphicFramePr>
        <p:xfrm>
          <a:off x="331415" y="4797152"/>
          <a:ext cx="848905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9" name="Rounded Rectangle 58"/>
          <p:cNvSpPr/>
          <p:nvPr/>
        </p:nvSpPr>
        <p:spPr>
          <a:xfrm>
            <a:off x="875654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0" name="Group 1"/>
          <p:cNvGrpSpPr/>
          <p:nvPr/>
        </p:nvGrpSpPr>
        <p:grpSpPr>
          <a:xfrm>
            <a:off x="683568" y="2924944"/>
            <a:ext cx="1193008" cy="1121490"/>
            <a:chOff x="2425481" y="1458913"/>
            <a:chExt cx="1385887" cy="1387475"/>
          </a:xfrm>
        </p:grpSpPr>
        <p:sp>
          <p:nvSpPr>
            <p:cNvPr id="2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44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3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2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2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43" name="Group 72"/>
          <p:cNvGrpSpPr/>
          <p:nvPr/>
        </p:nvGrpSpPr>
        <p:grpSpPr>
          <a:xfrm rot="10800000">
            <a:off x="1221532" y="3068960"/>
            <a:ext cx="102493" cy="756570"/>
            <a:chOff x="1104900" y="1721644"/>
            <a:chExt cx="119063" cy="966789"/>
          </a:xfrm>
        </p:grpSpPr>
        <p:sp>
          <p:nvSpPr>
            <p:cNvPr id="44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4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46" name="Oval 17"/>
          <p:cNvSpPr>
            <a:spLocks noChangeArrowheads="1"/>
          </p:cNvSpPr>
          <p:nvPr/>
        </p:nvSpPr>
        <p:spPr bwMode="auto">
          <a:xfrm rot="5400000">
            <a:off x="1174995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7" name="Round Same Side Corner Rectangle 76"/>
          <p:cNvSpPr/>
          <p:nvPr/>
        </p:nvSpPr>
        <p:spPr>
          <a:xfrm>
            <a:off x="709062" y="2588742"/>
            <a:ext cx="1198642" cy="192186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Tecnológico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8" name="Round Same Side Corner Rectangle 76"/>
          <p:cNvSpPr/>
          <p:nvPr/>
        </p:nvSpPr>
        <p:spPr>
          <a:xfrm>
            <a:off x="2877319" y="2564904"/>
            <a:ext cx="1280367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Ambiente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9" name="Round Same Side Corner Rectangle 76"/>
          <p:cNvSpPr/>
          <p:nvPr/>
        </p:nvSpPr>
        <p:spPr>
          <a:xfrm>
            <a:off x="5148064" y="2564904"/>
            <a:ext cx="1190624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Humano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" name="Round Same Side Corner Rectangle 76"/>
          <p:cNvSpPr/>
          <p:nvPr/>
        </p:nvSpPr>
        <p:spPr>
          <a:xfrm>
            <a:off x="7347990" y="2564904"/>
            <a:ext cx="1222946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Processos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1" name="Grupo 450"/>
          <p:cNvGrpSpPr/>
          <p:nvPr/>
        </p:nvGrpSpPr>
        <p:grpSpPr>
          <a:xfrm>
            <a:off x="2217333" y="399600"/>
            <a:ext cx="3276000" cy="276999"/>
            <a:chOff x="2001309" y="400308"/>
            <a:chExt cx="3362779" cy="276999"/>
          </a:xfrm>
        </p:grpSpPr>
        <p:sp>
          <p:nvSpPr>
            <p:cNvPr id="452" name="Round Same Side Corner Rectangle 42"/>
            <p:cNvSpPr/>
            <p:nvPr/>
          </p:nvSpPr>
          <p:spPr>
            <a:xfrm>
              <a:off x="2031969" y="434882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ound Same Side Corner Rectangle 9"/>
            <p:cNvSpPr/>
            <p:nvPr/>
          </p:nvSpPr>
          <p:spPr>
            <a:xfrm rot="16200000" flipV="1">
              <a:off x="4401669" y="-301795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4" name="Round Same Side Corner Rectangle 8"/>
            <p:cNvSpPr/>
            <p:nvPr/>
          </p:nvSpPr>
          <p:spPr>
            <a:xfrm rot="16200000">
              <a:off x="2720280" y="-301982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5" name="TextBox 10"/>
            <p:cNvSpPr txBox="1"/>
            <p:nvPr/>
          </p:nvSpPr>
          <p:spPr>
            <a:xfrm>
              <a:off x="2048289" y="400308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56" name="TextBox 11"/>
            <p:cNvSpPr txBox="1"/>
            <p:nvPr/>
          </p:nvSpPr>
          <p:spPr>
            <a:xfrm>
              <a:off x="3702601" y="400308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Marta Agra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pSp>
        <p:nvGrpSpPr>
          <p:cNvPr id="457" name="Grupo 456"/>
          <p:cNvGrpSpPr/>
          <p:nvPr/>
        </p:nvGrpSpPr>
        <p:grpSpPr>
          <a:xfrm>
            <a:off x="5544472" y="399102"/>
            <a:ext cx="3276000" cy="276999"/>
            <a:chOff x="5457693" y="404664"/>
            <a:chExt cx="3362779" cy="276999"/>
          </a:xfrm>
        </p:grpSpPr>
        <p:sp>
          <p:nvSpPr>
            <p:cNvPr id="458" name="Round Same Side Corner Rectangle 42"/>
            <p:cNvSpPr/>
            <p:nvPr/>
          </p:nvSpPr>
          <p:spPr>
            <a:xfrm>
              <a:off x="5488353" y="439238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9" name="Round Same Side Corner Rectangle 9"/>
            <p:cNvSpPr/>
            <p:nvPr/>
          </p:nvSpPr>
          <p:spPr>
            <a:xfrm rot="16200000" flipV="1">
              <a:off x="7858053" y="-297439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0" name="Round Same Side Corner Rectangle 8"/>
            <p:cNvSpPr/>
            <p:nvPr/>
          </p:nvSpPr>
          <p:spPr>
            <a:xfrm rot="16200000">
              <a:off x="6176664" y="-297626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1" name="TextBox 10"/>
            <p:cNvSpPr txBox="1"/>
            <p:nvPr/>
          </p:nvSpPr>
          <p:spPr>
            <a:xfrm>
              <a:off x="5504673" y="404664"/>
              <a:ext cx="16148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de Serviço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62" name="TextBox 11"/>
            <p:cNvSpPr txBox="1"/>
            <p:nvPr/>
          </p:nvSpPr>
          <p:spPr>
            <a:xfrm>
              <a:off x="7158985" y="404664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Jairson Barbosa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aphicFrame>
        <p:nvGraphicFramePr>
          <p:cNvPr id="463" name="Tabela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14615"/>
              </p:ext>
            </p:extLst>
          </p:nvPr>
        </p:nvGraphicFramePr>
        <p:xfrm>
          <a:off x="2195736" y="1094400"/>
          <a:ext cx="6624736" cy="1371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003902"/>
                <a:gridCol w="1956340"/>
                <a:gridCol w="664494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Center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Secundário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Estrutura de TIC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Política de Segurança da Informação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Gestão de Risco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64" name="Round Same Side Corner Rectangle 76"/>
          <p:cNvSpPr/>
          <p:nvPr/>
        </p:nvSpPr>
        <p:spPr>
          <a:xfrm>
            <a:off x="2195736" y="836712"/>
            <a:ext cx="6642360" cy="256745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PT" sz="1200" b="1" dirty="0">
                <a:solidFill>
                  <a:schemeClr val="bg1"/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                          </a:t>
            </a: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Projetos Relacionados                                                               Portfólio                          Risco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endParaRPr lang="ro-RO" sz="1200" b="1" dirty="0">
              <a:solidFill>
                <a:schemeClr val="bg1"/>
              </a:solidFill>
            </a:endParaRPr>
          </a:p>
        </p:txBody>
      </p:sp>
      <p:sp>
        <p:nvSpPr>
          <p:cNvPr id="465" name="Rounded Rectangle 58"/>
          <p:cNvSpPr/>
          <p:nvPr/>
        </p:nvSpPr>
        <p:spPr>
          <a:xfrm>
            <a:off x="313903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6" name="Group 1"/>
          <p:cNvGrpSpPr/>
          <p:nvPr/>
        </p:nvGrpSpPr>
        <p:grpSpPr>
          <a:xfrm>
            <a:off x="2946944" y="2924944"/>
            <a:ext cx="1193008" cy="1121490"/>
            <a:chOff x="2425481" y="1458913"/>
            <a:chExt cx="1385887" cy="1387475"/>
          </a:xfrm>
        </p:grpSpPr>
        <p:sp>
          <p:nvSpPr>
            <p:cNvPr id="467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68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469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8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7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7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93" name="Group 72"/>
          <p:cNvGrpSpPr/>
          <p:nvPr/>
        </p:nvGrpSpPr>
        <p:grpSpPr>
          <a:xfrm rot="10800000">
            <a:off x="3484908" y="3068960"/>
            <a:ext cx="102493" cy="756570"/>
            <a:chOff x="1104900" y="1721644"/>
            <a:chExt cx="119063" cy="966789"/>
          </a:xfrm>
        </p:grpSpPr>
        <p:sp>
          <p:nvSpPr>
            <p:cNvPr id="49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9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96" name="Oval 17"/>
          <p:cNvSpPr>
            <a:spLocks noChangeArrowheads="1"/>
          </p:cNvSpPr>
          <p:nvPr/>
        </p:nvSpPr>
        <p:spPr bwMode="auto">
          <a:xfrm rot="5400000">
            <a:off x="343837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7" name="Rounded Rectangle 58"/>
          <p:cNvSpPr/>
          <p:nvPr/>
        </p:nvSpPr>
        <p:spPr>
          <a:xfrm>
            <a:off x="534015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8" name="Group 1"/>
          <p:cNvGrpSpPr/>
          <p:nvPr/>
        </p:nvGrpSpPr>
        <p:grpSpPr>
          <a:xfrm>
            <a:off x="5148064" y="2924944"/>
            <a:ext cx="1193008" cy="1121490"/>
            <a:chOff x="2425481" y="1458913"/>
            <a:chExt cx="1385887" cy="1387475"/>
          </a:xfrm>
        </p:grpSpPr>
        <p:sp>
          <p:nvSpPr>
            <p:cNvPr id="499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0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01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15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6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7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8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9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0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1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2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3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4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02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03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4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5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6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7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8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9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0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1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2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3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4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25" name="Group 72"/>
          <p:cNvGrpSpPr/>
          <p:nvPr/>
        </p:nvGrpSpPr>
        <p:grpSpPr>
          <a:xfrm rot="10800000">
            <a:off x="5686028" y="3068961"/>
            <a:ext cx="102493" cy="756570"/>
            <a:chOff x="1104900" y="1721644"/>
            <a:chExt cx="119063" cy="966789"/>
          </a:xfrm>
        </p:grpSpPr>
        <p:sp>
          <p:nvSpPr>
            <p:cNvPr id="526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27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28" name="Oval 17"/>
          <p:cNvSpPr>
            <a:spLocks noChangeArrowheads="1"/>
          </p:cNvSpPr>
          <p:nvPr/>
        </p:nvSpPr>
        <p:spPr bwMode="auto">
          <a:xfrm rot="5400000">
            <a:off x="563949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9" name="Rounded Rectangle 58"/>
          <p:cNvSpPr/>
          <p:nvPr/>
        </p:nvSpPr>
        <p:spPr>
          <a:xfrm>
            <a:off x="7572398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0" name="Group 1"/>
          <p:cNvGrpSpPr/>
          <p:nvPr/>
        </p:nvGrpSpPr>
        <p:grpSpPr>
          <a:xfrm>
            <a:off x="7380312" y="2924944"/>
            <a:ext cx="1193008" cy="1121490"/>
            <a:chOff x="2425481" y="1458913"/>
            <a:chExt cx="1385887" cy="1387475"/>
          </a:xfrm>
        </p:grpSpPr>
        <p:sp>
          <p:nvSpPr>
            <p:cNvPr id="5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33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47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8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9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0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1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2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4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5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6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34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35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6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7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8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9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0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1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2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3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4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5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6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57" name="Group 72"/>
          <p:cNvGrpSpPr/>
          <p:nvPr/>
        </p:nvGrpSpPr>
        <p:grpSpPr>
          <a:xfrm rot="10800000">
            <a:off x="7918276" y="3068960"/>
            <a:ext cx="102493" cy="756570"/>
            <a:chOff x="1104900" y="1721644"/>
            <a:chExt cx="119063" cy="966789"/>
          </a:xfrm>
        </p:grpSpPr>
        <p:sp>
          <p:nvSpPr>
            <p:cNvPr id="558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59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60" name="Oval 17"/>
          <p:cNvSpPr>
            <a:spLocks noChangeArrowheads="1"/>
          </p:cNvSpPr>
          <p:nvPr/>
        </p:nvSpPr>
        <p:spPr bwMode="auto">
          <a:xfrm rot="5400000">
            <a:off x="7871739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780000">
                                      <p:cBhvr>
                                        <p:cTn id="33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660000">
                                      <p:cBhvr>
                                        <p:cTn id="75" dur="7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440000">
                                      <p:cBhvr>
                                        <p:cTn id="126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42" dur="7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5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189" grpId="0" animBg="1"/>
      <p:bldP spid="191" grpId="0" animBg="1"/>
      <p:bldP spid="192" grpId="0" animBg="1"/>
      <p:bldP spid="223" grpId="0" animBg="1"/>
      <p:bldP spid="224" grpId="0" animBg="1"/>
      <p:bldP spid="225" grpId="0" animBg="1"/>
      <p:bldP spid="226" grpId="0" animBg="1"/>
      <p:bldGraphic spid="227" grpId="0">
        <p:bldSub>
          <a:bldChart bld="series"/>
        </p:bldSub>
      </p:bldGraphic>
      <p:bldP spid="229" grpId="0" animBg="1"/>
      <p:bldP spid="446" grpId="0" animBg="1"/>
      <p:bldP spid="447" grpId="0"/>
      <p:bldP spid="448" grpId="0"/>
      <p:bldP spid="449" grpId="0"/>
      <p:bldP spid="450" grpId="0"/>
      <p:bldP spid="464" grpId="0" animBg="1"/>
      <p:bldP spid="465" grpId="0" animBg="1"/>
      <p:bldP spid="496" grpId="0" animBg="1"/>
      <p:bldP spid="497" grpId="0" animBg="1"/>
      <p:bldP spid="528" grpId="0" animBg="1"/>
      <p:bldP spid="529" grpId="0" animBg="1"/>
      <p:bldP spid="5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SISTEMA DE JUIZADOS - DELPHI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89" name="Rectangle 44"/>
          <p:cNvSpPr/>
          <p:nvPr/>
        </p:nvSpPr>
        <p:spPr>
          <a:xfrm>
            <a:off x="342000" y="677308"/>
            <a:ext cx="1853736" cy="179574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83078" y="6296744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Rectangle 44"/>
          <p:cNvSpPr/>
          <p:nvPr/>
        </p:nvSpPr>
        <p:spPr>
          <a:xfrm>
            <a:off x="342300" y="2473053"/>
            <a:ext cx="8478172" cy="20358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2" name="Rounded Rectangle 58"/>
          <p:cNvSpPr/>
          <p:nvPr/>
        </p:nvSpPr>
        <p:spPr>
          <a:xfrm>
            <a:off x="713904" y="2264870"/>
            <a:ext cx="1001714" cy="20818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3" name="Group 1"/>
          <p:cNvGrpSpPr/>
          <p:nvPr/>
        </p:nvGrpSpPr>
        <p:grpSpPr>
          <a:xfrm>
            <a:off x="521817" y="784965"/>
            <a:ext cx="1385887" cy="1387475"/>
            <a:chOff x="2425481" y="1458913"/>
            <a:chExt cx="1385887" cy="1387475"/>
          </a:xfrm>
        </p:grpSpPr>
        <p:sp>
          <p:nvSpPr>
            <p:cNvPr id="194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5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196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210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1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3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4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5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6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7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8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9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197" name="Group 59"/>
            <p:cNvGrpSpPr/>
            <p:nvPr/>
          </p:nvGrpSpPr>
          <p:grpSpPr>
            <a:xfrm>
              <a:off x="2531840" y="1601787"/>
              <a:ext cx="1173169" cy="1208960"/>
              <a:chOff x="574673" y="1639887"/>
              <a:chExt cx="1173169" cy="1208960"/>
            </a:xfrm>
          </p:grpSpPr>
          <p:sp>
            <p:nvSpPr>
              <p:cNvPr id="198" name="TextBox 60"/>
              <p:cNvSpPr txBox="1"/>
              <p:nvPr/>
            </p:nvSpPr>
            <p:spPr>
              <a:xfrm>
                <a:off x="669923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9" name="TextBox 61"/>
              <p:cNvSpPr txBox="1"/>
              <p:nvPr/>
            </p:nvSpPr>
            <p:spPr>
              <a:xfrm>
                <a:off x="898523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0" name="TextBox 62"/>
              <p:cNvSpPr txBox="1"/>
              <p:nvPr/>
            </p:nvSpPr>
            <p:spPr>
              <a:xfrm>
                <a:off x="574673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1" name="TextBox 63"/>
              <p:cNvSpPr txBox="1"/>
              <p:nvPr/>
            </p:nvSpPr>
            <p:spPr>
              <a:xfrm>
                <a:off x="612772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2" name="TextBox 64"/>
              <p:cNvSpPr txBox="1"/>
              <p:nvPr/>
            </p:nvSpPr>
            <p:spPr>
              <a:xfrm>
                <a:off x="793748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3" name="TextBox 65"/>
              <p:cNvSpPr txBox="1"/>
              <p:nvPr/>
            </p:nvSpPr>
            <p:spPr>
              <a:xfrm>
                <a:off x="1074736" y="163988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4" name="TextBox 66"/>
              <p:cNvSpPr txBox="1"/>
              <p:nvPr/>
            </p:nvSpPr>
            <p:spPr>
              <a:xfrm>
                <a:off x="1336676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5" name="TextBox 67"/>
              <p:cNvSpPr txBox="1"/>
              <p:nvPr/>
            </p:nvSpPr>
            <p:spPr>
              <a:xfrm>
                <a:off x="1527176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" name="TextBox 68"/>
              <p:cNvSpPr txBox="1"/>
              <p:nvPr/>
            </p:nvSpPr>
            <p:spPr>
              <a:xfrm>
                <a:off x="1574802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" name="TextBox 69"/>
              <p:cNvSpPr txBox="1"/>
              <p:nvPr/>
            </p:nvSpPr>
            <p:spPr>
              <a:xfrm>
                <a:off x="1465265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8" name="TextBox 70"/>
              <p:cNvSpPr txBox="1"/>
              <p:nvPr/>
            </p:nvSpPr>
            <p:spPr>
              <a:xfrm>
                <a:off x="1231902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9" name="TextBox 71"/>
              <p:cNvSpPr txBox="1"/>
              <p:nvPr/>
            </p:nvSpPr>
            <p:spPr>
              <a:xfrm>
                <a:off x="1065215" y="27257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8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20" name="Group 72"/>
          <p:cNvGrpSpPr/>
          <p:nvPr/>
        </p:nvGrpSpPr>
        <p:grpSpPr>
          <a:xfrm rot="10800000">
            <a:off x="1155229" y="1034867"/>
            <a:ext cx="119063" cy="936006"/>
            <a:chOff x="1104900" y="1721644"/>
            <a:chExt cx="119063" cy="966789"/>
          </a:xfrm>
        </p:grpSpPr>
        <p:sp>
          <p:nvSpPr>
            <p:cNvPr id="221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22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23" name="Oval 17"/>
          <p:cNvSpPr>
            <a:spLocks noChangeArrowheads="1"/>
          </p:cNvSpPr>
          <p:nvPr/>
        </p:nvSpPr>
        <p:spPr bwMode="auto">
          <a:xfrm rot="5400000">
            <a:off x="1092522" y="1380632"/>
            <a:ext cx="244476" cy="24447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4" name="Round Same Side Corner Rectangle 76"/>
          <p:cNvSpPr/>
          <p:nvPr/>
        </p:nvSpPr>
        <p:spPr>
          <a:xfrm>
            <a:off x="331416" y="404665"/>
            <a:ext cx="1864320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Global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" name="Round Same Side Corner Rectangle 76"/>
          <p:cNvSpPr/>
          <p:nvPr/>
        </p:nvSpPr>
        <p:spPr>
          <a:xfrm>
            <a:off x="331416" y="4581128"/>
            <a:ext cx="8489056" cy="216024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dos Principais Componentes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Rectangle 44"/>
          <p:cNvSpPr/>
          <p:nvPr/>
        </p:nvSpPr>
        <p:spPr>
          <a:xfrm>
            <a:off x="340144" y="4797152"/>
            <a:ext cx="8480328" cy="172819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7" name="Chart 77"/>
          <p:cNvGraphicFramePr/>
          <p:nvPr>
            <p:extLst>
              <p:ext uri="{D42A27DB-BD31-4B8C-83A1-F6EECF244321}">
                <p14:modId xmlns:p14="http://schemas.microsoft.com/office/powerpoint/2010/main" val="1528439279"/>
              </p:ext>
            </p:extLst>
          </p:nvPr>
        </p:nvGraphicFramePr>
        <p:xfrm>
          <a:off x="331415" y="4797152"/>
          <a:ext cx="848905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9" name="Rounded Rectangle 58"/>
          <p:cNvSpPr/>
          <p:nvPr/>
        </p:nvSpPr>
        <p:spPr>
          <a:xfrm>
            <a:off x="875654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0" name="Group 1"/>
          <p:cNvGrpSpPr/>
          <p:nvPr/>
        </p:nvGrpSpPr>
        <p:grpSpPr>
          <a:xfrm>
            <a:off x="683568" y="2924944"/>
            <a:ext cx="1193008" cy="1121490"/>
            <a:chOff x="2425481" y="1458913"/>
            <a:chExt cx="1385887" cy="1387475"/>
          </a:xfrm>
        </p:grpSpPr>
        <p:sp>
          <p:nvSpPr>
            <p:cNvPr id="2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44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3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2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2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43" name="Group 72"/>
          <p:cNvGrpSpPr/>
          <p:nvPr/>
        </p:nvGrpSpPr>
        <p:grpSpPr>
          <a:xfrm rot="10800000">
            <a:off x="1221532" y="3068960"/>
            <a:ext cx="102493" cy="756570"/>
            <a:chOff x="1104900" y="1721644"/>
            <a:chExt cx="119063" cy="966789"/>
          </a:xfrm>
        </p:grpSpPr>
        <p:sp>
          <p:nvSpPr>
            <p:cNvPr id="44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4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46" name="Oval 17"/>
          <p:cNvSpPr>
            <a:spLocks noChangeArrowheads="1"/>
          </p:cNvSpPr>
          <p:nvPr/>
        </p:nvSpPr>
        <p:spPr bwMode="auto">
          <a:xfrm rot="5400000">
            <a:off x="1174995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7" name="Round Same Side Corner Rectangle 76"/>
          <p:cNvSpPr/>
          <p:nvPr/>
        </p:nvSpPr>
        <p:spPr>
          <a:xfrm>
            <a:off x="709062" y="2588742"/>
            <a:ext cx="1198642" cy="192186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Tecnológico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8" name="Round Same Side Corner Rectangle 76"/>
          <p:cNvSpPr/>
          <p:nvPr/>
        </p:nvSpPr>
        <p:spPr>
          <a:xfrm>
            <a:off x="2877319" y="2564904"/>
            <a:ext cx="1280367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Ambiente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9" name="Round Same Side Corner Rectangle 76"/>
          <p:cNvSpPr/>
          <p:nvPr/>
        </p:nvSpPr>
        <p:spPr>
          <a:xfrm>
            <a:off x="5148064" y="2564904"/>
            <a:ext cx="1190624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Humano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" name="Round Same Side Corner Rectangle 76"/>
          <p:cNvSpPr/>
          <p:nvPr/>
        </p:nvSpPr>
        <p:spPr>
          <a:xfrm>
            <a:off x="7347990" y="2564904"/>
            <a:ext cx="1222946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Processos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1" name="Grupo 450"/>
          <p:cNvGrpSpPr/>
          <p:nvPr/>
        </p:nvGrpSpPr>
        <p:grpSpPr>
          <a:xfrm>
            <a:off x="2217333" y="399600"/>
            <a:ext cx="3276000" cy="276999"/>
            <a:chOff x="2001309" y="400308"/>
            <a:chExt cx="3362779" cy="276999"/>
          </a:xfrm>
        </p:grpSpPr>
        <p:sp>
          <p:nvSpPr>
            <p:cNvPr id="452" name="Round Same Side Corner Rectangle 42"/>
            <p:cNvSpPr/>
            <p:nvPr/>
          </p:nvSpPr>
          <p:spPr>
            <a:xfrm>
              <a:off x="2031969" y="434882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ound Same Side Corner Rectangle 9"/>
            <p:cNvSpPr/>
            <p:nvPr/>
          </p:nvSpPr>
          <p:spPr>
            <a:xfrm rot="16200000" flipV="1">
              <a:off x="4401669" y="-301795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4" name="Round Same Side Corner Rectangle 8"/>
            <p:cNvSpPr/>
            <p:nvPr/>
          </p:nvSpPr>
          <p:spPr>
            <a:xfrm rot="16200000">
              <a:off x="2720280" y="-301982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5" name="TextBox 10"/>
            <p:cNvSpPr txBox="1"/>
            <p:nvPr/>
          </p:nvSpPr>
          <p:spPr>
            <a:xfrm>
              <a:off x="2048289" y="400308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56" name="TextBox 11"/>
            <p:cNvSpPr txBox="1"/>
            <p:nvPr/>
          </p:nvSpPr>
          <p:spPr>
            <a:xfrm>
              <a:off x="3702601" y="400308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Ailton Alfredo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pSp>
        <p:nvGrpSpPr>
          <p:cNvPr id="457" name="Grupo 456"/>
          <p:cNvGrpSpPr/>
          <p:nvPr/>
        </p:nvGrpSpPr>
        <p:grpSpPr>
          <a:xfrm>
            <a:off x="5544472" y="399102"/>
            <a:ext cx="3276000" cy="276999"/>
            <a:chOff x="5457693" y="404664"/>
            <a:chExt cx="3362779" cy="276999"/>
          </a:xfrm>
        </p:grpSpPr>
        <p:sp>
          <p:nvSpPr>
            <p:cNvPr id="458" name="Round Same Side Corner Rectangle 42"/>
            <p:cNvSpPr/>
            <p:nvPr/>
          </p:nvSpPr>
          <p:spPr>
            <a:xfrm>
              <a:off x="5488353" y="439238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9" name="Round Same Side Corner Rectangle 9"/>
            <p:cNvSpPr/>
            <p:nvPr/>
          </p:nvSpPr>
          <p:spPr>
            <a:xfrm rot="16200000" flipV="1">
              <a:off x="7858053" y="-297439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0" name="Round Same Side Corner Rectangle 8"/>
            <p:cNvSpPr/>
            <p:nvPr/>
          </p:nvSpPr>
          <p:spPr>
            <a:xfrm rot="16200000">
              <a:off x="6176664" y="-297626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1" name="TextBox 10"/>
            <p:cNvSpPr txBox="1"/>
            <p:nvPr/>
          </p:nvSpPr>
          <p:spPr>
            <a:xfrm>
              <a:off x="5504673" y="404664"/>
              <a:ext cx="16148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de Serviço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62" name="TextBox 11"/>
            <p:cNvSpPr txBox="1"/>
            <p:nvPr/>
          </p:nvSpPr>
          <p:spPr>
            <a:xfrm>
              <a:off x="7158985" y="404664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Luiz Eiras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aphicFrame>
        <p:nvGraphicFramePr>
          <p:cNvPr id="463" name="Tabela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14615"/>
              </p:ext>
            </p:extLst>
          </p:nvPr>
        </p:nvGraphicFramePr>
        <p:xfrm>
          <a:off x="2195736" y="1094400"/>
          <a:ext cx="6624736" cy="1371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003902"/>
                <a:gridCol w="1956340"/>
                <a:gridCol w="664494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Center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Secundário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Estrutura de TIC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Política de Segurança da Informação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Gestão de Risco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64" name="Round Same Side Corner Rectangle 76"/>
          <p:cNvSpPr/>
          <p:nvPr/>
        </p:nvSpPr>
        <p:spPr>
          <a:xfrm>
            <a:off x="2195736" y="836712"/>
            <a:ext cx="6642360" cy="256745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PT" sz="1200" b="1" dirty="0">
                <a:solidFill>
                  <a:schemeClr val="bg1"/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                          </a:t>
            </a: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Projetos Relacionados                                                               Portfólio                          Risco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endParaRPr lang="ro-RO" sz="1200" b="1" dirty="0">
              <a:solidFill>
                <a:schemeClr val="bg1"/>
              </a:solidFill>
            </a:endParaRPr>
          </a:p>
        </p:txBody>
      </p:sp>
      <p:sp>
        <p:nvSpPr>
          <p:cNvPr id="465" name="Rounded Rectangle 58"/>
          <p:cNvSpPr/>
          <p:nvPr/>
        </p:nvSpPr>
        <p:spPr>
          <a:xfrm>
            <a:off x="313903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6" name="Group 1"/>
          <p:cNvGrpSpPr/>
          <p:nvPr/>
        </p:nvGrpSpPr>
        <p:grpSpPr>
          <a:xfrm>
            <a:off x="2946944" y="2924944"/>
            <a:ext cx="1193008" cy="1121490"/>
            <a:chOff x="2425481" y="1458913"/>
            <a:chExt cx="1385887" cy="1387475"/>
          </a:xfrm>
        </p:grpSpPr>
        <p:sp>
          <p:nvSpPr>
            <p:cNvPr id="467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68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469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8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7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7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93" name="Group 72"/>
          <p:cNvGrpSpPr/>
          <p:nvPr/>
        </p:nvGrpSpPr>
        <p:grpSpPr>
          <a:xfrm rot="10800000">
            <a:off x="3484908" y="3068960"/>
            <a:ext cx="102493" cy="756570"/>
            <a:chOff x="1104900" y="1721644"/>
            <a:chExt cx="119063" cy="966789"/>
          </a:xfrm>
        </p:grpSpPr>
        <p:sp>
          <p:nvSpPr>
            <p:cNvPr id="49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9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96" name="Oval 17"/>
          <p:cNvSpPr>
            <a:spLocks noChangeArrowheads="1"/>
          </p:cNvSpPr>
          <p:nvPr/>
        </p:nvSpPr>
        <p:spPr bwMode="auto">
          <a:xfrm rot="5400000">
            <a:off x="343837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7" name="Rounded Rectangle 58"/>
          <p:cNvSpPr/>
          <p:nvPr/>
        </p:nvSpPr>
        <p:spPr>
          <a:xfrm>
            <a:off x="534015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8" name="Group 1"/>
          <p:cNvGrpSpPr/>
          <p:nvPr/>
        </p:nvGrpSpPr>
        <p:grpSpPr>
          <a:xfrm>
            <a:off x="5148064" y="2924944"/>
            <a:ext cx="1193008" cy="1121490"/>
            <a:chOff x="2425481" y="1458913"/>
            <a:chExt cx="1385887" cy="1387475"/>
          </a:xfrm>
        </p:grpSpPr>
        <p:sp>
          <p:nvSpPr>
            <p:cNvPr id="499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0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01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15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6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7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8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9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0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1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2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3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4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02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03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4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5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6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7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8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9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0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1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2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3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4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25" name="Group 72"/>
          <p:cNvGrpSpPr/>
          <p:nvPr/>
        </p:nvGrpSpPr>
        <p:grpSpPr>
          <a:xfrm rot="10800000">
            <a:off x="5686028" y="3068961"/>
            <a:ext cx="102493" cy="756570"/>
            <a:chOff x="1104900" y="1721644"/>
            <a:chExt cx="119063" cy="966789"/>
          </a:xfrm>
        </p:grpSpPr>
        <p:sp>
          <p:nvSpPr>
            <p:cNvPr id="526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27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28" name="Oval 17"/>
          <p:cNvSpPr>
            <a:spLocks noChangeArrowheads="1"/>
          </p:cNvSpPr>
          <p:nvPr/>
        </p:nvSpPr>
        <p:spPr bwMode="auto">
          <a:xfrm rot="5400000">
            <a:off x="563949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9" name="Rounded Rectangle 58"/>
          <p:cNvSpPr/>
          <p:nvPr/>
        </p:nvSpPr>
        <p:spPr>
          <a:xfrm>
            <a:off x="7572398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0" name="Group 1"/>
          <p:cNvGrpSpPr/>
          <p:nvPr/>
        </p:nvGrpSpPr>
        <p:grpSpPr>
          <a:xfrm>
            <a:off x="7380312" y="2924944"/>
            <a:ext cx="1193008" cy="1121490"/>
            <a:chOff x="2425481" y="1458913"/>
            <a:chExt cx="1385887" cy="1387475"/>
          </a:xfrm>
        </p:grpSpPr>
        <p:sp>
          <p:nvSpPr>
            <p:cNvPr id="5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33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47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8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9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0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1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2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4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5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6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34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35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6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7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8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9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0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1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2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3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4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5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6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57" name="Group 72"/>
          <p:cNvGrpSpPr/>
          <p:nvPr/>
        </p:nvGrpSpPr>
        <p:grpSpPr>
          <a:xfrm rot="10800000">
            <a:off x="7918276" y="3068960"/>
            <a:ext cx="102493" cy="756570"/>
            <a:chOff x="1104900" y="1721644"/>
            <a:chExt cx="119063" cy="966789"/>
          </a:xfrm>
        </p:grpSpPr>
        <p:sp>
          <p:nvSpPr>
            <p:cNvPr id="558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59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60" name="Oval 17"/>
          <p:cNvSpPr>
            <a:spLocks noChangeArrowheads="1"/>
          </p:cNvSpPr>
          <p:nvPr/>
        </p:nvSpPr>
        <p:spPr bwMode="auto">
          <a:xfrm rot="5400000">
            <a:off x="7871739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900000">
                                      <p:cBhvr>
                                        <p:cTn id="33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900000">
                                      <p:cBhvr>
                                        <p:cTn id="75" dur="7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126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42" dur="7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5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189" grpId="0" animBg="1"/>
      <p:bldP spid="191" grpId="0" animBg="1"/>
      <p:bldP spid="192" grpId="0" animBg="1"/>
      <p:bldP spid="223" grpId="0" animBg="1"/>
      <p:bldP spid="224" grpId="0" animBg="1"/>
      <p:bldP spid="225" grpId="0" animBg="1"/>
      <p:bldP spid="226" grpId="0" animBg="1"/>
      <p:bldGraphic spid="227" grpId="0">
        <p:bldSub>
          <a:bldChart bld="series"/>
        </p:bldSub>
      </p:bldGraphic>
      <p:bldP spid="229" grpId="0" animBg="1"/>
      <p:bldP spid="446" grpId="0" animBg="1"/>
      <p:bldP spid="447" grpId="0"/>
      <p:bldP spid="448" grpId="0"/>
      <p:bldP spid="449" grpId="0"/>
      <p:bldP spid="450" grpId="0"/>
      <p:bldP spid="464" grpId="0" animBg="1"/>
      <p:bldP spid="465" grpId="0" animBg="1"/>
      <p:bldP spid="496" grpId="0" animBg="1"/>
      <p:bldP spid="497" grpId="0" animBg="1"/>
      <p:bldP spid="528" grpId="0" animBg="1"/>
      <p:bldP spid="529" grpId="0" animBg="1"/>
      <p:bldP spid="5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SISTEMA MEDIADOR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89" name="Rectangle 44"/>
          <p:cNvSpPr/>
          <p:nvPr/>
        </p:nvSpPr>
        <p:spPr>
          <a:xfrm>
            <a:off x="342000" y="677308"/>
            <a:ext cx="1853736" cy="179574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83078" y="6296744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Rectangle 44"/>
          <p:cNvSpPr/>
          <p:nvPr/>
        </p:nvSpPr>
        <p:spPr>
          <a:xfrm>
            <a:off x="342300" y="2473053"/>
            <a:ext cx="8478172" cy="20358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2" name="Rounded Rectangle 58"/>
          <p:cNvSpPr/>
          <p:nvPr/>
        </p:nvSpPr>
        <p:spPr>
          <a:xfrm>
            <a:off x="713904" y="2264870"/>
            <a:ext cx="1001714" cy="208183"/>
          </a:xfrm>
          <a:prstGeom prst="roundRect">
            <a:avLst/>
          </a:prstGeom>
          <a:gradFill>
            <a:gsLst>
              <a:gs pos="0">
                <a:srgbClr val="EBE600"/>
              </a:gs>
              <a:gs pos="50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32%</a:t>
            </a:r>
            <a:endParaRPr lang="ro-RO" sz="105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3" name="Group 1"/>
          <p:cNvGrpSpPr/>
          <p:nvPr/>
        </p:nvGrpSpPr>
        <p:grpSpPr>
          <a:xfrm>
            <a:off x="521817" y="784965"/>
            <a:ext cx="1385887" cy="1387475"/>
            <a:chOff x="2425481" y="1458913"/>
            <a:chExt cx="1385887" cy="1387475"/>
          </a:xfrm>
        </p:grpSpPr>
        <p:sp>
          <p:nvSpPr>
            <p:cNvPr id="194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5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196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210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1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3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4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5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6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7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8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9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197" name="Group 59"/>
            <p:cNvGrpSpPr/>
            <p:nvPr/>
          </p:nvGrpSpPr>
          <p:grpSpPr>
            <a:xfrm>
              <a:off x="2531840" y="1601787"/>
              <a:ext cx="1173169" cy="1208960"/>
              <a:chOff x="574673" y="1639887"/>
              <a:chExt cx="1173169" cy="1208960"/>
            </a:xfrm>
          </p:grpSpPr>
          <p:sp>
            <p:nvSpPr>
              <p:cNvPr id="198" name="TextBox 60"/>
              <p:cNvSpPr txBox="1"/>
              <p:nvPr/>
            </p:nvSpPr>
            <p:spPr>
              <a:xfrm>
                <a:off x="669923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9" name="TextBox 61"/>
              <p:cNvSpPr txBox="1"/>
              <p:nvPr/>
            </p:nvSpPr>
            <p:spPr>
              <a:xfrm>
                <a:off x="898523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0" name="TextBox 62"/>
              <p:cNvSpPr txBox="1"/>
              <p:nvPr/>
            </p:nvSpPr>
            <p:spPr>
              <a:xfrm>
                <a:off x="574673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1" name="TextBox 63"/>
              <p:cNvSpPr txBox="1"/>
              <p:nvPr/>
            </p:nvSpPr>
            <p:spPr>
              <a:xfrm>
                <a:off x="612772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2" name="TextBox 64"/>
              <p:cNvSpPr txBox="1"/>
              <p:nvPr/>
            </p:nvSpPr>
            <p:spPr>
              <a:xfrm>
                <a:off x="793748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3" name="TextBox 65"/>
              <p:cNvSpPr txBox="1"/>
              <p:nvPr/>
            </p:nvSpPr>
            <p:spPr>
              <a:xfrm>
                <a:off x="1074736" y="163988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4" name="TextBox 66"/>
              <p:cNvSpPr txBox="1"/>
              <p:nvPr/>
            </p:nvSpPr>
            <p:spPr>
              <a:xfrm>
                <a:off x="1336676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5" name="TextBox 67"/>
              <p:cNvSpPr txBox="1"/>
              <p:nvPr/>
            </p:nvSpPr>
            <p:spPr>
              <a:xfrm>
                <a:off x="1527176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" name="TextBox 68"/>
              <p:cNvSpPr txBox="1"/>
              <p:nvPr/>
            </p:nvSpPr>
            <p:spPr>
              <a:xfrm>
                <a:off x="1574802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" name="TextBox 69"/>
              <p:cNvSpPr txBox="1"/>
              <p:nvPr/>
            </p:nvSpPr>
            <p:spPr>
              <a:xfrm>
                <a:off x="1465265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8" name="TextBox 70"/>
              <p:cNvSpPr txBox="1"/>
              <p:nvPr/>
            </p:nvSpPr>
            <p:spPr>
              <a:xfrm>
                <a:off x="1231902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9" name="TextBox 71"/>
              <p:cNvSpPr txBox="1"/>
              <p:nvPr/>
            </p:nvSpPr>
            <p:spPr>
              <a:xfrm>
                <a:off x="1065215" y="27257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8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20" name="Group 72"/>
          <p:cNvGrpSpPr/>
          <p:nvPr/>
        </p:nvGrpSpPr>
        <p:grpSpPr>
          <a:xfrm rot="10800000">
            <a:off x="1155229" y="1034867"/>
            <a:ext cx="119063" cy="936006"/>
            <a:chOff x="1104900" y="1721644"/>
            <a:chExt cx="119063" cy="966789"/>
          </a:xfrm>
        </p:grpSpPr>
        <p:sp>
          <p:nvSpPr>
            <p:cNvPr id="221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22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23" name="Oval 17"/>
          <p:cNvSpPr>
            <a:spLocks noChangeArrowheads="1"/>
          </p:cNvSpPr>
          <p:nvPr/>
        </p:nvSpPr>
        <p:spPr bwMode="auto">
          <a:xfrm rot="5400000">
            <a:off x="1092522" y="1380632"/>
            <a:ext cx="244476" cy="24447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4" name="Round Same Side Corner Rectangle 76"/>
          <p:cNvSpPr/>
          <p:nvPr/>
        </p:nvSpPr>
        <p:spPr>
          <a:xfrm>
            <a:off x="331416" y="404665"/>
            <a:ext cx="1864320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Global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" name="Round Same Side Corner Rectangle 76"/>
          <p:cNvSpPr/>
          <p:nvPr/>
        </p:nvSpPr>
        <p:spPr>
          <a:xfrm>
            <a:off x="331416" y="4581128"/>
            <a:ext cx="8489056" cy="216024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dos Principais Componentes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Rectangle 44"/>
          <p:cNvSpPr/>
          <p:nvPr/>
        </p:nvSpPr>
        <p:spPr>
          <a:xfrm>
            <a:off x="340144" y="4797152"/>
            <a:ext cx="8480328" cy="172819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7" name="Chart 77"/>
          <p:cNvGraphicFramePr/>
          <p:nvPr>
            <p:extLst>
              <p:ext uri="{D42A27DB-BD31-4B8C-83A1-F6EECF244321}">
                <p14:modId xmlns:p14="http://schemas.microsoft.com/office/powerpoint/2010/main" val="2735816294"/>
              </p:ext>
            </p:extLst>
          </p:nvPr>
        </p:nvGraphicFramePr>
        <p:xfrm>
          <a:off x="331415" y="4797152"/>
          <a:ext cx="848905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9" name="Rounded Rectangle 58"/>
          <p:cNvSpPr/>
          <p:nvPr/>
        </p:nvSpPr>
        <p:spPr>
          <a:xfrm>
            <a:off x="875654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0" name="Group 1"/>
          <p:cNvGrpSpPr/>
          <p:nvPr/>
        </p:nvGrpSpPr>
        <p:grpSpPr>
          <a:xfrm>
            <a:off x="683568" y="2924944"/>
            <a:ext cx="1193008" cy="1121490"/>
            <a:chOff x="2425481" y="1458913"/>
            <a:chExt cx="1385887" cy="1387475"/>
          </a:xfrm>
        </p:grpSpPr>
        <p:sp>
          <p:nvSpPr>
            <p:cNvPr id="2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44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3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2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2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43" name="Group 72"/>
          <p:cNvGrpSpPr/>
          <p:nvPr/>
        </p:nvGrpSpPr>
        <p:grpSpPr>
          <a:xfrm rot="10800000">
            <a:off x="1221532" y="3068960"/>
            <a:ext cx="102493" cy="756570"/>
            <a:chOff x="1104900" y="1721644"/>
            <a:chExt cx="119063" cy="966789"/>
          </a:xfrm>
        </p:grpSpPr>
        <p:sp>
          <p:nvSpPr>
            <p:cNvPr id="44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4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46" name="Oval 17"/>
          <p:cNvSpPr>
            <a:spLocks noChangeArrowheads="1"/>
          </p:cNvSpPr>
          <p:nvPr/>
        </p:nvSpPr>
        <p:spPr bwMode="auto">
          <a:xfrm rot="5400000">
            <a:off x="1174995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7" name="Round Same Side Corner Rectangle 76"/>
          <p:cNvSpPr/>
          <p:nvPr/>
        </p:nvSpPr>
        <p:spPr>
          <a:xfrm>
            <a:off x="709062" y="2588742"/>
            <a:ext cx="1198642" cy="192186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Tecnológico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8" name="Round Same Side Corner Rectangle 76"/>
          <p:cNvSpPr/>
          <p:nvPr/>
        </p:nvSpPr>
        <p:spPr>
          <a:xfrm>
            <a:off x="2877319" y="2564904"/>
            <a:ext cx="1280367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Ambiente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9" name="Round Same Side Corner Rectangle 76"/>
          <p:cNvSpPr/>
          <p:nvPr/>
        </p:nvSpPr>
        <p:spPr>
          <a:xfrm>
            <a:off x="5148064" y="2564904"/>
            <a:ext cx="1190624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Humano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" name="Round Same Side Corner Rectangle 76"/>
          <p:cNvSpPr/>
          <p:nvPr/>
        </p:nvSpPr>
        <p:spPr>
          <a:xfrm>
            <a:off x="7347990" y="2564904"/>
            <a:ext cx="1222946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Processos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1" name="Grupo 450"/>
          <p:cNvGrpSpPr/>
          <p:nvPr/>
        </p:nvGrpSpPr>
        <p:grpSpPr>
          <a:xfrm>
            <a:off x="2217333" y="399600"/>
            <a:ext cx="3276000" cy="276999"/>
            <a:chOff x="2001309" y="400308"/>
            <a:chExt cx="3362779" cy="276999"/>
          </a:xfrm>
        </p:grpSpPr>
        <p:sp>
          <p:nvSpPr>
            <p:cNvPr id="452" name="Round Same Side Corner Rectangle 42"/>
            <p:cNvSpPr/>
            <p:nvPr/>
          </p:nvSpPr>
          <p:spPr>
            <a:xfrm>
              <a:off x="2031969" y="434882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ound Same Side Corner Rectangle 9"/>
            <p:cNvSpPr/>
            <p:nvPr/>
          </p:nvSpPr>
          <p:spPr>
            <a:xfrm rot="16200000" flipV="1">
              <a:off x="4401669" y="-301795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4" name="Round Same Side Corner Rectangle 8"/>
            <p:cNvSpPr/>
            <p:nvPr/>
          </p:nvSpPr>
          <p:spPr>
            <a:xfrm rot="16200000">
              <a:off x="2720280" y="-301982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5" name="TextBox 10"/>
            <p:cNvSpPr txBox="1"/>
            <p:nvPr/>
          </p:nvSpPr>
          <p:spPr>
            <a:xfrm>
              <a:off x="2048289" y="400308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56" name="TextBox 11"/>
            <p:cNvSpPr txBox="1"/>
            <p:nvPr/>
          </p:nvSpPr>
          <p:spPr>
            <a:xfrm>
              <a:off x="3702601" y="400308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Ruy Patu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pSp>
        <p:nvGrpSpPr>
          <p:cNvPr id="457" name="Grupo 456"/>
          <p:cNvGrpSpPr/>
          <p:nvPr/>
        </p:nvGrpSpPr>
        <p:grpSpPr>
          <a:xfrm>
            <a:off x="5544472" y="399102"/>
            <a:ext cx="3276000" cy="276999"/>
            <a:chOff x="5457693" y="404664"/>
            <a:chExt cx="3362779" cy="276999"/>
          </a:xfrm>
        </p:grpSpPr>
        <p:sp>
          <p:nvSpPr>
            <p:cNvPr id="458" name="Round Same Side Corner Rectangle 42"/>
            <p:cNvSpPr/>
            <p:nvPr/>
          </p:nvSpPr>
          <p:spPr>
            <a:xfrm>
              <a:off x="5488353" y="439238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9" name="Round Same Side Corner Rectangle 9"/>
            <p:cNvSpPr/>
            <p:nvPr/>
          </p:nvSpPr>
          <p:spPr>
            <a:xfrm rot="16200000" flipV="1">
              <a:off x="7858053" y="-297439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0" name="Round Same Side Corner Rectangle 8"/>
            <p:cNvSpPr/>
            <p:nvPr/>
          </p:nvSpPr>
          <p:spPr>
            <a:xfrm rot="16200000">
              <a:off x="6176664" y="-297626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1" name="TextBox 10"/>
            <p:cNvSpPr txBox="1"/>
            <p:nvPr/>
          </p:nvSpPr>
          <p:spPr>
            <a:xfrm>
              <a:off x="5504673" y="404664"/>
              <a:ext cx="16148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de Serviço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62" name="TextBox 11"/>
            <p:cNvSpPr txBox="1"/>
            <p:nvPr/>
          </p:nvSpPr>
          <p:spPr>
            <a:xfrm>
              <a:off x="7158985" y="404664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Luiz Eiras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aphicFrame>
        <p:nvGraphicFramePr>
          <p:cNvPr id="463" name="Tabela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14615"/>
              </p:ext>
            </p:extLst>
          </p:nvPr>
        </p:nvGraphicFramePr>
        <p:xfrm>
          <a:off x="2195736" y="1094400"/>
          <a:ext cx="6624736" cy="1371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003902"/>
                <a:gridCol w="1956340"/>
                <a:gridCol w="664494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Center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Secundário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Estrutura de TIC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Política de Segurança da Informação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Gestão de Risco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64" name="Round Same Side Corner Rectangle 76"/>
          <p:cNvSpPr/>
          <p:nvPr/>
        </p:nvSpPr>
        <p:spPr>
          <a:xfrm>
            <a:off x="2195736" y="836712"/>
            <a:ext cx="6642360" cy="256745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PT" sz="1200" b="1" dirty="0">
                <a:solidFill>
                  <a:schemeClr val="bg1"/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                          </a:t>
            </a: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Projetos Relacionados                                                               Portfólio                          Risco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endParaRPr lang="ro-RO" sz="1200" b="1" dirty="0">
              <a:solidFill>
                <a:schemeClr val="bg1"/>
              </a:solidFill>
            </a:endParaRPr>
          </a:p>
        </p:txBody>
      </p:sp>
      <p:sp>
        <p:nvSpPr>
          <p:cNvPr id="465" name="Rounded Rectangle 58"/>
          <p:cNvSpPr/>
          <p:nvPr/>
        </p:nvSpPr>
        <p:spPr>
          <a:xfrm>
            <a:off x="313903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6" name="Group 1"/>
          <p:cNvGrpSpPr/>
          <p:nvPr/>
        </p:nvGrpSpPr>
        <p:grpSpPr>
          <a:xfrm>
            <a:off x="2946944" y="2924944"/>
            <a:ext cx="1193008" cy="1121490"/>
            <a:chOff x="2425481" y="1458913"/>
            <a:chExt cx="1385887" cy="1387475"/>
          </a:xfrm>
        </p:grpSpPr>
        <p:sp>
          <p:nvSpPr>
            <p:cNvPr id="467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68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469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8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7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7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93" name="Group 72"/>
          <p:cNvGrpSpPr/>
          <p:nvPr/>
        </p:nvGrpSpPr>
        <p:grpSpPr>
          <a:xfrm rot="10800000">
            <a:off x="3484908" y="3068960"/>
            <a:ext cx="102493" cy="756570"/>
            <a:chOff x="1104900" y="1721644"/>
            <a:chExt cx="119063" cy="966789"/>
          </a:xfrm>
        </p:grpSpPr>
        <p:sp>
          <p:nvSpPr>
            <p:cNvPr id="49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9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96" name="Oval 17"/>
          <p:cNvSpPr>
            <a:spLocks noChangeArrowheads="1"/>
          </p:cNvSpPr>
          <p:nvPr/>
        </p:nvSpPr>
        <p:spPr bwMode="auto">
          <a:xfrm rot="5400000">
            <a:off x="343837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7" name="Rounded Rectangle 58"/>
          <p:cNvSpPr/>
          <p:nvPr/>
        </p:nvSpPr>
        <p:spPr>
          <a:xfrm>
            <a:off x="534015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8" name="Group 1"/>
          <p:cNvGrpSpPr/>
          <p:nvPr/>
        </p:nvGrpSpPr>
        <p:grpSpPr>
          <a:xfrm>
            <a:off x="5148064" y="2924944"/>
            <a:ext cx="1193008" cy="1121490"/>
            <a:chOff x="2425481" y="1458913"/>
            <a:chExt cx="1385887" cy="1387475"/>
          </a:xfrm>
        </p:grpSpPr>
        <p:sp>
          <p:nvSpPr>
            <p:cNvPr id="499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0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01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15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6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7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8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9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0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1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2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3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4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02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03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4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5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6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7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8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9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0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1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2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3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4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25" name="Group 72"/>
          <p:cNvGrpSpPr/>
          <p:nvPr/>
        </p:nvGrpSpPr>
        <p:grpSpPr>
          <a:xfrm rot="10800000">
            <a:off x="5686028" y="3068961"/>
            <a:ext cx="102493" cy="756570"/>
            <a:chOff x="1104900" y="1721644"/>
            <a:chExt cx="119063" cy="966789"/>
          </a:xfrm>
        </p:grpSpPr>
        <p:sp>
          <p:nvSpPr>
            <p:cNvPr id="526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27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28" name="Oval 17"/>
          <p:cNvSpPr>
            <a:spLocks noChangeArrowheads="1"/>
          </p:cNvSpPr>
          <p:nvPr/>
        </p:nvSpPr>
        <p:spPr bwMode="auto">
          <a:xfrm rot="5400000">
            <a:off x="563949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9" name="Rounded Rectangle 58"/>
          <p:cNvSpPr/>
          <p:nvPr/>
        </p:nvSpPr>
        <p:spPr>
          <a:xfrm>
            <a:off x="7572398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0" name="Group 1"/>
          <p:cNvGrpSpPr/>
          <p:nvPr/>
        </p:nvGrpSpPr>
        <p:grpSpPr>
          <a:xfrm>
            <a:off x="7380312" y="2924944"/>
            <a:ext cx="1193008" cy="1121490"/>
            <a:chOff x="2425481" y="1458913"/>
            <a:chExt cx="1385887" cy="1387475"/>
          </a:xfrm>
        </p:grpSpPr>
        <p:sp>
          <p:nvSpPr>
            <p:cNvPr id="5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33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47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8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9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0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1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2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4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5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6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34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35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6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7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8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9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0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1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2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3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4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5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6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57" name="Group 72"/>
          <p:cNvGrpSpPr/>
          <p:nvPr/>
        </p:nvGrpSpPr>
        <p:grpSpPr>
          <a:xfrm rot="10800000">
            <a:off x="7918276" y="3068960"/>
            <a:ext cx="102493" cy="756570"/>
            <a:chOff x="1104900" y="1721644"/>
            <a:chExt cx="119063" cy="966789"/>
          </a:xfrm>
        </p:grpSpPr>
        <p:sp>
          <p:nvSpPr>
            <p:cNvPr id="558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59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60" name="Oval 17"/>
          <p:cNvSpPr>
            <a:spLocks noChangeArrowheads="1"/>
          </p:cNvSpPr>
          <p:nvPr/>
        </p:nvSpPr>
        <p:spPr bwMode="auto">
          <a:xfrm rot="5400000">
            <a:off x="7871739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60000">
                                      <p:cBhvr>
                                        <p:cTn id="33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620000">
                                      <p:cBhvr>
                                        <p:cTn id="75" dur="7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6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42" dur="7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5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189" grpId="0" animBg="1"/>
      <p:bldP spid="191" grpId="0" animBg="1"/>
      <p:bldP spid="192" grpId="0" animBg="1"/>
      <p:bldP spid="223" grpId="0" animBg="1"/>
      <p:bldP spid="224" grpId="0" animBg="1"/>
      <p:bldP spid="225" grpId="0" animBg="1"/>
      <p:bldP spid="226" grpId="0" animBg="1"/>
      <p:bldGraphic spid="227" grpId="0">
        <p:bldSub>
          <a:bldChart bld="series"/>
        </p:bldSub>
      </p:bldGraphic>
      <p:bldP spid="229" grpId="0" animBg="1"/>
      <p:bldP spid="446" grpId="0" animBg="1"/>
      <p:bldP spid="447" grpId="0"/>
      <p:bldP spid="448" grpId="0"/>
      <p:bldP spid="449" grpId="0"/>
      <p:bldP spid="450" grpId="0"/>
      <p:bldP spid="464" grpId="0" animBg="1"/>
      <p:bldP spid="465" grpId="0" animBg="1"/>
      <p:bldP spid="496" grpId="0" animBg="1"/>
      <p:bldP spid="497" grpId="0" animBg="1"/>
      <p:bldP spid="528" grpId="0" animBg="1"/>
      <p:bldP spid="529" grpId="0" animBg="1"/>
      <p:bldP spid="5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JUDEDITAL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89" name="Rectangle 44"/>
          <p:cNvSpPr/>
          <p:nvPr/>
        </p:nvSpPr>
        <p:spPr>
          <a:xfrm>
            <a:off x="342000" y="677308"/>
            <a:ext cx="1853736" cy="179574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83078" y="6296744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Rectangle 44"/>
          <p:cNvSpPr/>
          <p:nvPr/>
        </p:nvSpPr>
        <p:spPr>
          <a:xfrm>
            <a:off x="342300" y="2473053"/>
            <a:ext cx="8478172" cy="20358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2" name="Rounded Rectangle 58"/>
          <p:cNvSpPr/>
          <p:nvPr/>
        </p:nvSpPr>
        <p:spPr>
          <a:xfrm>
            <a:off x="713904" y="2264870"/>
            <a:ext cx="1001714" cy="20818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3" name="Group 1"/>
          <p:cNvGrpSpPr/>
          <p:nvPr/>
        </p:nvGrpSpPr>
        <p:grpSpPr>
          <a:xfrm>
            <a:off x="521817" y="784965"/>
            <a:ext cx="1385887" cy="1387475"/>
            <a:chOff x="2425481" y="1458913"/>
            <a:chExt cx="1385887" cy="1387475"/>
          </a:xfrm>
        </p:grpSpPr>
        <p:sp>
          <p:nvSpPr>
            <p:cNvPr id="194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5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196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210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1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3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4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5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6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7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8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9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197" name="Group 59"/>
            <p:cNvGrpSpPr/>
            <p:nvPr/>
          </p:nvGrpSpPr>
          <p:grpSpPr>
            <a:xfrm>
              <a:off x="2531840" y="1601787"/>
              <a:ext cx="1173169" cy="1208960"/>
              <a:chOff x="574673" y="1639887"/>
              <a:chExt cx="1173169" cy="1208960"/>
            </a:xfrm>
          </p:grpSpPr>
          <p:sp>
            <p:nvSpPr>
              <p:cNvPr id="198" name="TextBox 60"/>
              <p:cNvSpPr txBox="1"/>
              <p:nvPr/>
            </p:nvSpPr>
            <p:spPr>
              <a:xfrm>
                <a:off x="669923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9" name="TextBox 61"/>
              <p:cNvSpPr txBox="1"/>
              <p:nvPr/>
            </p:nvSpPr>
            <p:spPr>
              <a:xfrm>
                <a:off x="898523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0" name="TextBox 62"/>
              <p:cNvSpPr txBox="1"/>
              <p:nvPr/>
            </p:nvSpPr>
            <p:spPr>
              <a:xfrm>
                <a:off x="574673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1" name="TextBox 63"/>
              <p:cNvSpPr txBox="1"/>
              <p:nvPr/>
            </p:nvSpPr>
            <p:spPr>
              <a:xfrm>
                <a:off x="612772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2" name="TextBox 64"/>
              <p:cNvSpPr txBox="1"/>
              <p:nvPr/>
            </p:nvSpPr>
            <p:spPr>
              <a:xfrm>
                <a:off x="793748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3" name="TextBox 65"/>
              <p:cNvSpPr txBox="1"/>
              <p:nvPr/>
            </p:nvSpPr>
            <p:spPr>
              <a:xfrm>
                <a:off x="1074736" y="163988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4" name="TextBox 66"/>
              <p:cNvSpPr txBox="1"/>
              <p:nvPr/>
            </p:nvSpPr>
            <p:spPr>
              <a:xfrm>
                <a:off x="1336676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5" name="TextBox 67"/>
              <p:cNvSpPr txBox="1"/>
              <p:nvPr/>
            </p:nvSpPr>
            <p:spPr>
              <a:xfrm>
                <a:off x="1527176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" name="TextBox 68"/>
              <p:cNvSpPr txBox="1"/>
              <p:nvPr/>
            </p:nvSpPr>
            <p:spPr>
              <a:xfrm>
                <a:off x="1574802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" name="TextBox 69"/>
              <p:cNvSpPr txBox="1"/>
              <p:nvPr/>
            </p:nvSpPr>
            <p:spPr>
              <a:xfrm>
                <a:off x="1465265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8" name="TextBox 70"/>
              <p:cNvSpPr txBox="1"/>
              <p:nvPr/>
            </p:nvSpPr>
            <p:spPr>
              <a:xfrm>
                <a:off x="1231902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9" name="TextBox 71"/>
              <p:cNvSpPr txBox="1"/>
              <p:nvPr/>
            </p:nvSpPr>
            <p:spPr>
              <a:xfrm>
                <a:off x="1065215" y="27257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8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20" name="Group 72"/>
          <p:cNvGrpSpPr/>
          <p:nvPr/>
        </p:nvGrpSpPr>
        <p:grpSpPr>
          <a:xfrm rot="10800000">
            <a:off x="1155229" y="1034867"/>
            <a:ext cx="119063" cy="936006"/>
            <a:chOff x="1104900" y="1721644"/>
            <a:chExt cx="119063" cy="966789"/>
          </a:xfrm>
        </p:grpSpPr>
        <p:sp>
          <p:nvSpPr>
            <p:cNvPr id="221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22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23" name="Oval 17"/>
          <p:cNvSpPr>
            <a:spLocks noChangeArrowheads="1"/>
          </p:cNvSpPr>
          <p:nvPr/>
        </p:nvSpPr>
        <p:spPr bwMode="auto">
          <a:xfrm rot="5400000">
            <a:off x="1092522" y="1380632"/>
            <a:ext cx="244476" cy="24447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4" name="Round Same Side Corner Rectangle 76"/>
          <p:cNvSpPr/>
          <p:nvPr/>
        </p:nvSpPr>
        <p:spPr>
          <a:xfrm>
            <a:off x="331416" y="404665"/>
            <a:ext cx="1864320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Global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" name="Round Same Side Corner Rectangle 76"/>
          <p:cNvSpPr/>
          <p:nvPr/>
        </p:nvSpPr>
        <p:spPr>
          <a:xfrm>
            <a:off x="331416" y="4581128"/>
            <a:ext cx="8489056" cy="216024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dos Principais Componentes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Rectangle 44"/>
          <p:cNvSpPr/>
          <p:nvPr/>
        </p:nvSpPr>
        <p:spPr>
          <a:xfrm>
            <a:off x="340144" y="4797152"/>
            <a:ext cx="8480328" cy="172819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7" name="Chart 77"/>
          <p:cNvGraphicFramePr/>
          <p:nvPr>
            <p:extLst>
              <p:ext uri="{D42A27DB-BD31-4B8C-83A1-F6EECF244321}">
                <p14:modId xmlns:p14="http://schemas.microsoft.com/office/powerpoint/2010/main" val="3790034151"/>
              </p:ext>
            </p:extLst>
          </p:nvPr>
        </p:nvGraphicFramePr>
        <p:xfrm>
          <a:off x="331415" y="4797152"/>
          <a:ext cx="848905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9" name="Rounded Rectangle 58"/>
          <p:cNvSpPr/>
          <p:nvPr/>
        </p:nvSpPr>
        <p:spPr>
          <a:xfrm>
            <a:off x="875654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0" name="Group 1"/>
          <p:cNvGrpSpPr/>
          <p:nvPr/>
        </p:nvGrpSpPr>
        <p:grpSpPr>
          <a:xfrm>
            <a:off x="683568" y="2924944"/>
            <a:ext cx="1193008" cy="1121490"/>
            <a:chOff x="2425481" y="1458913"/>
            <a:chExt cx="1385887" cy="1387475"/>
          </a:xfrm>
        </p:grpSpPr>
        <p:sp>
          <p:nvSpPr>
            <p:cNvPr id="2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44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3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2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2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43" name="Group 72"/>
          <p:cNvGrpSpPr/>
          <p:nvPr/>
        </p:nvGrpSpPr>
        <p:grpSpPr>
          <a:xfrm rot="10800000">
            <a:off x="1221532" y="3068960"/>
            <a:ext cx="102493" cy="756570"/>
            <a:chOff x="1104900" y="1721644"/>
            <a:chExt cx="119063" cy="966789"/>
          </a:xfrm>
        </p:grpSpPr>
        <p:sp>
          <p:nvSpPr>
            <p:cNvPr id="44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4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46" name="Oval 17"/>
          <p:cNvSpPr>
            <a:spLocks noChangeArrowheads="1"/>
          </p:cNvSpPr>
          <p:nvPr/>
        </p:nvSpPr>
        <p:spPr bwMode="auto">
          <a:xfrm rot="5400000">
            <a:off x="1174995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7" name="Round Same Side Corner Rectangle 76"/>
          <p:cNvSpPr/>
          <p:nvPr/>
        </p:nvSpPr>
        <p:spPr>
          <a:xfrm>
            <a:off x="709062" y="2588742"/>
            <a:ext cx="1198642" cy="192186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Tecnológico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8" name="Round Same Side Corner Rectangle 76"/>
          <p:cNvSpPr/>
          <p:nvPr/>
        </p:nvSpPr>
        <p:spPr>
          <a:xfrm>
            <a:off x="2877319" y="2564904"/>
            <a:ext cx="1280367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Ambiente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9" name="Round Same Side Corner Rectangle 76"/>
          <p:cNvSpPr/>
          <p:nvPr/>
        </p:nvSpPr>
        <p:spPr>
          <a:xfrm>
            <a:off x="5148064" y="2564904"/>
            <a:ext cx="1190624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Humano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" name="Round Same Side Corner Rectangle 76"/>
          <p:cNvSpPr/>
          <p:nvPr/>
        </p:nvSpPr>
        <p:spPr>
          <a:xfrm>
            <a:off x="7347990" y="2564904"/>
            <a:ext cx="1222946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Processos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1" name="Grupo 450"/>
          <p:cNvGrpSpPr/>
          <p:nvPr/>
        </p:nvGrpSpPr>
        <p:grpSpPr>
          <a:xfrm>
            <a:off x="2217333" y="399600"/>
            <a:ext cx="3276000" cy="276999"/>
            <a:chOff x="2001309" y="400308"/>
            <a:chExt cx="3362779" cy="276999"/>
          </a:xfrm>
        </p:grpSpPr>
        <p:sp>
          <p:nvSpPr>
            <p:cNvPr id="452" name="Round Same Side Corner Rectangle 42"/>
            <p:cNvSpPr/>
            <p:nvPr/>
          </p:nvSpPr>
          <p:spPr>
            <a:xfrm>
              <a:off x="2031969" y="434882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ound Same Side Corner Rectangle 9"/>
            <p:cNvSpPr/>
            <p:nvPr/>
          </p:nvSpPr>
          <p:spPr>
            <a:xfrm rot="16200000" flipV="1">
              <a:off x="4401669" y="-301795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4" name="Round Same Side Corner Rectangle 8"/>
            <p:cNvSpPr/>
            <p:nvPr/>
          </p:nvSpPr>
          <p:spPr>
            <a:xfrm rot="16200000">
              <a:off x="2720280" y="-301982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5" name="TextBox 10"/>
            <p:cNvSpPr txBox="1"/>
            <p:nvPr/>
          </p:nvSpPr>
          <p:spPr>
            <a:xfrm>
              <a:off x="2048289" y="400308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56" name="TextBox 11"/>
            <p:cNvSpPr txBox="1"/>
            <p:nvPr/>
          </p:nvSpPr>
          <p:spPr>
            <a:xfrm>
              <a:off x="3702601" y="400308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pSp>
        <p:nvGrpSpPr>
          <p:cNvPr id="457" name="Grupo 456"/>
          <p:cNvGrpSpPr/>
          <p:nvPr/>
        </p:nvGrpSpPr>
        <p:grpSpPr>
          <a:xfrm>
            <a:off x="5544472" y="399102"/>
            <a:ext cx="3276000" cy="276999"/>
            <a:chOff x="5457693" y="404664"/>
            <a:chExt cx="3362779" cy="276999"/>
          </a:xfrm>
        </p:grpSpPr>
        <p:sp>
          <p:nvSpPr>
            <p:cNvPr id="458" name="Round Same Side Corner Rectangle 42"/>
            <p:cNvSpPr/>
            <p:nvPr/>
          </p:nvSpPr>
          <p:spPr>
            <a:xfrm>
              <a:off x="5488353" y="439238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9" name="Round Same Side Corner Rectangle 9"/>
            <p:cNvSpPr/>
            <p:nvPr/>
          </p:nvSpPr>
          <p:spPr>
            <a:xfrm rot="16200000" flipV="1">
              <a:off x="7858053" y="-297439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0" name="Round Same Side Corner Rectangle 8"/>
            <p:cNvSpPr/>
            <p:nvPr/>
          </p:nvSpPr>
          <p:spPr>
            <a:xfrm rot="16200000">
              <a:off x="6176664" y="-297626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1" name="TextBox 10"/>
            <p:cNvSpPr txBox="1"/>
            <p:nvPr/>
          </p:nvSpPr>
          <p:spPr>
            <a:xfrm>
              <a:off x="5504673" y="404664"/>
              <a:ext cx="16148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de Serviço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62" name="TextBox 11"/>
            <p:cNvSpPr txBox="1"/>
            <p:nvPr/>
          </p:nvSpPr>
          <p:spPr>
            <a:xfrm>
              <a:off x="7158985" y="404664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Tibérius Macedo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aphicFrame>
        <p:nvGraphicFramePr>
          <p:cNvPr id="463" name="Tabela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14615"/>
              </p:ext>
            </p:extLst>
          </p:nvPr>
        </p:nvGraphicFramePr>
        <p:xfrm>
          <a:off x="2195736" y="1094400"/>
          <a:ext cx="6624736" cy="1371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003902"/>
                <a:gridCol w="1956340"/>
                <a:gridCol w="664494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Center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Secundário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Estrutura de TIC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Política de Segurança da Informação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Gestão de Risco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64" name="Round Same Side Corner Rectangle 76"/>
          <p:cNvSpPr/>
          <p:nvPr/>
        </p:nvSpPr>
        <p:spPr>
          <a:xfrm>
            <a:off x="2195736" y="836712"/>
            <a:ext cx="6642360" cy="256745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PT" sz="1200" b="1" dirty="0">
                <a:solidFill>
                  <a:schemeClr val="bg1"/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                          </a:t>
            </a: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Projetos Relacionados                                                               Portfólio                          Risco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endParaRPr lang="ro-RO" sz="1200" b="1" dirty="0">
              <a:solidFill>
                <a:schemeClr val="bg1"/>
              </a:solidFill>
            </a:endParaRPr>
          </a:p>
        </p:txBody>
      </p:sp>
      <p:sp>
        <p:nvSpPr>
          <p:cNvPr id="465" name="Rounded Rectangle 58"/>
          <p:cNvSpPr/>
          <p:nvPr/>
        </p:nvSpPr>
        <p:spPr>
          <a:xfrm>
            <a:off x="313903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6" name="Group 1"/>
          <p:cNvGrpSpPr/>
          <p:nvPr/>
        </p:nvGrpSpPr>
        <p:grpSpPr>
          <a:xfrm>
            <a:off x="2946944" y="2924944"/>
            <a:ext cx="1193008" cy="1121490"/>
            <a:chOff x="2425481" y="1458913"/>
            <a:chExt cx="1385887" cy="1387475"/>
          </a:xfrm>
        </p:grpSpPr>
        <p:sp>
          <p:nvSpPr>
            <p:cNvPr id="467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68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469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8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7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7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93" name="Group 72"/>
          <p:cNvGrpSpPr/>
          <p:nvPr/>
        </p:nvGrpSpPr>
        <p:grpSpPr>
          <a:xfrm rot="10800000">
            <a:off x="3484908" y="3068960"/>
            <a:ext cx="102493" cy="756570"/>
            <a:chOff x="1104900" y="1721644"/>
            <a:chExt cx="119063" cy="966789"/>
          </a:xfrm>
        </p:grpSpPr>
        <p:sp>
          <p:nvSpPr>
            <p:cNvPr id="49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9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96" name="Oval 17"/>
          <p:cNvSpPr>
            <a:spLocks noChangeArrowheads="1"/>
          </p:cNvSpPr>
          <p:nvPr/>
        </p:nvSpPr>
        <p:spPr bwMode="auto">
          <a:xfrm rot="5400000">
            <a:off x="343837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7" name="Rounded Rectangle 58"/>
          <p:cNvSpPr/>
          <p:nvPr/>
        </p:nvSpPr>
        <p:spPr>
          <a:xfrm>
            <a:off x="534015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8" name="Group 1"/>
          <p:cNvGrpSpPr/>
          <p:nvPr/>
        </p:nvGrpSpPr>
        <p:grpSpPr>
          <a:xfrm>
            <a:off x="5148064" y="2924944"/>
            <a:ext cx="1193008" cy="1121490"/>
            <a:chOff x="2425481" y="1458913"/>
            <a:chExt cx="1385887" cy="1387475"/>
          </a:xfrm>
        </p:grpSpPr>
        <p:sp>
          <p:nvSpPr>
            <p:cNvPr id="499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0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01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15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6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7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8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9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0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1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2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3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4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02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03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4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5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6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7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8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9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0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1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2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3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4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25" name="Group 72"/>
          <p:cNvGrpSpPr/>
          <p:nvPr/>
        </p:nvGrpSpPr>
        <p:grpSpPr>
          <a:xfrm rot="10800000">
            <a:off x="5686028" y="3068961"/>
            <a:ext cx="102493" cy="756570"/>
            <a:chOff x="1104900" y="1721644"/>
            <a:chExt cx="119063" cy="966789"/>
          </a:xfrm>
        </p:grpSpPr>
        <p:sp>
          <p:nvSpPr>
            <p:cNvPr id="526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27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28" name="Oval 17"/>
          <p:cNvSpPr>
            <a:spLocks noChangeArrowheads="1"/>
          </p:cNvSpPr>
          <p:nvPr/>
        </p:nvSpPr>
        <p:spPr bwMode="auto">
          <a:xfrm rot="5400000">
            <a:off x="563949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9" name="Rounded Rectangle 58"/>
          <p:cNvSpPr/>
          <p:nvPr/>
        </p:nvSpPr>
        <p:spPr>
          <a:xfrm>
            <a:off x="7572398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0" name="Group 1"/>
          <p:cNvGrpSpPr/>
          <p:nvPr/>
        </p:nvGrpSpPr>
        <p:grpSpPr>
          <a:xfrm>
            <a:off x="7380312" y="2924944"/>
            <a:ext cx="1193008" cy="1121490"/>
            <a:chOff x="2425481" y="1458913"/>
            <a:chExt cx="1385887" cy="1387475"/>
          </a:xfrm>
        </p:grpSpPr>
        <p:sp>
          <p:nvSpPr>
            <p:cNvPr id="5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33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47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8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9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0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1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2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4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5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6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34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35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6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7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8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9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0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1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2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3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4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5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6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57" name="Group 72"/>
          <p:cNvGrpSpPr/>
          <p:nvPr/>
        </p:nvGrpSpPr>
        <p:grpSpPr>
          <a:xfrm rot="10800000">
            <a:off x="7918276" y="3068960"/>
            <a:ext cx="102493" cy="756570"/>
            <a:chOff x="1104900" y="1721644"/>
            <a:chExt cx="119063" cy="966789"/>
          </a:xfrm>
        </p:grpSpPr>
        <p:sp>
          <p:nvSpPr>
            <p:cNvPr id="558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59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60" name="Oval 17"/>
          <p:cNvSpPr>
            <a:spLocks noChangeArrowheads="1"/>
          </p:cNvSpPr>
          <p:nvPr/>
        </p:nvSpPr>
        <p:spPr bwMode="auto">
          <a:xfrm rot="5400000">
            <a:off x="7871739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900000">
                                      <p:cBhvr>
                                        <p:cTn id="33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720000">
                                      <p:cBhvr>
                                        <p:cTn id="75" dur="7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440000">
                                      <p:cBhvr>
                                        <p:cTn id="126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42" dur="7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5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189" grpId="0" animBg="1"/>
      <p:bldP spid="191" grpId="0" animBg="1"/>
      <p:bldP spid="192" grpId="0" animBg="1"/>
      <p:bldP spid="223" grpId="0" animBg="1"/>
      <p:bldP spid="224" grpId="0" animBg="1"/>
      <p:bldP spid="225" grpId="0" animBg="1"/>
      <p:bldP spid="226" grpId="0" animBg="1"/>
      <p:bldGraphic spid="227" grpId="0">
        <p:bldSub>
          <a:bldChart bld="series"/>
        </p:bldSub>
      </p:bldGraphic>
      <p:bldP spid="229" grpId="0" animBg="1"/>
      <p:bldP spid="446" grpId="0" animBg="1"/>
      <p:bldP spid="447" grpId="0"/>
      <p:bldP spid="448" grpId="0"/>
      <p:bldP spid="449" grpId="0"/>
      <p:bldP spid="450" grpId="0"/>
      <p:bldP spid="464" grpId="0" animBg="1"/>
      <p:bldP spid="465" grpId="0" animBg="1"/>
      <p:bldP spid="496" grpId="0" animBg="1"/>
      <p:bldP spid="497" grpId="0" animBg="1"/>
      <p:bldP spid="528" grpId="0" animBg="1"/>
      <p:bldP spid="529" grpId="0" animBg="1"/>
      <p:bldP spid="5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DEPOIMENTO ACOLHEDOR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89" name="Rectangle 44"/>
          <p:cNvSpPr/>
          <p:nvPr/>
        </p:nvSpPr>
        <p:spPr>
          <a:xfrm>
            <a:off x="342000" y="677308"/>
            <a:ext cx="1853736" cy="179574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83078" y="6296744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Rectangle 44"/>
          <p:cNvSpPr/>
          <p:nvPr/>
        </p:nvSpPr>
        <p:spPr>
          <a:xfrm>
            <a:off x="342300" y="2473053"/>
            <a:ext cx="8478172" cy="20358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2" name="Rounded Rectangle 58"/>
          <p:cNvSpPr/>
          <p:nvPr/>
        </p:nvSpPr>
        <p:spPr>
          <a:xfrm>
            <a:off x="713904" y="2264870"/>
            <a:ext cx="1001714" cy="20818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67%</a:t>
            </a:r>
            <a:endParaRPr lang="ro-RO" sz="1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3" name="Group 1"/>
          <p:cNvGrpSpPr/>
          <p:nvPr/>
        </p:nvGrpSpPr>
        <p:grpSpPr>
          <a:xfrm>
            <a:off x="521817" y="784965"/>
            <a:ext cx="1385887" cy="1387475"/>
            <a:chOff x="2425481" y="1458913"/>
            <a:chExt cx="1385887" cy="1387475"/>
          </a:xfrm>
        </p:grpSpPr>
        <p:sp>
          <p:nvSpPr>
            <p:cNvPr id="194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5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196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210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1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3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4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5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6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7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8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9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197" name="Group 59"/>
            <p:cNvGrpSpPr/>
            <p:nvPr/>
          </p:nvGrpSpPr>
          <p:grpSpPr>
            <a:xfrm>
              <a:off x="2531840" y="1601787"/>
              <a:ext cx="1173169" cy="1208960"/>
              <a:chOff x="574673" y="1639887"/>
              <a:chExt cx="1173169" cy="1208960"/>
            </a:xfrm>
          </p:grpSpPr>
          <p:sp>
            <p:nvSpPr>
              <p:cNvPr id="198" name="TextBox 60"/>
              <p:cNvSpPr txBox="1"/>
              <p:nvPr/>
            </p:nvSpPr>
            <p:spPr>
              <a:xfrm>
                <a:off x="669923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9" name="TextBox 61"/>
              <p:cNvSpPr txBox="1"/>
              <p:nvPr/>
            </p:nvSpPr>
            <p:spPr>
              <a:xfrm>
                <a:off x="898523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0" name="TextBox 62"/>
              <p:cNvSpPr txBox="1"/>
              <p:nvPr/>
            </p:nvSpPr>
            <p:spPr>
              <a:xfrm>
                <a:off x="574673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1" name="TextBox 63"/>
              <p:cNvSpPr txBox="1"/>
              <p:nvPr/>
            </p:nvSpPr>
            <p:spPr>
              <a:xfrm>
                <a:off x="612772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2" name="TextBox 64"/>
              <p:cNvSpPr txBox="1"/>
              <p:nvPr/>
            </p:nvSpPr>
            <p:spPr>
              <a:xfrm>
                <a:off x="793748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3" name="TextBox 65"/>
              <p:cNvSpPr txBox="1"/>
              <p:nvPr/>
            </p:nvSpPr>
            <p:spPr>
              <a:xfrm>
                <a:off x="1074736" y="163988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4" name="TextBox 66"/>
              <p:cNvSpPr txBox="1"/>
              <p:nvPr/>
            </p:nvSpPr>
            <p:spPr>
              <a:xfrm>
                <a:off x="1336676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5" name="TextBox 67"/>
              <p:cNvSpPr txBox="1"/>
              <p:nvPr/>
            </p:nvSpPr>
            <p:spPr>
              <a:xfrm>
                <a:off x="1527176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" name="TextBox 68"/>
              <p:cNvSpPr txBox="1"/>
              <p:nvPr/>
            </p:nvSpPr>
            <p:spPr>
              <a:xfrm>
                <a:off x="1574802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" name="TextBox 69"/>
              <p:cNvSpPr txBox="1"/>
              <p:nvPr/>
            </p:nvSpPr>
            <p:spPr>
              <a:xfrm>
                <a:off x="1465265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8" name="TextBox 70"/>
              <p:cNvSpPr txBox="1"/>
              <p:nvPr/>
            </p:nvSpPr>
            <p:spPr>
              <a:xfrm>
                <a:off x="1231902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9" name="TextBox 71"/>
              <p:cNvSpPr txBox="1"/>
              <p:nvPr/>
            </p:nvSpPr>
            <p:spPr>
              <a:xfrm>
                <a:off x="1065215" y="27257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8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20" name="Group 72"/>
          <p:cNvGrpSpPr/>
          <p:nvPr/>
        </p:nvGrpSpPr>
        <p:grpSpPr>
          <a:xfrm rot="10800000">
            <a:off x="1155229" y="1034867"/>
            <a:ext cx="119063" cy="936006"/>
            <a:chOff x="1104900" y="1721644"/>
            <a:chExt cx="119063" cy="966789"/>
          </a:xfrm>
        </p:grpSpPr>
        <p:sp>
          <p:nvSpPr>
            <p:cNvPr id="221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22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23" name="Oval 17"/>
          <p:cNvSpPr>
            <a:spLocks noChangeArrowheads="1"/>
          </p:cNvSpPr>
          <p:nvPr/>
        </p:nvSpPr>
        <p:spPr bwMode="auto">
          <a:xfrm rot="5400000">
            <a:off x="1092522" y="1380632"/>
            <a:ext cx="244476" cy="24447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4" name="Round Same Side Corner Rectangle 76"/>
          <p:cNvSpPr/>
          <p:nvPr/>
        </p:nvSpPr>
        <p:spPr>
          <a:xfrm>
            <a:off x="331416" y="404665"/>
            <a:ext cx="1864320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Global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" name="Round Same Side Corner Rectangle 76"/>
          <p:cNvSpPr/>
          <p:nvPr/>
        </p:nvSpPr>
        <p:spPr>
          <a:xfrm>
            <a:off x="331416" y="4581128"/>
            <a:ext cx="8489056" cy="216024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dos Principais Componentes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Rectangle 44"/>
          <p:cNvSpPr/>
          <p:nvPr/>
        </p:nvSpPr>
        <p:spPr>
          <a:xfrm>
            <a:off x="340144" y="4797152"/>
            <a:ext cx="8480328" cy="172819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7" name="Chart 77"/>
          <p:cNvGraphicFramePr/>
          <p:nvPr>
            <p:extLst>
              <p:ext uri="{D42A27DB-BD31-4B8C-83A1-F6EECF244321}">
                <p14:modId xmlns:p14="http://schemas.microsoft.com/office/powerpoint/2010/main" val="67588165"/>
              </p:ext>
            </p:extLst>
          </p:nvPr>
        </p:nvGraphicFramePr>
        <p:xfrm>
          <a:off x="331415" y="4797152"/>
          <a:ext cx="848905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9" name="Rounded Rectangle 58"/>
          <p:cNvSpPr/>
          <p:nvPr/>
        </p:nvSpPr>
        <p:spPr>
          <a:xfrm>
            <a:off x="875654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0" name="Group 1"/>
          <p:cNvGrpSpPr/>
          <p:nvPr/>
        </p:nvGrpSpPr>
        <p:grpSpPr>
          <a:xfrm>
            <a:off x="683568" y="2924944"/>
            <a:ext cx="1193008" cy="1121490"/>
            <a:chOff x="2425481" y="1458913"/>
            <a:chExt cx="1385887" cy="1387475"/>
          </a:xfrm>
        </p:grpSpPr>
        <p:sp>
          <p:nvSpPr>
            <p:cNvPr id="2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44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3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2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2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43" name="Group 72"/>
          <p:cNvGrpSpPr/>
          <p:nvPr/>
        </p:nvGrpSpPr>
        <p:grpSpPr>
          <a:xfrm rot="10800000">
            <a:off x="1221532" y="3068960"/>
            <a:ext cx="102493" cy="756570"/>
            <a:chOff x="1104900" y="1721644"/>
            <a:chExt cx="119063" cy="966789"/>
          </a:xfrm>
        </p:grpSpPr>
        <p:sp>
          <p:nvSpPr>
            <p:cNvPr id="44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4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46" name="Oval 17"/>
          <p:cNvSpPr>
            <a:spLocks noChangeArrowheads="1"/>
          </p:cNvSpPr>
          <p:nvPr/>
        </p:nvSpPr>
        <p:spPr bwMode="auto">
          <a:xfrm rot="5400000">
            <a:off x="1174995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7" name="Round Same Side Corner Rectangle 76"/>
          <p:cNvSpPr/>
          <p:nvPr/>
        </p:nvSpPr>
        <p:spPr>
          <a:xfrm>
            <a:off x="709062" y="2588742"/>
            <a:ext cx="1198642" cy="192186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Tecnológico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8" name="Round Same Side Corner Rectangle 76"/>
          <p:cNvSpPr/>
          <p:nvPr/>
        </p:nvSpPr>
        <p:spPr>
          <a:xfrm>
            <a:off x="2877319" y="2564904"/>
            <a:ext cx="1280367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Ambiente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9" name="Round Same Side Corner Rectangle 76"/>
          <p:cNvSpPr/>
          <p:nvPr/>
        </p:nvSpPr>
        <p:spPr>
          <a:xfrm>
            <a:off x="5148064" y="2564904"/>
            <a:ext cx="1190624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Humano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" name="Round Same Side Corner Rectangle 76"/>
          <p:cNvSpPr/>
          <p:nvPr/>
        </p:nvSpPr>
        <p:spPr>
          <a:xfrm>
            <a:off x="7347990" y="2564904"/>
            <a:ext cx="1222946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Processos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1" name="Grupo 450"/>
          <p:cNvGrpSpPr/>
          <p:nvPr/>
        </p:nvGrpSpPr>
        <p:grpSpPr>
          <a:xfrm>
            <a:off x="2217333" y="399600"/>
            <a:ext cx="3276000" cy="276999"/>
            <a:chOff x="2001309" y="400308"/>
            <a:chExt cx="3362779" cy="276999"/>
          </a:xfrm>
        </p:grpSpPr>
        <p:sp>
          <p:nvSpPr>
            <p:cNvPr id="452" name="Round Same Side Corner Rectangle 42"/>
            <p:cNvSpPr/>
            <p:nvPr/>
          </p:nvSpPr>
          <p:spPr>
            <a:xfrm>
              <a:off x="2031969" y="434882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ound Same Side Corner Rectangle 9"/>
            <p:cNvSpPr/>
            <p:nvPr/>
          </p:nvSpPr>
          <p:spPr>
            <a:xfrm rot="16200000" flipV="1">
              <a:off x="4401669" y="-301795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4" name="Round Same Side Corner Rectangle 8"/>
            <p:cNvSpPr/>
            <p:nvPr/>
          </p:nvSpPr>
          <p:spPr>
            <a:xfrm rot="16200000">
              <a:off x="2720280" y="-301982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5" name="TextBox 10"/>
            <p:cNvSpPr txBox="1"/>
            <p:nvPr/>
          </p:nvSpPr>
          <p:spPr>
            <a:xfrm>
              <a:off x="2048289" y="400308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56" name="TextBox 11"/>
            <p:cNvSpPr txBox="1"/>
            <p:nvPr/>
          </p:nvSpPr>
          <p:spPr>
            <a:xfrm>
              <a:off x="3702601" y="400308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Carla Malta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pSp>
        <p:nvGrpSpPr>
          <p:cNvPr id="457" name="Grupo 456"/>
          <p:cNvGrpSpPr/>
          <p:nvPr/>
        </p:nvGrpSpPr>
        <p:grpSpPr>
          <a:xfrm>
            <a:off x="5544472" y="399102"/>
            <a:ext cx="3276000" cy="276999"/>
            <a:chOff x="5457693" y="404664"/>
            <a:chExt cx="3362779" cy="276999"/>
          </a:xfrm>
        </p:grpSpPr>
        <p:sp>
          <p:nvSpPr>
            <p:cNvPr id="458" name="Round Same Side Corner Rectangle 42"/>
            <p:cNvSpPr/>
            <p:nvPr/>
          </p:nvSpPr>
          <p:spPr>
            <a:xfrm>
              <a:off x="5488353" y="439238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9" name="Round Same Side Corner Rectangle 9"/>
            <p:cNvSpPr/>
            <p:nvPr/>
          </p:nvSpPr>
          <p:spPr>
            <a:xfrm rot="16200000" flipV="1">
              <a:off x="7858053" y="-297439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0" name="Round Same Side Corner Rectangle 8"/>
            <p:cNvSpPr/>
            <p:nvPr/>
          </p:nvSpPr>
          <p:spPr>
            <a:xfrm rot="16200000">
              <a:off x="6176664" y="-297626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1" name="TextBox 10"/>
            <p:cNvSpPr txBox="1"/>
            <p:nvPr/>
          </p:nvSpPr>
          <p:spPr>
            <a:xfrm>
              <a:off x="5504673" y="404664"/>
              <a:ext cx="16148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de Serviço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62" name="TextBox 11"/>
            <p:cNvSpPr txBox="1"/>
            <p:nvPr/>
          </p:nvSpPr>
          <p:spPr>
            <a:xfrm>
              <a:off x="7158985" y="404664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aphicFrame>
        <p:nvGraphicFramePr>
          <p:cNvPr id="463" name="Tabela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43119"/>
              </p:ext>
            </p:extLst>
          </p:nvPr>
        </p:nvGraphicFramePr>
        <p:xfrm>
          <a:off x="2195736" y="1094400"/>
          <a:ext cx="6624736" cy="1371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003902"/>
                <a:gridCol w="1956340"/>
                <a:gridCol w="664494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Sistema de Gravação de Audiências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Sistemas Judiciais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Política de Segurança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da Informação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Gestão de Riscos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64" name="Round Same Side Corner Rectangle 76"/>
          <p:cNvSpPr/>
          <p:nvPr/>
        </p:nvSpPr>
        <p:spPr>
          <a:xfrm>
            <a:off x="2195736" y="836712"/>
            <a:ext cx="6642360" cy="256745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PT" sz="1200" b="1" dirty="0">
                <a:solidFill>
                  <a:schemeClr val="bg1"/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                          </a:t>
            </a: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Projetos Relacionados                                                               Portfólio                          Risco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endParaRPr lang="ro-RO" sz="1200" b="1" dirty="0">
              <a:solidFill>
                <a:schemeClr val="bg1"/>
              </a:solidFill>
            </a:endParaRPr>
          </a:p>
        </p:txBody>
      </p:sp>
      <p:sp>
        <p:nvSpPr>
          <p:cNvPr id="465" name="Rounded Rectangle 58"/>
          <p:cNvSpPr/>
          <p:nvPr/>
        </p:nvSpPr>
        <p:spPr>
          <a:xfrm>
            <a:off x="313903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6" name="Group 1"/>
          <p:cNvGrpSpPr/>
          <p:nvPr/>
        </p:nvGrpSpPr>
        <p:grpSpPr>
          <a:xfrm>
            <a:off x="2946944" y="2924944"/>
            <a:ext cx="1193008" cy="1121490"/>
            <a:chOff x="2425481" y="1458913"/>
            <a:chExt cx="1385887" cy="1387475"/>
          </a:xfrm>
        </p:grpSpPr>
        <p:sp>
          <p:nvSpPr>
            <p:cNvPr id="467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68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469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8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7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7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93" name="Group 72"/>
          <p:cNvGrpSpPr/>
          <p:nvPr/>
        </p:nvGrpSpPr>
        <p:grpSpPr>
          <a:xfrm rot="10800000">
            <a:off x="3484908" y="3068960"/>
            <a:ext cx="102493" cy="756570"/>
            <a:chOff x="1104900" y="1721644"/>
            <a:chExt cx="119063" cy="966789"/>
          </a:xfrm>
        </p:grpSpPr>
        <p:sp>
          <p:nvSpPr>
            <p:cNvPr id="49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9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96" name="Oval 17"/>
          <p:cNvSpPr>
            <a:spLocks noChangeArrowheads="1"/>
          </p:cNvSpPr>
          <p:nvPr/>
        </p:nvSpPr>
        <p:spPr bwMode="auto">
          <a:xfrm rot="5400000">
            <a:off x="343837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7" name="Rounded Rectangle 58"/>
          <p:cNvSpPr/>
          <p:nvPr/>
        </p:nvSpPr>
        <p:spPr>
          <a:xfrm>
            <a:off x="534015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8" name="Group 1"/>
          <p:cNvGrpSpPr/>
          <p:nvPr/>
        </p:nvGrpSpPr>
        <p:grpSpPr>
          <a:xfrm>
            <a:off x="5148064" y="2924944"/>
            <a:ext cx="1193008" cy="1121490"/>
            <a:chOff x="2425481" y="1458913"/>
            <a:chExt cx="1385887" cy="1387475"/>
          </a:xfrm>
        </p:grpSpPr>
        <p:sp>
          <p:nvSpPr>
            <p:cNvPr id="499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0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01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15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6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7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8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9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0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1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2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3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4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02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03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4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5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6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7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8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9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0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1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2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3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4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25" name="Group 72"/>
          <p:cNvGrpSpPr/>
          <p:nvPr/>
        </p:nvGrpSpPr>
        <p:grpSpPr>
          <a:xfrm rot="10800000">
            <a:off x="5686028" y="3068961"/>
            <a:ext cx="102493" cy="756570"/>
            <a:chOff x="1104900" y="1721644"/>
            <a:chExt cx="119063" cy="966789"/>
          </a:xfrm>
        </p:grpSpPr>
        <p:sp>
          <p:nvSpPr>
            <p:cNvPr id="526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27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28" name="Oval 17"/>
          <p:cNvSpPr>
            <a:spLocks noChangeArrowheads="1"/>
          </p:cNvSpPr>
          <p:nvPr/>
        </p:nvSpPr>
        <p:spPr bwMode="auto">
          <a:xfrm rot="5400000">
            <a:off x="563949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9" name="Rounded Rectangle 58"/>
          <p:cNvSpPr/>
          <p:nvPr/>
        </p:nvSpPr>
        <p:spPr>
          <a:xfrm>
            <a:off x="7572398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0" name="Group 1"/>
          <p:cNvGrpSpPr/>
          <p:nvPr/>
        </p:nvGrpSpPr>
        <p:grpSpPr>
          <a:xfrm>
            <a:off x="7380312" y="2924944"/>
            <a:ext cx="1193008" cy="1121490"/>
            <a:chOff x="2425481" y="1458913"/>
            <a:chExt cx="1385887" cy="1387475"/>
          </a:xfrm>
        </p:grpSpPr>
        <p:sp>
          <p:nvSpPr>
            <p:cNvPr id="5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33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47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8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9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0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1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2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4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5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6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34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35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6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7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8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9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0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1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2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3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4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5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6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57" name="Group 72"/>
          <p:cNvGrpSpPr/>
          <p:nvPr/>
        </p:nvGrpSpPr>
        <p:grpSpPr>
          <a:xfrm rot="10800000">
            <a:off x="7918276" y="3068960"/>
            <a:ext cx="102493" cy="756570"/>
            <a:chOff x="1104900" y="1721644"/>
            <a:chExt cx="119063" cy="966789"/>
          </a:xfrm>
        </p:grpSpPr>
        <p:sp>
          <p:nvSpPr>
            <p:cNvPr id="558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59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60" name="Oval 17"/>
          <p:cNvSpPr>
            <a:spLocks noChangeArrowheads="1"/>
          </p:cNvSpPr>
          <p:nvPr/>
        </p:nvSpPr>
        <p:spPr bwMode="auto">
          <a:xfrm rot="5400000">
            <a:off x="7871739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680000">
                                      <p:cBhvr>
                                        <p:cTn id="33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160000">
                                      <p:cBhvr>
                                        <p:cTn id="75" dur="7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6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42" dur="7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5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189" grpId="0" animBg="1"/>
      <p:bldP spid="191" grpId="0" animBg="1"/>
      <p:bldP spid="192" grpId="0" animBg="1"/>
      <p:bldP spid="223" grpId="0" animBg="1"/>
      <p:bldP spid="224" grpId="0" animBg="1"/>
      <p:bldP spid="225" grpId="0" animBg="1"/>
      <p:bldP spid="226" grpId="0" animBg="1"/>
      <p:bldGraphic spid="227" grpId="0">
        <p:bldSub>
          <a:bldChart bld="series"/>
        </p:bldSub>
      </p:bldGraphic>
      <p:bldP spid="229" grpId="0" animBg="1"/>
      <p:bldP spid="446" grpId="0" animBg="1"/>
      <p:bldP spid="447" grpId="0"/>
      <p:bldP spid="448" grpId="0"/>
      <p:bldP spid="449" grpId="0"/>
      <p:bldP spid="450" grpId="0"/>
      <p:bldP spid="464" grpId="0" animBg="1"/>
      <p:bldP spid="465" grpId="0" animBg="1"/>
      <p:bldP spid="496" grpId="0" animBg="1"/>
      <p:bldP spid="497" grpId="0" animBg="1"/>
      <p:bldP spid="528" grpId="0" animBg="1"/>
      <p:bldP spid="529" grpId="0" animBg="1"/>
      <p:bldP spid="5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SISTEMA JUIZADOS - DOS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89" name="Rectangle 44"/>
          <p:cNvSpPr/>
          <p:nvPr/>
        </p:nvSpPr>
        <p:spPr>
          <a:xfrm>
            <a:off x="342000" y="677308"/>
            <a:ext cx="1853736" cy="179574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83078" y="6296744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Rectangle 44"/>
          <p:cNvSpPr/>
          <p:nvPr/>
        </p:nvSpPr>
        <p:spPr>
          <a:xfrm>
            <a:off x="342300" y="2473053"/>
            <a:ext cx="8478172" cy="20358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2" name="Rounded Rectangle 58"/>
          <p:cNvSpPr/>
          <p:nvPr/>
        </p:nvSpPr>
        <p:spPr>
          <a:xfrm>
            <a:off x="713904" y="2264870"/>
            <a:ext cx="1001714" cy="20818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3" name="Group 1"/>
          <p:cNvGrpSpPr/>
          <p:nvPr/>
        </p:nvGrpSpPr>
        <p:grpSpPr>
          <a:xfrm>
            <a:off x="521817" y="784965"/>
            <a:ext cx="1385887" cy="1387475"/>
            <a:chOff x="2425481" y="1458913"/>
            <a:chExt cx="1385887" cy="1387475"/>
          </a:xfrm>
        </p:grpSpPr>
        <p:sp>
          <p:nvSpPr>
            <p:cNvPr id="194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5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196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210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1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3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4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5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6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7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8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9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197" name="Group 59"/>
            <p:cNvGrpSpPr/>
            <p:nvPr/>
          </p:nvGrpSpPr>
          <p:grpSpPr>
            <a:xfrm>
              <a:off x="2531840" y="1601787"/>
              <a:ext cx="1173169" cy="1208960"/>
              <a:chOff x="574673" y="1639887"/>
              <a:chExt cx="1173169" cy="1208960"/>
            </a:xfrm>
          </p:grpSpPr>
          <p:sp>
            <p:nvSpPr>
              <p:cNvPr id="198" name="TextBox 60"/>
              <p:cNvSpPr txBox="1"/>
              <p:nvPr/>
            </p:nvSpPr>
            <p:spPr>
              <a:xfrm>
                <a:off x="669923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9" name="TextBox 61"/>
              <p:cNvSpPr txBox="1"/>
              <p:nvPr/>
            </p:nvSpPr>
            <p:spPr>
              <a:xfrm>
                <a:off x="898523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0" name="TextBox 62"/>
              <p:cNvSpPr txBox="1"/>
              <p:nvPr/>
            </p:nvSpPr>
            <p:spPr>
              <a:xfrm>
                <a:off x="574673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1" name="TextBox 63"/>
              <p:cNvSpPr txBox="1"/>
              <p:nvPr/>
            </p:nvSpPr>
            <p:spPr>
              <a:xfrm>
                <a:off x="612772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2" name="TextBox 64"/>
              <p:cNvSpPr txBox="1"/>
              <p:nvPr/>
            </p:nvSpPr>
            <p:spPr>
              <a:xfrm>
                <a:off x="793748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3" name="TextBox 65"/>
              <p:cNvSpPr txBox="1"/>
              <p:nvPr/>
            </p:nvSpPr>
            <p:spPr>
              <a:xfrm>
                <a:off x="1074736" y="163988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4" name="TextBox 66"/>
              <p:cNvSpPr txBox="1"/>
              <p:nvPr/>
            </p:nvSpPr>
            <p:spPr>
              <a:xfrm>
                <a:off x="1336676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5" name="TextBox 67"/>
              <p:cNvSpPr txBox="1"/>
              <p:nvPr/>
            </p:nvSpPr>
            <p:spPr>
              <a:xfrm>
                <a:off x="1527176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" name="TextBox 68"/>
              <p:cNvSpPr txBox="1"/>
              <p:nvPr/>
            </p:nvSpPr>
            <p:spPr>
              <a:xfrm>
                <a:off x="1574802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" name="TextBox 69"/>
              <p:cNvSpPr txBox="1"/>
              <p:nvPr/>
            </p:nvSpPr>
            <p:spPr>
              <a:xfrm>
                <a:off x="1465265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8" name="TextBox 70"/>
              <p:cNvSpPr txBox="1"/>
              <p:nvPr/>
            </p:nvSpPr>
            <p:spPr>
              <a:xfrm>
                <a:off x="1231902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9" name="TextBox 71"/>
              <p:cNvSpPr txBox="1"/>
              <p:nvPr/>
            </p:nvSpPr>
            <p:spPr>
              <a:xfrm>
                <a:off x="1065215" y="27257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8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20" name="Group 72"/>
          <p:cNvGrpSpPr/>
          <p:nvPr/>
        </p:nvGrpSpPr>
        <p:grpSpPr>
          <a:xfrm rot="10800000">
            <a:off x="1155229" y="1034867"/>
            <a:ext cx="119063" cy="936006"/>
            <a:chOff x="1104900" y="1721644"/>
            <a:chExt cx="119063" cy="966789"/>
          </a:xfrm>
        </p:grpSpPr>
        <p:sp>
          <p:nvSpPr>
            <p:cNvPr id="221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22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23" name="Oval 17"/>
          <p:cNvSpPr>
            <a:spLocks noChangeArrowheads="1"/>
          </p:cNvSpPr>
          <p:nvPr/>
        </p:nvSpPr>
        <p:spPr bwMode="auto">
          <a:xfrm rot="5400000">
            <a:off x="1092522" y="1380632"/>
            <a:ext cx="244476" cy="24447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4" name="Round Same Side Corner Rectangle 76"/>
          <p:cNvSpPr/>
          <p:nvPr/>
        </p:nvSpPr>
        <p:spPr>
          <a:xfrm>
            <a:off x="331416" y="404665"/>
            <a:ext cx="1864320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Global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" name="Round Same Side Corner Rectangle 76"/>
          <p:cNvSpPr/>
          <p:nvPr/>
        </p:nvSpPr>
        <p:spPr>
          <a:xfrm>
            <a:off x="331416" y="4581128"/>
            <a:ext cx="8489056" cy="216024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dos Principais Componentes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Rectangle 44"/>
          <p:cNvSpPr/>
          <p:nvPr/>
        </p:nvSpPr>
        <p:spPr>
          <a:xfrm>
            <a:off x="340144" y="4797152"/>
            <a:ext cx="8480328" cy="172819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7" name="Chart 77"/>
          <p:cNvGraphicFramePr/>
          <p:nvPr>
            <p:extLst>
              <p:ext uri="{D42A27DB-BD31-4B8C-83A1-F6EECF244321}">
                <p14:modId xmlns:p14="http://schemas.microsoft.com/office/powerpoint/2010/main" val="3974199370"/>
              </p:ext>
            </p:extLst>
          </p:nvPr>
        </p:nvGraphicFramePr>
        <p:xfrm>
          <a:off x="331415" y="4797152"/>
          <a:ext cx="848905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9" name="Rounded Rectangle 58"/>
          <p:cNvSpPr/>
          <p:nvPr/>
        </p:nvSpPr>
        <p:spPr>
          <a:xfrm>
            <a:off x="875654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0" name="Group 1"/>
          <p:cNvGrpSpPr/>
          <p:nvPr/>
        </p:nvGrpSpPr>
        <p:grpSpPr>
          <a:xfrm>
            <a:off x="683568" y="2924944"/>
            <a:ext cx="1193008" cy="1121490"/>
            <a:chOff x="2425481" y="1458913"/>
            <a:chExt cx="1385887" cy="1387475"/>
          </a:xfrm>
        </p:grpSpPr>
        <p:sp>
          <p:nvSpPr>
            <p:cNvPr id="2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44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3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2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2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43" name="Group 72"/>
          <p:cNvGrpSpPr/>
          <p:nvPr/>
        </p:nvGrpSpPr>
        <p:grpSpPr>
          <a:xfrm rot="10800000">
            <a:off x="1221532" y="3068960"/>
            <a:ext cx="102493" cy="756570"/>
            <a:chOff x="1104900" y="1721644"/>
            <a:chExt cx="119063" cy="966789"/>
          </a:xfrm>
        </p:grpSpPr>
        <p:sp>
          <p:nvSpPr>
            <p:cNvPr id="44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4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46" name="Oval 17"/>
          <p:cNvSpPr>
            <a:spLocks noChangeArrowheads="1"/>
          </p:cNvSpPr>
          <p:nvPr/>
        </p:nvSpPr>
        <p:spPr bwMode="auto">
          <a:xfrm rot="5400000">
            <a:off x="1174995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7" name="Round Same Side Corner Rectangle 76"/>
          <p:cNvSpPr/>
          <p:nvPr/>
        </p:nvSpPr>
        <p:spPr>
          <a:xfrm>
            <a:off x="709062" y="2588742"/>
            <a:ext cx="1198642" cy="192186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Tecnológico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8" name="Round Same Side Corner Rectangle 76"/>
          <p:cNvSpPr/>
          <p:nvPr/>
        </p:nvSpPr>
        <p:spPr>
          <a:xfrm>
            <a:off x="2877319" y="2564904"/>
            <a:ext cx="1280367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Ambiente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9" name="Round Same Side Corner Rectangle 76"/>
          <p:cNvSpPr/>
          <p:nvPr/>
        </p:nvSpPr>
        <p:spPr>
          <a:xfrm>
            <a:off x="5148064" y="2564904"/>
            <a:ext cx="1190624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Humano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" name="Round Same Side Corner Rectangle 76"/>
          <p:cNvSpPr/>
          <p:nvPr/>
        </p:nvSpPr>
        <p:spPr>
          <a:xfrm>
            <a:off x="7347990" y="2564904"/>
            <a:ext cx="1222946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Processos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1" name="Grupo 450"/>
          <p:cNvGrpSpPr/>
          <p:nvPr/>
        </p:nvGrpSpPr>
        <p:grpSpPr>
          <a:xfrm>
            <a:off x="2217333" y="399600"/>
            <a:ext cx="3276000" cy="276999"/>
            <a:chOff x="2001309" y="400308"/>
            <a:chExt cx="3362779" cy="276999"/>
          </a:xfrm>
        </p:grpSpPr>
        <p:sp>
          <p:nvSpPr>
            <p:cNvPr id="452" name="Round Same Side Corner Rectangle 42"/>
            <p:cNvSpPr/>
            <p:nvPr/>
          </p:nvSpPr>
          <p:spPr>
            <a:xfrm>
              <a:off x="2031969" y="434882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ound Same Side Corner Rectangle 9"/>
            <p:cNvSpPr/>
            <p:nvPr/>
          </p:nvSpPr>
          <p:spPr>
            <a:xfrm rot="16200000" flipV="1">
              <a:off x="4401669" y="-301795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4" name="Round Same Side Corner Rectangle 8"/>
            <p:cNvSpPr/>
            <p:nvPr/>
          </p:nvSpPr>
          <p:spPr>
            <a:xfrm rot="16200000">
              <a:off x="2720280" y="-301982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5" name="TextBox 10"/>
            <p:cNvSpPr txBox="1"/>
            <p:nvPr/>
          </p:nvSpPr>
          <p:spPr>
            <a:xfrm>
              <a:off x="2048289" y="400308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56" name="TextBox 11"/>
            <p:cNvSpPr txBox="1"/>
            <p:nvPr/>
          </p:nvSpPr>
          <p:spPr>
            <a:xfrm>
              <a:off x="3702601" y="400308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Ailton Alfredo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pSp>
        <p:nvGrpSpPr>
          <p:cNvPr id="457" name="Grupo 456"/>
          <p:cNvGrpSpPr/>
          <p:nvPr/>
        </p:nvGrpSpPr>
        <p:grpSpPr>
          <a:xfrm>
            <a:off x="5544472" y="399102"/>
            <a:ext cx="3276000" cy="276999"/>
            <a:chOff x="5457693" y="404664"/>
            <a:chExt cx="3362779" cy="276999"/>
          </a:xfrm>
        </p:grpSpPr>
        <p:sp>
          <p:nvSpPr>
            <p:cNvPr id="458" name="Round Same Side Corner Rectangle 42"/>
            <p:cNvSpPr/>
            <p:nvPr/>
          </p:nvSpPr>
          <p:spPr>
            <a:xfrm>
              <a:off x="5488353" y="439238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9" name="Round Same Side Corner Rectangle 9"/>
            <p:cNvSpPr/>
            <p:nvPr/>
          </p:nvSpPr>
          <p:spPr>
            <a:xfrm rot="16200000" flipV="1">
              <a:off x="7858053" y="-297439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0" name="Round Same Side Corner Rectangle 8"/>
            <p:cNvSpPr/>
            <p:nvPr/>
          </p:nvSpPr>
          <p:spPr>
            <a:xfrm rot="16200000">
              <a:off x="6176664" y="-297626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1" name="TextBox 10"/>
            <p:cNvSpPr txBox="1"/>
            <p:nvPr/>
          </p:nvSpPr>
          <p:spPr>
            <a:xfrm>
              <a:off x="5504673" y="404664"/>
              <a:ext cx="16148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de Serviço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62" name="TextBox 11"/>
            <p:cNvSpPr txBox="1"/>
            <p:nvPr/>
          </p:nvSpPr>
          <p:spPr>
            <a:xfrm>
              <a:off x="7158985" y="404664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Luiz Eiras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aphicFrame>
        <p:nvGraphicFramePr>
          <p:cNvPr id="463" name="Tabela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849245"/>
              </p:ext>
            </p:extLst>
          </p:nvPr>
        </p:nvGraphicFramePr>
        <p:xfrm>
          <a:off x="2195736" y="1094400"/>
          <a:ext cx="6624736" cy="1371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003902"/>
                <a:gridCol w="1956340"/>
                <a:gridCol w="664494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Center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Secundário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Estrutura de TIC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Política de Segurança da Informação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Gestão de Risco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Colégio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Recursal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Sistemas Judiciais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64" name="Round Same Side Corner Rectangle 76"/>
          <p:cNvSpPr/>
          <p:nvPr/>
        </p:nvSpPr>
        <p:spPr>
          <a:xfrm>
            <a:off x="2195736" y="836712"/>
            <a:ext cx="6642360" cy="256745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PT" sz="1200" b="1" dirty="0">
                <a:solidFill>
                  <a:schemeClr val="bg1"/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                          </a:t>
            </a: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Projetos Relacionados                                                               Portfólio                          Risco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endParaRPr lang="ro-RO" sz="1200" b="1" dirty="0">
              <a:solidFill>
                <a:schemeClr val="bg1"/>
              </a:solidFill>
            </a:endParaRPr>
          </a:p>
        </p:txBody>
      </p:sp>
      <p:sp>
        <p:nvSpPr>
          <p:cNvPr id="465" name="Rounded Rectangle 58"/>
          <p:cNvSpPr/>
          <p:nvPr/>
        </p:nvSpPr>
        <p:spPr>
          <a:xfrm>
            <a:off x="313903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6" name="Group 1"/>
          <p:cNvGrpSpPr/>
          <p:nvPr/>
        </p:nvGrpSpPr>
        <p:grpSpPr>
          <a:xfrm>
            <a:off x="2946944" y="2924944"/>
            <a:ext cx="1193008" cy="1121490"/>
            <a:chOff x="2425481" y="1458913"/>
            <a:chExt cx="1385887" cy="1387475"/>
          </a:xfrm>
        </p:grpSpPr>
        <p:sp>
          <p:nvSpPr>
            <p:cNvPr id="467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68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469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8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7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7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93" name="Group 72"/>
          <p:cNvGrpSpPr/>
          <p:nvPr/>
        </p:nvGrpSpPr>
        <p:grpSpPr>
          <a:xfrm rot="10800000">
            <a:off x="3484908" y="3068960"/>
            <a:ext cx="102493" cy="756570"/>
            <a:chOff x="1104900" y="1721644"/>
            <a:chExt cx="119063" cy="966789"/>
          </a:xfrm>
        </p:grpSpPr>
        <p:sp>
          <p:nvSpPr>
            <p:cNvPr id="49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9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96" name="Oval 17"/>
          <p:cNvSpPr>
            <a:spLocks noChangeArrowheads="1"/>
          </p:cNvSpPr>
          <p:nvPr/>
        </p:nvSpPr>
        <p:spPr bwMode="auto">
          <a:xfrm rot="5400000">
            <a:off x="343837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7" name="Rounded Rectangle 58"/>
          <p:cNvSpPr/>
          <p:nvPr/>
        </p:nvSpPr>
        <p:spPr>
          <a:xfrm>
            <a:off x="534015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8" name="Group 1"/>
          <p:cNvGrpSpPr/>
          <p:nvPr/>
        </p:nvGrpSpPr>
        <p:grpSpPr>
          <a:xfrm>
            <a:off x="5148064" y="2924944"/>
            <a:ext cx="1193008" cy="1121490"/>
            <a:chOff x="2425481" y="1458913"/>
            <a:chExt cx="1385887" cy="1387475"/>
          </a:xfrm>
        </p:grpSpPr>
        <p:sp>
          <p:nvSpPr>
            <p:cNvPr id="499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0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01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15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6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7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8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9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0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1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2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3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4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02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03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4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5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6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7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8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9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0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1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2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3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4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25" name="Group 72"/>
          <p:cNvGrpSpPr/>
          <p:nvPr/>
        </p:nvGrpSpPr>
        <p:grpSpPr>
          <a:xfrm rot="10800000">
            <a:off x="5686028" y="3068961"/>
            <a:ext cx="102493" cy="756570"/>
            <a:chOff x="1104900" y="1721644"/>
            <a:chExt cx="119063" cy="966789"/>
          </a:xfrm>
        </p:grpSpPr>
        <p:sp>
          <p:nvSpPr>
            <p:cNvPr id="526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27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28" name="Oval 17"/>
          <p:cNvSpPr>
            <a:spLocks noChangeArrowheads="1"/>
          </p:cNvSpPr>
          <p:nvPr/>
        </p:nvSpPr>
        <p:spPr bwMode="auto">
          <a:xfrm rot="5400000">
            <a:off x="563949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9" name="Rounded Rectangle 58"/>
          <p:cNvSpPr/>
          <p:nvPr/>
        </p:nvSpPr>
        <p:spPr>
          <a:xfrm>
            <a:off x="7572398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0" name="Group 1"/>
          <p:cNvGrpSpPr/>
          <p:nvPr/>
        </p:nvGrpSpPr>
        <p:grpSpPr>
          <a:xfrm>
            <a:off x="7380312" y="2924944"/>
            <a:ext cx="1193008" cy="1121490"/>
            <a:chOff x="2425481" y="1458913"/>
            <a:chExt cx="1385887" cy="1387475"/>
          </a:xfrm>
        </p:grpSpPr>
        <p:sp>
          <p:nvSpPr>
            <p:cNvPr id="5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33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47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8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9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0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1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2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4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5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6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34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35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6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7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8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9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0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1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2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3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4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5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6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57" name="Group 72"/>
          <p:cNvGrpSpPr/>
          <p:nvPr/>
        </p:nvGrpSpPr>
        <p:grpSpPr>
          <a:xfrm rot="10800000">
            <a:off x="7918276" y="3068960"/>
            <a:ext cx="102493" cy="756570"/>
            <a:chOff x="1104900" y="1721644"/>
            <a:chExt cx="119063" cy="966789"/>
          </a:xfrm>
        </p:grpSpPr>
        <p:sp>
          <p:nvSpPr>
            <p:cNvPr id="558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59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60" name="Oval 17"/>
          <p:cNvSpPr>
            <a:spLocks noChangeArrowheads="1"/>
          </p:cNvSpPr>
          <p:nvPr/>
        </p:nvSpPr>
        <p:spPr bwMode="auto">
          <a:xfrm rot="5400000">
            <a:off x="7871739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900000">
                                      <p:cBhvr>
                                        <p:cTn id="33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900000">
                                      <p:cBhvr>
                                        <p:cTn id="75" dur="7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126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42" dur="7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5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189" grpId="0" animBg="1"/>
      <p:bldP spid="191" grpId="0" animBg="1"/>
      <p:bldP spid="192" grpId="0" animBg="1"/>
      <p:bldP spid="223" grpId="0" animBg="1"/>
      <p:bldP spid="224" grpId="0" animBg="1"/>
      <p:bldP spid="225" grpId="0" animBg="1"/>
      <p:bldP spid="226" grpId="0" animBg="1"/>
      <p:bldGraphic spid="227" grpId="0">
        <p:bldSub>
          <a:bldChart bld="series"/>
        </p:bldSub>
      </p:bldGraphic>
      <p:bldP spid="229" grpId="0" animBg="1"/>
      <p:bldP spid="446" grpId="0" animBg="1"/>
      <p:bldP spid="447" grpId="0"/>
      <p:bldP spid="448" grpId="0"/>
      <p:bldP spid="449" grpId="0"/>
      <p:bldP spid="450" grpId="0"/>
      <p:bldP spid="464" grpId="0" animBg="1"/>
      <p:bldP spid="465" grpId="0" animBg="1"/>
      <p:bldP spid="496" grpId="0" animBg="1"/>
      <p:bldP spid="497" grpId="0" animBg="1"/>
      <p:bldP spid="528" grpId="0" animBg="1"/>
      <p:bldP spid="529" grpId="0" animBg="1"/>
      <p:bldP spid="5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44"/>
          <p:cNvSpPr/>
          <p:nvPr/>
        </p:nvSpPr>
        <p:spPr>
          <a:xfrm>
            <a:off x="342000" y="677308"/>
            <a:ext cx="1853736" cy="179574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6" name="Title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JUDWIN – 1º GRAU</a:t>
            </a:r>
            <a:endParaRPr lang="ro-RO" sz="1600" dirty="0">
              <a:solidFill>
                <a:schemeClr val="bg1"/>
              </a:solidFill>
            </a:endParaRPr>
          </a:p>
        </p:txBody>
      </p:sp>
      <p:pic>
        <p:nvPicPr>
          <p:cNvPr id="227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83078" y="6296744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" name="Rectangle 44"/>
          <p:cNvSpPr/>
          <p:nvPr/>
        </p:nvSpPr>
        <p:spPr>
          <a:xfrm>
            <a:off x="342300" y="2473053"/>
            <a:ext cx="8478172" cy="20358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4" name="Rounded Rectangle 58"/>
          <p:cNvSpPr/>
          <p:nvPr/>
        </p:nvSpPr>
        <p:spPr>
          <a:xfrm>
            <a:off x="713904" y="2264870"/>
            <a:ext cx="1001714" cy="20818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5" name="Group 1"/>
          <p:cNvGrpSpPr/>
          <p:nvPr/>
        </p:nvGrpSpPr>
        <p:grpSpPr>
          <a:xfrm>
            <a:off x="521817" y="784965"/>
            <a:ext cx="1385887" cy="1387475"/>
            <a:chOff x="2425481" y="1458913"/>
            <a:chExt cx="1385887" cy="1387475"/>
          </a:xfrm>
        </p:grpSpPr>
        <p:sp>
          <p:nvSpPr>
            <p:cNvPr id="236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7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38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254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55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56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57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58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59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60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62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63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239" name="Group 59"/>
            <p:cNvGrpSpPr/>
            <p:nvPr/>
          </p:nvGrpSpPr>
          <p:grpSpPr>
            <a:xfrm>
              <a:off x="2531840" y="1601787"/>
              <a:ext cx="1173169" cy="1208960"/>
              <a:chOff x="574673" y="1639887"/>
              <a:chExt cx="1173169" cy="1208960"/>
            </a:xfrm>
          </p:grpSpPr>
          <p:sp>
            <p:nvSpPr>
              <p:cNvPr id="240" name="TextBox 60"/>
              <p:cNvSpPr txBox="1"/>
              <p:nvPr/>
            </p:nvSpPr>
            <p:spPr>
              <a:xfrm>
                <a:off x="669923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1" name="TextBox 61"/>
              <p:cNvSpPr txBox="1"/>
              <p:nvPr/>
            </p:nvSpPr>
            <p:spPr>
              <a:xfrm>
                <a:off x="898523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2" name="TextBox 62"/>
              <p:cNvSpPr txBox="1"/>
              <p:nvPr/>
            </p:nvSpPr>
            <p:spPr>
              <a:xfrm>
                <a:off x="574673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3" name="TextBox 63"/>
              <p:cNvSpPr txBox="1"/>
              <p:nvPr/>
            </p:nvSpPr>
            <p:spPr>
              <a:xfrm>
                <a:off x="612772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5" name="TextBox 64"/>
              <p:cNvSpPr txBox="1"/>
              <p:nvPr/>
            </p:nvSpPr>
            <p:spPr>
              <a:xfrm>
                <a:off x="793748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7" name="TextBox 65"/>
              <p:cNvSpPr txBox="1"/>
              <p:nvPr/>
            </p:nvSpPr>
            <p:spPr>
              <a:xfrm>
                <a:off x="1074736" y="163988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8" name="TextBox 66"/>
              <p:cNvSpPr txBox="1"/>
              <p:nvPr/>
            </p:nvSpPr>
            <p:spPr>
              <a:xfrm>
                <a:off x="1336676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9" name="TextBox 67"/>
              <p:cNvSpPr txBox="1"/>
              <p:nvPr/>
            </p:nvSpPr>
            <p:spPr>
              <a:xfrm>
                <a:off x="1527176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50" name="TextBox 68"/>
              <p:cNvSpPr txBox="1"/>
              <p:nvPr/>
            </p:nvSpPr>
            <p:spPr>
              <a:xfrm>
                <a:off x="1574802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51" name="TextBox 69"/>
              <p:cNvSpPr txBox="1"/>
              <p:nvPr/>
            </p:nvSpPr>
            <p:spPr>
              <a:xfrm>
                <a:off x="1465265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52" name="TextBox 70"/>
              <p:cNvSpPr txBox="1"/>
              <p:nvPr/>
            </p:nvSpPr>
            <p:spPr>
              <a:xfrm>
                <a:off x="1231902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53" name="TextBox 71"/>
              <p:cNvSpPr txBox="1"/>
              <p:nvPr/>
            </p:nvSpPr>
            <p:spPr>
              <a:xfrm>
                <a:off x="1065215" y="27257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8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64" name="Group 72"/>
          <p:cNvGrpSpPr/>
          <p:nvPr/>
        </p:nvGrpSpPr>
        <p:grpSpPr>
          <a:xfrm rot="10800000">
            <a:off x="1155229" y="1034867"/>
            <a:ext cx="119063" cy="936006"/>
            <a:chOff x="1104900" y="1721644"/>
            <a:chExt cx="119063" cy="966789"/>
          </a:xfrm>
        </p:grpSpPr>
        <p:sp>
          <p:nvSpPr>
            <p:cNvPr id="265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6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67" name="Oval 17"/>
          <p:cNvSpPr>
            <a:spLocks noChangeArrowheads="1"/>
          </p:cNvSpPr>
          <p:nvPr/>
        </p:nvSpPr>
        <p:spPr bwMode="auto">
          <a:xfrm rot="5400000">
            <a:off x="1092522" y="1380632"/>
            <a:ext cx="244476" cy="24447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8" name="Round Same Side Corner Rectangle 76"/>
          <p:cNvSpPr/>
          <p:nvPr/>
        </p:nvSpPr>
        <p:spPr>
          <a:xfrm>
            <a:off x="331416" y="404665"/>
            <a:ext cx="1864320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Global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0" name="Round Same Side Corner Rectangle 76"/>
          <p:cNvSpPr/>
          <p:nvPr/>
        </p:nvSpPr>
        <p:spPr>
          <a:xfrm>
            <a:off x="331416" y="4581128"/>
            <a:ext cx="8489056" cy="216024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dos Principais Componentes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1" name="Rectangle 44"/>
          <p:cNvSpPr/>
          <p:nvPr/>
        </p:nvSpPr>
        <p:spPr>
          <a:xfrm>
            <a:off x="340144" y="4797152"/>
            <a:ext cx="8480328" cy="172819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72" name="Chart 77"/>
          <p:cNvGraphicFramePr/>
          <p:nvPr>
            <p:extLst>
              <p:ext uri="{D42A27DB-BD31-4B8C-83A1-F6EECF244321}">
                <p14:modId xmlns:p14="http://schemas.microsoft.com/office/powerpoint/2010/main" val="2486819442"/>
              </p:ext>
            </p:extLst>
          </p:nvPr>
        </p:nvGraphicFramePr>
        <p:xfrm>
          <a:off x="331415" y="4797152"/>
          <a:ext cx="848905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3" name="Rounded Rectangle 58"/>
          <p:cNvSpPr/>
          <p:nvPr/>
        </p:nvSpPr>
        <p:spPr>
          <a:xfrm>
            <a:off x="875654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4" name="Group 1"/>
          <p:cNvGrpSpPr/>
          <p:nvPr/>
        </p:nvGrpSpPr>
        <p:grpSpPr>
          <a:xfrm>
            <a:off x="683568" y="2924944"/>
            <a:ext cx="1193008" cy="1121490"/>
            <a:chOff x="2425481" y="1458913"/>
            <a:chExt cx="1385887" cy="1387475"/>
          </a:xfrm>
        </p:grpSpPr>
        <p:sp>
          <p:nvSpPr>
            <p:cNvPr id="275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76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77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291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92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93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94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95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96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97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98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99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300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278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279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0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1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2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3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4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5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6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7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8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9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90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301" name="Group 72"/>
          <p:cNvGrpSpPr/>
          <p:nvPr/>
        </p:nvGrpSpPr>
        <p:grpSpPr>
          <a:xfrm rot="10800000">
            <a:off x="1221532" y="3068960"/>
            <a:ext cx="102493" cy="756570"/>
            <a:chOff x="1104900" y="1721644"/>
            <a:chExt cx="119063" cy="966789"/>
          </a:xfrm>
        </p:grpSpPr>
        <p:sp>
          <p:nvSpPr>
            <p:cNvPr id="302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03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304" name="Oval 17"/>
          <p:cNvSpPr>
            <a:spLocks noChangeArrowheads="1"/>
          </p:cNvSpPr>
          <p:nvPr/>
        </p:nvSpPr>
        <p:spPr bwMode="auto">
          <a:xfrm rot="5400000">
            <a:off x="1174995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5" name="Round Same Side Corner Rectangle 76"/>
          <p:cNvSpPr/>
          <p:nvPr/>
        </p:nvSpPr>
        <p:spPr>
          <a:xfrm>
            <a:off x="709062" y="2588742"/>
            <a:ext cx="1198642" cy="192186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Tecnológico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2" name="Round Same Side Corner Rectangle 76"/>
          <p:cNvSpPr/>
          <p:nvPr/>
        </p:nvSpPr>
        <p:spPr>
          <a:xfrm>
            <a:off x="2877319" y="2564904"/>
            <a:ext cx="1280367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Ambiente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3" name="Round Same Side Corner Rectangle 76"/>
          <p:cNvSpPr/>
          <p:nvPr/>
        </p:nvSpPr>
        <p:spPr>
          <a:xfrm>
            <a:off x="5148064" y="2564904"/>
            <a:ext cx="1190624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Humano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4" name="Round Same Side Corner Rectangle 76"/>
          <p:cNvSpPr/>
          <p:nvPr/>
        </p:nvSpPr>
        <p:spPr>
          <a:xfrm>
            <a:off x="7347990" y="2564904"/>
            <a:ext cx="1222946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Processos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5" name="Grupo 404"/>
          <p:cNvGrpSpPr/>
          <p:nvPr/>
        </p:nvGrpSpPr>
        <p:grpSpPr>
          <a:xfrm>
            <a:off x="2217333" y="399600"/>
            <a:ext cx="3276000" cy="276999"/>
            <a:chOff x="2001309" y="400308"/>
            <a:chExt cx="3362779" cy="276999"/>
          </a:xfrm>
        </p:grpSpPr>
        <p:sp>
          <p:nvSpPr>
            <p:cNvPr id="406" name="Round Same Side Corner Rectangle 42"/>
            <p:cNvSpPr/>
            <p:nvPr/>
          </p:nvSpPr>
          <p:spPr>
            <a:xfrm>
              <a:off x="2031969" y="434882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7" name="Round Same Side Corner Rectangle 9"/>
            <p:cNvSpPr/>
            <p:nvPr/>
          </p:nvSpPr>
          <p:spPr>
            <a:xfrm rot="16200000" flipV="1">
              <a:off x="4401669" y="-301795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08" name="Round Same Side Corner Rectangle 8"/>
            <p:cNvSpPr/>
            <p:nvPr/>
          </p:nvSpPr>
          <p:spPr>
            <a:xfrm rot="16200000">
              <a:off x="2720280" y="-301982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09" name="TextBox 10"/>
            <p:cNvSpPr txBox="1"/>
            <p:nvPr/>
          </p:nvSpPr>
          <p:spPr>
            <a:xfrm>
              <a:off x="2048289" y="400308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10" name="TextBox 11"/>
            <p:cNvSpPr txBox="1"/>
            <p:nvPr/>
          </p:nvSpPr>
          <p:spPr>
            <a:xfrm>
              <a:off x="3702601" y="400308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pSp>
        <p:nvGrpSpPr>
          <p:cNvPr id="411" name="Grupo 410"/>
          <p:cNvGrpSpPr/>
          <p:nvPr/>
        </p:nvGrpSpPr>
        <p:grpSpPr>
          <a:xfrm>
            <a:off x="5544472" y="399102"/>
            <a:ext cx="3276000" cy="276999"/>
            <a:chOff x="5457693" y="404664"/>
            <a:chExt cx="3362779" cy="276999"/>
          </a:xfrm>
        </p:grpSpPr>
        <p:sp>
          <p:nvSpPr>
            <p:cNvPr id="412" name="Round Same Side Corner Rectangle 42"/>
            <p:cNvSpPr/>
            <p:nvPr/>
          </p:nvSpPr>
          <p:spPr>
            <a:xfrm>
              <a:off x="5488353" y="439238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3" name="Round Same Side Corner Rectangle 9"/>
            <p:cNvSpPr/>
            <p:nvPr/>
          </p:nvSpPr>
          <p:spPr>
            <a:xfrm rot="16200000" flipV="1">
              <a:off x="7858053" y="-297439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14" name="Round Same Side Corner Rectangle 8"/>
            <p:cNvSpPr/>
            <p:nvPr/>
          </p:nvSpPr>
          <p:spPr>
            <a:xfrm rot="16200000">
              <a:off x="6176664" y="-297626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15" name="TextBox 10"/>
            <p:cNvSpPr txBox="1"/>
            <p:nvPr/>
          </p:nvSpPr>
          <p:spPr>
            <a:xfrm>
              <a:off x="5504673" y="404664"/>
              <a:ext cx="16148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de Serviço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16" name="TextBox 11"/>
            <p:cNvSpPr txBox="1"/>
            <p:nvPr/>
          </p:nvSpPr>
          <p:spPr>
            <a:xfrm>
              <a:off x="7158985" y="404664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Tarciana Dias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aphicFrame>
        <p:nvGraphicFramePr>
          <p:cNvPr id="417" name="Tabela 4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71262"/>
              </p:ext>
            </p:extLst>
          </p:nvPr>
        </p:nvGraphicFramePr>
        <p:xfrm>
          <a:off x="2195736" y="1094400"/>
          <a:ext cx="6624736" cy="1371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003902"/>
                <a:gridCol w="1956340"/>
                <a:gridCol w="664494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Center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Secundário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Estrutura de TIC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Política de Segurança da Informação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Gestão de Risco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18" name="Round Same Side Corner Rectangle 76"/>
          <p:cNvSpPr/>
          <p:nvPr/>
        </p:nvSpPr>
        <p:spPr>
          <a:xfrm>
            <a:off x="2195736" y="836712"/>
            <a:ext cx="6642360" cy="256745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PT" sz="1200" b="1" dirty="0">
                <a:solidFill>
                  <a:schemeClr val="bg1"/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                          </a:t>
            </a: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Projetos Relacionados                                                               Portfólio                          Risco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endParaRPr lang="ro-RO" sz="1200" b="1" dirty="0">
              <a:solidFill>
                <a:schemeClr val="bg1"/>
              </a:solidFill>
            </a:endParaRPr>
          </a:p>
        </p:txBody>
      </p:sp>
      <p:sp>
        <p:nvSpPr>
          <p:cNvPr id="188" name="Rounded Rectangle 58"/>
          <p:cNvSpPr/>
          <p:nvPr/>
        </p:nvSpPr>
        <p:spPr>
          <a:xfrm>
            <a:off x="313903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9" name="Group 1"/>
          <p:cNvGrpSpPr/>
          <p:nvPr/>
        </p:nvGrpSpPr>
        <p:grpSpPr>
          <a:xfrm>
            <a:off x="2946944" y="2924944"/>
            <a:ext cx="1193008" cy="1121490"/>
            <a:chOff x="2425481" y="1458913"/>
            <a:chExt cx="1385887" cy="1387475"/>
          </a:xfrm>
        </p:grpSpPr>
        <p:sp>
          <p:nvSpPr>
            <p:cNvPr id="190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1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192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206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07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08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09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0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1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2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3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4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5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193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194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5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6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7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8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9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0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1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2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3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4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5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16" name="Group 72"/>
          <p:cNvGrpSpPr/>
          <p:nvPr/>
        </p:nvGrpSpPr>
        <p:grpSpPr>
          <a:xfrm rot="10800000">
            <a:off x="3484908" y="3068960"/>
            <a:ext cx="102493" cy="756570"/>
            <a:chOff x="1104900" y="1721644"/>
            <a:chExt cx="119063" cy="966789"/>
          </a:xfrm>
        </p:grpSpPr>
        <p:sp>
          <p:nvSpPr>
            <p:cNvPr id="217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18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19" name="Oval 17"/>
          <p:cNvSpPr>
            <a:spLocks noChangeArrowheads="1"/>
          </p:cNvSpPr>
          <p:nvPr/>
        </p:nvSpPr>
        <p:spPr bwMode="auto">
          <a:xfrm rot="5400000">
            <a:off x="343837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0" name="Rounded Rectangle 58"/>
          <p:cNvSpPr/>
          <p:nvPr/>
        </p:nvSpPr>
        <p:spPr>
          <a:xfrm>
            <a:off x="534015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1" name="Group 1"/>
          <p:cNvGrpSpPr/>
          <p:nvPr/>
        </p:nvGrpSpPr>
        <p:grpSpPr>
          <a:xfrm>
            <a:off x="5148064" y="2924944"/>
            <a:ext cx="1193008" cy="1121490"/>
            <a:chOff x="2425481" y="1458913"/>
            <a:chExt cx="1385887" cy="1387475"/>
          </a:xfrm>
        </p:grpSpPr>
        <p:sp>
          <p:nvSpPr>
            <p:cNvPr id="222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23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24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24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25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26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27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28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29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0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1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2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3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225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226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29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0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1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2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4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9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19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0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1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2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3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34" name="Group 72"/>
          <p:cNvGrpSpPr/>
          <p:nvPr/>
        </p:nvGrpSpPr>
        <p:grpSpPr>
          <a:xfrm rot="10800000">
            <a:off x="5686028" y="3068961"/>
            <a:ext cx="102493" cy="756570"/>
            <a:chOff x="1104900" y="1721644"/>
            <a:chExt cx="119063" cy="966789"/>
          </a:xfrm>
        </p:grpSpPr>
        <p:sp>
          <p:nvSpPr>
            <p:cNvPr id="435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36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37" name="Oval 17"/>
          <p:cNvSpPr>
            <a:spLocks noChangeArrowheads="1"/>
          </p:cNvSpPr>
          <p:nvPr/>
        </p:nvSpPr>
        <p:spPr bwMode="auto">
          <a:xfrm rot="5400000">
            <a:off x="563949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8" name="Rounded Rectangle 58"/>
          <p:cNvSpPr/>
          <p:nvPr/>
        </p:nvSpPr>
        <p:spPr>
          <a:xfrm>
            <a:off x="7572398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9" name="Group 1"/>
          <p:cNvGrpSpPr/>
          <p:nvPr/>
        </p:nvGrpSpPr>
        <p:grpSpPr>
          <a:xfrm>
            <a:off x="7380312" y="2924944"/>
            <a:ext cx="1193008" cy="1121490"/>
            <a:chOff x="2425481" y="1458913"/>
            <a:chExt cx="1385887" cy="1387475"/>
          </a:xfrm>
        </p:grpSpPr>
        <p:sp>
          <p:nvSpPr>
            <p:cNvPr id="440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41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442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56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57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58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59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60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61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62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63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64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65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43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44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45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46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47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48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49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50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51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52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53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54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55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66" name="Group 72"/>
          <p:cNvGrpSpPr/>
          <p:nvPr/>
        </p:nvGrpSpPr>
        <p:grpSpPr>
          <a:xfrm rot="10800000">
            <a:off x="7918276" y="3068960"/>
            <a:ext cx="102493" cy="756570"/>
            <a:chOff x="1104900" y="1721644"/>
            <a:chExt cx="119063" cy="966789"/>
          </a:xfrm>
        </p:grpSpPr>
        <p:sp>
          <p:nvSpPr>
            <p:cNvPr id="467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8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69" name="Oval 17"/>
          <p:cNvSpPr>
            <a:spLocks noChangeArrowheads="1"/>
          </p:cNvSpPr>
          <p:nvPr/>
        </p:nvSpPr>
        <p:spPr bwMode="auto">
          <a:xfrm rot="5400000">
            <a:off x="7871739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80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900000">
                                      <p:cBhvr>
                                        <p:cTn id="33" dur="7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7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7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900000">
                                      <p:cBhvr>
                                        <p:cTn id="75" dur="7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126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42" dur="7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58" dur="75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246" grpId="0"/>
      <p:bldP spid="228" grpId="0" animBg="1"/>
      <p:bldP spid="234" grpId="0" animBg="1"/>
      <p:bldP spid="267" grpId="0" animBg="1"/>
      <p:bldP spid="268" grpId="0" animBg="1"/>
      <p:bldP spid="270" grpId="0" animBg="1"/>
      <p:bldP spid="271" grpId="0" animBg="1"/>
      <p:bldGraphic spid="272" grpId="0">
        <p:bldSub>
          <a:bldChart bld="series"/>
        </p:bldSub>
      </p:bldGraphic>
      <p:bldP spid="273" grpId="0" animBg="1"/>
      <p:bldP spid="304" grpId="0" animBg="1"/>
      <p:bldP spid="305" grpId="0"/>
      <p:bldP spid="402" grpId="0"/>
      <p:bldP spid="403" grpId="0"/>
      <p:bldP spid="404" grpId="0"/>
      <p:bldP spid="418" grpId="0" animBg="1"/>
      <p:bldP spid="188" grpId="0" animBg="1"/>
      <p:bldP spid="219" grpId="0" animBg="1"/>
      <p:bldP spid="220" grpId="0" animBg="1"/>
      <p:bldP spid="437" grpId="0" animBg="1"/>
      <p:bldP spid="438" grpId="0" animBg="1"/>
      <p:bldP spid="4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JUDWIN – 2º GRAU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89" name="Rectangle 44"/>
          <p:cNvSpPr/>
          <p:nvPr/>
        </p:nvSpPr>
        <p:spPr>
          <a:xfrm>
            <a:off x="342000" y="677308"/>
            <a:ext cx="1853736" cy="179574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83078" y="6296744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Rectangle 44"/>
          <p:cNvSpPr/>
          <p:nvPr/>
        </p:nvSpPr>
        <p:spPr>
          <a:xfrm>
            <a:off x="342300" y="2473053"/>
            <a:ext cx="8478172" cy="20358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2" name="Rounded Rectangle 58"/>
          <p:cNvSpPr/>
          <p:nvPr/>
        </p:nvSpPr>
        <p:spPr>
          <a:xfrm>
            <a:off x="713904" y="2264870"/>
            <a:ext cx="1001714" cy="20818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3" name="Group 1"/>
          <p:cNvGrpSpPr/>
          <p:nvPr/>
        </p:nvGrpSpPr>
        <p:grpSpPr>
          <a:xfrm>
            <a:off x="521817" y="784965"/>
            <a:ext cx="1385887" cy="1387475"/>
            <a:chOff x="2425481" y="1458913"/>
            <a:chExt cx="1385887" cy="1387475"/>
          </a:xfrm>
        </p:grpSpPr>
        <p:sp>
          <p:nvSpPr>
            <p:cNvPr id="194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5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196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210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1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3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4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5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6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7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8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9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197" name="Group 59"/>
            <p:cNvGrpSpPr/>
            <p:nvPr/>
          </p:nvGrpSpPr>
          <p:grpSpPr>
            <a:xfrm>
              <a:off x="2531840" y="1601787"/>
              <a:ext cx="1173169" cy="1208960"/>
              <a:chOff x="574673" y="1639887"/>
              <a:chExt cx="1173169" cy="1208960"/>
            </a:xfrm>
          </p:grpSpPr>
          <p:sp>
            <p:nvSpPr>
              <p:cNvPr id="198" name="TextBox 60"/>
              <p:cNvSpPr txBox="1"/>
              <p:nvPr/>
            </p:nvSpPr>
            <p:spPr>
              <a:xfrm>
                <a:off x="669923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9" name="TextBox 61"/>
              <p:cNvSpPr txBox="1"/>
              <p:nvPr/>
            </p:nvSpPr>
            <p:spPr>
              <a:xfrm>
                <a:off x="898523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0" name="TextBox 62"/>
              <p:cNvSpPr txBox="1"/>
              <p:nvPr/>
            </p:nvSpPr>
            <p:spPr>
              <a:xfrm>
                <a:off x="574673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1" name="TextBox 63"/>
              <p:cNvSpPr txBox="1"/>
              <p:nvPr/>
            </p:nvSpPr>
            <p:spPr>
              <a:xfrm>
                <a:off x="612772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2" name="TextBox 64"/>
              <p:cNvSpPr txBox="1"/>
              <p:nvPr/>
            </p:nvSpPr>
            <p:spPr>
              <a:xfrm>
                <a:off x="793748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3" name="TextBox 65"/>
              <p:cNvSpPr txBox="1"/>
              <p:nvPr/>
            </p:nvSpPr>
            <p:spPr>
              <a:xfrm>
                <a:off x="1074736" y="163988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4" name="TextBox 66"/>
              <p:cNvSpPr txBox="1"/>
              <p:nvPr/>
            </p:nvSpPr>
            <p:spPr>
              <a:xfrm>
                <a:off x="1336676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5" name="TextBox 67"/>
              <p:cNvSpPr txBox="1"/>
              <p:nvPr/>
            </p:nvSpPr>
            <p:spPr>
              <a:xfrm>
                <a:off x="1527176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" name="TextBox 68"/>
              <p:cNvSpPr txBox="1"/>
              <p:nvPr/>
            </p:nvSpPr>
            <p:spPr>
              <a:xfrm>
                <a:off x="1574802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" name="TextBox 69"/>
              <p:cNvSpPr txBox="1"/>
              <p:nvPr/>
            </p:nvSpPr>
            <p:spPr>
              <a:xfrm>
                <a:off x="1465265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8" name="TextBox 70"/>
              <p:cNvSpPr txBox="1"/>
              <p:nvPr/>
            </p:nvSpPr>
            <p:spPr>
              <a:xfrm>
                <a:off x="1231902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9" name="TextBox 71"/>
              <p:cNvSpPr txBox="1"/>
              <p:nvPr/>
            </p:nvSpPr>
            <p:spPr>
              <a:xfrm>
                <a:off x="1065215" y="27257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8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20" name="Group 72"/>
          <p:cNvGrpSpPr/>
          <p:nvPr/>
        </p:nvGrpSpPr>
        <p:grpSpPr>
          <a:xfrm rot="10800000">
            <a:off x="1155229" y="1034867"/>
            <a:ext cx="119063" cy="936006"/>
            <a:chOff x="1104900" y="1721644"/>
            <a:chExt cx="119063" cy="966789"/>
          </a:xfrm>
        </p:grpSpPr>
        <p:sp>
          <p:nvSpPr>
            <p:cNvPr id="221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22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23" name="Oval 17"/>
          <p:cNvSpPr>
            <a:spLocks noChangeArrowheads="1"/>
          </p:cNvSpPr>
          <p:nvPr/>
        </p:nvSpPr>
        <p:spPr bwMode="auto">
          <a:xfrm rot="5400000">
            <a:off x="1092522" y="1380632"/>
            <a:ext cx="244476" cy="24447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4" name="Round Same Side Corner Rectangle 76"/>
          <p:cNvSpPr/>
          <p:nvPr/>
        </p:nvSpPr>
        <p:spPr>
          <a:xfrm>
            <a:off x="331416" y="404665"/>
            <a:ext cx="1864320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Global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" name="Round Same Side Corner Rectangle 76"/>
          <p:cNvSpPr/>
          <p:nvPr/>
        </p:nvSpPr>
        <p:spPr>
          <a:xfrm>
            <a:off x="331416" y="4581128"/>
            <a:ext cx="8489056" cy="216024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dos Principais Componentes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Rectangle 44"/>
          <p:cNvSpPr/>
          <p:nvPr/>
        </p:nvSpPr>
        <p:spPr>
          <a:xfrm>
            <a:off x="340144" y="4797152"/>
            <a:ext cx="8480328" cy="172819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9" name="Chart 77"/>
          <p:cNvGraphicFramePr/>
          <p:nvPr>
            <p:extLst>
              <p:ext uri="{D42A27DB-BD31-4B8C-83A1-F6EECF244321}">
                <p14:modId xmlns:p14="http://schemas.microsoft.com/office/powerpoint/2010/main" val="826919074"/>
              </p:ext>
            </p:extLst>
          </p:nvPr>
        </p:nvGraphicFramePr>
        <p:xfrm>
          <a:off x="331415" y="4797152"/>
          <a:ext cx="848905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0" name="Rounded Rectangle 58"/>
          <p:cNvSpPr/>
          <p:nvPr/>
        </p:nvSpPr>
        <p:spPr>
          <a:xfrm>
            <a:off x="875654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1" name="Group 1"/>
          <p:cNvGrpSpPr/>
          <p:nvPr/>
        </p:nvGrpSpPr>
        <p:grpSpPr>
          <a:xfrm>
            <a:off x="683568" y="2924944"/>
            <a:ext cx="1193008" cy="1121490"/>
            <a:chOff x="2425481" y="1458913"/>
            <a:chExt cx="1385887" cy="1387475"/>
          </a:xfrm>
        </p:grpSpPr>
        <p:sp>
          <p:nvSpPr>
            <p:cNvPr id="232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3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44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3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2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2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43" name="Group 72"/>
          <p:cNvGrpSpPr/>
          <p:nvPr/>
        </p:nvGrpSpPr>
        <p:grpSpPr>
          <a:xfrm rot="10800000">
            <a:off x="1221532" y="3068960"/>
            <a:ext cx="102493" cy="756570"/>
            <a:chOff x="1104900" y="1721644"/>
            <a:chExt cx="119063" cy="966789"/>
          </a:xfrm>
        </p:grpSpPr>
        <p:sp>
          <p:nvSpPr>
            <p:cNvPr id="44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4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46" name="Oval 17"/>
          <p:cNvSpPr>
            <a:spLocks noChangeArrowheads="1"/>
          </p:cNvSpPr>
          <p:nvPr/>
        </p:nvSpPr>
        <p:spPr bwMode="auto">
          <a:xfrm rot="5400000">
            <a:off x="1174995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7" name="Round Same Side Corner Rectangle 76"/>
          <p:cNvSpPr/>
          <p:nvPr/>
        </p:nvSpPr>
        <p:spPr>
          <a:xfrm>
            <a:off x="709062" y="2588742"/>
            <a:ext cx="1198642" cy="192186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Tecnológico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8" name="Round Same Side Corner Rectangle 76"/>
          <p:cNvSpPr/>
          <p:nvPr/>
        </p:nvSpPr>
        <p:spPr>
          <a:xfrm>
            <a:off x="2877319" y="2564904"/>
            <a:ext cx="1280367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Ambiente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9" name="Round Same Side Corner Rectangle 76"/>
          <p:cNvSpPr/>
          <p:nvPr/>
        </p:nvSpPr>
        <p:spPr>
          <a:xfrm>
            <a:off x="5148064" y="2564904"/>
            <a:ext cx="1190624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Humano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" name="Round Same Side Corner Rectangle 76"/>
          <p:cNvSpPr/>
          <p:nvPr/>
        </p:nvSpPr>
        <p:spPr>
          <a:xfrm>
            <a:off x="7347990" y="2564904"/>
            <a:ext cx="1222946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Processos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1" name="Grupo 450"/>
          <p:cNvGrpSpPr/>
          <p:nvPr/>
        </p:nvGrpSpPr>
        <p:grpSpPr>
          <a:xfrm>
            <a:off x="2217333" y="399600"/>
            <a:ext cx="3276000" cy="276999"/>
            <a:chOff x="2001309" y="400308"/>
            <a:chExt cx="3362779" cy="276999"/>
          </a:xfrm>
        </p:grpSpPr>
        <p:sp>
          <p:nvSpPr>
            <p:cNvPr id="452" name="Round Same Side Corner Rectangle 42"/>
            <p:cNvSpPr/>
            <p:nvPr/>
          </p:nvSpPr>
          <p:spPr>
            <a:xfrm>
              <a:off x="2031969" y="434882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ound Same Side Corner Rectangle 9"/>
            <p:cNvSpPr/>
            <p:nvPr/>
          </p:nvSpPr>
          <p:spPr>
            <a:xfrm rot="16200000" flipV="1">
              <a:off x="4401669" y="-301795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4" name="Round Same Side Corner Rectangle 8"/>
            <p:cNvSpPr/>
            <p:nvPr/>
          </p:nvSpPr>
          <p:spPr>
            <a:xfrm rot="16200000">
              <a:off x="2720280" y="-301982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5" name="TextBox 10"/>
            <p:cNvSpPr txBox="1"/>
            <p:nvPr/>
          </p:nvSpPr>
          <p:spPr>
            <a:xfrm>
              <a:off x="2048289" y="400308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56" name="TextBox 11"/>
            <p:cNvSpPr txBox="1"/>
            <p:nvPr/>
          </p:nvSpPr>
          <p:spPr>
            <a:xfrm>
              <a:off x="3702601" y="400308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Des. Mauro Alencar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pSp>
        <p:nvGrpSpPr>
          <p:cNvPr id="457" name="Grupo 456"/>
          <p:cNvGrpSpPr/>
          <p:nvPr/>
        </p:nvGrpSpPr>
        <p:grpSpPr>
          <a:xfrm>
            <a:off x="5544472" y="399102"/>
            <a:ext cx="3276000" cy="276999"/>
            <a:chOff x="5457693" y="404664"/>
            <a:chExt cx="3362779" cy="276999"/>
          </a:xfrm>
        </p:grpSpPr>
        <p:sp>
          <p:nvSpPr>
            <p:cNvPr id="458" name="Round Same Side Corner Rectangle 42"/>
            <p:cNvSpPr/>
            <p:nvPr/>
          </p:nvSpPr>
          <p:spPr>
            <a:xfrm>
              <a:off x="5488353" y="439238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9" name="Round Same Side Corner Rectangle 9"/>
            <p:cNvSpPr/>
            <p:nvPr/>
          </p:nvSpPr>
          <p:spPr>
            <a:xfrm rot="16200000" flipV="1">
              <a:off x="7858053" y="-297439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0" name="Round Same Side Corner Rectangle 8"/>
            <p:cNvSpPr/>
            <p:nvPr/>
          </p:nvSpPr>
          <p:spPr>
            <a:xfrm rot="16200000">
              <a:off x="6176664" y="-297626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1" name="TextBox 10"/>
            <p:cNvSpPr txBox="1"/>
            <p:nvPr/>
          </p:nvSpPr>
          <p:spPr>
            <a:xfrm>
              <a:off x="5504673" y="404664"/>
              <a:ext cx="16148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de Serviço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62" name="TextBox 11"/>
            <p:cNvSpPr txBox="1"/>
            <p:nvPr/>
          </p:nvSpPr>
          <p:spPr>
            <a:xfrm>
              <a:off x="7158985" y="404664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Maelise Bomfim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aphicFrame>
        <p:nvGraphicFramePr>
          <p:cNvPr id="463" name="Tabela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14615"/>
              </p:ext>
            </p:extLst>
          </p:nvPr>
        </p:nvGraphicFramePr>
        <p:xfrm>
          <a:off x="2195736" y="1094400"/>
          <a:ext cx="6624736" cy="1371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003902"/>
                <a:gridCol w="1956340"/>
                <a:gridCol w="664494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Center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Secundário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Estrutura de TIC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Política de Segurança da Informação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Gestão de Risco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64" name="Round Same Side Corner Rectangle 76"/>
          <p:cNvSpPr/>
          <p:nvPr/>
        </p:nvSpPr>
        <p:spPr>
          <a:xfrm>
            <a:off x="2195736" y="836712"/>
            <a:ext cx="6642360" cy="256745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PT" sz="1200" b="1" dirty="0">
                <a:solidFill>
                  <a:schemeClr val="bg1"/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                          </a:t>
            </a: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Projetos Relacionados                                                               Portfólio                          Risco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endParaRPr lang="ro-RO" sz="1200" b="1" dirty="0">
              <a:solidFill>
                <a:schemeClr val="bg1"/>
              </a:solidFill>
            </a:endParaRPr>
          </a:p>
        </p:txBody>
      </p:sp>
      <p:sp>
        <p:nvSpPr>
          <p:cNvPr id="465" name="Rounded Rectangle 58"/>
          <p:cNvSpPr/>
          <p:nvPr/>
        </p:nvSpPr>
        <p:spPr>
          <a:xfrm>
            <a:off x="313903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6" name="Group 1"/>
          <p:cNvGrpSpPr/>
          <p:nvPr/>
        </p:nvGrpSpPr>
        <p:grpSpPr>
          <a:xfrm>
            <a:off x="2946944" y="2924944"/>
            <a:ext cx="1193008" cy="1121490"/>
            <a:chOff x="2425481" y="1458913"/>
            <a:chExt cx="1385887" cy="1387475"/>
          </a:xfrm>
        </p:grpSpPr>
        <p:sp>
          <p:nvSpPr>
            <p:cNvPr id="467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68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469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8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7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7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93" name="Group 72"/>
          <p:cNvGrpSpPr/>
          <p:nvPr/>
        </p:nvGrpSpPr>
        <p:grpSpPr>
          <a:xfrm rot="10800000">
            <a:off x="3484908" y="3068960"/>
            <a:ext cx="102493" cy="756570"/>
            <a:chOff x="1104900" y="1721644"/>
            <a:chExt cx="119063" cy="966789"/>
          </a:xfrm>
        </p:grpSpPr>
        <p:sp>
          <p:nvSpPr>
            <p:cNvPr id="49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9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96" name="Oval 17"/>
          <p:cNvSpPr>
            <a:spLocks noChangeArrowheads="1"/>
          </p:cNvSpPr>
          <p:nvPr/>
        </p:nvSpPr>
        <p:spPr bwMode="auto">
          <a:xfrm rot="5400000">
            <a:off x="343837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7" name="Rounded Rectangle 58"/>
          <p:cNvSpPr/>
          <p:nvPr/>
        </p:nvSpPr>
        <p:spPr>
          <a:xfrm>
            <a:off x="534015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8" name="Group 1"/>
          <p:cNvGrpSpPr/>
          <p:nvPr/>
        </p:nvGrpSpPr>
        <p:grpSpPr>
          <a:xfrm>
            <a:off x="5148064" y="2924944"/>
            <a:ext cx="1193008" cy="1121490"/>
            <a:chOff x="2425481" y="1458913"/>
            <a:chExt cx="1385887" cy="1387475"/>
          </a:xfrm>
        </p:grpSpPr>
        <p:sp>
          <p:nvSpPr>
            <p:cNvPr id="499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0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01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15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6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7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8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9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0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1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2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3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4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02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03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4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5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6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7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8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9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0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1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2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3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4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25" name="Group 72"/>
          <p:cNvGrpSpPr/>
          <p:nvPr/>
        </p:nvGrpSpPr>
        <p:grpSpPr>
          <a:xfrm rot="10800000">
            <a:off x="5686028" y="3068961"/>
            <a:ext cx="102493" cy="756570"/>
            <a:chOff x="1104900" y="1721644"/>
            <a:chExt cx="119063" cy="966789"/>
          </a:xfrm>
        </p:grpSpPr>
        <p:sp>
          <p:nvSpPr>
            <p:cNvPr id="526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27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28" name="Oval 17"/>
          <p:cNvSpPr>
            <a:spLocks noChangeArrowheads="1"/>
          </p:cNvSpPr>
          <p:nvPr/>
        </p:nvSpPr>
        <p:spPr bwMode="auto">
          <a:xfrm rot="5400000">
            <a:off x="563949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9" name="Rounded Rectangle 58"/>
          <p:cNvSpPr/>
          <p:nvPr/>
        </p:nvSpPr>
        <p:spPr>
          <a:xfrm>
            <a:off x="7572398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0" name="Group 1"/>
          <p:cNvGrpSpPr/>
          <p:nvPr/>
        </p:nvGrpSpPr>
        <p:grpSpPr>
          <a:xfrm>
            <a:off x="7380312" y="2924944"/>
            <a:ext cx="1193008" cy="1121490"/>
            <a:chOff x="2425481" y="1458913"/>
            <a:chExt cx="1385887" cy="1387475"/>
          </a:xfrm>
        </p:grpSpPr>
        <p:sp>
          <p:nvSpPr>
            <p:cNvPr id="5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33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47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8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9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0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1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2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4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5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6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34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35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6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7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8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9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0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1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2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3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4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5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6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57" name="Group 72"/>
          <p:cNvGrpSpPr/>
          <p:nvPr/>
        </p:nvGrpSpPr>
        <p:grpSpPr>
          <a:xfrm rot="10800000">
            <a:off x="7918276" y="3068960"/>
            <a:ext cx="102493" cy="756570"/>
            <a:chOff x="1104900" y="1721644"/>
            <a:chExt cx="119063" cy="966789"/>
          </a:xfrm>
        </p:grpSpPr>
        <p:sp>
          <p:nvSpPr>
            <p:cNvPr id="558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59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60" name="Oval 17"/>
          <p:cNvSpPr>
            <a:spLocks noChangeArrowheads="1"/>
          </p:cNvSpPr>
          <p:nvPr/>
        </p:nvSpPr>
        <p:spPr bwMode="auto">
          <a:xfrm rot="5400000">
            <a:off x="7871739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900000">
                                      <p:cBhvr>
                                        <p:cTn id="33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2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900000">
                                      <p:cBhvr>
                                        <p:cTn id="75" dur="7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126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42" dur="7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5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189" grpId="0" animBg="1"/>
      <p:bldP spid="191" grpId="0" animBg="1"/>
      <p:bldP spid="192" grpId="0" animBg="1"/>
      <p:bldP spid="223" grpId="0" animBg="1"/>
      <p:bldP spid="224" grpId="0" animBg="1"/>
      <p:bldP spid="225" grpId="0" animBg="1"/>
      <p:bldP spid="226" grpId="0" animBg="1"/>
      <p:bldGraphic spid="229" grpId="0">
        <p:bldSub>
          <a:bldChart bld="series"/>
        </p:bldSub>
      </p:bldGraphic>
      <p:bldP spid="230" grpId="0" animBg="1"/>
      <p:bldP spid="446" grpId="0" animBg="1"/>
      <p:bldP spid="447" grpId="0"/>
      <p:bldP spid="448" grpId="0"/>
      <p:bldP spid="449" grpId="0"/>
      <p:bldP spid="450" grpId="0"/>
      <p:bldP spid="464" grpId="0" animBg="1"/>
      <p:bldP spid="465" grpId="0" animBg="1"/>
      <p:bldP spid="496" grpId="0" animBg="1"/>
      <p:bldP spid="497" grpId="0" animBg="1"/>
      <p:bldP spid="528" grpId="0" animBg="1"/>
      <p:bldP spid="529" grpId="0" animBg="1"/>
      <p:bldP spid="5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DIÁRIO DE JUSTIÇA ELETRÔNICO - </a:t>
            </a:r>
            <a:r>
              <a:rPr lang="en-US" sz="1600" b="1" dirty="0" err="1" smtClean="0">
                <a:solidFill>
                  <a:schemeClr val="bg1"/>
                </a:solidFill>
                <a:latin typeface="Arial Black" pitchFamily="34" charset="0"/>
              </a:rPr>
              <a:t>DJe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89" name="Rectangle 44"/>
          <p:cNvSpPr/>
          <p:nvPr/>
        </p:nvSpPr>
        <p:spPr>
          <a:xfrm>
            <a:off x="342000" y="677308"/>
            <a:ext cx="1853736" cy="179574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83078" y="6296744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Rectangle 44"/>
          <p:cNvSpPr/>
          <p:nvPr/>
        </p:nvSpPr>
        <p:spPr>
          <a:xfrm>
            <a:off x="342300" y="2473053"/>
            <a:ext cx="8478172" cy="20358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2" name="Rounded Rectangle 58"/>
          <p:cNvSpPr/>
          <p:nvPr/>
        </p:nvSpPr>
        <p:spPr>
          <a:xfrm>
            <a:off x="713904" y="2264870"/>
            <a:ext cx="1001714" cy="20818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3" name="Group 1"/>
          <p:cNvGrpSpPr/>
          <p:nvPr/>
        </p:nvGrpSpPr>
        <p:grpSpPr>
          <a:xfrm>
            <a:off x="521817" y="784965"/>
            <a:ext cx="1385887" cy="1387475"/>
            <a:chOff x="2425481" y="1458913"/>
            <a:chExt cx="1385887" cy="1387475"/>
          </a:xfrm>
        </p:grpSpPr>
        <p:sp>
          <p:nvSpPr>
            <p:cNvPr id="194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5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196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210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1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3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4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5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6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7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8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9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197" name="Group 59"/>
            <p:cNvGrpSpPr/>
            <p:nvPr/>
          </p:nvGrpSpPr>
          <p:grpSpPr>
            <a:xfrm>
              <a:off x="2531840" y="1601787"/>
              <a:ext cx="1173169" cy="1208960"/>
              <a:chOff x="574673" y="1639887"/>
              <a:chExt cx="1173169" cy="1208960"/>
            </a:xfrm>
          </p:grpSpPr>
          <p:sp>
            <p:nvSpPr>
              <p:cNvPr id="198" name="TextBox 60"/>
              <p:cNvSpPr txBox="1"/>
              <p:nvPr/>
            </p:nvSpPr>
            <p:spPr>
              <a:xfrm>
                <a:off x="669923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9" name="TextBox 61"/>
              <p:cNvSpPr txBox="1"/>
              <p:nvPr/>
            </p:nvSpPr>
            <p:spPr>
              <a:xfrm>
                <a:off x="898523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0" name="TextBox 62"/>
              <p:cNvSpPr txBox="1"/>
              <p:nvPr/>
            </p:nvSpPr>
            <p:spPr>
              <a:xfrm>
                <a:off x="574673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1" name="TextBox 63"/>
              <p:cNvSpPr txBox="1"/>
              <p:nvPr/>
            </p:nvSpPr>
            <p:spPr>
              <a:xfrm>
                <a:off x="612772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2" name="TextBox 64"/>
              <p:cNvSpPr txBox="1"/>
              <p:nvPr/>
            </p:nvSpPr>
            <p:spPr>
              <a:xfrm>
                <a:off x="793748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3" name="TextBox 65"/>
              <p:cNvSpPr txBox="1"/>
              <p:nvPr/>
            </p:nvSpPr>
            <p:spPr>
              <a:xfrm>
                <a:off x="1074736" y="163988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4" name="TextBox 66"/>
              <p:cNvSpPr txBox="1"/>
              <p:nvPr/>
            </p:nvSpPr>
            <p:spPr>
              <a:xfrm>
                <a:off x="1336676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5" name="TextBox 67"/>
              <p:cNvSpPr txBox="1"/>
              <p:nvPr/>
            </p:nvSpPr>
            <p:spPr>
              <a:xfrm>
                <a:off x="1527176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" name="TextBox 68"/>
              <p:cNvSpPr txBox="1"/>
              <p:nvPr/>
            </p:nvSpPr>
            <p:spPr>
              <a:xfrm>
                <a:off x="1574802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" name="TextBox 69"/>
              <p:cNvSpPr txBox="1"/>
              <p:nvPr/>
            </p:nvSpPr>
            <p:spPr>
              <a:xfrm>
                <a:off x="1465265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8" name="TextBox 70"/>
              <p:cNvSpPr txBox="1"/>
              <p:nvPr/>
            </p:nvSpPr>
            <p:spPr>
              <a:xfrm>
                <a:off x="1231902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9" name="TextBox 71"/>
              <p:cNvSpPr txBox="1"/>
              <p:nvPr/>
            </p:nvSpPr>
            <p:spPr>
              <a:xfrm>
                <a:off x="1065215" y="27257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8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20" name="Group 72"/>
          <p:cNvGrpSpPr/>
          <p:nvPr/>
        </p:nvGrpSpPr>
        <p:grpSpPr>
          <a:xfrm rot="10800000">
            <a:off x="1155229" y="1034867"/>
            <a:ext cx="119063" cy="936006"/>
            <a:chOff x="1104900" y="1721644"/>
            <a:chExt cx="119063" cy="966789"/>
          </a:xfrm>
        </p:grpSpPr>
        <p:sp>
          <p:nvSpPr>
            <p:cNvPr id="221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22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23" name="Oval 17"/>
          <p:cNvSpPr>
            <a:spLocks noChangeArrowheads="1"/>
          </p:cNvSpPr>
          <p:nvPr/>
        </p:nvSpPr>
        <p:spPr bwMode="auto">
          <a:xfrm rot="5400000">
            <a:off x="1092522" y="1380632"/>
            <a:ext cx="244476" cy="24447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4" name="Round Same Side Corner Rectangle 76"/>
          <p:cNvSpPr/>
          <p:nvPr/>
        </p:nvSpPr>
        <p:spPr>
          <a:xfrm>
            <a:off x="331416" y="404665"/>
            <a:ext cx="1864320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Global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" name="Round Same Side Corner Rectangle 76"/>
          <p:cNvSpPr/>
          <p:nvPr/>
        </p:nvSpPr>
        <p:spPr>
          <a:xfrm>
            <a:off x="331416" y="4581128"/>
            <a:ext cx="8489056" cy="216024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dos Principais Componentes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Rectangle 44"/>
          <p:cNvSpPr/>
          <p:nvPr/>
        </p:nvSpPr>
        <p:spPr>
          <a:xfrm>
            <a:off x="340144" y="4797152"/>
            <a:ext cx="8480328" cy="172819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8" name="Chart 77"/>
          <p:cNvGraphicFramePr/>
          <p:nvPr>
            <p:extLst>
              <p:ext uri="{D42A27DB-BD31-4B8C-83A1-F6EECF244321}">
                <p14:modId xmlns:p14="http://schemas.microsoft.com/office/powerpoint/2010/main" val="2597388114"/>
              </p:ext>
            </p:extLst>
          </p:nvPr>
        </p:nvGraphicFramePr>
        <p:xfrm>
          <a:off x="331415" y="4797152"/>
          <a:ext cx="848905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9" name="Rounded Rectangle 58"/>
          <p:cNvSpPr/>
          <p:nvPr/>
        </p:nvSpPr>
        <p:spPr>
          <a:xfrm>
            <a:off x="875654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0" name="Group 1"/>
          <p:cNvGrpSpPr/>
          <p:nvPr/>
        </p:nvGrpSpPr>
        <p:grpSpPr>
          <a:xfrm>
            <a:off x="683568" y="2924944"/>
            <a:ext cx="1193008" cy="1121490"/>
            <a:chOff x="2425481" y="1458913"/>
            <a:chExt cx="1385887" cy="1387475"/>
          </a:xfrm>
        </p:grpSpPr>
        <p:sp>
          <p:nvSpPr>
            <p:cNvPr id="2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44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3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2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2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43" name="Group 72"/>
          <p:cNvGrpSpPr/>
          <p:nvPr/>
        </p:nvGrpSpPr>
        <p:grpSpPr>
          <a:xfrm rot="10800000">
            <a:off x="1221532" y="3068960"/>
            <a:ext cx="102493" cy="756570"/>
            <a:chOff x="1104900" y="1721644"/>
            <a:chExt cx="119063" cy="966789"/>
          </a:xfrm>
        </p:grpSpPr>
        <p:sp>
          <p:nvSpPr>
            <p:cNvPr id="44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4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46" name="Oval 17"/>
          <p:cNvSpPr>
            <a:spLocks noChangeArrowheads="1"/>
          </p:cNvSpPr>
          <p:nvPr/>
        </p:nvSpPr>
        <p:spPr bwMode="auto">
          <a:xfrm rot="5400000">
            <a:off x="1174995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7" name="Round Same Side Corner Rectangle 76"/>
          <p:cNvSpPr/>
          <p:nvPr/>
        </p:nvSpPr>
        <p:spPr>
          <a:xfrm>
            <a:off x="709062" y="2588742"/>
            <a:ext cx="1198642" cy="192186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Tecnológico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8" name="Round Same Side Corner Rectangle 76"/>
          <p:cNvSpPr/>
          <p:nvPr/>
        </p:nvSpPr>
        <p:spPr>
          <a:xfrm>
            <a:off x="2877319" y="2564904"/>
            <a:ext cx="1280367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Ambiente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9" name="Round Same Side Corner Rectangle 76"/>
          <p:cNvSpPr/>
          <p:nvPr/>
        </p:nvSpPr>
        <p:spPr>
          <a:xfrm>
            <a:off x="5148064" y="2564904"/>
            <a:ext cx="1190624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Humano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" name="Round Same Side Corner Rectangle 76"/>
          <p:cNvSpPr/>
          <p:nvPr/>
        </p:nvSpPr>
        <p:spPr>
          <a:xfrm>
            <a:off x="7347990" y="2564904"/>
            <a:ext cx="1222946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Processos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1" name="Grupo 450"/>
          <p:cNvGrpSpPr/>
          <p:nvPr/>
        </p:nvGrpSpPr>
        <p:grpSpPr>
          <a:xfrm>
            <a:off x="2217333" y="399600"/>
            <a:ext cx="3276000" cy="276999"/>
            <a:chOff x="2001309" y="400308"/>
            <a:chExt cx="3362779" cy="276999"/>
          </a:xfrm>
        </p:grpSpPr>
        <p:sp>
          <p:nvSpPr>
            <p:cNvPr id="452" name="Round Same Side Corner Rectangle 42"/>
            <p:cNvSpPr/>
            <p:nvPr/>
          </p:nvSpPr>
          <p:spPr>
            <a:xfrm>
              <a:off x="2031969" y="434882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ound Same Side Corner Rectangle 9"/>
            <p:cNvSpPr/>
            <p:nvPr/>
          </p:nvSpPr>
          <p:spPr>
            <a:xfrm rot="16200000" flipV="1">
              <a:off x="4401669" y="-301795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4" name="Round Same Side Corner Rectangle 8"/>
            <p:cNvSpPr/>
            <p:nvPr/>
          </p:nvSpPr>
          <p:spPr>
            <a:xfrm rot="16200000">
              <a:off x="2720280" y="-301982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5" name="TextBox 10"/>
            <p:cNvSpPr txBox="1"/>
            <p:nvPr/>
          </p:nvSpPr>
          <p:spPr>
            <a:xfrm>
              <a:off x="2048289" y="400308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56" name="TextBox 11"/>
            <p:cNvSpPr txBox="1"/>
            <p:nvPr/>
          </p:nvSpPr>
          <p:spPr>
            <a:xfrm>
              <a:off x="3702601" y="400308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Ângela Porto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pSp>
        <p:nvGrpSpPr>
          <p:cNvPr id="457" name="Grupo 456"/>
          <p:cNvGrpSpPr/>
          <p:nvPr/>
        </p:nvGrpSpPr>
        <p:grpSpPr>
          <a:xfrm>
            <a:off x="5544472" y="399102"/>
            <a:ext cx="3276000" cy="276999"/>
            <a:chOff x="5457693" y="404664"/>
            <a:chExt cx="3362779" cy="276999"/>
          </a:xfrm>
        </p:grpSpPr>
        <p:sp>
          <p:nvSpPr>
            <p:cNvPr id="458" name="Round Same Side Corner Rectangle 42"/>
            <p:cNvSpPr/>
            <p:nvPr/>
          </p:nvSpPr>
          <p:spPr>
            <a:xfrm>
              <a:off x="5488353" y="439238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9" name="Round Same Side Corner Rectangle 9"/>
            <p:cNvSpPr/>
            <p:nvPr/>
          </p:nvSpPr>
          <p:spPr>
            <a:xfrm rot="16200000" flipV="1">
              <a:off x="7858053" y="-297439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0" name="Round Same Side Corner Rectangle 8"/>
            <p:cNvSpPr/>
            <p:nvPr/>
          </p:nvSpPr>
          <p:spPr>
            <a:xfrm rot="16200000">
              <a:off x="6176664" y="-297626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1" name="TextBox 10"/>
            <p:cNvSpPr txBox="1"/>
            <p:nvPr/>
          </p:nvSpPr>
          <p:spPr>
            <a:xfrm>
              <a:off x="5504673" y="404664"/>
              <a:ext cx="16148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de Serviço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62" name="TextBox 11"/>
            <p:cNvSpPr txBox="1"/>
            <p:nvPr/>
          </p:nvSpPr>
          <p:spPr>
            <a:xfrm>
              <a:off x="7158985" y="404664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Jairson Barbosa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aphicFrame>
        <p:nvGraphicFramePr>
          <p:cNvPr id="463" name="Tabela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470287"/>
              </p:ext>
            </p:extLst>
          </p:nvPr>
        </p:nvGraphicFramePr>
        <p:xfrm>
          <a:off x="2195736" y="1094400"/>
          <a:ext cx="6624736" cy="1371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003902"/>
                <a:gridCol w="1956340"/>
                <a:gridCol w="664494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Center Secundário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Estrutura de TIC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Política de Segurança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da Informação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Gestão de Riscos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64" name="Round Same Side Corner Rectangle 76"/>
          <p:cNvSpPr/>
          <p:nvPr/>
        </p:nvSpPr>
        <p:spPr>
          <a:xfrm>
            <a:off x="2195736" y="836712"/>
            <a:ext cx="6642360" cy="256745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PT" sz="1200" b="1" dirty="0">
                <a:solidFill>
                  <a:schemeClr val="bg1"/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                          </a:t>
            </a: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Projetos Relacionados                                                               Portfólio                          Risco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endParaRPr lang="ro-RO" sz="1200" b="1" dirty="0">
              <a:solidFill>
                <a:schemeClr val="bg1"/>
              </a:solidFill>
            </a:endParaRPr>
          </a:p>
        </p:txBody>
      </p:sp>
      <p:sp>
        <p:nvSpPr>
          <p:cNvPr id="465" name="Rounded Rectangle 58"/>
          <p:cNvSpPr/>
          <p:nvPr/>
        </p:nvSpPr>
        <p:spPr>
          <a:xfrm>
            <a:off x="313903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6" name="Group 1"/>
          <p:cNvGrpSpPr/>
          <p:nvPr/>
        </p:nvGrpSpPr>
        <p:grpSpPr>
          <a:xfrm>
            <a:off x="2946944" y="2924944"/>
            <a:ext cx="1193008" cy="1121490"/>
            <a:chOff x="2425481" y="1458913"/>
            <a:chExt cx="1385887" cy="1387475"/>
          </a:xfrm>
        </p:grpSpPr>
        <p:sp>
          <p:nvSpPr>
            <p:cNvPr id="467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68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469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8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7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7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93" name="Group 72"/>
          <p:cNvGrpSpPr/>
          <p:nvPr/>
        </p:nvGrpSpPr>
        <p:grpSpPr>
          <a:xfrm rot="10800000">
            <a:off x="3484908" y="3068960"/>
            <a:ext cx="102493" cy="756570"/>
            <a:chOff x="1104900" y="1721644"/>
            <a:chExt cx="119063" cy="966789"/>
          </a:xfrm>
        </p:grpSpPr>
        <p:sp>
          <p:nvSpPr>
            <p:cNvPr id="49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9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96" name="Oval 17"/>
          <p:cNvSpPr>
            <a:spLocks noChangeArrowheads="1"/>
          </p:cNvSpPr>
          <p:nvPr/>
        </p:nvSpPr>
        <p:spPr bwMode="auto">
          <a:xfrm rot="5400000">
            <a:off x="343837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7" name="Rounded Rectangle 58"/>
          <p:cNvSpPr/>
          <p:nvPr/>
        </p:nvSpPr>
        <p:spPr>
          <a:xfrm>
            <a:off x="534015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8" name="Group 1"/>
          <p:cNvGrpSpPr/>
          <p:nvPr/>
        </p:nvGrpSpPr>
        <p:grpSpPr>
          <a:xfrm>
            <a:off x="5148064" y="2924944"/>
            <a:ext cx="1193008" cy="1121490"/>
            <a:chOff x="2425481" y="1458913"/>
            <a:chExt cx="1385887" cy="1387475"/>
          </a:xfrm>
        </p:grpSpPr>
        <p:sp>
          <p:nvSpPr>
            <p:cNvPr id="499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0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01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15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6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7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8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9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0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1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2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3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4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02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03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4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5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6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7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8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9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0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1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2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3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4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25" name="Group 72"/>
          <p:cNvGrpSpPr/>
          <p:nvPr/>
        </p:nvGrpSpPr>
        <p:grpSpPr>
          <a:xfrm rot="10800000">
            <a:off x="5686028" y="3068961"/>
            <a:ext cx="102493" cy="756570"/>
            <a:chOff x="1104900" y="1721644"/>
            <a:chExt cx="119063" cy="966789"/>
          </a:xfrm>
        </p:grpSpPr>
        <p:sp>
          <p:nvSpPr>
            <p:cNvPr id="526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27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28" name="Oval 17"/>
          <p:cNvSpPr>
            <a:spLocks noChangeArrowheads="1"/>
          </p:cNvSpPr>
          <p:nvPr/>
        </p:nvSpPr>
        <p:spPr bwMode="auto">
          <a:xfrm rot="5400000">
            <a:off x="563949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9" name="Rounded Rectangle 58"/>
          <p:cNvSpPr/>
          <p:nvPr/>
        </p:nvSpPr>
        <p:spPr>
          <a:xfrm>
            <a:off x="7572398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0" name="Group 1"/>
          <p:cNvGrpSpPr/>
          <p:nvPr/>
        </p:nvGrpSpPr>
        <p:grpSpPr>
          <a:xfrm>
            <a:off x="7380312" y="2924944"/>
            <a:ext cx="1193008" cy="1121490"/>
            <a:chOff x="2425481" y="1458913"/>
            <a:chExt cx="1385887" cy="1387475"/>
          </a:xfrm>
        </p:grpSpPr>
        <p:sp>
          <p:nvSpPr>
            <p:cNvPr id="5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33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47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8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9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0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1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2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4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5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6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34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35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6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7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8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9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0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1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2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3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4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5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6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57" name="Group 72"/>
          <p:cNvGrpSpPr/>
          <p:nvPr/>
        </p:nvGrpSpPr>
        <p:grpSpPr>
          <a:xfrm rot="10800000">
            <a:off x="7918276" y="3068960"/>
            <a:ext cx="102493" cy="756570"/>
            <a:chOff x="1104900" y="1721644"/>
            <a:chExt cx="119063" cy="966789"/>
          </a:xfrm>
        </p:grpSpPr>
        <p:sp>
          <p:nvSpPr>
            <p:cNvPr id="558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59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60" name="Oval 17"/>
          <p:cNvSpPr>
            <a:spLocks noChangeArrowheads="1"/>
          </p:cNvSpPr>
          <p:nvPr/>
        </p:nvSpPr>
        <p:spPr bwMode="auto">
          <a:xfrm rot="5400000">
            <a:off x="7871739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900000">
                                      <p:cBhvr>
                                        <p:cTn id="33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2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900000">
                                      <p:cBhvr>
                                        <p:cTn id="75" dur="7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440000">
                                      <p:cBhvr>
                                        <p:cTn id="126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42" dur="7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5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189" grpId="0" animBg="1"/>
      <p:bldP spid="191" grpId="0" animBg="1"/>
      <p:bldP spid="192" grpId="0" animBg="1"/>
      <p:bldP spid="223" grpId="0" animBg="1"/>
      <p:bldP spid="224" grpId="0" animBg="1"/>
      <p:bldP spid="225" grpId="0" animBg="1"/>
      <p:bldP spid="226" grpId="0" animBg="1"/>
      <p:bldGraphic spid="228" grpId="0">
        <p:bldSub>
          <a:bldChart bld="series"/>
        </p:bldSub>
      </p:bldGraphic>
      <p:bldP spid="229" grpId="0" animBg="1"/>
      <p:bldP spid="446" grpId="0" animBg="1"/>
      <p:bldP spid="447" grpId="0"/>
      <p:bldP spid="448" grpId="0"/>
      <p:bldP spid="449" grpId="0"/>
      <p:bldP spid="450" grpId="0"/>
      <p:bldP spid="464" grpId="0" animBg="1"/>
      <p:bldP spid="465" grpId="0" animBg="1"/>
      <p:bldP spid="496" grpId="0" animBg="1"/>
      <p:bldP spid="497" grpId="0" animBg="1"/>
      <p:bldP spid="528" grpId="0" animBg="1"/>
      <p:bldP spid="529" grpId="0" animBg="1"/>
      <p:bldP spid="5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Black" pitchFamily="34" charset="0"/>
              </a:rPr>
              <a:t>PROCESSO JUDICIAL ELETRÔNICO - </a:t>
            </a:r>
            <a:r>
              <a:rPr lang="en-US" sz="1600" b="1" dirty="0" err="1">
                <a:solidFill>
                  <a:schemeClr val="bg1"/>
                </a:solidFill>
                <a:latin typeface="Arial Black" pitchFamily="34" charset="0"/>
              </a:rPr>
              <a:t>PJe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89" name="Rectangle 44"/>
          <p:cNvSpPr/>
          <p:nvPr/>
        </p:nvSpPr>
        <p:spPr>
          <a:xfrm>
            <a:off x="342000" y="677308"/>
            <a:ext cx="1853736" cy="179574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83078" y="6296744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Rectangle 44"/>
          <p:cNvSpPr/>
          <p:nvPr/>
        </p:nvSpPr>
        <p:spPr>
          <a:xfrm>
            <a:off x="342300" y="2473053"/>
            <a:ext cx="8478172" cy="20358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2" name="Rounded Rectangle 58"/>
          <p:cNvSpPr/>
          <p:nvPr/>
        </p:nvSpPr>
        <p:spPr>
          <a:xfrm>
            <a:off x="713904" y="2264870"/>
            <a:ext cx="1001714" cy="20818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3" name="Group 1"/>
          <p:cNvGrpSpPr/>
          <p:nvPr/>
        </p:nvGrpSpPr>
        <p:grpSpPr>
          <a:xfrm>
            <a:off x="521817" y="784965"/>
            <a:ext cx="1385887" cy="1387475"/>
            <a:chOff x="2425481" y="1458913"/>
            <a:chExt cx="1385887" cy="1387475"/>
          </a:xfrm>
        </p:grpSpPr>
        <p:sp>
          <p:nvSpPr>
            <p:cNvPr id="194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5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196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210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1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3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4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5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6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7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8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9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197" name="Group 59"/>
            <p:cNvGrpSpPr/>
            <p:nvPr/>
          </p:nvGrpSpPr>
          <p:grpSpPr>
            <a:xfrm>
              <a:off x="2531840" y="1601787"/>
              <a:ext cx="1173169" cy="1208960"/>
              <a:chOff x="574673" y="1639887"/>
              <a:chExt cx="1173169" cy="1208960"/>
            </a:xfrm>
          </p:grpSpPr>
          <p:sp>
            <p:nvSpPr>
              <p:cNvPr id="198" name="TextBox 60"/>
              <p:cNvSpPr txBox="1"/>
              <p:nvPr/>
            </p:nvSpPr>
            <p:spPr>
              <a:xfrm>
                <a:off x="669923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9" name="TextBox 61"/>
              <p:cNvSpPr txBox="1"/>
              <p:nvPr/>
            </p:nvSpPr>
            <p:spPr>
              <a:xfrm>
                <a:off x="898523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0" name="TextBox 62"/>
              <p:cNvSpPr txBox="1"/>
              <p:nvPr/>
            </p:nvSpPr>
            <p:spPr>
              <a:xfrm>
                <a:off x="574673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1" name="TextBox 63"/>
              <p:cNvSpPr txBox="1"/>
              <p:nvPr/>
            </p:nvSpPr>
            <p:spPr>
              <a:xfrm>
                <a:off x="612772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2" name="TextBox 64"/>
              <p:cNvSpPr txBox="1"/>
              <p:nvPr/>
            </p:nvSpPr>
            <p:spPr>
              <a:xfrm>
                <a:off x="793748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3" name="TextBox 65"/>
              <p:cNvSpPr txBox="1"/>
              <p:nvPr/>
            </p:nvSpPr>
            <p:spPr>
              <a:xfrm>
                <a:off x="1074736" y="163988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4" name="TextBox 66"/>
              <p:cNvSpPr txBox="1"/>
              <p:nvPr/>
            </p:nvSpPr>
            <p:spPr>
              <a:xfrm>
                <a:off x="1336676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5" name="TextBox 67"/>
              <p:cNvSpPr txBox="1"/>
              <p:nvPr/>
            </p:nvSpPr>
            <p:spPr>
              <a:xfrm>
                <a:off x="1527176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" name="TextBox 68"/>
              <p:cNvSpPr txBox="1"/>
              <p:nvPr/>
            </p:nvSpPr>
            <p:spPr>
              <a:xfrm>
                <a:off x="1574802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" name="TextBox 69"/>
              <p:cNvSpPr txBox="1"/>
              <p:nvPr/>
            </p:nvSpPr>
            <p:spPr>
              <a:xfrm>
                <a:off x="1465265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8" name="TextBox 70"/>
              <p:cNvSpPr txBox="1"/>
              <p:nvPr/>
            </p:nvSpPr>
            <p:spPr>
              <a:xfrm>
                <a:off x="1231902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9" name="TextBox 71"/>
              <p:cNvSpPr txBox="1"/>
              <p:nvPr/>
            </p:nvSpPr>
            <p:spPr>
              <a:xfrm>
                <a:off x="1065215" y="27257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8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20" name="Group 72"/>
          <p:cNvGrpSpPr/>
          <p:nvPr/>
        </p:nvGrpSpPr>
        <p:grpSpPr>
          <a:xfrm rot="10800000">
            <a:off x="1155229" y="1034867"/>
            <a:ext cx="119063" cy="936006"/>
            <a:chOff x="1104900" y="1721644"/>
            <a:chExt cx="119063" cy="966789"/>
          </a:xfrm>
        </p:grpSpPr>
        <p:sp>
          <p:nvSpPr>
            <p:cNvPr id="221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22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23" name="Oval 17"/>
          <p:cNvSpPr>
            <a:spLocks noChangeArrowheads="1"/>
          </p:cNvSpPr>
          <p:nvPr/>
        </p:nvSpPr>
        <p:spPr bwMode="auto">
          <a:xfrm rot="5400000">
            <a:off x="1092522" y="1380632"/>
            <a:ext cx="244476" cy="24447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4" name="Round Same Side Corner Rectangle 76"/>
          <p:cNvSpPr/>
          <p:nvPr/>
        </p:nvSpPr>
        <p:spPr>
          <a:xfrm>
            <a:off x="331416" y="404665"/>
            <a:ext cx="1864320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Global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" name="Round Same Side Corner Rectangle 76"/>
          <p:cNvSpPr/>
          <p:nvPr/>
        </p:nvSpPr>
        <p:spPr>
          <a:xfrm>
            <a:off x="331416" y="4581128"/>
            <a:ext cx="8489056" cy="216024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dos Principais Componentes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Rectangle 44"/>
          <p:cNvSpPr/>
          <p:nvPr/>
        </p:nvSpPr>
        <p:spPr>
          <a:xfrm>
            <a:off x="340144" y="4797152"/>
            <a:ext cx="8480328" cy="172819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7" name="Chart 77"/>
          <p:cNvGraphicFramePr/>
          <p:nvPr>
            <p:extLst>
              <p:ext uri="{D42A27DB-BD31-4B8C-83A1-F6EECF244321}">
                <p14:modId xmlns:p14="http://schemas.microsoft.com/office/powerpoint/2010/main" val="3698115168"/>
              </p:ext>
            </p:extLst>
          </p:nvPr>
        </p:nvGraphicFramePr>
        <p:xfrm>
          <a:off x="331415" y="4797152"/>
          <a:ext cx="848905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9" name="Rounded Rectangle 58"/>
          <p:cNvSpPr/>
          <p:nvPr/>
        </p:nvSpPr>
        <p:spPr>
          <a:xfrm>
            <a:off x="875654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0" name="Group 1"/>
          <p:cNvGrpSpPr/>
          <p:nvPr/>
        </p:nvGrpSpPr>
        <p:grpSpPr>
          <a:xfrm>
            <a:off x="683568" y="2924944"/>
            <a:ext cx="1193008" cy="1121490"/>
            <a:chOff x="2425481" y="1458913"/>
            <a:chExt cx="1385887" cy="1387475"/>
          </a:xfrm>
        </p:grpSpPr>
        <p:sp>
          <p:nvSpPr>
            <p:cNvPr id="2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44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3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2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2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43" name="Group 72"/>
          <p:cNvGrpSpPr/>
          <p:nvPr/>
        </p:nvGrpSpPr>
        <p:grpSpPr>
          <a:xfrm rot="10800000">
            <a:off x="1221532" y="3068960"/>
            <a:ext cx="102493" cy="756570"/>
            <a:chOff x="1104900" y="1721644"/>
            <a:chExt cx="119063" cy="966789"/>
          </a:xfrm>
        </p:grpSpPr>
        <p:sp>
          <p:nvSpPr>
            <p:cNvPr id="44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4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46" name="Oval 17"/>
          <p:cNvSpPr>
            <a:spLocks noChangeArrowheads="1"/>
          </p:cNvSpPr>
          <p:nvPr/>
        </p:nvSpPr>
        <p:spPr bwMode="auto">
          <a:xfrm rot="5400000">
            <a:off x="1174995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7" name="Round Same Side Corner Rectangle 76"/>
          <p:cNvSpPr/>
          <p:nvPr/>
        </p:nvSpPr>
        <p:spPr>
          <a:xfrm>
            <a:off x="709062" y="2588742"/>
            <a:ext cx="1198642" cy="192186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Tecnológico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8" name="Round Same Side Corner Rectangle 76"/>
          <p:cNvSpPr/>
          <p:nvPr/>
        </p:nvSpPr>
        <p:spPr>
          <a:xfrm>
            <a:off x="2877319" y="2564904"/>
            <a:ext cx="1280367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Ambiente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9" name="Round Same Side Corner Rectangle 76"/>
          <p:cNvSpPr/>
          <p:nvPr/>
        </p:nvSpPr>
        <p:spPr>
          <a:xfrm>
            <a:off x="5148064" y="2564904"/>
            <a:ext cx="1190624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Humano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" name="Round Same Side Corner Rectangle 76"/>
          <p:cNvSpPr/>
          <p:nvPr/>
        </p:nvSpPr>
        <p:spPr>
          <a:xfrm>
            <a:off x="7347990" y="2564904"/>
            <a:ext cx="1222946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Processos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1" name="Grupo 450"/>
          <p:cNvGrpSpPr/>
          <p:nvPr/>
        </p:nvGrpSpPr>
        <p:grpSpPr>
          <a:xfrm>
            <a:off x="2217333" y="399600"/>
            <a:ext cx="3276000" cy="276999"/>
            <a:chOff x="2001309" y="400308"/>
            <a:chExt cx="3362779" cy="276999"/>
          </a:xfrm>
        </p:grpSpPr>
        <p:sp>
          <p:nvSpPr>
            <p:cNvPr id="452" name="Round Same Side Corner Rectangle 42"/>
            <p:cNvSpPr/>
            <p:nvPr/>
          </p:nvSpPr>
          <p:spPr>
            <a:xfrm>
              <a:off x="2031969" y="434882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ound Same Side Corner Rectangle 9"/>
            <p:cNvSpPr/>
            <p:nvPr/>
          </p:nvSpPr>
          <p:spPr>
            <a:xfrm rot="16200000" flipV="1">
              <a:off x="4401669" y="-301795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4" name="Round Same Side Corner Rectangle 8"/>
            <p:cNvSpPr/>
            <p:nvPr/>
          </p:nvSpPr>
          <p:spPr>
            <a:xfrm rot="16200000">
              <a:off x="2720280" y="-301982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5" name="TextBox 10"/>
            <p:cNvSpPr txBox="1"/>
            <p:nvPr/>
          </p:nvSpPr>
          <p:spPr>
            <a:xfrm>
              <a:off x="2048289" y="400308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56" name="TextBox 11"/>
            <p:cNvSpPr txBox="1"/>
            <p:nvPr/>
          </p:nvSpPr>
          <p:spPr>
            <a:xfrm>
              <a:off x="3702601" y="400308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pSp>
        <p:nvGrpSpPr>
          <p:cNvPr id="457" name="Grupo 456"/>
          <p:cNvGrpSpPr/>
          <p:nvPr/>
        </p:nvGrpSpPr>
        <p:grpSpPr>
          <a:xfrm>
            <a:off x="5544472" y="399102"/>
            <a:ext cx="3276000" cy="276999"/>
            <a:chOff x="5457693" y="404664"/>
            <a:chExt cx="3362779" cy="276999"/>
          </a:xfrm>
        </p:grpSpPr>
        <p:sp>
          <p:nvSpPr>
            <p:cNvPr id="458" name="Round Same Side Corner Rectangle 42"/>
            <p:cNvSpPr/>
            <p:nvPr/>
          </p:nvSpPr>
          <p:spPr>
            <a:xfrm>
              <a:off x="5488353" y="439238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9" name="Round Same Side Corner Rectangle 9"/>
            <p:cNvSpPr/>
            <p:nvPr/>
          </p:nvSpPr>
          <p:spPr>
            <a:xfrm rot="16200000" flipV="1">
              <a:off x="7858053" y="-297439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0" name="Round Same Side Corner Rectangle 8"/>
            <p:cNvSpPr/>
            <p:nvPr/>
          </p:nvSpPr>
          <p:spPr>
            <a:xfrm rot="16200000">
              <a:off x="6176664" y="-297626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1" name="TextBox 10"/>
            <p:cNvSpPr txBox="1"/>
            <p:nvPr/>
          </p:nvSpPr>
          <p:spPr>
            <a:xfrm>
              <a:off x="5504673" y="404664"/>
              <a:ext cx="16148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de Serviço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62" name="TextBox 11"/>
            <p:cNvSpPr txBox="1"/>
            <p:nvPr/>
          </p:nvSpPr>
          <p:spPr>
            <a:xfrm>
              <a:off x="7158985" y="404664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Karina Karla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aphicFrame>
        <p:nvGraphicFramePr>
          <p:cNvPr id="463" name="Tabela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393996"/>
              </p:ext>
            </p:extLst>
          </p:nvPr>
        </p:nvGraphicFramePr>
        <p:xfrm>
          <a:off x="2195736" y="1094400"/>
          <a:ext cx="6624736" cy="1371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003902"/>
                <a:gridCol w="1956340"/>
                <a:gridCol w="664494"/>
              </a:tblGrid>
              <a:tr h="266400"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Implantação Juizados Cíveis da RMR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Serviços Judiciais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FF0000"/>
                          </a:solidFill>
                          <a:sym typeface="Wingdings 3"/>
                        </a:rPr>
                        <a:t>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Processos Internos (Corregedoria)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Serviços Judiciais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FF0000"/>
                          </a:solidFill>
                          <a:sym typeface="Wingdings 3"/>
                        </a:rPr>
                        <a:t></a:t>
                      </a:r>
                      <a:endParaRPr lang="pt-BR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Juizados Criminais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Serviços Judiciais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FF0000"/>
                          </a:solidFill>
                          <a:sym typeface="Wingdings 3"/>
                        </a:rPr>
                        <a:t></a:t>
                      </a:r>
                      <a:endParaRPr lang="pt-BR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Colégio Recursal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Serviços Judiciais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FF0000"/>
                          </a:solidFill>
                          <a:sym typeface="Wingdings 3"/>
                        </a:rPr>
                        <a:t></a:t>
                      </a:r>
                      <a:endParaRPr lang="pt-BR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Center Secundário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Estrutura</a:t>
                      </a:r>
                      <a:r>
                        <a:rPr lang="pt-PT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TIC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64" name="Round Same Side Corner Rectangle 76"/>
          <p:cNvSpPr/>
          <p:nvPr/>
        </p:nvSpPr>
        <p:spPr>
          <a:xfrm>
            <a:off x="2195736" y="836712"/>
            <a:ext cx="6642360" cy="256745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PT" sz="1200" b="1" dirty="0">
                <a:solidFill>
                  <a:schemeClr val="bg1"/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                          </a:t>
            </a: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Projetos Relacionados                                                               Portfólio                          Risco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endParaRPr lang="ro-RO" sz="1200" b="1" dirty="0">
              <a:solidFill>
                <a:schemeClr val="bg1"/>
              </a:solidFill>
            </a:endParaRPr>
          </a:p>
        </p:txBody>
      </p:sp>
      <p:sp>
        <p:nvSpPr>
          <p:cNvPr id="465" name="Rounded Rectangle 58"/>
          <p:cNvSpPr/>
          <p:nvPr/>
        </p:nvSpPr>
        <p:spPr>
          <a:xfrm>
            <a:off x="313903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6" name="Group 1"/>
          <p:cNvGrpSpPr/>
          <p:nvPr/>
        </p:nvGrpSpPr>
        <p:grpSpPr>
          <a:xfrm>
            <a:off x="2946944" y="2924944"/>
            <a:ext cx="1193008" cy="1121490"/>
            <a:chOff x="2425481" y="1458913"/>
            <a:chExt cx="1385887" cy="1387475"/>
          </a:xfrm>
        </p:grpSpPr>
        <p:sp>
          <p:nvSpPr>
            <p:cNvPr id="467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68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469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8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7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7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93" name="Group 72"/>
          <p:cNvGrpSpPr/>
          <p:nvPr/>
        </p:nvGrpSpPr>
        <p:grpSpPr>
          <a:xfrm rot="10800000">
            <a:off x="3484908" y="3068960"/>
            <a:ext cx="102493" cy="756570"/>
            <a:chOff x="1104900" y="1721644"/>
            <a:chExt cx="119063" cy="966789"/>
          </a:xfrm>
        </p:grpSpPr>
        <p:sp>
          <p:nvSpPr>
            <p:cNvPr id="49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9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96" name="Oval 17"/>
          <p:cNvSpPr>
            <a:spLocks noChangeArrowheads="1"/>
          </p:cNvSpPr>
          <p:nvPr/>
        </p:nvSpPr>
        <p:spPr bwMode="auto">
          <a:xfrm rot="5400000">
            <a:off x="343837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7" name="Rounded Rectangle 58"/>
          <p:cNvSpPr/>
          <p:nvPr/>
        </p:nvSpPr>
        <p:spPr>
          <a:xfrm>
            <a:off x="534015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8" name="Group 1"/>
          <p:cNvGrpSpPr/>
          <p:nvPr/>
        </p:nvGrpSpPr>
        <p:grpSpPr>
          <a:xfrm>
            <a:off x="5148064" y="2924944"/>
            <a:ext cx="1193008" cy="1121490"/>
            <a:chOff x="2425481" y="1458913"/>
            <a:chExt cx="1385887" cy="1387475"/>
          </a:xfrm>
        </p:grpSpPr>
        <p:sp>
          <p:nvSpPr>
            <p:cNvPr id="499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0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01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15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6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7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8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9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0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1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2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3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4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02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03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4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5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6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7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8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9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0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1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2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3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4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25" name="Group 72"/>
          <p:cNvGrpSpPr/>
          <p:nvPr/>
        </p:nvGrpSpPr>
        <p:grpSpPr>
          <a:xfrm rot="10800000">
            <a:off x="5686028" y="3068961"/>
            <a:ext cx="102493" cy="756570"/>
            <a:chOff x="1104900" y="1721644"/>
            <a:chExt cx="119063" cy="966789"/>
          </a:xfrm>
        </p:grpSpPr>
        <p:sp>
          <p:nvSpPr>
            <p:cNvPr id="526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27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28" name="Oval 17"/>
          <p:cNvSpPr>
            <a:spLocks noChangeArrowheads="1"/>
          </p:cNvSpPr>
          <p:nvPr/>
        </p:nvSpPr>
        <p:spPr bwMode="auto">
          <a:xfrm rot="5400000">
            <a:off x="563949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9" name="Rounded Rectangle 58"/>
          <p:cNvSpPr/>
          <p:nvPr/>
        </p:nvSpPr>
        <p:spPr>
          <a:xfrm>
            <a:off x="7572398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0" name="Group 1"/>
          <p:cNvGrpSpPr/>
          <p:nvPr/>
        </p:nvGrpSpPr>
        <p:grpSpPr>
          <a:xfrm>
            <a:off x="7380312" y="2924944"/>
            <a:ext cx="1193008" cy="1121490"/>
            <a:chOff x="2425481" y="1458913"/>
            <a:chExt cx="1385887" cy="1387475"/>
          </a:xfrm>
        </p:grpSpPr>
        <p:sp>
          <p:nvSpPr>
            <p:cNvPr id="5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33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47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8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9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0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1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2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4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5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6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34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35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6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7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8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9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0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1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2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3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4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5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6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57" name="Group 72"/>
          <p:cNvGrpSpPr/>
          <p:nvPr/>
        </p:nvGrpSpPr>
        <p:grpSpPr>
          <a:xfrm rot="10800000">
            <a:off x="7918276" y="3068960"/>
            <a:ext cx="102493" cy="756570"/>
            <a:chOff x="1104900" y="1721644"/>
            <a:chExt cx="119063" cy="966789"/>
          </a:xfrm>
        </p:grpSpPr>
        <p:sp>
          <p:nvSpPr>
            <p:cNvPr id="558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59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60" name="Oval 17"/>
          <p:cNvSpPr>
            <a:spLocks noChangeArrowheads="1"/>
          </p:cNvSpPr>
          <p:nvPr/>
        </p:nvSpPr>
        <p:spPr bwMode="auto">
          <a:xfrm rot="5400000">
            <a:off x="7871739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33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720000">
                                      <p:cBhvr>
                                        <p:cTn id="75" dur="7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440000">
                                      <p:cBhvr>
                                        <p:cTn id="126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42" dur="7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5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189" grpId="0" animBg="1"/>
      <p:bldP spid="191" grpId="0" animBg="1"/>
      <p:bldP spid="192" grpId="0" animBg="1"/>
      <p:bldP spid="223" grpId="0" animBg="1"/>
      <p:bldP spid="224" grpId="0" animBg="1"/>
      <p:bldP spid="225" grpId="0" animBg="1"/>
      <p:bldP spid="226" grpId="0" animBg="1"/>
      <p:bldGraphic spid="227" grpId="0">
        <p:bldSub>
          <a:bldChart bld="series"/>
        </p:bldSub>
      </p:bldGraphic>
      <p:bldP spid="229" grpId="0" animBg="1"/>
      <p:bldP spid="446" grpId="0" animBg="1"/>
      <p:bldP spid="447" grpId="0"/>
      <p:bldP spid="448" grpId="0"/>
      <p:bldP spid="449" grpId="0"/>
      <p:bldP spid="450" grpId="0"/>
      <p:bldP spid="464" grpId="0" animBg="1"/>
      <p:bldP spid="465" grpId="0" animBg="1"/>
      <p:bldP spid="496" grpId="0" animBg="1"/>
      <p:bldP spid="497" grpId="0" animBg="1"/>
      <p:bldP spid="528" grpId="0" animBg="1"/>
      <p:bldP spid="529" grpId="0" animBg="1"/>
      <p:bldP spid="5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TJPEMAIL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89" name="Rectangle 44"/>
          <p:cNvSpPr/>
          <p:nvPr/>
        </p:nvSpPr>
        <p:spPr>
          <a:xfrm>
            <a:off x="342000" y="677308"/>
            <a:ext cx="1853736" cy="179574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83078" y="6296744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Rectangle 44"/>
          <p:cNvSpPr/>
          <p:nvPr/>
        </p:nvSpPr>
        <p:spPr>
          <a:xfrm>
            <a:off x="342300" y="2473053"/>
            <a:ext cx="8478172" cy="20358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2" name="Rounded Rectangle 58"/>
          <p:cNvSpPr/>
          <p:nvPr/>
        </p:nvSpPr>
        <p:spPr>
          <a:xfrm>
            <a:off x="713904" y="2264870"/>
            <a:ext cx="1001714" cy="20818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3" name="Group 1"/>
          <p:cNvGrpSpPr/>
          <p:nvPr/>
        </p:nvGrpSpPr>
        <p:grpSpPr>
          <a:xfrm>
            <a:off x="521817" y="784965"/>
            <a:ext cx="1385887" cy="1387475"/>
            <a:chOff x="2425481" y="1458913"/>
            <a:chExt cx="1385887" cy="1387475"/>
          </a:xfrm>
        </p:grpSpPr>
        <p:sp>
          <p:nvSpPr>
            <p:cNvPr id="194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5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196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210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1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3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4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5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6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7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8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9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197" name="Group 59"/>
            <p:cNvGrpSpPr/>
            <p:nvPr/>
          </p:nvGrpSpPr>
          <p:grpSpPr>
            <a:xfrm>
              <a:off x="2531840" y="1601787"/>
              <a:ext cx="1173169" cy="1208960"/>
              <a:chOff x="574673" y="1639887"/>
              <a:chExt cx="1173169" cy="1208960"/>
            </a:xfrm>
          </p:grpSpPr>
          <p:sp>
            <p:nvSpPr>
              <p:cNvPr id="198" name="TextBox 60"/>
              <p:cNvSpPr txBox="1"/>
              <p:nvPr/>
            </p:nvSpPr>
            <p:spPr>
              <a:xfrm>
                <a:off x="669923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9" name="TextBox 61"/>
              <p:cNvSpPr txBox="1"/>
              <p:nvPr/>
            </p:nvSpPr>
            <p:spPr>
              <a:xfrm>
                <a:off x="898523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0" name="TextBox 62"/>
              <p:cNvSpPr txBox="1"/>
              <p:nvPr/>
            </p:nvSpPr>
            <p:spPr>
              <a:xfrm>
                <a:off x="574673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1" name="TextBox 63"/>
              <p:cNvSpPr txBox="1"/>
              <p:nvPr/>
            </p:nvSpPr>
            <p:spPr>
              <a:xfrm>
                <a:off x="612772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2" name="TextBox 64"/>
              <p:cNvSpPr txBox="1"/>
              <p:nvPr/>
            </p:nvSpPr>
            <p:spPr>
              <a:xfrm>
                <a:off x="793748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3" name="TextBox 65"/>
              <p:cNvSpPr txBox="1"/>
              <p:nvPr/>
            </p:nvSpPr>
            <p:spPr>
              <a:xfrm>
                <a:off x="1074736" y="163988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4" name="TextBox 66"/>
              <p:cNvSpPr txBox="1"/>
              <p:nvPr/>
            </p:nvSpPr>
            <p:spPr>
              <a:xfrm>
                <a:off x="1336676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5" name="TextBox 67"/>
              <p:cNvSpPr txBox="1"/>
              <p:nvPr/>
            </p:nvSpPr>
            <p:spPr>
              <a:xfrm>
                <a:off x="1527176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" name="TextBox 68"/>
              <p:cNvSpPr txBox="1"/>
              <p:nvPr/>
            </p:nvSpPr>
            <p:spPr>
              <a:xfrm>
                <a:off x="1574802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" name="TextBox 69"/>
              <p:cNvSpPr txBox="1"/>
              <p:nvPr/>
            </p:nvSpPr>
            <p:spPr>
              <a:xfrm>
                <a:off x="1465265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8" name="TextBox 70"/>
              <p:cNvSpPr txBox="1"/>
              <p:nvPr/>
            </p:nvSpPr>
            <p:spPr>
              <a:xfrm>
                <a:off x="1231902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9" name="TextBox 71"/>
              <p:cNvSpPr txBox="1"/>
              <p:nvPr/>
            </p:nvSpPr>
            <p:spPr>
              <a:xfrm>
                <a:off x="1065215" y="27257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8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20" name="Group 72"/>
          <p:cNvGrpSpPr/>
          <p:nvPr/>
        </p:nvGrpSpPr>
        <p:grpSpPr>
          <a:xfrm rot="10800000">
            <a:off x="1155229" y="1034867"/>
            <a:ext cx="119063" cy="936006"/>
            <a:chOff x="1104900" y="1721644"/>
            <a:chExt cx="119063" cy="966789"/>
          </a:xfrm>
        </p:grpSpPr>
        <p:sp>
          <p:nvSpPr>
            <p:cNvPr id="221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22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23" name="Oval 17"/>
          <p:cNvSpPr>
            <a:spLocks noChangeArrowheads="1"/>
          </p:cNvSpPr>
          <p:nvPr/>
        </p:nvSpPr>
        <p:spPr bwMode="auto">
          <a:xfrm rot="5400000">
            <a:off x="1092522" y="1380632"/>
            <a:ext cx="244476" cy="24447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4" name="Round Same Side Corner Rectangle 76"/>
          <p:cNvSpPr/>
          <p:nvPr/>
        </p:nvSpPr>
        <p:spPr>
          <a:xfrm>
            <a:off x="331416" y="404665"/>
            <a:ext cx="1864320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Global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" name="Round Same Side Corner Rectangle 76"/>
          <p:cNvSpPr/>
          <p:nvPr/>
        </p:nvSpPr>
        <p:spPr>
          <a:xfrm>
            <a:off x="331416" y="4581128"/>
            <a:ext cx="8489056" cy="216024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dos Principais Componentes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Rectangle 44"/>
          <p:cNvSpPr/>
          <p:nvPr/>
        </p:nvSpPr>
        <p:spPr>
          <a:xfrm>
            <a:off x="340144" y="4797152"/>
            <a:ext cx="8480328" cy="172819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7" name="Chart 77"/>
          <p:cNvGraphicFramePr/>
          <p:nvPr>
            <p:extLst>
              <p:ext uri="{D42A27DB-BD31-4B8C-83A1-F6EECF244321}">
                <p14:modId xmlns:p14="http://schemas.microsoft.com/office/powerpoint/2010/main" val="4232024187"/>
              </p:ext>
            </p:extLst>
          </p:nvPr>
        </p:nvGraphicFramePr>
        <p:xfrm>
          <a:off x="331415" y="4797152"/>
          <a:ext cx="848905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9" name="Rounded Rectangle 58"/>
          <p:cNvSpPr/>
          <p:nvPr/>
        </p:nvSpPr>
        <p:spPr>
          <a:xfrm>
            <a:off x="875654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0" name="Group 1"/>
          <p:cNvGrpSpPr/>
          <p:nvPr/>
        </p:nvGrpSpPr>
        <p:grpSpPr>
          <a:xfrm>
            <a:off x="683568" y="2924944"/>
            <a:ext cx="1193008" cy="1121490"/>
            <a:chOff x="2425481" y="1458913"/>
            <a:chExt cx="1385887" cy="1387475"/>
          </a:xfrm>
        </p:grpSpPr>
        <p:sp>
          <p:nvSpPr>
            <p:cNvPr id="2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44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3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2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2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43" name="Group 72"/>
          <p:cNvGrpSpPr/>
          <p:nvPr/>
        </p:nvGrpSpPr>
        <p:grpSpPr>
          <a:xfrm rot="10800000">
            <a:off x="1221532" y="3068960"/>
            <a:ext cx="102493" cy="756570"/>
            <a:chOff x="1104900" y="1721644"/>
            <a:chExt cx="119063" cy="966789"/>
          </a:xfrm>
        </p:grpSpPr>
        <p:sp>
          <p:nvSpPr>
            <p:cNvPr id="44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4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46" name="Oval 17"/>
          <p:cNvSpPr>
            <a:spLocks noChangeArrowheads="1"/>
          </p:cNvSpPr>
          <p:nvPr/>
        </p:nvSpPr>
        <p:spPr bwMode="auto">
          <a:xfrm rot="5400000">
            <a:off x="1174995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7" name="Round Same Side Corner Rectangle 76"/>
          <p:cNvSpPr/>
          <p:nvPr/>
        </p:nvSpPr>
        <p:spPr>
          <a:xfrm>
            <a:off x="709062" y="2588742"/>
            <a:ext cx="1198642" cy="192186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Tecnológico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8" name="Round Same Side Corner Rectangle 76"/>
          <p:cNvSpPr/>
          <p:nvPr/>
        </p:nvSpPr>
        <p:spPr>
          <a:xfrm>
            <a:off x="2877319" y="2564904"/>
            <a:ext cx="1280367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Ambiente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9" name="Round Same Side Corner Rectangle 76"/>
          <p:cNvSpPr/>
          <p:nvPr/>
        </p:nvSpPr>
        <p:spPr>
          <a:xfrm>
            <a:off x="5148064" y="2564904"/>
            <a:ext cx="1190624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Humano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" name="Round Same Side Corner Rectangle 76"/>
          <p:cNvSpPr/>
          <p:nvPr/>
        </p:nvSpPr>
        <p:spPr>
          <a:xfrm>
            <a:off x="7347990" y="2564904"/>
            <a:ext cx="1222946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Processos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1" name="Grupo 450"/>
          <p:cNvGrpSpPr/>
          <p:nvPr/>
        </p:nvGrpSpPr>
        <p:grpSpPr>
          <a:xfrm>
            <a:off x="2217333" y="399600"/>
            <a:ext cx="3276000" cy="276999"/>
            <a:chOff x="2001309" y="400308"/>
            <a:chExt cx="3362779" cy="276999"/>
          </a:xfrm>
        </p:grpSpPr>
        <p:sp>
          <p:nvSpPr>
            <p:cNvPr id="452" name="Round Same Side Corner Rectangle 42"/>
            <p:cNvSpPr/>
            <p:nvPr/>
          </p:nvSpPr>
          <p:spPr>
            <a:xfrm>
              <a:off x="2031969" y="434882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ound Same Side Corner Rectangle 9"/>
            <p:cNvSpPr/>
            <p:nvPr/>
          </p:nvSpPr>
          <p:spPr>
            <a:xfrm rot="16200000" flipV="1">
              <a:off x="4401669" y="-301795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4" name="Round Same Side Corner Rectangle 8"/>
            <p:cNvSpPr/>
            <p:nvPr/>
          </p:nvSpPr>
          <p:spPr>
            <a:xfrm rot="16200000">
              <a:off x="2720280" y="-301982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5" name="TextBox 10"/>
            <p:cNvSpPr txBox="1"/>
            <p:nvPr/>
          </p:nvSpPr>
          <p:spPr>
            <a:xfrm>
              <a:off x="2048289" y="400308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56" name="TextBox 11"/>
            <p:cNvSpPr txBox="1"/>
            <p:nvPr/>
          </p:nvSpPr>
          <p:spPr>
            <a:xfrm>
              <a:off x="3702601" y="400308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Rebeca Maciel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pSp>
        <p:nvGrpSpPr>
          <p:cNvPr id="457" name="Grupo 456"/>
          <p:cNvGrpSpPr/>
          <p:nvPr/>
        </p:nvGrpSpPr>
        <p:grpSpPr>
          <a:xfrm>
            <a:off x="5544472" y="399102"/>
            <a:ext cx="3276000" cy="276999"/>
            <a:chOff x="5457693" y="404664"/>
            <a:chExt cx="3362779" cy="276999"/>
          </a:xfrm>
        </p:grpSpPr>
        <p:sp>
          <p:nvSpPr>
            <p:cNvPr id="458" name="Round Same Side Corner Rectangle 42"/>
            <p:cNvSpPr/>
            <p:nvPr/>
          </p:nvSpPr>
          <p:spPr>
            <a:xfrm>
              <a:off x="5488353" y="439238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9" name="Round Same Side Corner Rectangle 9"/>
            <p:cNvSpPr/>
            <p:nvPr/>
          </p:nvSpPr>
          <p:spPr>
            <a:xfrm rot="16200000" flipV="1">
              <a:off x="7858053" y="-297439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0" name="Round Same Side Corner Rectangle 8"/>
            <p:cNvSpPr/>
            <p:nvPr/>
          </p:nvSpPr>
          <p:spPr>
            <a:xfrm rot="16200000">
              <a:off x="6176664" y="-297626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1" name="TextBox 10"/>
            <p:cNvSpPr txBox="1"/>
            <p:nvPr/>
          </p:nvSpPr>
          <p:spPr>
            <a:xfrm>
              <a:off x="5504673" y="404664"/>
              <a:ext cx="16148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de Serviço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62" name="TextBox 11"/>
            <p:cNvSpPr txBox="1"/>
            <p:nvPr/>
          </p:nvSpPr>
          <p:spPr>
            <a:xfrm>
              <a:off x="7158985" y="404664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Tércio Eulálio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aphicFrame>
        <p:nvGraphicFramePr>
          <p:cNvPr id="463" name="Tabela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038304"/>
              </p:ext>
            </p:extLst>
          </p:nvPr>
        </p:nvGraphicFramePr>
        <p:xfrm>
          <a:off x="2195736" y="1094400"/>
          <a:ext cx="6624736" cy="1371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003902"/>
                <a:gridCol w="1956340"/>
                <a:gridCol w="664494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Center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Secundário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Estrutura de TIC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Política de Segurança da Informação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Gestão de Risco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64" name="Round Same Side Corner Rectangle 76"/>
          <p:cNvSpPr/>
          <p:nvPr/>
        </p:nvSpPr>
        <p:spPr>
          <a:xfrm>
            <a:off x="2195736" y="836712"/>
            <a:ext cx="6642360" cy="256745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PT" sz="1200" b="1" dirty="0">
                <a:solidFill>
                  <a:schemeClr val="bg1"/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                          </a:t>
            </a: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Projetos Relacionados                                                               Portfólio                          Risco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endParaRPr lang="ro-RO" sz="1200" b="1" dirty="0">
              <a:solidFill>
                <a:schemeClr val="bg1"/>
              </a:solidFill>
            </a:endParaRPr>
          </a:p>
        </p:txBody>
      </p:sp>
      <p:sp>
        <p:nvSpPr>
          <p:cNvPr id="465" name="Rounded Rectangle 58"/>
          <p:cNvSpPr/>
          <p:nvPr/>
        </p:nvSpPr>
        <p:spPr>
          <a:xfrm>
            <a:off x="313903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6" name="Group 1"/>
          <p:cNvGrpSpPr/>
          <p:nvPr/>
        </p:nvGrpSpPr>
        <p:grpSpPr>
          <a:xfrm>
            <a:off x="2946944" y="2924944"/>
            <a:ext cx="1193008" cy="1121490"/>
            <a:chOff x="2425481" y="1458913"/>
            <a:chExt cx="1385887" cy="1387475"/>
          </a:xfrm>
        </p:grpSpPr>
        <p:sp>
          <p:nvSpPr>
            <p:cNvPr id="467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68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469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8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7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7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93" name="Group 72"/>
          <p:cNvGrpSpPr/>
          <p:nvPr/>
        </p:nvGrpSpPr>
        <p:grpSpPr>
          <a:xfrm rot="10800000">
            <a:off x="3484908" y="3068960"/>
            <a:ext cx="102493" cy="756570"/>
            <a:chOff x="1104900" y="1721644"/>
            <a:chExt cx="119063" cy="966789"/>
          </a:xfrm>
        </p:grpSpPr>
        <p:sp>
          <p:nvSpPr>
            <p:cNvPr id="49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9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96" name="Oval 17"/>
          <p:cNvSpPr>
            <a:spLocks noChangeArrowheads="1"/>
          </p:cNvSpPr>
          <p:nvPr/>
        </p:nvSpPr>
        <p:spPr bwMode="auto">
          <a:xfrm rot="5400000">
            <a:off x="343837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7" name="Rounded Rectangle 58"/>
          <p:cNvSpPr/>
          <p:nvPr/>
        </p:nvSpPr>
        <p:spPr>
          <a:xfrm>
            <a:off x="534015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8" name="Group 1"/>
          <p:cNvGrpSpPr/>
          <p:nvPr/>
        </p:nvGrpSpPr>
        <p:grpSpPr>
          <a:xfrm>
            <a:off x="5148064" y="2924944"/>
            <a:ext cx="1193008" cy="1121490"/>
            <a:chOff x="2425481" y="1458913"/>
            <a:chExt cx="1385887" cy="1387475"/>
          </a:xfrm>
        </p:grpSpPr>
        <p:sp>
          <p:nvSpPr>
            <p:cNvPr id="499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0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01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15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6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7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8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9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0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1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2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3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4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02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03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4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5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6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7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8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9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0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1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2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3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4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25" name="Group 72"/>
          <p:cNvGrpSpPr/>
          <p:nvPr/>
        </p:nvGrpSpPr>
        <p:grpSpPr>
          <a:xfrm rot="10800000">
            <a:off x="5686028" y="3068961"/>
            <a:ext cx="102493" cy="756570"/>
            <a:chOff x="1104900" y="1721644"/>
            <a:chExt cx="119063" cy="966789"/>
          </a:xfrm>
        </p:grpSpPr>
        <p:sp>
          <p:nvSpPr>
            <p:cNvPr id="526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27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28" name="Oval 17"/>
          <p:cNvSpPr>
            <a:spLocks noChangeArrowheads="1"/>
          </p:cNvSpPr>
          <p:nvPr/>
        </p:nvSpPr>
        <p:spPr bwMode="auto">
          <a:xfrm rot="5400000">
            <a:off x="563949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9" name="Rounded Rectangle 58"/>
          <p:cNvSpPr/>
          <p:nvPr/>
        </p:nvSpPr>
        <p:spPr>
          <a:xfrm>
            <a:off x="7572398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0" name="Group 1"/>
          <p:cNvGrpSpPr/>
          <p:nvPr/>
        </p:nvGrpSpPr>
        <p:grpSpPr>
          <a:xfrm>
            <a:off x="7380312" y="2924944"/>
            <a:ext cx="1193008" cy="1121490"/>
            <a:chOff x="2425481" y="1458913"/>
            <a:chExt cx="1385887" cy="1387475"/>
          </a:xfrm>
        </p:grpSpPr>
        <p:sp>
          <p:nvSpPr>
            <p:cNvPr id="5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33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47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8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9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0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1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2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4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5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6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34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35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6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7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8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9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0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1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2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3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4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5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6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57" name="Group 72"/>
          <p:cNvGrpSpPr/>
          <p:nvPr/>
        </p:nvGrpSpPr>
        <p:grpSpPr>
          <a:xfrm rot="10800000">
            <a:off x="7918276" y="3068960"/>
            <a:ext cx="102493" cy="756570"/>
            <a:chOff x="1104900" y="1721644"/>
            <a:chExt cx="119063" cy="966789"/>
          </a:xfrm>
        </p:grpSpPr>
        <p:sp>
          <p:nvSpPr>
            <p:cNvPr id="558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59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60" name="Oval 17"/>
          <p:cNvSpPr>
            <a:spLocks noChangeArrowheads="1"/>
          </p:cNvSpPr>
          <p:nvPr/>
        </p:nvSpPr>
        <p:spPr bwMode="auto">
          <a:xfrm rot="5400000">
            <a:off x="7871739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33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720000">
                                      <p:cBhvr>
                                        <p:cTn id="75" dur="7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126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42" dur="7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5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189" grpId="0" animBg="1"/>
      <p:bldP spid="191" grpId="0" animBg="1"/>
      <p:bldP spid="192" grpId="0" animBg="1"/>
      <p:bldP spid="223" grpId="0" animBg="1"/>
      <p:bldP spid="224" grpId="0" animBg="1"/>
      <p:bldP spid="225" grpId="0" animBg="1"/>
      <p:bldP spid="226" grpId="0" animBg="1"/>
      <p:bldGraphic spid="227" grpId="0">
        <p:bldSub>
          <a:bldChart bld="series"/>
        </p:bldSub>
      </p:bldGraphic>
      <p:bldP spid="229" grpId="0" animBg="1"/>
      <p:bldP spid="446" grpId="0" animBg="1"/>
      <p:bldP spid="447" grpId="0"/>
      <p:bldP spid="448" grpId="0"/>
      <p:bldP spid="449" grpId="0"/>
      <p:bldP spid="450" grpId="0"/>
      <p:bldP spid="464" grpId="0" animBg="1"/>
      <p:bldP spid="465" grpId="0" animBg="1"/>
      <p:bldP spid="496" grpId="0" animBg="1"/>
      <p:bldP spid="497" grpId="0" animBg="1"/>
      <p:bldP spid="528" grpId="0" animBg="1"/>
      <p:bldP spid="529" grpId="0" animBg="1"/>
      <p:bldP spid="5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SICASE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89" name="Rectangle 44"/>
          <p:cNvSpPr/>
          <p:nvPr/>
        </p:nvSpPr>
        <p:spPr>
          <a:xfrm>
            <a:off x="342000" y="677308"/>
            <a:ext cx="1853736" cy="179574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83078" y="6296744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Rectangle 44"/>
          <p:cNvSpPr/>
          <p:nvPr/>
        </p:nvSpPr>
        <p:spPr>
          <a:xfrm>
            <a:off x="342300" y="2473053"/>
            <a:ext cx="8478172" cy="20358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2" name="Rounded Rectangle 58"/>
          <p:cNvSpPr/>
          <p:nvPr/>
        </p:nvSpPr>
        <p:spPr>
          <a:xfrm>
            <a:off x="713904" y="2264870"/>
            <a:ext cx="1001714" cy="20818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3" name="Group 1"/>
          <p:cNvGrpSpPr/>
          <p:nvPr/>
        </p:nvGrpSpPr>
        <p:grpSpPr>
          <a:xfrm>
            <a:off x="521817" y="784965"/>
            <a:ext cx="1385887" cy="1387475"/>
            <a:chOff x="2425481" y="1458913"/>
            <a:chExt cx="1385887" cy="1387475"/>
          </a:xfrm>
        </p:grpSpPr>
        <p:sp>
          <p:nvSpPr>
            <p:cNvPr id="194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5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196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210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1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3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4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5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6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7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8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9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197" name="Group 59"/>
            <p:cNvGrpSpPr/>
            <p:nvPr/>
          </p:nvGrpSpPr>
          <p:grpSpPr>
            <a:xfrm>
              <a:off x="2531840" y="1601787"/>
              <a:ext cx="1173169" cy="1208960"/>
              <a:chOff x="574673" y="1639887"/>
              <a:chExt cx="1173169" cy="1208960"/>
            </a:xfrm>
          </p:grpSpPr>
          <p:sp>
            <p:nvSpPr>
              <p:cNvPr id="198" name="TextBox 60"/>
              <p:cNvSpPr txBox="1"/>
              <p:nvPr/>
            </p:nvSpPr>
            <p:spPr>
              <a:xfrm>
                <a:off x="669923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9" name="TextBox 61"/>
              <p:cNvSpPr txBox="1"/>
              <p:nvPr/>
            </p:nvSpPr>
            <p:spPr>
              <a:xfrm>
                <a:off x="898523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0" name="TextBox 62"/>
              <p:cNvSpPr txBox="1"/>
              <p:nvPr/>
            </p:nvSpPr>
            <p:spPr>
              <a:xfrm>
                <a:off x="574673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1" name="TextBox 63"/>
              <p:cNvSpPr txBox="1"/>
              <p:nvPr/>
            </p:nvSpPr>
            <p:spPr>
              <a:xfrm>
                <a:off x="612772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2" name="TextBox 64"/>
              <p:cNvSpPr txBox="1"/>
              <p:nvPr/>
            </p:nvSpPr>
            <p:spPr>
              <a:xfrm>
                <a:off x="793748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3" name="TextBox 65"/>
              <p:cNvSpPr txBox="1"/>
              <p:nvPr/>
            </p:nvSpPr>
            <p:spPr>
              <a:xfrm>
                <a:off x="1074736" y="163988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4" name="TextBox 66"/>
              <p:cNvSpPr txBox="1"/>
              <p:nvPr/>
            </p:nvSpPr>
            <p:spPr>
              <a:xfrm>
                <a:off x="1336676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5" name="TextBox 67"/>
              <p:cNvSpPr txBox="1"/>
              <p:nvPr/>
            </p:nvSpPr>
            <p:spPr>
              <a:xfrm>
                <a:off x="1527176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" name="TextBox 68"/>
              <p:cNvSpPr txBox="1"/>
              <p:nvPr/>
            </p:nvSpPr>
            <p:spPr>
              <a:xfrm>
                <a:off x="1574802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" name="TextBox 69"/>
              <p:cNvSpPr txBox="1"/>
              <p:nvPr/>
            </p:nvSpPr>
            <p:spPr>
              <a:xfrm>
                <a:off x="1465265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8" name="TextBox 70"/>
              <p:cNvSpPr txBox="1"/>
              <p:nvPr/>
            </p:nvSpPr>
            <p:spPr>
              <a:xfrm>
                <a:off x="1231902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9" name="TextBox 71"/>
              <p:cNvSpPr txBox="1"/>
              <p:nvPr/>
            </p:nvSpPr>
            <p:spPr>
              <a:xfrm>
                <a:off x="1065215" y="27257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8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20" name="Group 72"/>
          <p:cNvGrpSpPr/>
          <p:nvPr/>
        </p:nvGrpSpPr>
        <p:grpSpPr>
          <a:xfrm rot="10800000">
            <a:off x="1155229" y="1034867"/>
            <a:ext cx="119063" cy="936006"/>
            <a:chOff x="1104900" y="1721644"/>
            <a:chExt cx="119063" cy="966789"/>
          </a:xfrm>
        </p:grpSpPr>
        <p:sp>
          <p:nvSpPr>
            <p:cNvPr id="221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22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23" name="Oval 17"/>
          <p:cNvSpPr>
            <a:spLocks noChangeArrowheads="1"/>
          </p:cNvSpPr>
          <p:nvPr/>
        </p:nvSpPr>
        <p:spPr bwMode="auto">
          <a:xfrm rot="5400000">
            <a:off x="1092522" y="1380632"/>
            <a:ext cx="244476" cy="24447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4" name="Round Same Side Corner Rectangle 76"/>
          <p:cNvSpPr/>
          <p:nvPr/>
        </p:nvSpPr>
        <p:spPr>
          <a:xfrm>
            <a:off x="331416" y="404665"/>
            <a:ext cx="1864320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Global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" name="Round Same Side Corner Rectangle 76"/>
          <p:cNvSpPr/>
          <p:nvPr/>
        </p:nvSpPr>
        <p:spPr>
          <a:xfrm>
            <a:off x="331416" y="4581128"/>
            <a:ext cx="8489056" cy="216024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dos Principais Componentes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Rectangle 44"/>
          <p:cNvSpPr/>
          <p:nvPr/>
        </p:nvSpPr>
        <p:spPr>
          <a:xfrm>
            <a:off x="340144" y="4797152"/>
            <a:ext cx="8480328" cy="172819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7" name="Chart 77"/>
          <p:cNvGraphicFramePr/>
          <p:nvPr>
            <p:extLst>
              <p:ext uri="{D42A27DB-BD31-4B8C-83A1-F6EECF244321}">
                <p14:modId xmlns:p14="http://schemas.microsoft.com/office/powerpoint/2010/main" val="3335652968"/>
              </p:ext>
            </p:extLst>
          </p:nvPr>
        </p:nvGraphicFramePr>
        <p:xfrm>
          <a:off x="331415" y="4797152"/>
          <a:ext cx="848905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9" name="Rounded Rectangle 58"/>
          <p:cNvSpPr/>
          <p:nvPr/>
        </p:nvSpPr>
        <p:spPr>
          <a:xfrm>
            <a:off x="875654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0" name="Group 1"/>
          <p:cNvGrpSpPr/>
          <p:nvPr/>
        </p:nvGrpSpPr>
        <p:grpSpPr>
          <a:xfrm>
            <a:off x="683568" y="2924944"/>
            <a:ext cx="1193008" cy="1121490"/>
            <a:chOff x="2425481" y="1458913"/>
            <a:chExt cx="1385887" cy="1387475"/>
          </a:xfrm>
        </p:grpSpPr>
        <p:sp>
          <p:nvSpPr>
            <p:cNvPr id="2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44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3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2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2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43" name="Group 72"/>
          <p:cNvGrpSpPr/>
          <p:nvPr/>
        </p:nvGrpSpPr>
        <p:grpSpPr>
          <a:xfrm rot="10800000">
            <a:off x="1221532" y="3068960"/>
            <a:ext cx="102493" cy="756570"/>
            <a:chOff x="1104900" y="1721644"/>
            <a:chExt cx="119063" cy="966789"/>
          </a:xfrm>
        </p:grpSpPr>
        <p:sp>
          <p:nvSpPr>
            <p:cNvPr id="44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4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46" name="Oval 17"/>
          <p:cNvSpPr>
            <a:spLocks noChangeArrowheads="1"/>
          </p:cNvSpPr>
          <p:nvPr/>
        </p:nvSpPr>
        <p:spPr bwMode="auto">
          <a:xfrm rot="5400000">
            <a:off x="1174995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7" name="Round Same Side Corner Rectangle 76"/>
          <p:cNvSpPr/>
          <p:nvPr/>
        </p:nvSpPr>
        <p:spPr>
          <a:xfrm>
            <a:off x="709062" y="2588742"/>
            <a:ext cx="1198642" cy="192186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Tecnológico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8" name="Round Same Side Corner Rectangle 76"/>
          <p:cNvSpPr/>
          <p:nvPr/>
        </p:nvSpPr>
        <p:spPr>
          <a:xfrm>
            <a:off x="2877319" y="2564904"/>
            <a:ext cx="1280367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Ambiente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9" name="Round Same Side Corner Rectangle 76"/>
          <p:cNvSpPr/>
          <p:nvPr/>
        </p:nvSpPr>
        <p:spPr>
          <a:xfrm>
            <a:off x="5148064" y="2564904"/>
            <a:ext cx="1190624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Humano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" name="Round Same Side Corner Rectangle 76"/>
          <p:cNvSpPr/>
          <p:nvPr/>
        </p:nvSpPr>
        <p:spPr>
          <a:xfrm>
            <a:off x="7347990" y="2564904"/>
            <a:ext cx="1222946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Processos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1" name="Grupo 450"/>
          <p:cNvGrpSpPr/>
          <p:nvPr/>
        </p:nvGrpSpPr>
        <p:grpSpPr>
          <a:xfrm>
            <a:off x="2217333" y="399600"/>
            <a:ext cx="3276000" cy="276999"/>
            <a:chOff x="2001309" y="400308"/>
            <a:chExt cx="3362779" cy="276999"/>
          </a:xfrm>
        </p:grpSpPr>
        <p:sp>
          <p:nvSpPr>
            <p:cNvPr id="452" name="Round Same Side Corner Rectangle 42"/>
            <p:cNvSpPr/>
            <p:nvPr/>
          </p:nvSpPr>
          <p:spPr>
            <a:xfrm>
              <a:off x="2031969" y="434882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ound Same Side Corner Rectangle 9"/>
            <p:cNvSpPr/>
            <p:nvPr/>
          </p:nvSpPr>
          <p:spPr>
            <a:xfrm rot="16200000" flipV="1">
              <a:off x="4401669" y="-301795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4" name="Round Same Side Corner Rectangle 8"/>
            <p:cNvSpPr/>
            <p:nvPr/>
          </p:nvSpPr>
          <p:spPr>
            <a:xfrm rot="16200000">
              <a:off x="2720280" y="-301982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5" name="TextBox 10"/>
            <p:cNvSpPr txBox="1"/>
            <p:nvPr/>
          </p:nvSpPr>
          <p:spPr>
            <a:xfrm>
              <a:off x="2048289" y="400308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56" name="TextBox 11"/>
            <p:cNvSpPr txBox="1"/>
            <p:nvPr/>
          </p:nvSpPr>
          <p:spPr>
            <a:xfrm>
              <a:off x="3702601" y="400308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Marta Agra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pSp>
        <p:nvGrpSpPr>
          <p:cNvPr id="457" name="Grupo 456"/>
          <p:cNvGrpSpPr/>
          <p:nvPr/>
        </p:nvGrpSpPr>
        <p:grpSpPr>
          <a:xfrm>
            <a:off x="5544472" y="399102"/>
            <a:ext cx="3276000" cy="276999"/>
            <a:chOff x="5457693" y="404664"/>
            <a:chExt cx="3362779" cy="276999"/>
          </a:xfrm>
        </p:grpSpPr>
        <p:sp>
          <p:nvSpPr>
            <p:cNvPr id="458" name="Round Same Side Corner Rectangle 42"/>
            <p:cNvSpPr/>
            <p:nvPr/>
          </p:nvSpPr>
          <p:spPr>
            <a:xfrm>
              <a:off x="5488353" y="439238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9" name="Round Same Side Corner Rectangle 9"/>
            <p:cNvSpPr/>
            <p:nvPr/>
          </p:nvSpPr>
          <p:spPr>
            <a:xfrm rot="16200000" flipV="1">
              <a:off x="7858053" y="-297439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0" name="Round Same Side Corner Rectangle 8"/>
            <p:cNvSpPr/>
            <p:nvPr/>
          </p:nvSpPr>
          <p:spPr>
            <a:xfrm rot="16200000">
              <a:off x="6176664" y="-297626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1" name="TextBox 10"/>
            <p:cNvSpPr txBox="1"/>
            <p:nvPr/>
          </p:nvSpPr>
          <p:spPr>
            <a:xfrm>
              <a:off x="5504673" y="404664"/>
              <a:ext cx="16148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de Serviço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62" name="TextBox 11"/>
            <p:cNvSpPr txBox="1"/>
            <p:nvPr/>
          </p:nvSpPr>
          <p:spPr>
            <a:xfrm>
              <a:off x="7158985" y="404664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Antônio Nascimento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aphicFrame>
        <p:nvGraphicFramePr>
          <p:cNvPr id="463" name="Tabela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14615"/>
              </p:ext>
            </p:extLst>
          </p:nvPr>
        </p:nvGraphicFramePr>
        <p:xfrm>
          <a:off x="2195736" y="1094400"/>
          <a:ext cx="6624736" cy="1371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003902"/>
                <a:gridCol w="1956340"/>
                <a:gridCol w="664494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Center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Secundário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Estrutura de TIC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Política de Segurança da Informação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Gestão de Risco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64" name="Round Same Side Corner Rectangle 76"/>
          <p:cNvSpPr/>
          <p:nvPr/>
        </p:nvSpPr>
        <p:spPr>
          <a:xfrm>
            <a:off x="2195736" y="836712"/>
            <a:ext cx="6642360" cy="256745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PT" sz="1200" b="1" dirty="0">
                <a:solidFill>
                  <a:schemeClr val="bg1"/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                          </a:t>
            </a: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Projetos Relacionados                                                               Portfólio                          Risco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endParaRPr lang="ro-RO" sz="1200" b="1" dirty="0">
              <a:solidFill>
                <a:schemeClr val="bg1"/>
              </a:solidFill>
            </a:endParaRPr>
          </a:p>
        </p:txBody>
      </p:sp>
      <p:sp>
        <p:nvSpPr>
          <p:cNvPr id="465" name="Rounded Rectangle 58"/>
          <p:cNvSpPr/>
          <p:nvPr/>
        </p:nvSpPr>
        <p:spPr>
          <a:xfrm>
            <a:off x="313903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6" name="Group 1"/>
          <p:cNvGrpSpPr/>
          <p:nvPr/>
        </p:nvGrpSpPr>
        <p:grpSpPr>
          <a:xfrm>
            <a:off x="2946944" y="2924944"/>
            <a:ext cx="1193008" cy="1121490"/>
            <a:chOff x="2425481" y="1458913"/>
            <a:chExt cx="1385887" cy="1387475"/>
          </a:xfrm>
        </p:grpSpPr>
        <p:sp>
          <p:nvSpPr>
            <p:cNvPr id="467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68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469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8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7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7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93" name="Group 72"/>
          <p:cNvGrpSpPr/>
          <p:nvPr/>
        </p:nvGrpSpPr>
        <p:grpSpPr>
          <a:xfrm rot="10800000">
            <a:off x="3484908" y="3068960"/>
            <a:ext cx="102493" cy="756570"/>
            <a:chOff x="1104900" y="1721644"/>
            <a:chExt cx="119063" cy="966789"/>
          </a:xfrm>
        </p:grpSpPr>
        <p:sp>
          <p:nvSpPr>
            <p:cNvPr id="49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9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96" name="Oval 17"/>
          <p:cNvSpPr>
            <a:spLocks noChangeArrowheads="1"/>
          </p:cNvSpPr>
          <p:nvPr/>
        </p:nvSpPr>
        <p:spPr bwMode="auto">
          <a:xfrm rot="5400000">
            <a:off x="343837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7" name="Rounded Rectangle 58"/>
          <p:cNvSpPr/>
          <p:nvPr/>
        </p:nvSpPr>
        <p:spPr>
          <a:xfrm>
            <a:off x="534015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8" name="Group 1"/>
          <p:cNvGrpSpPr/>
          <p:nvPr/>
        </p:nvGrpSpPr>
        <p:grpSpPr>
          <a:xfrm>
            <a:off x="5148064" y="2924944"/>
            <a:ext cx="1193008" cy="1121490"/>
            <a:chOff x="2425481" y="1458913"/>
            <a:chExt cx="1385887" cy="1387475"/>
          </a:xfrm>
        </p:grpSpPr>
        <p:sp>
          <p:nvSpPr>
            <p:cNvPr id="499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0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01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15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6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7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8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9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0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1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2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3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4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02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03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4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5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6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7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8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9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0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1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2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3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4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25" name="Group 72"/>
          <p:cNvGrpSpPr/>
          <p:nvPr/>
        </p:nvGrpSpPr>
        <p:grpSpPr>
          <a:xfrm rot="10800000">
            <a:off x="5686028" y="3068961"/>
            <a:ext cx="102493" cy="756570"/>
            <a:chOff x="1104900" y="1721644"/>
            <a:chExt cx="119063" cy="966789"/>
          </a:xfrm>
        </p:grpSpPr>
        <p:sp>
          <p:nvSpPr>
            <p:cNvPr id="526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27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28" name="Oval 17"/>
          <p:cNvSpPr>
            <a:spLocks noChangeArrowheads="1"/>
          </p:cNvSpPr>
          <p:nvPr/>
        </p:nvSpPr>
        <p:spPr bwMode="auto">
          <a:xfrm rot="5400000">
            <a:off x="563949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9" name="Rounded Rectangle 58"/>
          <p:cNvSpPr/>
          <p:nvPr/>
        </p:nvSpPr>
        <p:spPr>
          <a:xfrm>
            <a:off x="7572398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0" name="Group 1"/>
          <p:cNvGrpSpPr/>
          <p:nvPr/>
        </p:nvGrpSpPr>
        <p:grpSpPr>
          <a:xfrm>
            <a:off x="7380312" y="2924944"/>
            <a:ext cx="1193008" cy="1121490"/>
            <a:chOff x="2425481" y="1458913"/>
            <a:chExt cx="1385887" cy="1387475"/>
          </a:xfrm>
        </p:grpSpPr>
        <p:sp>
          <p:nvSpPr>
            <p:cNvPr id="5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33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47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8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9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0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1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2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4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5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6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34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35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6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7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8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9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0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1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2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3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4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5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6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57" name="Group 72"/>
          <p:cNvGrpSpPr/>
          <p:nvPr/>
        </p:nvGrpSpPr>
        <p:grpSpPr>
          <a:xfrm rot="10800000">
            <a:off x="7918276" y="3068960"/>
            <a:ext cx="102493" cy="756570"/>
            <a:chOff x="1104900" y="1721644"/>
            <a:chExt cx="119063" cy="966789"/>
          </a:xfrm>
        </p:grpSpPr>
        <p:sp>
          <p:nvSpPr>
            <p:cNvPr id="558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59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60" name="Oval 17"/>
          <p:cNvSpPr>
            <a:spLocks noChangeArrowheads="1"/>
          </p:cNvSpPr>
          <p:nvPr/>
        </p:nvSpPr>
        <p:spPr bwMode="auto">
          <a:xfrm rot="5400000">
            <a:off x="7871739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900000">
                                      <p:cBhvr>
                                        <p:cTn id="33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780000">
                                      <p:cBhvr>
                                        <p:cTn id="75" dur="7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440000">
                                      <p:cBhvr>
                                        <p:cTn id="126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42" dur="7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5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189" grpId="0" animBg="1"/>
      <p:bldP spid="191" grpId="0" animBg="1"/>
      <p:bldP spid="192" grpId="0" animBg="1"/>
      <p:bldP spid="223" grpId="0" animBg="1"/>
      <p:bldP spid="224" grpId="0" animBg="1"/>
      <p:bldP spid="225" grpId="0" animBg="1"/>
      <p:bldP spid="226" grpId="0" animBg="1"/>
      <p:bldGraphic spid="227" grpId="0">
        <p:bldSub>
          <a:bldChart bld="series"/>
        </p:bldSub>
      </p:bldGraphic>
      <p:bldP spid="229" grpId="0" animBg="1"/>
      <p:bldP spid="446" grpId="0" animBg="1"/>
      <p:bldP spid="447" grpId="0"/>
      <p:bldP spid="448" grpId="0"/>
      <p:bldP spid="449" grpId="0"/>
      <p:bldP spid="450" grpId="0"/>
      <p:bldP spid="464" grpId="0" animBg="1"/>
      <p:bldP spid="465" grpId="0" animBg="1"/>
      <p:bldP spid="496" grpId="0" animBg="1"/>
      <p:bldP spid="497" grpId="0" animBg="1"/>
      <p:bldP spid="528" grpId="0" animBg="1"/>
      <p:bldP spid="529" grpId="0" animBg="1"/>
      <p:bldP spid="5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PORTAL TJPE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89" name="Rectangle 44"/>
          <p:cNvSpPr/>
          <p:nvPr/>
        </p:nvSpPr>
        <p:spPr>
          <a:xfrm>
            <a:off x="342000" y="677308"/>
            <a:ext cx="1853736" cy="179574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83078" y="6296744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Rectangle 44"/>
          <p:cNvSpPr/>
          <p:nvPr/>
        </p:nvSpPr>
        <p:spPr>
          <a:xfrm>
            <a:off x="342300" y="2473053"/>
            <a:ext cx="8478172" cy="20358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2" name="Rounded Rectangle 58"/>
          <p:cNvSpPr/>
          <p:nvPr/>
        </p:nvSpPr>
        <p:spPr>
          <a:xfrm>
            <a:off x="713904" y="2264870"/>
            <a:ext cx="1001714" cy="20818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3" name="Group 1"/>
          <p:cNvGrpSpPr/>
          <p:nvPr/>
        </p:nvGrpSpPr>
        <p:grpSpPr>
          <a:xfrm>
            <a:off x="521817" y="784965"/>
            <a:ext cx="1385887" cy="1387475"/>
            <a:chOff x="2425481" y="1458913"/>
            <a:chExt cx="1385887" cy="1387475"/>
          </a:xfrm>
        </p:grpSpPr>
        <p:sp>
          <p:nvSpPr>
            <p:cNvPr id="194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5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196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210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1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3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4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5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6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7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8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9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197" name="Group 59"/>
            <p:cNvGrpSpPr/>
            <p:nvPr/>
          </p:nvGrpSpPr>
          <p:grpSpPr>
            <a:xfrm>
              <a:off x="2531840" y="1601787"/>
              <a:ext cx="1173169" cy="1208960"/>
              <a:chOff x="574673" y="1639887"/>
              <a:chExt cx="1173169" cy="1208960"/>
            </a:xfrm>
          </p:grpSpPr>
          <p:sp>
            <p:nvSpPr>
              <p:cNvPr id="198" name="TextBox 60"/>
              <p:cNvSpPr txBox="1"/>
              <p:nvPr/>
            </p:nvSpPr>
            <p:spPr>
              <a:xfrm>
                <a:off x="669923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9" name="TextBox 61"/>
              <p:cNvSpPr txBox="1"/>
              <p:nvPr/>
            </p:nvSpPr>
            <p:spPr>
              <a:xfrm>
                <a:off x="898523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0" name="TextBox 62"/>
              <p:cNvSpPr txBox="1"/>
              <p:nvPr/>
            </p:nvSpPr>
            <p:spPr>
              <a:xfrm>
                <a:off x="574673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1" name="TextBox 63"/>
              <p:cNvSpPr txBox="1"/>
              <p:nvPr/>
            </p:nvSpPr>
            <p:spPr>
              <a:xfrm>
                <a:off x="612772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2" name="TextBox 64"/>
              <p:cNvSpPr txBox="1"/>
              <p:nvPr/>
            </p:nvSpPr>
            <p:spPr>
              <a:xfrm>
                <a:off x="793748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3" name="TextBox 65"/>
              <p:cNvSpPr txBox="1"/>
              <p:nvPr/>
            </p:nvSpPr>
            <p:spPr>
              <a:xfrm>
                <a:off x="1074736" y="163988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4" name="TextBox 66"/>
              <p:cNvSpPr txBox="1"/>
              <p:nvPr/>
            </p:nvSpPr>
            <p:spPr>
              <a:xfrm>
                <a:off x="1336676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5" name="TextBox 67"/>
              <p:cNvSpPr txBox="1"/>
              <p:nvPr/>
            </p:nvSpPr>
            <p:spPr>
              <a:xfrm>
                <a:off x="1527176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" name="TextBox 68"/>
              <p:cNvSpPr txBox="1"/>
              <p:nvPr/>
            </p:nvSpPr>
            <p:spPr>
              <a:xfrm>
                <a:off x="1574802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" name="TextBox 69"/>
              <p:cNvSpPr txBox="1"/>
              <p:nvPr/>
            </p:nvSpPr>
            <p:spPr>
              <a:xfrm>
                <a:off x="1465265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8" name="TextBox 70"/>
              <p:cNvSpPr txBox="1"/>
              <p:nvPr/>
            </p:nvSpPr>
            <p:spPr>
              <a:xfrm>
                <a:off x="1231902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9" name="TextBox 71"/>
              <p:cNvSpPr txBox="1"/>
              <p:nvPr/>
            </p:nvSpPr>
            <p:spPr>
              <a:xfrm>
                <a:off x="1065215" y="27257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8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20" name="Group 72"/>
          <p:cNvGrpSpPr/>
          <p:nvPr/>
        </p:nvGrpSpPr>
        <p:grpSpPr>
          <a:xfrm rot="10800000">
            <a:off x="1155229" y="1034867"/>
            <a:ext cx="119063" cy="936006"/>
            <a:chOff x="1104900" y="1721644"/>
            <a:chExt cx="119063" cy="966789"/>
          </a:xfrm>
        </p:grpSpPr>
        <p:sp>
          <p:nvSpPr>
            <p:cNvPr id="221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22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23" name="Oval 17"/>
          <p:cNvSpPr>
            <a:spLocks noChangeArrowheads="1"/>
          </p:cNvSpPr>
          <p:nvPr/>
        </p:nvSpPr>
        <p:spPr bwMode="auto">
          <a:xfrm rot="5400000">
            <a:off x="1092522" y="1380632"/>
            <a:ext cx="244476" cy="24447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4" name="Round Same Side Corner Rectangle 76"/>
          <p:cNvSpPr/>
          <p:nvPr/>
        </p:nvSpPr>
        <p:spPr>
          <a:xfrm>
            <a:off x="331416" y="404665"/>
            <a:ext cx="1864320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Global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" name="Round Same Side Corner Rectangle 76"/>
          <p:cNvSpPr/>
          <p:nvPr/>
        </p:nvSpPr>
        <p:spPr>
          <a:xfrm>
            <a:off x="331416" y="4581128"/>
            <a:ext cx="8489056" cy="216024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dos Principais Componentes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Rectangle 44"/>
          <p:cNvSpPr/>
          <p:nvPr/>
        </p:nvSpPr>
        <p:spPr>
          <a:xfrm>
            <a:off x="340144" y="4797152"/>
            <a:ext cx="8480328" cy="172819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7" name="Chart 77"/>
          <p:cNvGraphicFramePr/>
          <p:nvPr>
            <p:extLst>
              <p:ext uri="{D42A27DB-BD31-4B8C-83A1-F6EECF244321}">
                <p14:modId xmlns:p14="http://schemas.microsoft.com/office/powerpoint/2010/main" val="1912410253"/>
              </p:ext>
            </p:extLst>
          </p:nvPr>
        </p:nvGraphicFramePr>
        <p:xfrm>
          <a:off x="331415" y="4797152"/>
          <a:ext cx="848905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9" name="Rounded Rectangle 58"/>
          <p:cNvSpPr/>
          <p:nvPr/>
        </p:nvSpPr>
        <p:spPr>
          <a:xfrm>
            <a:off x="875654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0" name="Group 1"/>
          <p:cNvGrpSpPr/>
          <p:nvPr/>
        </p:nvGrpSpPr>
        <p:grpSpPr>
          <a:xfrm>
            <a:off x="683568" y="2924944"/>
            <a:ext cx="1193008" cy="1121490"/>
            <a:chOff x="2425481" y="1458913"/>
            <a:chExt cx="1385887" cy="1387475"/>
          </a:xfrm>
        </p:grpSpPr>
        <p:sp>
          <p:nvSpPr>
            <p:cNvPr id="2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44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3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2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2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43" name="Group 72"/>
          <p:cNvGrpSpPr/>
          <p:nvPr/>
        </p:nvGrpSpPr>
        <p:grpSpPr>
          <a:xfrm rot="10800000">
            <a:off x="1221532" y="3068960"/>
            <a:ext cx="102493" cy="756570"/>
            <a:chOff x="1104900" y="1721644"/>
            <a:chExt cx="119063" cy="966789"/>
          </a:xfrm>
        </p:grpSpPr>
        <p:sp>
          <p:nvSpPr>
            <p:cNvPr id="44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4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46" name="Oval 17"/>
          <p:cNvSpPr>
            <a:spLocks noChangeArrowheads="1"/>
          </p:cNvSpPr>
          <p:nvPr/>
        </p:nvSpPr>
        <p:spPr bwMode="auto">
          <a:xfrm rot="5400000">
            <a:off x="1174995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7" name="Round Same Side Corner Rectangle 76"/>
          <p:cNvSpPr/>
          <p:nvPr/>
        </p:nvSpPr>
        <p:spPr>
          <a:xfrm>
            <a:off x="709062" y="2588742"/>
            <a:ext cx="1198642" cy="192186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Tecnológico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8" name="Round Same Side Corner Rectangle 76"/>
          <p:cNvSpPr/>
          <p:nvPr/>
        </p:nvSpPr>
        <p:spPr>
          <a:xfrm>
            <a:off x="2877319" y="2564904"/>
            <a:ext cx="1280367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Ambiente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9" name="Round Same Side Corner Rectangle 76"/>
          <p:cNvSpPr/>
          <p:nvPr/>
        </p:nvSpPr>
        <p:spPr>
          <a:xfrm>
            <a:off x="5148064" y="2564904"/>
            <a:ext cx="1190624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Humano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" name="Round Same Side Corner Rectangle 76"/>
          <p:cNvSpPr/>
          <p:nvPr/>
        </p:nvSpPr>
        <p:spPr>
          <a:xfrm>
            <a:off x="7347990" y="2564904"/>
            <a:ext cx="1222946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Processos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1" name="Grupo 450"/>
          <p:cNvGrpSpPr/>
          <p:nvPr/>
        </p:nvGrpSpPr>
        <p:grpSpPr>
          <a:xfrm>
            <a:off x="2217333" y="399600"/>
            <a:ext cx="3276000" cy="276999"/>
            <a:chOff x="2001309" y="400308"/>
            <a:chExt cx="3362779" cy="276999"/>
          </a:xfrm>
        </p:grpSpPr>
        <p:sp>
          <p:nvSpPr>
            <p:cNvPr id="452" name="Round Same Side Corner Rectangle 42"/>
            <p:cNvSpPr/>
            <p:nvPr/>
          </p:nvSpPr>
          <p:spPr>
            <a:xfrm>
              <a:off x="2031969" y="434882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ound Same Side Corner Rectangle 9"/>
            <p:cNvSpPr/>
            <p:nvPr/>
          </p:nvSpPr>
          <p:spPr>
            <a:xfrm rot="16200000" flipV="1">
              <a:off x="4401669" y="-301795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4" name="Round Same Side Corner Rectangle 8"/>
            <p:cNvSpPr/>
            <p:nvPr/>
          </p:nvSpPr>
          <p:spPr>
            <a:xfrm rot="16200000">
              <a:off x="2720280" y="-301982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5" name="TextBox 10"/>
            <p:cNvSpPr txBox="1"/>
            <p:nvPr/>
          </p:nvSpPr>
          <p:spPr>
            <a:xfrm>
              <a:off x="2048289" y="400308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56" name="TextBox 11"/>
            <p:cNvSpPr txBox="1"/>
            <p:nvPr/>
          </p:nvSpPr>
          <p:spPr>
            <a:xfrm>
              <a:off x="3702601" y="400308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Zenaide Barbosa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pSp>
        <p:nvGrpSpPr>
          <p:cNvPr id="457" name="Grupo 456"/>
          <p:cNvGrpSpPr/>
          <p:nvPr/>
        </p:nvGrpSpPr>
        <p:grpSpPr>
          <a:xfrm>
            <a:off x="5544472" y="399102"/>
            <a:ext cx="3276000" cy="276999"/>
            <a:chOff x="5457693" y="404664"/>
            <a:chExt cx="3362779" cy="276999"/>
          </a:xfrm>
        </p:grpSpPr>
        <p:sp>
          <p:nvSpPr>
            <p:cNvPr id="458" name="Round Same Side Corner Rectangle 42"/>
            <p:cNvSpPr/>
            <p:nvPr/>
          </p:nvSpPr>
          <p:spPr>
            <a:xfrm>
              <a:off x="5488353" y="439238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9" name="Round Same Side Corner Rectangle 9"/>
            <p:cNvSpPr/>
            <p:nvPr/>
          </p:nvSpPr>
          <p:spPr>
            <a:xfrm rot="16200000" flipV="1">
              <a:off x="7858053" y="-297439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0" name="Round Same Side Corner Rectangle 8"/>
            <p:cNvSpPr/>
            <p:nvPr/>
          </p:nvSpPr>
          <p:spPr>
            <a:xfrm rot="16200000">
              <a:off x="6176664" y="-297626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1" name="TextBox 10"/>
            <p:cNvSpPr txBox="1"/>
            <p:nvPr/>
          </p:nvSpPr>
          <p:spPr>
            <a:xfrm>
              <a:off x="5504673" y="404664"/>
              <a:ext cx="16148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de Serviço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62" name="TextBox 11"/>
            <p:cNvSpPr txBox="1"/>
            <p:nvPr/>
          </p:nvSpPr>
          <p:spPr>
            <a:xfrm>
              <a:off x="7158985" y="404664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Luiz Felipe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aphicFrame>
        <p:nvGraphicFramePr>
          <p:cNvPr id="463" name="Tabela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6572"/>
              </p:ext>
            </p:extLst>
          </p:nvPr>
        </p:nvGraphicFramePr>
        <p:xfrm>
          <a:off x="2195736" y="1094400"/>
          <a:ext cx="6624736" cy="1371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003902"/>
                <a:gridCol w="1956340"/>
                <a:gridCol w="664494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Center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Secundário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Estrutura de TIC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Política de Segurança da Informação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Gestão de Risco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Portal de Internet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Gestão do Conhecimento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64" name="Round Same Side Corner Rectangle 76"/>
          <p:cNvSpPr/>
          <p:nvPr/>
        </p:nvSpPr>
        <p:spPr>
          <a:xfrm>
            <a:off x="2195736" y="836712"/>
            <a:ext cx="6642360" cy="256745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PT" sz="1200" b="1" dirty="0">
                <a:solidFill>
                  <a:schemeClr val="bg1"/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                          </a:t>
            </a: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Projetos Relacionados                                                               Portfólio                          Risco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endParaRPr lang="ro-RO" sz="1200" b="1" dirty="0">
              <a:solidFill>
                <a:schemeClr val="bg1"/>
              </a:solidFill>
            </a:endParaRPr>
          </a:p>
        </p:txBody>
      </p:sp>
      <p:sp>
        <p:nvSpPr>
          <p:cNvPr id="465" name="Rounded Rectangle 58"/>
          <p:cNvSpPr/>
          <p:nvPr/>
        </p:nvSpPr>
        <p:spPr>
          <a:xfrm>
            <a:off x="313903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6" name="Group 1"/>
          <p:cNvGrpSpPr/>
          <p:nvPr/>
        </p:nvGrpSpPr>
        <p:grpSpPr>
          <a:xfrm>
            <a:off x="2946944" y="2924944"/>
            <a:ext cx="1193008" cy="1121490"/>
            <a:chOff x="2425481" y="1458913"/>
            <a:chExt cx="1385887" cy="1387475"/>
          </a:xfrm>
        </p:grpSpPr>
        <p:sp>
          <p:nvSpPr>
            <p:cNvPr id="467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68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469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8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7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7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93" name="Group 72"/>
          <p:cNvGrpSpPr/>
          <p:nvPr/>
        </p:nvGrpSpPr>
        <p:grpSpPr>
          <a:xfrm rot="10800000">
            <a:off x="3484908" y="3068960"/>
            <a:ext cx="102493" cy="756570"/>
            <a:chOff x="1104900" y="1721644"/>
            <a:chExt cx="119063" cy="966789"/>
          </a:xfrm>
        </p:grpSpPr>
        <p:sp>
          <p:nvSpPr>
            <p:cNvPr id="49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9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96" name="Oval 17"/>
          <p:cNvSpPr>
            <a:spLocks noChangeArrowheads="1"/>
          </p:cNvSpPr>
          <p:nvPr/>
        </p:nvSpPr>
        <p:spPr bwMode="auto">
          <a:xfrm rot="5400000">
            <a:off x="343837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7" name="Rounded Rectangle 58"/>
          <p:cNvSpPr/>
          <p:nvPr/>
        </p:nvSpPr>
        <p:spPr>
          <a:xfrm>
            <a:off x="534015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8" name="Group 1"/>
          <p:cNvGrpSpPr/>
          <p:nvPr/>
        </p:nvGrpSpPr>
        <p:grpSpPr>
          <a:xfrm>
            <a:off x="5148064" y="2924944"/>
            <a:ext cx="1193008" cy="1121490"/>
            <a:chOff x="2425481" y="1458913"/>
            <a:chExt cx="1385887" cy="1387475"/>
          </a:xfrm>
        </p:grpSpPr>
        <p:sp>
          <p:nvSpPr>
            <p:cNvPr id="499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0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01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15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6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7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8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9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0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1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2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3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4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02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03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4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5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6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7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8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9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0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1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2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3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4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25" name="Group 72"/>
          <p:cNvGrpSpPr/>
          <p:nvPr/>
        </p:nvGrpSpPr>
        <p:grpSpPr>
          <a:xfrm rot="10800000">
            <a:off x="5686028" y="3068961"/>
            <a:ext cx="102493" cy="756570"/>
            <a:chOff x="1104900" y="1721644"/>
            <a:chExt cx="119063" cy="966789"/>
          </a:xfrm>
        </p:grpSpPr>
        <p:sp>
          <p:nvSpPr>
            <p:cNvPr id="526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27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28" name="Oval 17"/>
          <p:cNvSpPr>
            <a:spLocks noChangeArrowheads="1"/>
          </p:cNvSpPr>
          <p:nvPr/>
        </p:nvSpPr>
        <p:spPr bwMode="auto">
          <a:xfrm rot="5400000">
            <a:off x="563949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9" name="Rounded Rectangle 58"/>
          <p:cNvSpPr/>
          <p:nvPr/>
        </p:nvSpPr>
        <p:spPr>
          <a:xfrm>
            <a:off x="7572398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0" name="Group 1"/>
          <p:cNvGrpSpPr/>
          <p:nvPr/>
        </p:nvGrpSpPr>
        <p:grpSpPr>
          <a:xfrm>
            <a:off x="7380312" y="2924944"/>
            <a:ext cx="1193008" cy="1121490"/>
            <a:chOff x="2425481" y="1458913"/>
            <a:chExt cx="1385887" cy="1387475"/>
          </a:xfrm>
        </p:grpSpPr>
        <p:sp>
          <p:nvSpPr>
            <p:cNvPr id="5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33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47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8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9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0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1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2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4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5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6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34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35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6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7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8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9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0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1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2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3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4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5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6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57" name="Group 72"/>
          <p:cNvGrpSpPr/>
          <p:nvPr/>
        </p:nvGrpSpPr>
        <p:grpSpPr>
          <a:xfrm rot="10800000">
            <a:off x="7918276" y="3068960"/>
            <a:ext cx="102493" cy="756570"/>
            <a:chOff x="1104900" y="1721644"/>
            <a:chExt cx="119063" cy="966789"/>
          </a:xfrm>
        </p:grpSpPr>
        <p:sp>
          <p:nvSpPr>
            <p:cNvPr id="558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59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60" name="Oval 17"/>
          <p:cNvSpPr>
            <a:spLocks noChangeArrowheads="1"/>
          </p:cNvSpPr>
          <p:nvPr/>
        </p:nvSpPr>
        <p:spPr bwMode="auto">
          <a:xfrm rot="5400000">
            <a:off x="7871739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900000">
                                      <p:cBhvr>
                                        <p:cTn id="33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900000">
                                      <p:cBhvr>
                                        <p:cTn id="75" dur="7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660000">
                                      <p:cBhvr>
                                        <p:cTn id="126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42" dur="7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5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189" grpId="0" animBg="1"/>
      <p:bldP spid="191" grpId="0" animBg="1"/>
      <p:bldP spid="192" grpId="0" animBg="1"/>
      <p:bldP spid="223" grpId="0" animBg="1"/>
      <p:bldP spid="224" grpId="0" animBg="1"/>
      <p:bldP spid="225" grpId="0" animBg="1"/>
      <p:bldP spid="226" grpId="0" animBg="1"/>
      <p:bldGraphic spid="227" grpId="0">
        <p:bldSub>
          <a:bldChart bld="series"/>
        </p:bldSub>
      </p:bldGraphic>
      <p:bldP spid="229" grpId="0" animBg="1"/>
      <p:bldP spid="446" grpId="0" animBg="1"/>
      <p:bldP spid="447" grpId="0"/>
      <p:bldP spid="448" grpId="0"/>
      <p:bldP spid="449" grpId="0"/>
      <p:bldP spid="450" grpId="0"/>
      <p:bldP spid="464" grpId="0" animBg="1"/>
      <p:bldP spid="465" grpId="0" animBg="1"/>
      <p:bldP spid="496" grpId="0" animBg="1"/>
      <p:bldP spid="497" grpId="0" animBg="1"/>
      <p:bldP spid="528" grpId="0" animBg="1"/>
      <p:bldP spid="529" grpId="0" animBg="1"/>
      <p:bldP spid="5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4056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UNIVERSAL RH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89" name="Rectangle 44"/>
          <p:cNvSpPr/>
          <p:nvPr/>
        </p:nvSpPr>
        <p:spPr>
          <a:xfrm>
            <a:off x="342000" y="677308"/>
            <a:ext cx="1853736" cy="179574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83078" y="6296744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Rectangle 44"/>
          <p:cNvSpPr/>
          <p:nvPr/>
        </p:nvSpPr>
        <p:spPr>
          <a:xfrm>
            <a:off x="342300" y="2473053"/>
            <a:ext cx="8478172" cy="20358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2" name="Rounded Rectangle 58"/>
          <p:cNvSpPr/>
          <p:nvPr/>
        </p:nvSpPr>
        <p:spPr>
          <a:xfrm>
            <a:off x="713904" y="2264870"/>
            <a:ext cx="1001714" cy="20818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3" name="Group 1"/>
          <p:cNvGrpSpPr/>
          <p:nvPr/>
        </p:nvGrpSpPr>
        <p:grpSpPr>
          <a:xfrm>
            <a:off x="521817" y="784965"/>
            <a:ext cx="1385887" cy="1387475"/>
            <a:chOff x="2425481" y="1458913"/>
            <a:chExt cx="1385887" cy="1387475"/>
          </a:xfrm>
        </p:grpSpPr>
        <p:sp>
          <p:nvSpPr>
            <p:cNvPr id="194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95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196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210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1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3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4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5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6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7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8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19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197" name="Group 59"/>
            <p:cNvGrpSpPr/>
            <p:nvPr/>
          </p:nvGrpSpPr>
          <p:grpSpPr>
            <a:xfrm>
              <a:off x="2531840" y="1601787"/>
              <a:ext cx="1173169" cy="1208960"/>
              <a:chOff x="574673" y="1639887"/>
              <a:chExt cx="1173169" cy="1208960"/>
            </a:xfrm>
          </p:grpSpPr>
          <p:sp>
            <p:nvSpPr>
              <p:cNvPr id="198" name="TextBox 60"/>
              <p:cNvSpPr txBox="1"/>
              <p:nvPr/>
            </p:nvSpPr>
            <p:spPr>
              <a:xfrm>
                <a:off x="669923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9" name="TextBox 61"/>
              <p:cNvSpPr txBox="1"/>
              <p:nvPr/>
            </p:nvSpPr>
            <p:spPr>
              <a:xfrm>
                <a:off x="898523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0" name="TextBox 62"/>
              <p:cNvSpPr txBox="1"/>
              <p:nvPr/>
            </p:nvSpPr>
            <p:spPr>
              <a:xfrm>
                <a:off x="574673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1" name="TextBox 63"/>
              <p:cNvSpPr txBox="1"/>
              <p:nvPr/>
            </p:nvSpPr>
            <p:spPr>
              <a:xfrm>
                <a:off x="612772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2" name="TextBox 64"/>
              <p:cNvSpPr txBox="1"/>
              <p:nvPr/>
            </p:nvSpPr>
            <p:spPr>
              <a:xfrm>
                <a:off x="793748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3" name="TextBox 65"/>
              <p:cNvSpPr txBox="1"/>
              <p:nvPr/>
            </p:nvSpPr>
            <p:spPr>
              <a:xfrm>
                <a:off x="1074736" y="163988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4" name="TextBox 66"/>
              <p:cNvSpPr txBox="1"/>
              <p:nvPr/>
            </p:nvSpPr>
            <p:spPr>
              <a:xfrm>
                <a:off x="1336676" y="1706562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5" name="TextBox 67"/>
              <p:cNvSpPr txBox="1"/>
              <p:nvPr/>
            </p:nvSpPr>
            <p:spPr>
              <a:xfrm>
                <a:off x="1527176" y="1911350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" name="TextBox 68"/>
              <p:cNvSpPr txBox="1"/>
              <p:nvPr/>
            </p:nvSpPr>
            <p:spPr>
              <a:xfrm>
                <a:off x="1574802" y="2192337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" name="TextBox 69"/>
              <p:cNvSpPr txBox="1"/>
              <p:nvPr/>
            </p:nvSpPr>
            <p:spPr>
              <a:xfrm>
                <a:off x="1465265" y="2435224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8" name="TextBox 70"/>
              <p:cNvSpPr txBox="1"/>
              <p:nvPr/>
            </p:nvSpPr>
            <p:spPr>
              <a:xfrm>
                <a:off x="1231902" y="26114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9" name="TextBox 71"/>
              <p:cNvSpPr txBox="1"/>
              <p:nvPr/>
            </p:nvSpPr>
            <p:spPr>
              <a:xfrm>
                <a:off x="1065215" y="2725736"/>
                <a:ext cx="1730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8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20" name="Group 72"/>
          <p:cNvGrpSpPr/>
          <p:nvPr/>
        </p:nvGrpSpPr>
        <p:grpSpPr>
          <a:xfrm rot="10800000">
            <a:off x="1155229" y="1034867"/>
            <a:ext cx="119063" cy="936006"/>
            <a:chOff x="1104900" y="1721644"/>
            <a:chExt cx="119063" cy="966789"/>
          </a:xfrm>
        </p:grpSpPr>
        <p:sp>
          <p:nvSpPr>
            <p:cNvPr id="221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22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23" name="Oval 17"/>
          <p:cNvSpPr>
            <a:spLocks noChangeArrowheads="1"/>
          </p:cNvSpPr>
          <p:nvPr/>
        </p:nvSpPr>
        <p:spPr bwMode="auto">
          <a:xfrm rot="5400000">
            <a:off x="1092522" y="1380632"/>
            <a:ext cx="244476" cy="24447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4" name="Round Same Side Corner Rectangle 76"/>
          <p:cNvSpPr/>
          <p:nvPr/>
        </p:nvSpPr>
        <p:spPr>
          <a:xfrm>
            <a:off x="331416" y="404665"/>
            <a:ext cx="1864320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Global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" name="Round Same Side Corner Rectangle 76"/>
          <p:cNvSpPr/>
          <p:nvPr/>
        </p:nvSpPr>
        <p:spPr>
          <a:xfrm>
            <a:off x="331416" y="4581128"/>
            <a:ext cx="8489056" cy="216024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dos Principais Componentes do Serviço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Rectangle 44"/>
          <p:cNvSpPr/>
          <p:nvPr/>
        </p:nvSpPr>
        <p:spPr>
          <a:xfrm>
            <a:off x="340144" y="4797152"/>
            <a:ext cx="8480328" cy="172819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7" name="Chart 77"/>
          <p:cNvGraphicFramePr/>
          <p:nvPr>
            <p:extLst>
              <p:ext uri="{D42A27DB-BD31-4B8C-83A1-F6EECF244321}">
                <p14:modId xmlns:p14="http://schemas.microsoft.com/office/powerpoint/2010/main" val="935397334"/>
              </p:ext>
            </p:extLst>
          </p:nvPr>
        </p:nvGraphicFramePr>
        <p:xfrm>
          <a:off x="331415" y="4797152"/>
          <a:ext cx="848905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9" name="Rounded Rectangle 58"/>
          <p:cNvSpPr/>
          <p:nvPr/>
        </p:nvSpPr>
        <p:spPr>
          <a:xfrm>
            <a:off x="875654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0" name="Group 1"/>
          <p:cNvGrpSpPr/>
          <p:nvPr/>
        </p:nvGrpSpPr>
        <p:grpSpPr>
          <a:xfrm>
            <a:off x="683568" y="2924944"/>
            <a:ext cx="1193008" cy="1121490"/>
            <a:chOff x="2425481" y="1458913"/>
            <a:chExt cx="1385887" cy="1387475"/>
          </a:xfrm>
        </p:grpSpPr>
        <p:sp>
          <p:nvSpPr>
            <p:cNvPr id="2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44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3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3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4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2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2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43" name="Group 72"/>
          <p:cNvGrpSpPr/>
          <p:nvPr/>
        </p:nvGrpSpPr>
        <p:grpSpPr>
          <a:xfrm rot="10800000">
            <a:off x="1221532" y="3068960"/>
            <a:ext cx="102493" cy="756570"/>
            <a:chOff x="1104900" y="1721644"/>
            <a:chExt cx="119063" cy="966789"/>
          </a:xfrm>
        </p:grpSpPr>
        <p:sp>
          <p:nvSpPr>
            <p:cNvPr id="44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4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46" name="Oval 17"/>
          <p:cNvSpPr>
            <a:spLocks noChangeArrowheads="1"/>
          </p:cNvSpPr>
          <p:nvPr/>
        </p:nvSpPr>
        <p:spPr bwMode="auto">
          <a:xfrm rot="5400000">
            <a:off x="1174995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7" name="Round Same Side Corner Rectangle 76"/>
          <p:cNvSpPr/>
          <p:nvPr/>
        </p:nvSpPr>
        <p:spPr>
          <a:xfrm>
            <a:off x="709062" y="2588742"/>
            <a:ext cx="1198642" cy="192186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Tecnológico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8" name="Round Same Side Corner Rectangle 76"/>
          <p:cNvSpPr/>
          <p:nvPr/>
        </p:nvSpPr>
        <p:spPr>
          <a:xfrm>
            <a:off x="2877319" y="2564904"/>
            <a:ext cx="1280367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Ambiente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9" name="Round Same Side Corner Rectangle 76"/>
          <p:cNvSpPr/>
          <p:nvPr/>
        </p:nvSpPr>
        <p:spPr>
          <a:xfrm>
            <a:off x="5148064" y="2564904"/>
            <a:ext cx="1190624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Humano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" name="Round Same Side Corner Rectangle 76"/>
          <p:cNvSpPr/>
          <p:nvPr/>
        </p:nvSpPr>
        <p:spPr>
          <a:xfrm>
            <a:off x="7347990" y="2564904"/>
            <a:ext cx="1222946" cy="225743"/>
          </a:xfrm>
          <a:prstGeom prst="round2SameRect">
            <a:avLst>
              <a:gd name="adj1" fmla="val 33545"/>
              <a:gd name="adj2" fmla="val 0"/>
            </a:avLst>
          </a:prstGeom>
          <a:noFill/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Processos</a:t>
            </a:r>
            <a:endParaRPr lang="ro-RO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1" name="Grupo 450"/>
          <p:cNvGrpSpPr/>
          <p:nvPr/>
        </p:nvGrpSpPr>
        <p:grpSpPr>
          <a:xfrm>
            <a:off x="2217333" y="399600"/>
            <a:ext cx="3276000" cy="276999"/>
            <a:chOff x="2001309" y="400308"/>
            <a:chExt cx="3362779" cy="276999"/>
          </a:xfrm>
        </p:grpSpPr>
        <p:sp>
          <p:nvSpPr>
            <p:cNvPr id="452" name="Round Same Side Corner Rectangle 42"/>
            <p:cNvSpPr/>
            <p:nvPr/>
          </p:nvSpPr>
          <p:spPr>
            <a:xfrm>
              <a:off x="2031969" y="434882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ound Same Side Corner Rectangle 9"/>
            <p:cNvSpPr/>
            <p:nvPr/>
          </p:nvSpPr>
          <p:spPr>
            <a:xfrm rot="16200000" flipV="1">
              <a:off x="4401669" y="-301795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4" name="Round Same Side Corner Rectangle 8"/>
            <p:cNvSpPr/>
            <p:nvPr/>
          </p:nvSpPr>
          <p:spPr>
            <a:xfrm rot="16200000">
              <a:off x="2720280" y="-301982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55" name="TextBox 10"/>
            <p:cNvSpPr txBox="1"/>
            <p:nvPr/>
          </p:nvSpPr>
          <p:spPr>
            <a:xfrm>
              <a:off x="2048289" y="400308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56" name="TextBox 11"/>
            <p:cNvSpPr txBox="1"/>
            <p:nvPr/>
          </p:nvSpPr>
          <p:spPr>
            <a:xfrm>
              <a:off x="3702601" y="400308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Solange Cunha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pSp>
        <p:nvGrpSpPr>
          <p:cNvPr id="457" name="Grupo 456"/>
          <p:cNvGrpSpPr/>
          <p:nvPr/>
        </p:nvGrpSpPr>
        <p:grpSpPr>
          <a:xfrm>
            <a:off x="5544472" y="399102"/>
            <a:ext cx="3276000" cy="276999"/>
            <a:chOff x="5457693" y="404664"/>
            <a:chExt cx="3362779" cy="276999"/>
          </a:xfrm>
        </p:grpSpPr>
        <p:sp>
          <p:nvSpPr>
            <p:cNvPr id="458" name="Round Same Side Corner Rectangle 42"/>
            <p:cNvSpPr/>
            <p:nvPr/>
          </p:nvSpPr>
          <p:spPr>
            <a:xfrm>
              <a:off x="5488353" y="439238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9" name="Round Same Side Corner Rectangle 9"/>
            <p:cNvSpPr/>
            <p:nvPr/>
          </p:nvSpPr>
          <p:spPr>
            <a:xfrm rot="16200000" flipV="1">
              <a:off x="7858053" y="-297439"/>
              <a:ext cx="243637" cy="1681200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0" name="Round Same Side Corner Rectangle 8"/>
            <p:cNvSpPr/>
            <p:nvPr/>
          </p:nvSpPr>
          <p:spPr>
            <a:xfrm rot="16200000">
              <a:off x="6176664" y="-297626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61" name="TextBox 10"/>
            <p:cNvSpPr txBox="1"/>
            <p:nvPr/>
          </p:nvSpPr>
          <p:spPr>
            <a:xfrm>
              <a:off x="5504673" y="404664"/>
              <a:ext cx="16148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de Serviço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62" name="TextBox 11"/>
            <p:cNvSpPr txBox="1"/>
            <p:nvPr/>
          </p:nvSpPr>
          <p:spPr>
            <a:xfrm>
              <a:off x="7158985" y="404664"/>
              <a:ext cx="15893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Márcia Passos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graphicFrame>
        <p:nvGraphicFramePr>
          <p:cNvPr id="463" name="Tabela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14615"/>
              </p:ext>
            </p:extLst>
          </p:nvPr>
        </p:nvGraphicFramePr>
        <p:xfrm>
          <a:off x="2195736" y="1094400"/>
          <a:ext cx="6624736" cy="1371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003902"/>
                <a:gridCol w="1956340"/>
                <a:gridCol w="664494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Center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Secundário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Estrutura de TIC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Política de Segurança da Informação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Gestão de Risco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Governança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</a:t>
                      </a:r>
                      <a:endParaRPr lang="pt-BR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64" name="Round Same Side Corner Rectangle 76"/>
          <p:cNvSpPr/>
          <p:nvPr/>
        </p:nvSpPr>
        <p:spPr>
          <a:xfrm>
            <a:off x="2195736" y="836712"/>
            <a:ext cx="6642360" cy="256745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PT" sz="1200" b="1" dirty="0">
                <a:solidFill>
                  <a:schemeClr val="bg1"/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                          </a:t>
            </a: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Projetos Relacionados                                                               Portfólio                          Risco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endParaRPr lang="ro-RO" sz="1200" b="1" dirty="0">
              <a:solidFill>
                <a:schemeClr val="bg1"/>
              </a:solidFill>
            </a:endParaRPr>
          </a:p>
        </p:txBody>
      </p:sp>
      <p:sp>
        <p:nvSpPr>
          <p:cNvPr id="465" name="Rounded Rectangle 58"/>
          <p:cNvSpPr/>
          <p:nvPr/>
        </p:nvSpPr>
        <p:spPr>
          <a:xfrm>
            <a:off x="313903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42%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6" name="Group 1"/>
          <p:cNvGrpSpPr/>
          <p:nvPr/>
        </p:nvGrpSpPr>
        <p:grpSpPr>
          <a:xfrm>
            <a:off x="2946944" y="2924944"/>
            <a:ext cx="1193008" cy="1121490"/>
            <a:chOff x="2425481" y="1458913"/>
            <a:chExt cx="1385887" cy="1387475"/>
          </a:xfrm>
        </p:grpSpPr>
        <p:sp>
          <p:nvSpPr>
            <p:cNvPr id="467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68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469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483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4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5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6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7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8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89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0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1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492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470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471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2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3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4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5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6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7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8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9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0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1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2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93" name="Group 72"/>
          <p:cNvGrpSpPr/>
          <p:nvPr/>
        </p:nvGrpSpPr>
        <p:grpSpPr>
          <a:xfrm rot="10800000">
            <a:off x="3484908" y="3068960"/>
            <a:ext cx="102493" cy="756570"/>
            <a:chOff x="1104900" y="1721644"/>
            <a:chExt cx="119063" cy="966789"/>
          </a:xfrm>
        </p:grpSpPr>
        <p:sp>
          <p:nvSpPr>
            <p:cNvPr id="494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95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96" name="Oval 17"/>
          <p:cNvSpPr>
            <a:spLocks noChangeArrowheads="1"/>
          </p:cNvSpPr>
          <p:nvPr/>
        </p:nvSpPr>
        <p:spPr bwMode="auto">
          <a:xfrm rot="5400000">
            <a:off x="343837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7" name="Rounded Rectangle 58"/>
          <p:cNvSpPr/>
          <p:nvPr/>
        </p:nvSpPr>
        <p:spPr>
          <a:xfrm>
            <a:off x="5340150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8" name="Group 1"/>
          <p:cNvGrpSpPr/>
          <p:nvPr/>
        </p:nvGrpSpPr>
        <p:grpSpPr>
          <a:xfrm>
            <a:off x="5148064" y="2924944"/>
            <a:ext cx="1193008" cy="1121490"/>
            <a:chOff x="2425481" y="1458913"/>
            <a:chExt cx="1385887" cy="1387475"/>
          </a:xfrm>
        </p:grpSpPr>
        <p:sp>
          <p:nvSpPr>
            <p:cNvPr id="499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0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01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15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6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7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8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19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0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1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2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3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24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02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03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4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5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6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7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8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9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0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1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2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3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4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25" name="Group 72"/>
          <p:cNvGrpSpPr/>
          <p:nvPr/>
        </p:nvGrpSpPr>
        <p:grpSpPr>
          <a:xfrm rot="10800000">
            <a:off x="5686028" y="3068961"/>
            <a:ext cx="102493" cy="756570"/>
            <a:chOff x="1104900" y="1721644"/>
            <a:chExt cx="119063" cy="966789"/>
          </a:xfrm>
        </p:grpSpPr>
        <p:sp>
          <p:nvSpPr>
            <p:cNvPr id="526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27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28" name="Oval 17"/>
          <p:cNvSpPr>
            <a:spLocks noChangeArrowheads="1"/>
          </p:cNvSpPr>
          <p:nvPr/>
        </p:nvSpPr>
        <p:spPr bwMode="auto">
          <a:xfrm rot="5400000">
            <a:off x="5639491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9" name="Rounded Rectangle 58"/>
          <p:cNvSpPr/>
          <p:nvPr/>
        </p:nvSpPr>
        <p:spPr>
          <a:xfrm>
            <a:off x="7572398" y="4098925"/>
            <a:ext cx="862302" cy="16827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N/D</a:t>
            </a:r>
            <a:endParaRPr lang="ro-RO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0" name="Group 1"/>
          <p:cNvGrpSpPr/>
          <p:nvPr/>
        </p:nvGrpSpPr>
        <p:grpSpPr>
          <a:xfrm>
            <a:off x="7380312" y="2924944"/>
            <a:ext cx="1193008" cy="1121490"/>
            <a:chOff x="2425481" y="1458913"/>
            <a:chExt cx="1385887" cy="1387475"/>
          </a:xfrm>
        </p:grpSpPr>
        <p:sp>
          <p:nvSpPr>
            <p:cNvPr id="531" name="Oval 5"/>
            <p:cNvSpPr>
              <a:spLocks noChangeArrowheads="1"/>
            </p:cNvSpPr>
            <p:nvPr/>
          </p:nvSpPr>
          <p:spPr bwMode="auto">
            <a:xfrm>
              <a:off x="2425481" y="1458913"/>
              <a:ext cx="1385887" cy="1387475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32" name="Oval 6"/>
            <p:cNvSpPr>
              <a:spLocks noChangeArrowheads="1"/>
            </p:cNvSpPr>
            <p:nvPr/>
          </p:nvSpPr>
          <p:spPr bwMode="auto">
            <a:xfrm>
              <a:off x="2465167" y="1498600"/>
              <a:ext cx="1306514" cy="1306514"/>
            </a:xfrm>
            <a:prstGeom prst="donut">
              <a:avLst>
                <a:gd name="adj" fmla="val 15338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33" name="Group 47"/>
            <p:cNvGrpSpPr/>
            <p:nvPr/>
          </p:nvGrpSpPr>
          <p:grpSpPr>
            <a:xfrm>
              <a:off x="2495331" y="1527176"/>
              <a:ext cx="1246187" cy="1219200"/>
              <a:chOff x="538163" y="1565276"/>
              <a:chExt cx="1246187" cy="1219200"/>
            </a:xfrm>
          </p:grpSpPr>
          <p:sp>
            <p:nvSpPr>
              <p:cNvPr id="547" name="Freeform 7"/>
              <p:cNvSpPr>
                <a:spLocks/>
              </p:cNvSpPr>
              <p:nvPr/>
            </p:nvSpPr>
            <p:spPr bwMode="auto">
              <a:xfrm>
                <a:off x="687388" y="2566988"/>
                <a:ext cx="296862" cy="217488"/>
              </a:xfrm>
              <a:custGeom>
                <a:avLst/>
                <a:gdLst>
                  <a:gd name="T0" fmla="*/ 389 w 408"/>
                  <a:gd name="T1" fmla="*/ 300 h 300"/>
                  <a:gd name="T2" fmla="*/ 0 w 408"/>
                  <a:gd name="T3" fmla="*/ 43 h 300"/>
                  <a:gd name="T4" fmla="*/ 51 w 408"/>
                  <a:gd name="T5" fmla="*/ 0 h 300"/>
                  <a:gd name="T6" fmla="*/ 408 w 408"/>
                  <a:gd name="T7" fmla="*/ 237 h 300"/>
                  <a:gd name="T8" fmla="*/ 389 w 40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00">
                    <a:moveTo>
                      <a:pt x="389" y="300"/>
                    </a:moveTo>
                    <a:cubicBezTo>
                      <a:pt x="238" y="252"/>
                      <a:pt x="104" y="163"/>
                      <a:pt x="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47" y="110"/>
                      <a:pt x="270" y="192"/>
                      <a:pt x="408" y="237"/>
                    </a:cubicBezTo>
                    <a:lnTo>
                      <a:pt x="389" y="3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8" name="Freeform 8"/>
              <p:cNvSpPr>
                <a:spLocks/>
              </p:cNvSpPr>
              <p:nvPr/>
            </p:nvSpPr>
            <p:spPr bwMode="auto">
              <a:xfrm>
                <a:off x="1343025" y="2563813"/>
                <a:ext cx="293687" cy="219075"/>
              </a:xfrm>
              <a:custGeom>
                <a:avLst/>
                <a:gdLst>
                  <a:gd name="T0" fmla="*/ 0 w 403"/>
                  <a:gd name="T1" fmla="*/ 238 h 302"/>
                  <a:gd name="T2" fmla="*/ 352 w 403"/>
                  <a:gd name="T3" fmla="*/ 0 h 302"/>
                  <a:gd name="T4" fmla="*/ 403 w 403"/>
                  <a:gd name="T5" fmla="*/ 43 h 302"/>
                  <a:gd name="T6" fmla="*/ 20 w 403"/>
                  <a:gd name="T7" fmla="*/ 302 h 302"/>
                  <a:gd name="T8" fmla="*/ 0 w 403"/>
                  <a:gd name="T9" fmla="*/ 2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02">
                    <a:moveTo>
                      <a:pt x="0" y="238"/>
                    </a:moveTo>
                    <a:cubicBezTo>
                      <a:pt x="137" y="192"/>
                      <a:pt x="258" y="110"/>
                      <a:pt x="352" y="0"/>
                    </a:cubicBezTo>
                    <a:cubicBezTo>
                      <a:pt x="403" y="43"/>
                      <a:pt x="403" y="43"/>
                      <a:pt x="403" y="43"/>
                    </a:cubicBezTo>
                    <a:cubicBezTo>
                      <a:pt x="300" y="163"/>
                      <a:pt x="168" y="252"/>
                      <a:pt x="20" y="302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49" name="Freeform 9"/>
              <p:cNvSpPr>
                <a:spLocks/>
              </p:cNvSpPr>
              <p:nvPr/>
            </p:nvSpPr>
            <p:spPr bwMode="auto">
              <a:xfrm>
                <a:off x="1609725" y="2265363"/>
                <a:ext cx="169862" cy="315913"/>
              </a:xfrm>
              <a:custGeom>
                <a:avLst/>
                <a:gdLst>
                  <a:gd name="T0" fmla="*/ 0 w 232"/>
                  <a:gd name="T1" fmla="*/ 390 h 433"/>
                  <a:gd name="T2" fmla="*/ 166 w 232"/>
                  <a:gd name="T3" fmla="*/ 0 h 433"/>
                  <a:gd name="T4" fmla="*/ 232 w 232"/>
                  <a:gd name="T5" fmla="*/ 9 h 433"/>
                  <a:gd name="T6" fmla="*/ 51 w 232"/>
                  <a:gd name="T7" fmla="*/ 433 h 433"/>
                  <a:gd name="T8" fmla="*/ 0 w 232"/>
                  <a:gd name="T9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33">
                    <a:moveTo>
                      <a:pt x="0" y="390"/>
                    </a:moveTo>
                    <a:cubicBezTo>
                      <a:pt x="90" y="277"/>
                      <a:pt x="148" y="143"/>
                      <a:pt x="166" y="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12" y="164"/>
                      <a:pt x="150" y="311"/>
                      <a:pt x="51" y="433"/>
                    </a:cubicBez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0" name="Freeform 10"/>
              <p:cNvSpPr>
                <a:spLocks/>
              </p:cNvSpPr>
              <p:nvPr/>
            </p:nvSpPr>
            <p:spPr bwMode="auto">
              <a:xfrm>
                <a:off x="835025" y="1565276"/>
                <a:ext cx="317500" cy="133350"/>
              </a:xfrm>
              <a:custGeom>
                <a:avLst/>
                <a:gdLst>
                  <a:gd name="T0" fmla="*/ 0 w 435"/>
                  <a:gd name="T1" fmla="*/ 126 h 182"/>
                  <a:gd name="T2" fmla="*/ 435 w 435"/>
                  <a:gd name="T3" fmla="*/ 0 h 182"/>
                  <a:gd name="T4" fmla="*/ 435 w 435"/>
                  <a:gd name="T5" fmla="*/ 67 h 182"/>
                  <a:gd name="T6" fmla="*/ 36 w 435"/>
                  <a:gd name="T7" fmla="*/ 182 h 182"/>
                  <a:gd name="T8" fmla="*/ 0 w 435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182">
                    <a:moveTo>
                      <a:pt x="0" y="126"/>
                    </a:moveTo>
                    <a:cubicBezTo>
                      <a:pt x="131" y="46"/>
                      <a:pt x="281" y="3"/>
                      <a:pt x="435" y="0"/>
                    </a:cubicBezTo>
                    <a:cubicBezTo>
                      <a:pt x="435" y="67"/>
                      <a:pt x="435" y="67"/>
                      <a:pt x="435" y="67"/>
                    </a:cubicBezTo>
                    <a:cubicBezTo>
                      <a:pt x="294" y="69"/>
                      <a:pt x="156" y="109"/>
                      <a:pt x="36" y="182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1" name="Freeform 11"/>
              <p:cNvSpPr>
                <a:spLocks/>
              </p:cNvSpPr>
              <p:nvPr/>
            </p:nvSpPr>
            <p:spPr bwMode="auto">
              <a:xfrm>
                <a:off x="1169988" y="1565276"/>
                <a:ext cx="314325" cy="131763"/>
              </a:xfrm>
              <a:custGeom>
                <a:avLst/>
                <a:gdLst>
                  <a:gd name="T0" fmla="*/ 397 w 433"/>
                  <a:gd name="T1" fmla="*/ 182 h 182"/>
                  <a:gd name="T2" fmla="*/ 0 w 433"/>
                  <a:gd name="T3" fmla="*/ 67 h 182"/>
                  <a:gd name="T4" fmla="*/ 0 w 433"/>
                  <a:gd name="T5" fmla="*/ 0 h 182"/>
                  <a:gd name="T6" fmla="*/ 433 w 433"/>
                  <a:gd name="T7" fmla="*/ 125 h 182"/>
                  <a:gd name="T8" fmla="*/ 397 w 433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82">
                    <a:moveTo>
                      <a:pt x="397" y="182"/>
                    </a:moveTo>
                    <a:cubicBezTo>
                      <a:pt x="277" y="109"/>
                      <a:pt x="140" y="70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3" y="2"/>
                      <a:pt x="302" y="45"/>
                      <a:pt x="433" y="125"/>
                    </a:cubicBezTo>
                    <a:lnTo>
                      <a:pt x="397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2" name="Freeform 12"/>
              <p:cNvSpPr>
                <a:spLocks/>
              </p:cNvSpPr>
              <p:nvPr/>
            </p:nvSpPr>
            <p:spPr bwMode="auto">
              <a:xfrm>
                <a:off x="542925" y="2270126"/>
                <a:ext cx="171450" cy="314325"/>
              </a:xfrm>
              <a:custGeom>
                <a:avLst/>
                <a:gdLst>
                  <a:gd name="T0" fmla="*/ 184 w 235"/>
                  <a:gd name="T1" fmla="*/ 431 h 431"/>
                  <a:gd name="T2" fmla="*/ 0 w 235"/>
                  <a:gd name="T3" fmla="*/ 9 h 431"/>
                  <a:gd name="T4" fmla="*/ 66 w 235"/>
                  <a:gd name="T5" fmla="*/ 0 h 431"/>
                  <a:gd name="T6" fmla="*/ 235 w 235"/>
                  <a:gd name="T7" fmla="*/ 388 h 431"/>
                  <a:gd name="T8" fmla="*/ 184 w 235"/>
                  <a:gd name="T9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431">
                    <a:moveTo>
                      <a:pt x="184" y="431"/>
                    </a:moveTo>
                    <a:cubicBezTo>
                      <a:pt x="85" y="310"/>
                      <a:pt x="22" y="164"/>
                      <a:pt x="0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6" y="142"/>
                      <a:pt x="144" y="276"/>
                      <a:pt x="235" y="388"/>
                    </a:cubicBezTo>
                    <a:lnTo>
                      <a:pt x="184" y="43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" name="Freeform 13"/>
              <p:cNvSpPr>
                <a:spLocks/>
              </p:cNvSpPr>
              <p:nvPr/>
            </p:nvSpPr>
            <p:spPr bwMode="auto">
              <a:xfrm>
                <a:off x="1473200" y="1665288"/>
                <a:ext cx="246062" cy="266700"/>
              </a:xfrm>
              <a:custGeom>
                <a:avLst/>
                <a:gdLst>
                  <a:gd name="T0" fmla="*/ 278 w 339"/>
                  <a:gd name="T1" fmla="*/ 367 h 367"/>
                  <a:gd name="T2" fmla="*/ 0 w 339"/>
                  <a:gd name="T3" fmla="*/ 56 h 367"/>
                  <a:gd name="T4" fmla="*/ 36 w 339"/>
                  <a:gd name="T5" fmla="*/ 0 h 367"/>
                  <a:gd name="T6" fmla="*/ 339 w 339"/>
                  <a:gd name="T7" fmla="*/ 338 h 367"/>
                  <a:gd name="T8" fmla="*/ 278 w 339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367">
                    <a:moveTo>
                      <a:pt x="278" y="367"/>
                    </a:moveTo>
                    <a:cubicBezTo>
                      <a:pt x="215" y="240"/>
                      <a:pt x="119" y="133"/>
                      <a:pt x="0" y="5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6" y="84"/>
                      <a:pt x="270" y="201"/>
                      <a:pt x="339" y="338"/>
                    </a:cubicBezTo>
                    <a:lnTo>
                      <a:pt x="278" y="3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4" name="Freeform 14"/>
              <p:cNvSpPr>
                <a:spLocks/>
              </p:cNvSpPr>
              <p:nvPr/>
            </p:nvSpPr>
            <p:spPr bwMode="auto">
              <a:xfrm>
                <a:off x="1682750" y="1927226"/>
                <a:ext cx="101600" cy="327025"/>
              </a:xfrm>
              <a:custGeom>
                <a:avLst/>
                <a:gdLst>
                  <a:gd name="T0" fmla="*/ 69 w 140"/>
                  <a:gd name="T1" fmla="*/ 440 h 449"/>
                  <a:gd name="T2" fmla="*/ 73 w 140"/>
                  <a:gd name="T3" fmla="*/ 361 h 449"/>
                  <a:gd name="T4" fmla="*/ 0 w 140"/>
                  <a:gd name="T5" fmla="*/ 28 h 449"/>
                  <a:gd name="T6" fmla="*/ 60 w 140"/>
                  <a:gd name="T7" fmla="*/ 0 h 449"/>
                  <a:gd name="T8" fmla="*/ 140 w 140"/>
                  <a:gd name="T9" fmla="*/ 361 h 449"/>
                  <a:gd name="T10" fmla="*/ 135 w 140"/>
                  <a:gd name="T11" fmla="*/ 449 h 449"/>
                  <a:gd name="T12" fmla="*/ 69 w 140"/>
                  <a:gd name="T13" fmla="*/ 44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49">
                    <a:moveTo>
                      <a:pt x="69" y="440"/>
                    </a:moveTo>
                    <a:cubicBezTo>
                      <a:pt x="72" y="414"/>
                      <a:pt x="73" y="387"/>
                      <a:pt x="73" y="361"/>
                    </a:cubicBezTo>
                    <a:cubicBezTo>
                      <a:pt x="73" y="244"/>
                      <a:pt x="48" y="133"/>
                      <a:pt x="0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13" y="113"/>
                      <a:pt x="140" y="235"/>
                      <a:pt x="140" y="361"/>
                    </a:cubicBezTo>
                    <a:cubicBezTo>
                      <a:pt x="140" y="390"/>
                      <a:pt x="138" y="419"/>
                      <a:pt x="135" y="449"/>
                    </a:cubicBez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5" name="Freeform 15"/>
              <p:cNvSpPr>
                <a:spLocks/>
              </p:cNvSpPr>
              <p:nvPr/>
            </p:nvSpPr>
            <p:spPr bwMode="auto">
              <a:xfrm>
                <a:off x="538163" y="1928813"/>
                <a:ext cx="100012" cy="330200"/>
              </a:xfrm>
              <a:custGeom>
                <a:avLst/>
                <a:gdLst>
                  <a:gd name="T0" fmla="*/ 5 w 139"/>
                  <a:gd name="T1" fmla="*/ 454 h 454"/>
                  <a:gd name="T2" fmla="*/ 0 w 139"/>
                  <a:gd name="T3" fmla="*/ 359 h 454"/>
                  <a:gd name="T4" fmla="*/ 78 w 139"/>
                  <a:gd name="T5" fmla="*/ 0 h 454"/>
                  <a:gd name="T6" fmla="*/ 139 w 139"/>
                  <a:gd name="T7" fmla="*/ 28 h 454"/>
                  <a:gd name="T8" fmla="*/ 67 w 139"/>
                  <a:gd name="T9" fmla="*/ 359 h 454"/>
                  <a:gd name="T10" fmla="*/ 71 w 139"/>
                  <a:gd name="T11" fmla="*/ 444 h 454"/>
                  <a:gd name="T12" fmla="*/ 5 w 139"/>
                  <a:gd name="T1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54">
                    <a:moveTo>
                      <a:pt x="5" y="454"/>
                    </a:moveTo>
                    <a:cubicBezTo>
                      <a:pt x="2" y="422"/>
                      <a:pt x="0" y="390"/>
                      <a:pt x="0" y="359"/>
                    </a:cubicBezTo>
                    <a:cubicBezTo>
                      <a:pt x="0" y="233"/>
                      <a:pt x="26" y="113"/>
                      <a:pt x="78" y="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91" y="132"/>
                      <a:pt x="67" y="243"/>
                      <a:pt x="67" y="359"/>
                    </a:cubicBezTo>
                    <a:cubicBezTo>
                      <a:pt x="67" y="387"/>
                      <a:pt x="68" y="416"/>
                      <a:pt x="71" y="444"/>
                    </a:cubicBezTo>
                    <a:lnTo>
                      <a:pt x="5" y="45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6" name="Freeform 16"/>
              <p:cNvSpPr>
                <a:spLocks/>
              </p:cNvSpPr>
              <p:nvPr/>
            </p:nvSpPr>
            <p:spPr bwMode="auto">
              <a:xfrm>
                <a:off x="601663" y="1666876"/>
                <a:ext cx="246062" cy="266700"/>
              </a:xfrm>
              <a:custGeom>
                <a:avLst/>
                <a:gdLst>
                  <a:gd name="T0" fmla="*/ 0 w 337"/>
                  <a:gd name="T1" fmla="*/ 338 h 366"/>
                  <a:gd name="T2" fmla="*/ 301 w 337"/>
                  <a:gd name="T3" fmla="*/ 0 h 366"/>
                  <a:gd name="T4" fmla="*/ 337 w 337"/>
                  <a:gd name="T5" fmla="*/ 56 h 366"/>
                  <a:gd name="T6" fmla="*/ 60 w 337"/>
                  <a:gd name="T7" fmla="*/ 366 h 366"/>
                  <a:gd name="T8" fmla="*/ 0 w 337"/>
                  <a:gd name="T9" fmla="*/ 33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66">
                    <a:moveTo>
                      <a:pt x="0" y="338"/>
                    </a:moveTo>
                    <a:cubicBezTo>
                      <a:pt x="68" y="201"/>
                      <a:pt x="172" y="84"/>
                      <a:pt x="301" y="0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219" y="133"/>
                      <a:pt x="123" y="240"/>
                      <a:pt x="60" y="366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34" name="Group 59"/>
            <p:cNvGrpSpPr/>
            <p:nvPr/>
          </p:nvGrpSpPr>
          <p:grpSpPr>
            <a:xfrm>
              <a:off x="2531840" y="1601787"/>
              <a:ext cx="1173169" cy="1219120"/>
              <a:chOff x="574673" y="1639887"/>
              <a:chExt cx="1173169" cy="1219120"/>
            </a:xfrm>
          </p:grpSpPr>
          <p:sp>
            <p:nvSpPr>
              <p:cNvPr id="535" name="TextBox 60"/>
              <p:cNvSpPr txBox="1"/>
              <p:nvPr/>
            </p:nvSpPr>
            <p:spPr>
              <a:xfrm>
                <a:off x="669923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6" name="TextBox 61"/>
              <p:cNvSpPr txBox="1"/>
              <p:nvPr/>
            </p:nvSpPr>
            <p:spPr>
              <a:xfrm>
                <a:off x="898523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7" name="TextBox 62"/>
              <p:cNvSpPr txBox="1"/>
              <p:nvPr/>
            </p:nvSpPr>
            <p:spPr>
              <a:xfrm>
                <a:off x="574673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20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8" name="TextBox 63"/>
              <p:cNvSpPr txBox="1"/>
              <p:nvPr/>
            </p:nvSpPr>
            <p:spPr>
              <a:xfrm>
                <a:off x="612772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30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9" name="TextBox 64"/>
              <p:cNvSpPr txBox="1"/>
              <p:nvPr/>
            </p:nvSpPr>
            <p:spPr>
              <a:xfrm>
                <a:off x="793748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40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0" name="TextBox 65"/>
              <p:cNvSpPr txBox="1"/>
              <p:nvPr/>
            </p:nvSpPr>
            <p:spPr>
              <a:xfrm>
                <a:off x="1074735" y="163988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50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1" name="TextBox 66"/>
              <p:cNvSpPr txBox="1"/>
              <p:nvPr/>
            </p:nvSpPr>
            <p:spPr>
              <a:xfrm>
                <a:off x="1336676" y="1706562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60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2" name="TextBox 67"/>
              <p:cNvSpPr txBox="1"/>
              <p:nvPr/>
            </p:nvSpPr>
            <p:spPr>
              <a:xfrm>
                <a:off x="1527176" y="1911350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70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3" name="TextBox 68"/>
              <p:cNvSpPr txBox="1"/>
              <p:nvPr/>
            </p:nvSpPr>
            <p:spPr>
              <a:xfrm>
                <a:off x="1574802" y="2192337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80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4" name="TextBox 69"/>
              <p:cNvSpPr txBox="1"/>
              <p:nvPr/>
            </p:nvSpPr>
            <p:spPr>
              <a:xfrm>
                <a:off x="1465265" y="2435224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90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5" name="TextBox 70"/>
              <p:cNvSpPr txBox="1"/>
              <p:nvPr/>
            </p:nvSpPr>
            <p:spPr>
              <a:xfrm>
                <a:off x="1231902" y="26114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chemeClr val="bg1"/>
                    </a:solidFill>
                    <a:latin typeface="+mj-lt"/>
                  </a:rPr>
                  <a:t>100</a:t>
                </a:r>
                <a:endParaRPr lang="ro-RO" sz="7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6" name="TextBox 71"/>
              <p:cNvSpPr txBox="1"/>
              <p:nvPr/>
            </p:nvSpPr>
            <p:spPr>
              <a:xfrm>
                <a:off x="1065216" y="2725736"/>
                <a:ext cx="173040" cy="133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PT" sz="700" dirty="0" smtClean="0">
                    <a:solidFill>
                      <a:schemeClr val="bg1"/>
                    </a:solidFill>
                    <a:latin typeface="+mj-lt"/>
                  </a:rPr>
                  <a:t>%</a:t>
                </a:r>
                <a:endParaRPr lang="ro-RO" sz="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557" name="Group 72"/>
          <p:cNvGrpSpPr/>
          <p:nvPr/>
        </p:nvGrpSpPr>
        <p:grpSpPr>
          <a:xfrm rot="10800000">
            <a:off x="7918276" y="3068960"/>
            <a:ext cx="102493" cy="756570"/>
            <a:chOff x="1104900" y="1721644"/>
            <a:chExt cx="119063" cy="966789"/>
          </a:xfrm>
        </p:grpSpPr>
        <p:sp>
          <p:nvSpPr>
            <p:cNvPr id="558" name="Isosceles Triangle 73"/>
            <p:cNvSpPr/>
            <p:nvPr/>
          </p:nvSpPr>
          <p:spPr>
            <a:xfrm>
              <a:off x="1104900" y="1721644"/>
              <a:ext cx="119063" cy="483394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59" name="Isosceles Triangle 74"/>
            <p:cNvSpPr/>
            <p:nvPr/>
          </p:nvSpPr>
          <p:spPr>
            <a:xfrm rot="10800000">
              <a:off x="1104900" y="2205039"/>
              <a:ext cx="119063" cy="483394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60" name="Oval 17"/>
          <p:cNvSpPr>
            <a:spLocks noChangeArrowheads="1"/>
          </p:cNvSpPr>
          <p:nvPr/>
        </p:nvSpPr>
        <p:spPr bwMode="auto">
          <a:xfrm rot="5400000">
            <a:off x="7871739" y="3356897"/>
            <a:ext cx="197609" cy="21045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52000">
                <a:srgbClr val="27272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080000">
                                      <p:cBhvr>
                                        <p:cTn id="33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020000">
                                      <p:cBhvr>
                                        <p:cTn id="75" dur="7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126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42" dur="7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5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189" grpId="0" animBg="1"/>
      <p:bldP spid="191" grpId="0" animBg="1"/>
      <p:bldP spid="192" grpId="0" animBg="1"/>
      <p:bldP spid="223" grpId="0" animBg="1"/>
      <p:bldP spid="224" grpId="0" animBg="1"/>
      <p:bldP spid="225" grpId="0" animBg="1"/>
      <p:bldP spid="226" grpId="0" animBg="1"/>
      <p:bldGraphic spid="227" grpId="0">
        <p:bldSub>
          <a:bldChart bld="series"/>
        </p:bldSub>
      </p:bldGraphic>
      <p:bldP spid="229" grpId="0" animBg="1"/>
      <p:bldP spid="446" grpId="0" animBg="1"/>
      <p:bldP spid="447" grpId="0"/>
      <p:bldP spid="448" grpId="0"/>
      <p:bldP spid="449" grpId="0"/>
      <p:bldP spid="450" grpId="0"/>
      <p:bldP spid="464" grpId="0" animBg="1"/>
      <p:bldP spid="465" grpId="0" animBg="1"/>
      <p:bldP spid="496" grpId="0" animBg="1"/>
      <p:bldP spid="497" grpId="0" animBg="1"/>
      <p:bldP spid="528" grpId="0" animBg="1"/>
      <p:bldP spid="529" grpId="0" animBg="1"/>
      <p:bldP spid="56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2068</Words>
  <Application>Microsoft Office PowerPoint</Application>
  <PresentationFormat>Apresentação na tela (4:3)</PresentationFormat>
  <Paragraphs>1371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MAPA DE RISCO – SERVIÇOS CRÍTICOS</vt:lpstr>
      <vt:lpstr>JUDWIN – 1º GRAU</vt:lpstr>
      <vt:lpstr>JUDWIN – 2º GRAU</vt:lpstr>
      <vt:lpstr>DIÁRIO DE JUSTIÇA ELETRÔNICO - DJe</vt:lpstr>
      <vt:lpstr>PROCESSO JUDICIAL ELETRÔNICO - PJe</vt:lpstr>
      <vt:lpstr>TJPEMAIL</vt:lpstr>
      <vt:lpstr>SICASE</vt:lpstr>
      <vt:lpstr>PORTAL TJPE</vt:lpstr>
      <vt:lpstr>UNIVERSAL RH</vt:lpstr>
      <vt:lpstr>ANTECEDENTES CRIMINAIS</vt:lpstr>
      <vt:lpstr>MALOTE DIGITAL</vt:lpstr>
      <vt:lpstr>SISTEMA DE JUIZADOS - DELPHI</vt:lpstr>
      <vt:lpstr>SISTEMA MEDIADOR</vt:lpstr>
      <vt:lpstr>JUDEDITAL</vt:lpstr>
      <vt:lpstr>DEPOIMENTO ACOLHEDOR</vt:lpstr>
      <vt:lpstr>SISTEMA JUIZADOS - DOS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Showcase</dc:title>
  <dc:creator>justo</dc:creator>
  <cp:lastModifiedBy>justo</cp:lastModifiedBy>
  <cp:revision>127</cp:revision>
  <cp:lastPrinted>2012-10-15T20:26:07Z</cp:lastPrinted>
  <dcterms:created xsi:type="dcterms:W3CDTF">2012-10-10T01:01:02Z</dcterms:created>
  <dcterms:modified xsi:type="dcterms:W3CDTF">2012-10-17T04:29:41Z</dcterms:modified>
</cp:coreProperties>
</file>