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1.xml" ContentType="application/vnd.openxmlformats-officedocument.themeOverride+xml"/>
  <Override PartName="/ppt/charts/chart26.xml" ContentType="application/vnd.openxmlformats-officedocument.drawingml.chart+xml"/>
  <Override PartName="/ppt/theme/themeOverride2.xml" ContentType="application/vnd.openxmlformats-officedocument.themeOverride+xml"/>
  <Override PartName="/ppt/charts/chart27.xml" ContentType="application/vnd.openxmlformats-officedocument.drawingml.chart+xml"/>
  <Override PartName="/ppt/theme/themeOverride3.xml" ContentType="application/vnd.openxmlformats-officedocument.themeOverride+xml"/>
  <Override PartName="/ppt/charts/chart28.xml" ContentType="application/vnd.openxmlformats-officedocument.drawingml.chart+xml"/>
  <Override PartName="/ppt/theme/themeOverride4.xml" ContentType="application/vnd.openxmlformats-officedocument.themeOverride+xml"/>
  <Override PartName="/ppt/charts/chart29.xml" ContentType="application/vnd.openxmlformats-officedocument.drawingml.chart+xml"/>
  <Override PartName="/ppt/theme/themeOverride5.xml" ContentType="application/vnd.openxmlformats-officedocument.themeOverride+xml"/>
  <Override PartName="/ppt/charts/chart30.xml" ContentType="application/vnd.openxmlformats-officedocument.drawingml.chart+xml"/>
  <Override PartName="/ppt/theme/themeOverride6.xml" ContentType="application/vnd.openxmlformats-officedocument.themeOverr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43" r:id="rId4"/>
    <p:sldId id="344" r:id="rId5"/>
    <p:sldId id="377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277" r:id="rId39"/>
    <p:sldId id="292" r:id="rId40"/>
    <p:sldId id="283" r:id="rId41"/>
    <p:sldId id="284" r:id="rId42"/>
    <p:sldId id="285" r:id="rId43"/>
    <p:sldId id="286" r:id="rId44"/>
    <p:sldId id="295" r:id="rId45"/>
    <p:sldId id="296" r:id="rId46"/>
    <p:sldId id="299" r:id="rId47"/>
    <p:sldId id="301" r:id="rId48"/>
    <p:sldId id="320" r:id="rId49"/>
    <p:sldId id="321" r:id="rId50"/>
    <p:sldId id="323" r:id="rId51"/>
    <p:sldId id="324" r:id="rId52"/>
    <p:sldId id="325" r:id="rId53"/>
    <p:sldId id="326" r:id="rId54"/>
    <p:sldId id="327" r:id="rId55"/>
    <p:sldId id="328" r:id="rId56"/>
    <p:sldId id="333" r:id="rId57"/>
    <p:sldId id="334" r:id="rId58"/>
    <p:sldId id="335" r:id="rId59"/>
    <p:sldId id="336" r:id="rId60"/>
    <p:sldId id="338" r:id="rId61"/>
    <p:sldId id="322" r:id="rId62"/>
    <p:sldId id="305" r:id="rId63"/>
    <p:sldId id="306" r:id="rId64"/>
    <p:sldId id="307" r:id="rId65"/>
    <p:sldId id="308" r:id="rId66"/>
    <p:sldId id="309" r:id="rId67"/>
    <p:sldId id="312" r:id="rId68"/>
    <p:sldId id="315" r:id="rId69"/>
    <p:sldId id="314" r:id="rId70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4080"/>
    <a:srgbClr val="660066"/>
    <a:srgbClr val="800040"/>
    <a:srgbClr val="000080"/>
    <a:srgbClr val="C0C0C0"/>
    <a:srgbClr val="336699"/>
    <a:srgbClr val="FC755A"/>
    <a:srgbClr val="400080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83" d="100"/>
          <a:sy n="83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5.xlsx"/><Relationship Id="rId1" Type="http://schemas.openxmlformats.org/officeDocument/2006/relationships/themeOverride" Target="../theme/themeOverride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6.xlsx"/><Relationship Id="rId1" Type="http://schemas.openxmlformats.org/officeDocument/2006/relationships/themeOverride" Target="../theme/themeOverride2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7.xlsx"/><Relationship Id="rId1" Type="http://schemas.openxmlformats.org/officeDocument/2006/relationships/themeOverride" Target="../theme/themeOverride3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8.xlsx"/><Relationship Id="rId1" Type="http://schemas.openxmlformats.org/officeDocument/2006/relationships/themeOverride" Target="../theme/themeOverride4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9.xlsx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0.xlsx"/><Relationship Id="rId1" Type="http://schemas.openxmlformats.org/officeDocument/2006/relationships/themeOverride" Target="../theme/themeOverride6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939840"/>
        <c:axId val="77941376"/>
      </c:barChart>
      <c:catAx>
        <c:axId val="77939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794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9413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79398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904960"/>
        <c:axId val="80906496"/>
      </c:barChart>
      <c:catAx>
        <c:axId val="80904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90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9064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9049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563584"/>
        <c:axId val="80573568"/>
      </c:barChart>
      <c:catAx>
        <c:axId val="80563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573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5735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5635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594816"/>
        <c:axId val="80596352"/>
      </c:barChart>
      <c:catAx>
        <c:axId val="805948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596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59635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5948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749248"/>
        <c:axId val="77751040"/>
      </c:barChart>
      <c:catAx>
        <c:axId val="77749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7751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7510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77492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767424"/>
        <c:axId val="77768960"/>
      </c:barChart>
      <c:catAx>
        <c:axId val="777674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7768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7689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77674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834496"/>
        <c:axId val="77848576"/>
      </c:barChart>
      <c:catAx>
        <c:axId val="77834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7848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8485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78344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860864"/>
        <c:axId val="77862400"/>
      </c:barChart>
      <c:catAx>
        <c:axId val="778608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786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8624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78608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882880"/>
        <c:axId val="77884416"/>
      </c:barChart>
      <c:catAx>
        <c:axId val="77882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7884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88441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78828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772096"/>
        <c:axId val="80777984"/>
      </c:barChart>
      <c:catAx>
        <c:axId val="80772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77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7779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7720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802560"/>
        <c:axId val="80804096"/>
      </c:barChart>
      <c:catAx>
        <c:axId val="808025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80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8040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8025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965952"/>
        <c:axId val="77975936"/>
      </c:barChart>
      <c:catAx>
        <c:axId val="779659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797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9759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79659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697984"/>
        <c:axId val="80699776"/>
      </c:barChart>
      <c:catAx>
        <c:axId val="806979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69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6997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6979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961920"/>
        <c:axId val="80963456"/>
      </c:barChart>
      <c:catAx>
        <c:axId val="80961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963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9634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9619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992128"/>
        <c:axId val="80993664"/>
      </c:barChart>
      <c:catAx>
        <c:axId val="809921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993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99366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9921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055104"/>
        <c:axId val="81331328"/>
      </c:barChart>
      <c:catAx>
        <c:axId val="81055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1331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33132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10551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355904"/>
        <c:axId val="81357440"/>
      </c:barChart>
      <c:catAx>
        <c:axId val="81355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1357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3574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13559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493376"/>
        <c:axId val="81519744"/>
      </c:barChart>
      <c:catAx>
        <c:axId val="81493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1519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5197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14933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5001728"/>
        <c:axId val="85003264"/>
      </c:barChart>
      <c:catAx>
        <c:axId val="850017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5003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00326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50017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5044224"/>
        <c:axId val="85046016"/>
      </c:barChart>
      <c:catAx>
        <c:axId val="850442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5046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04601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50442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5070976"/>
        <c:axId val="85072512"/>
      </c:barChart>
      <c:catAx>
        <c:axId val="850709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5072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0725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50709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5150336"/>
        <c:axId val="85156224"/>
      </c:barChart>
      <c:catAx>
        <c:axId val="85150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515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1562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51503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331712"/>
        <c:axId val="79333248"/>
      </c:barChart>
      <c:catAx>
        <c:axId val="793317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9333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33324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93317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5184896"/>
        <c:axId val="85186432"/>
      </c:barChart>
      <c:catAx>
        <c:axId val="85184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5186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1864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51848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5289600"/>
        <c:axId val="85299584"/>
      </c:barChart>
      <c:catAx>
        <c:axId val="85289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5299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2995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52896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5324160"/>
        <c:axId val="85325696"/>
      </c:barChart>
      <c:catAx>
        <c:axId val="85324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532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3256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53241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472576"/>
        <c:axId val="86474112"/>
      </c:barChart>
      <c:catAx>
        <c:axId val="86472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47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4741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4725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814720"/>
        <c:axId val="86816256"/>
      </c:barChart>
      <c:catAx>
        <c:axId val="86814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81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8162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8147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509056"/>
        <c:axId val="86510592"/>
      </c:barChart>
      <c:catAx>
        <c:axId val="86509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510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51059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5090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522880"/>
        <c:axId val="86532864"/>
      </c:barChart>
      <c:catAx>
        <c:axId val="86522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53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53286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5228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610688"/>
        <c:axId val="86612224"/>
      </c:barChart>
      <c:catAx>
        <c:axId val="86610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612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6122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6106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624512"/>
        <c:axId val="86638592"/>
      </c:barChart>
      <c:catAx>
        <c:axId val="86624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638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63859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6245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712320"/>
        <c:axId val="86713856"/>
      </c:barChart>
      <c:catAx>
        <c:axId val="867123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71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7138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7123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357824"/>
        <c:axId val="79359360"/>
      </c:barChart>
      <c:catAx>
        <c:axId val="79357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935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3593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93578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734336"/>
        <c:axId val="86735872"/>
      </c:barChart>
      <c:catAx>
        <c:axId val="86734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735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73587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7343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752640"/>
        <c:axId val="86754432"/>
      </c:barChart>
      <c:catAx>
        <c:axId val="86752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754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7544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7526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897792"/>
        <c:axId val="86899328"/>
      </c:barChart>
      <c:catAx>
        <c:axId val="868977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89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89932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8977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009536"/>
        <c:axId val="87015424"/>
      </c:barChart>
      <c:catAx>
        <c:axId val="87009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015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0154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0095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035904"/>
        <c:axId val="87037440"/>
      </c:barChart>
      <c:catAx>
        <c:axId val="87035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037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0374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0359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426560"/>
        <c:axId val="87428096"/>
      </c:barChart>
      <c:catAx>
        <c:axId val="874265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428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4280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4265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460864"/>
        <c:axId val="87462656"/>
      </c:barChart>
      <c:catAx>
        <c:axId val="874608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462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4626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4608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319296"/>
        <c:axId val="87320832"/>
      </c:barChart>
      <c:catAx>
        <c:axId val="873192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32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3208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3192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230720"/>
        <c:axId val="87236608"/>
      </c:barChart>
      <c:catAx>
        <c:axId val="87230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236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23660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2307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261184"/>
        <c:axId val="87262720"/>
      </c:barChart>
      <c:catAx>
        <c:axId val="872611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26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26272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2611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383936"/>
        <c:axId val="79430784"/>
      </c:barChart>
      <c:catAx>
        <c:axId val="79383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9430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4307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93839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8823296"/>
        <c:axId val="88824832"/>
      </c:barChart>
      <c:catAx>
        <c:axId val="888232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824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8248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88232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419904"/>
        <c:axId val="88896256"/>
      </c:barChart>
      <c:catAx>
        <c:axId val="87419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89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8962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4199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8924928"/>
        <c:axId val="88926464"/>
      </c:barChart>
      <c:catAx>
        <c:axId val="88924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92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92646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89249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8979712"/>
        <c:axId val="88993792"/>
      </c:barChart>
      <c:catAx>
        <c:axId val="889797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99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99379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89797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9009152"/>
        <c:axId val="89015040"/>
      </c:barChart>
      <c:catAx>
        <c:axId val="89009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9015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0150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90091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9150208"/>
        <c:axId val="89151744"/>
      </c:barChart>
      <c:catAx>
        <c:axId val="89150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915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1517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91502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9164032"/>
        <c:axId val="89169920"/>
      </c:barChart>
      <c:catAx>
        <c:axId val="89164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916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16992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91640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9063424"/>
        <c:axId val="89064960"/>
      </c:barChart>
      <c:catAx>
        <c:axId val="890634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9064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0649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90634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9118208"/>
        <c:axId val="89119744"/>
      </c:barChart>
      <c:catAx>
        <c:axId val="89118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9119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1197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91182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571456"/>
        <c:axId val="87581440"/>
      </c:barChart>
      <c:catAx>
        <c:axId val="875714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581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5814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5714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447552"/>
        <c:axId val="79449088"/>
      </c:barChart>
      <c:catAx>
        <c:axId val="79447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9449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4490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94475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610112"/>
        <c:axId val="87611648"/>
      </c:barChart>
      <c:catAx>
        <c:axId val="876101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611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61164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6101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674240"/>
        <c:axId val="87676032"/>
      </c:barChart>
      <c:catAx>
        <c:axId val="876742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67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6760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6742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7659648"/>
        <c:axId val="87661184"/>
      </c:barChart>
      <c:catAx>
        <c:axId val="876596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7661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6611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76596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469568"/>
        <c:axId val="79479552"/>
      </c:barChart>
      <c:catAx>
        <c:axId val="794695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9479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47955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94695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5073651425799706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852096"/>
        <c:axId val="80853632"/>
      </c:barChart>
      <c:catAx>
        <c:axId val="80852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853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8536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8520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E-2"/>
          <c:y val="1.1494252873563203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878208"/>
        <c:axId val="80880000"/>
      </c:barChart>
      <c:catAx>
        <c:axId val="80878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880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8800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8782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87E17A-69E2-4D5B-9AF8-B3F01A990E8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88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8E5382-02D6-4EAC-A4FF-1C78DCF56F4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9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54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17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0402E4-A0B1-4B7D-BC39-F901F2681C5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7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3A500D-12F8-4305-8948-CE39CCCCF40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0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AB5121-2E7D-46AA-BDC0-17F875BC8AE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C88DBD-58F3-4F3A-8B54-1E8EFC1C212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11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61BCB3-D044-4735-91FB-48B9C53CA84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5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/>
          <a:srcRect t="6118" b="40681"/>
          <a:stretch/>
        </p:blipFill>
        <p:spPr>
          <a:xfrm>
            <a:off x="-36512" y="-27384"/>
            <a:ext cx="928903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84368" y="44624"/>
            <a:ext cx="1080120" cy="5516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6.xml"/><Relationship Id="rId18" Type="http://schemas.openxmlformats.org/officeDocument/2006/relationships/image" Target="../media/image3.png"/><Relationship Id="rId26" Type="http://schemas.openxmlformats.org/officeDocument/2006/relationships/slide" Target="slide12.xml"/><Relationship Id="rId3" Type="http://schemas.openxmlformats.org/officeDocument/2006/relationships/slide" Target="slide6.xml"/><Relationship Id="rId21" Type="http://schemas.openxmlformats.org/officeDocument/2006/relationships/slide" Target="slide10.xml"/><Relationship Id="rId7" Type="http://schemas.openxmlformats.org/officeDocument/2006/relationships/slide" Target="slide38.xml"/><Relationship Id="rId12" Type="http://schemas.openxmlformats.org/officeDocument/2006/relationships/chart" Target="../charts/chart5.xml"/><Relationship Id="rId17" Type="http://schemas.openxmlformats.org/officeDocument/2006/relationships/chart" Target="../charts/chart10.xml"/><Relationship Id="rId25" Type="http://schemas.openxmlformats.org/officeDocument/2006/relationships/slide" Target="slide11.xml"/><Relationship Id="rId2" Type="http://schemas.openxmlformats.org/officeDocument/2006/relationships/slide" Target="slide3.xml"/><Relationship Id="rId16" Type="http://schemas.openxmlformats.org/officeDocument/2006/relationships/chart" Target="../charts/chart9.xml"/><Relationship Id="rId20" Type="http://schemas.openxmlformats.org/officeDocument/2006/relationships/image" Target="../media/image4.png"/><Relationship Id="rId29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chart" Target="../charts/chart4.xml"/><Relationship Id="rId24" Type="http://schemas.openxmlformats.org/officeDocument/2006/relationships/slide" Target="slide4.xml"/><Relationship Id="rId32" Type="http://schemas.openxmlformats.org/officeDocument/2006/relationships/slide" Target="slide5.xml"/><Relationship Id="rId5" Type="http://schemas.openxmlformats.org/officeDocument/2006/relationships/slide" Target="slide8.xml"/><Relationship Id="rId15" Type="http://schemas.openxmlformats.org/officeDocument/2006/relationships/chart" Target="../charts/chart8.xml"/><Relationship Id="rId23" Type="http://schemas.openxmlformats.org/officeDocument/2006/relationships/image" Target="../media/image6.png"/><Relationship Id="rId28" Type="http://schemas.openxmlformats.org/officeDocument/2006/relationships/slide" Target="slide14.xml"/><Relationship Id="rId10" Type="http://schemas.openxmlformats.org/officeDocument/2006/relationships/chart" Target="../charts/chart3.xml"/><Relationship Id="rId19" Type="http://schemas.openxmlformats.org/officeDocument/2006/relationships/slide" Target="slide2.xml"/><Relationship Id="rId31" Type="http://schemas.openxmlformats.org/officeDocument/2006/relationships/chart" Target="../charts/chart12.xml"/><Relationship Id="rId4" Type="http://schemas.openxmlformats.org/officeDocument/2006/relationships/slide" Target="slide7.xml"/><Relationship Id="rId9" Type="http://schemas.openxmlformats.org/officeDocument/2006/relationships/chart" Target="../charts/chart2.xml"/><Relationship Id="rId14" Type="http://schemas.openxmlformats.org/officeDocument/2006/relationships/chart" Target="../charts/chart7.xml"/><Relationship Id="rId22" Type="http://schemas.openxmlformats.org/officeDocument/2006/relationships/image" Target="../media/image5.png"/><Relationship Id="rId27" Type="http://schemas.openxmlformats.org/officeDocument/2006/relationships/slide" Target="slide13.xml"/><Relationship Id="rId30" Type="http://schemas.openxmlformats.org/officeDocument/2006/relationships/chart" Target="../charts/char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39.xml"/><Relationship Id="rId3" Type="http://schemas.openxmlformats.org/officeDocument/2006/relationships/slide" Target="slide42.xml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17" Type="http://schemas.openxmlformats.org/officeDocument/2006/relationships/slide" Target="slide49.xml"/><Relationship Id="rId2" Type="http://schemas.openxmlformats.org/officeDocument/2006/relationships/slide" Target="slide40.xml"/><Relationship Id="rId16" Type="http://schemas.openxmlformats.org/officeDocument/2006/relationships/slide" Target="slide4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slide" Target="slide43.xml"/><Relationship Id="rId15" Type="http://schemas.openxmlformats.org/officeDocument/2006/relationships/slide" Target="slide47.xml"/><Relationship Id="rId10" Type="http://schemas.openxmlformats.org/officeDocument/2006/relationships/slide" Target="slide45.xml"/><Relationship Id="rId4" Type="http://schemas.openxmlformats.org/officeDocument/2006/relationships/slide" Target="slide41.xml"/><Relationship Id="rId9" Type="http://schemas.openxmlformats.org/officeDocument/2006/relationships/image" Target="../media/image5.png"/><Relationship Id="rId14" Type="http://schemas.openxmlformats.org/officeDocument/2006/relationships/slide" Target="slide4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1.xml"/><Relationship Id="rId3" Type="http://schemas.openxmlformats.org/officeDocument/2006/relationships/slide" Target="slide42.xml"/><Relationship Id="rId7" Type="http://schemas.openxmlformats.org/officeDocument/2006/relationships/slide" Target="slide38.xml"/><Relationship Id="rId12" Type="http://schemas.openxmlformats.org/officeDocument/2006/relationships/slide" Target="slide50.xml"/><Relationship Id="rId17" Type="http://schemas.openxmlformats.org/officeDocument/2006/relationships/slide" Target="slide55.xml"/><Relationship Id="rId2" Type="http://schemas.openxmlformats.org/officeDocument/2006/relationships/slide" Target="slide40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4.png"/><Relationship Id="rId5" Type="http://schemas.openxmlformats.org/officeDocument/2006/relationships/slide" Target="slide43.xml"/><Relationship Id="rId15" Type="http://schemas.openxmlformats.org/officeDocument/2006/relationships/slide" Target="slide53.xml"/><Relationship Id="rId10" Type="http://schemas.openxmlformats.org/officeDocument/2006/relationships/slide" Target="slide2.xml"/><Relationship Id="rId4" Type="http://schemas.openxmlformats.org/officeDocument/2006/relationships/slide" Target="slide41.xml"/><Relationship Id="rId9" Type="http://schemas.openxmlformats.org/officeDocument/2006/relationships/image" Target="../media/image5.png"/><Relationship Id="rId14" Type="http://schemas.openxmlformats.org/officeDocument/2006/relationships/slide" Target="slide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7.xml"/><Relationship Id="rId18" Type="http://schemas.openxmlformats.org/officeDocument/2006/relationships/chart" Target="../charts/chart15.xml"/><Relationship Id="rId26" Type="http://schemas.openxmlformats.org/officeDocument/2006/relationships/chart" Target="../charts/chart22.xml"/><Relationship Id="rId3" Type="http://schemas.openxmlformats.org/officeDocument/2006/relationships/slide" Target="slide8.xml"/><Relationship Id="rId21" Type="http://schemas.openxmlformats.org/officeDocument/2006/relationships/chart" Target="../charts/chart18.xml"/><Relationship Id="rId7" Type="http://schemas.openxmlformats.org/officeDocument/2006/relationships/slide" Target="slide38.xml"/><Relationship Id="rId12" Type="http://schemas.openxmlformats.org/officeDocument/2006/relationships/image" Target="../media/image5.png"/><Relationship Id="rId17" Type="http://schemas.openxmlformats.org/officeDocument/2006/relationships/chart" Target="../charts/chart14.xml"/><Relationship Id="rId25" Type="http://schemas.openxmlformats.org/officeDocument/2006/relationships/chart" Target="../charts/chart21.xml"/><Relationship Id="rId2" Type="http://schemas.openxmlformats.org/officeDocument/2006/relationships/slide" Target="slide7.xml"/><Relationship Id="rId16" Type="http://schemas.openxmlformats.org/officeDocument/2006/relationships/chart" Target="../charts/chart13.xml"/><Relationship Id="rId20" Type="http://schemas.openxmlformats.org/officeDocument/2006/relationships/chart" Target="../charts/chart17.xml"/><Relationship Id="rId29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24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slide" Target="slide19.xml"/><Relationship Id="rId23" Type="http://schemas.openxmlformats.org/officeDocument/2006/relationships/chart" Target="../charts/chart20.xml"/><Relationship Id="rId28" Type="http://schemas.openxmlformats.org/officeDocument/2006/relationships/chart" Target="../charts/chart23.xml"/><Relationship Id="rId10" Type="http://schemas.openxmlformats.org/officeDocument/2006/relationships/image" Target="../media/image3.png"/><Relationship Id="rId19" Type="http://schemas.openxmlformats.org/officeDocument/2006/relationships/chart" Target="../charts/chart16.xml"/><Relationship Id="rId31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image" Target="../media/image4.png"/><Relationship Id="rId14" Type="http://schemas.openxmlformats.org/officeDocument/2006/relationships/slide" Target="slide18.xml"/><Relationship Id="rId22" Type="http://schemas.openxmlformats.org/officeDocument/2006/relationships/chart" Target="../charts/chart19.xml"/><Relationship Id="rId27" Type="http://schemas.openxmlformats.org/officeDocument/2006/relationships/slide" Target="slide20.xml"/><Relationship Id="rId30" Type="http://schemas.openxmlformats.org/officeDocument/2006/relationships/slide" Target="slide2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57.xml"/><Relationship Id="rId3" Type="http://schemas.openxmlformats.org/officeDocument/2006/relationships/slide" Target="slide42.xml"/><Relationship Id="rId7" Type="http://schemas.openxmlformats.org/officeDocument/2006/relationships/slide" Target="slide6.xml"/><Relationship Id="rId12" Type="http://schemas.openxmlformats.org/officeDocument/2006/relationships/slide" Target="slide56.xml"/><Relationship Id="rId2" Type="http://schemas.openxmlformats.org/officeDocument/2006/relationships/slide" Target="slide4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11" Type="http://schemas.openxmlformats.org/officeDocument/2006/relationships/image" Target="../media/image5.png"/><Relationship Id="rId5" Type="http://schemas.openxmlformats.org/officeDocument/2006/relationships/slide" Target="slide43.xml"/><Relationship Id="rId15" Type="http://schemas.openxmlformats.org/officeDocument/2006/relationships/slide" Target="slide59.xml"/><Relationship Id="rId10" Type="http://schemas.openxmlformats.org/officeDocument/2006/relationships/image" Target="../media/image3.png"/><Relationship Id="rId4" Type="http://schemas.openxmlformats.org/officeDocument/2006/relationships/slide" Target="slide41.xml"/><Relationship Id="rId9" Type="http://schemas.openxmlformats.org/officeDocument/2006/relationships/image" Target="../media/image4.png"/><Relationship Id="rId14" Type="http://schemas.openxmlformats.org/officeDocument/2006/relationships/slide" Target="slide5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3.xml"/><Relationship Id="rId7" Type="http://schemas.openxmlformats.org/officeDocument/2006/relationships/slide" Target="slide2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61.xml"/><Relationship Id="rId5" Type="http://schemas.openxmlformats.org/officeDocument/2006/relationships/slide" Target="slide40.xml"/><Relationship Id="rId10" Type="http://schemas.openxmlformats.org/officeDocument/2006/relationships/image" Target="../media/image3.png"/><Relationship Id="rId4" Type="http://schemas.openxmlformats.org/officeDocument/2006/relationships/slide" Target="slide38.xml"/><Relationship Id="rId9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1.xml"/><Relationship Id="rId7" Type="http://schemas.openxmlformats.org/officeDocument/2006/relationships/slide" Target="slide2.xml"/><Relationship Id="rId12" Type="http://schemas.openxmlformats.org/officeDocument/2006/relationships/slide" Target="slide63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62.xml"/><Relationship Id="rId5" Type="http://schemas.openxmlformats.org/officeDocument/2006/relationships/slide" Target="slide40.xml"/><Relationship Id="rId10" Type="http://schemas.openxmlformats.org/officeDocument/2006/relationships/image" Target="../media/image5.png"/><Relationship Id="rId4" Type="http://schemas.openxmlformats.org/officeDocument/2006/relationships/slide" Target="slide38.xml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6.xml"/><Relationship Id="rId3" Type="http://schemas.openxmlformats.org/officeDocument/2006/relationships/slide" Target="slide38.xml"/><Relationship Id="rId7" Type="http://schemas.openxmlformats.org/officeDocument/2006/relationships/slide" Target="slide2.xml"/><Relationship Id="rId12" Type="http://schemas.openxmlformats.org/officeDocument/2006/relationships/slide" Target="slide65.xml"/><Relationship Id="rId2" Type="http://schemas.openxmlformats.org/officeDocument/2006/relationships/slide" Target="slide42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64.xml"/><Relationship Id="rId5" Type="http://schemas.openxmlformats.org/officeDocument/2006/relationships/slide" Target="slide40.xml"/><Relationship Id="rId15" Type="http://schemas.openxmlformats.org/officeDocument/2006/relationships/slide" Target="slide69.xml"/><Relationship Id="rId10" Type="http://schemas.openxmlformats.org/officeDocument/2006/relationships/image" Target="../media/image5.png"/><Relationship Id="rId4" Type="http://schemas.openxmlformats.org/officeDocument/2006/relationships/slide" Target="slide41.xml"/><Relationship Id="rId9" Type="http://schemas.openxmlformats.org/officeDocument/2006/relationships/image" Target="../media/image3.png"/><Relationship Id="rId14" Type="http://schemas.openxmlformats.org/officeDocument/2006/relationships/slide" Target="slide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22.xml"/><Relationship Id="rId18" Type="http://schemas.openxmlformats.org/officeDocument/2006/relationships/chart" Target="../charts/chart28.xml"/><Relationship Id="rId3" Type="http://schemas.openxmlformats.org/officeDocument/2006/relationships/slide" Target="slide8.xml"/><Relationship Id="rId21" Type="http://schemas.openxmlformats.org/officeDocument/2006/relationships/image" Target="../media/image6.png"/><Relationship Id="rId7" Type="http://schemas.openxmlformats.org/officeDocument/2006/relationships/slide" Target="slide38.xml"/><Relationship Id="rId12" Type="http://schemas.openxmlformats.org/officeDocument/2006/relationships/image" Target="../media/image3.png"/><Relationship Id="rId17" Type="http://schemas.openxmlformats.org/officeDocument/2006/relationships/chart" Target="../charts/chart27.xml"/><Relationship Id="rId2" Type="http://schemas.openxmlformats.org/officeDocument/2006/relationships/slide" Target="slide7.xml"/><Relationship Id="rId16" Type="http://schemas.openxmlformats.org/officeDocument/2006/relationships/chart" Target="../charts/chart26.xml"/><Relationship Id="rId20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5" Type="http://schemas.openxmlformats.org/officeDocument/2006/relationships/slide" Target="slide3.xml"/><Relationship Id="rId15" Type="http://schemas.openxmlformats.org/officeDocument/2006/relationships/chart" Target="../charts/chart25.xml"/><Relationship Id="rId10" Type="http://schemas.openxmlformats.org/officeDocument/2006/relationships/slide" Target="slide21.xml"/><Relationship Id="rId19" Type="http://schemas.openxmlformats.org/officeDocument/2006/relationships/chart" Target="../charts/chart29.xml"/><Relationship Id="rId4" Type="http://schemas.openxmlformats.org/officeDocument/2006/relationships/slide" Target="slide9.xml"/><Relationship Id="rId9" Type="http://schemas.openxmlformats.org/officeDocument/2006/relationships/image" Target="../media/image4.png"/><Relationship Id="rId14" Type="http://schemas.openxmlformats.org/officeDocument/2006/relationships/slide" Target="slide23.xml"/><Relationship Id="rId22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31.xml"/><Relationship Id="rId3" Type="http://schemas.openxmlformats.org/officeDocument/2006/relationships/slide" Target="slide4.xml"/><Relationship Id="rId7" Type="http://schemas.openxmlformats.org/officeDocument/2006/relationships/slide" Target="slide40.xml"/><Relationship Id="rId12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25.xml"/><Relationship Id="rId5" Type="http://schemas.openxmlformats.org/officeDocument/2006/relationships/slide" Target="slide8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slide" Target="slide2.xml"/><Relationship Id="rId14" Type="http://schemas.openxmlformats.org/officeDocument/2006/relationships/chart" Target="../charts/chart3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hart" Target="../charts/chart33.xml"/><Relationship Id="rId18" Type="http://schemas.openxmlformats.org/officeDocument/2006/relationships/chart" Target="../charts/chart38.xml"/><Relationship Id="rId26" Type="http://schemas.openxmlformats.org/officeDocument/2006/relationships/chart" Target="../charts/chart42.xml"/><Relationship Id="rId3" Type="http://schemas.openxmlformats.org/officeDocument/2006/relationships/slide" Target="slide8.xml"/><Relationship Id="rId21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slide" Target="slide29.xml"/><Relationship Id="rId17" Type="http://schemas.openxmlformats.org/officeDocument/2006/relationships/chart" Target="../charts/chart37.xml"/><Relationship Id="rId25" Type="http://schemas.openxmlformats.org/officeDocument/2006/relationships/chart" Target="../charts/chart41.xml"/><Relationship Id="rId2" Type="http://schemas.openxmlformats.org/officeDocument/2006/relationships/slide" Target="slide7.xml"/><Relationship Id="rId16" Type="http://schemas.openxmlformats.org/officeDocument/2006/relationships/chart" Target="../charts/chart3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slide" Target="slide27.xml"/><Relationship Id="rId24" Type="http://schemas.openxmlformats.org/officeDocument/2006/relationships/slide" Target="slide28.xml"/><Relationship Id="rId5" Type="http://schemas.openxmlformats.org/officeDocument/2006/relationships/slide" Target="slide41.xml"/><Relationship Id="rId15" Type="http://schemas.openxmlformats.org/officeDocument/2006/relationships/chart" Target="../charts/chart35.xml"/><Relationship Id="rId23" Type="http://schemas.openxmlformats.org/officeDocument/2006/relationships/chart" Target="../charts/chart40.xml"/><Relationship Id="rId10" Type="http://schemas.openxmlformats.org/officeDocument/2006/relationships/image" Target="../media/image5.png"/><Relationship Id="rId19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slide" Target="slide26.xml"/><Relationship Id="rId14" Type="http://schemas.openxmlformats.org/officeDocument/2006/relationships/chart" Target="../charts/chart34.xml"/><Relationship Id="rId22" Type="http://schemas.openxmlformats.org/officeDocument/2006/relationships/chart" Target="../charts/chart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2.xml"/><Relationship Id="rId18" Type="http://schemas.openxmlformats.org/officeDocument/2006/relationships/chart" Target="../charts/chart45.xml"/><Relationship Id="rId3" Type="http://schemas.openxmlformats.org/officeDocument/2006/relationships/slide" Target="slide8.xml"/><Relationship Id="rId21" Type="http://schemas.openxmlformats.org/officeDocument/2006/relationships/chart" Target="../charts/chart48.xml"/><Relationship Id="rId7" Type="http://schemas.openxmlformats.org/officeDocument/2006/relationships/slide" Target="slide6.xml"/><Relationship Id="rId12" Type="http://schemas.openxmlformats.org/officeDocument/2006/relationships/slide" Target="slide32.xml"/><Relationship Id="rId17" Type="http://schemas.openxmlformats.org/officeDocument/2006/relationships/chart" Target="../charts/chart44.xml"/><Relationship Id="rId2" Type="http://schemas.openxmlformats.org/officeDocument/2006/relationships/slide" Target="slide7.xml"/><Relationship Id="rId16" Type="http://schemas.openxmlformats.org/officeDocument/2006/relationships/chart" Target="../charts/chart43.xml"/><Relationship Id="rId20" Type="http://schemas.openxmlformats.org/officeDocument/2006/relationships/chart" Target="../charts/chart4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slide" Target="slide42.xml"/><Relationship Id="rId15" Type="http://schemas.openxmlformats.org/officeDocument/2006/relationships/image" Target="../media/image6.png"/><Relationship Id="rId23" Type="http://schemas.openxmlformats.org/officeDocument/2006/relationships/chart" Target="../charts/chart50.xml"/><Relationship Id="rId10" Type="http://schemas.openxmlformats.org/officeDocument/2006/relationships/image" Target="../media/image5.png"/><Relationship Id="rId19" Type="http://schemas.openxmlformats.org/officeDocument/2006/relationships/chart" Target="../charts/chart46.xml"/><Relationship Id="rId4" Type="http://schemas.openxmlformats.org/officeDocument/2006/relationships/slide" Target="slide9.xml"/><Relationship Id="rId9" Type="http://schemas.openxmlformats.org/officeDocument/2006/relationships/slide" Target="slide30.xml"/><Relationship Id="rId14" Type="http://schemas.openxmlformats.org/officeDocument/2006/relationships/image" Target="../media/image4.png"/><Relationship Id="rId22" Type="http://schemas.openxmlformats.org/officeDocument/2006/relationships/chart" Target="../charts/chart4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.png"/><Relationship Id="rId18" Type="http://schemas.openxmlformats.org/officeDocument/2006/relationships/chart" Target="../charts/chart51.xml"/><Relationship Id="rId26" Type="http://schemas.openxmlformats.org/officeDocument/2006/relationships/chart" Target="../charts/chart59.xml"/><Relationship Id="rId3" Type="http://schemas.openxmlformats.org/officeDocument/2006/relationships/slide" Target="slide8.xml"/><Relationship Id="rId21" Type="http://schemas.openxmlformats.org/officeDocument/2006/relationships/chart" Target="../charts/chart54.xml"/><Relationship Id="rId7" Type="http://schemas.openxmlformats.org/officeDocument/2006/relationships/slide" Target="slide6.xml"/><Relationship Id="rId12" Type="http://schemas.openxmlformats.org/officeDocument/2006/relationships/slide" Target="slide33.xml"/><Relationship Id="rId17" Type="http://schemas.openxmlformats.org/officeDocument/2006/relationships/slide" Target="slide37.xml"/><Relationship Id="rId25" Type="http://schemas.openxmlformats.org/officeDocument/2006/relationships/chart" Target="../charts/chart58.xml"/><Relationship Id="rId2" Type="http://schemas.openxmlformats.org/officeDocument/2006/relationships/slide" Target="slide7.xml"/><Relationship Id="rId16" Type="http://schemas.openxmlformats.org/officeDocument/2006/relationships/slide" Target="slide36.xml"/><Relationship Id="rId20" Type="http://schemas.openxmlformats.org/officeDocument/2006/relationships/chart" Target="../charts/chart53.xml"/><Relationship Id="rId29" Type="http://schemas.openxmlformats.org/officeDocument/2006/relationships/chart" Target="../charts/chart6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3.png"/><Relationship Id="rId24" Type="http://schemas.openxmlformats.org/officeDocument/2006/relationships/chart" Target="../charts/chart57.xml"/><Relationship Id="rId5" Type="http://schemas.openxmlformats.org/officeDocument/2006/relationships/slide" Target="slide43.xml"/><Relationship Id="rId15" Type="http://schemas.openxmlformats.org/officeDocument/2006/relationships/slide" Target="slide35.xml"/><Relationship Id="rId23" Type="http://schemas.openxmlformats.org/officeDocument/2006/relationships/chart" Target="../charts/chart56.xml"/><Relationship Id="rId28" Type="http://schemas.openxmlformats.org/officeDocument/2006/relationships/chart" Target="../charts/chart61.xml"/><Relationship Id="rId10" Type="http://schemas.openxmlformats.org/officeDocument/2006/relationships/image" Target="../media/image6.png"/><Relationship Id="rId19" Type="http://schemas.openxmlformats.org/officeDocument/2006/relationships/chart" Target="../charts/chart52.xml"/><Relationship Id="rId4" Type="http://schemas.openxmlformats.org/officeDocument/2006/relationships/slide" Target="slide9.xml"/><Relationship Id="rId9" Type="http://schemas.openxmlformats.org/officeDocument/2006/relationships/image" Target="../media/image4.png"/><Relationship Id="rId14" Type="http://schemas.openxmlformats.org/officeDocument/2006/relationships/slide" Target="slide34.xml"/><Relationship Id="rId22" Type="http://schemas.openxmlformats.org/officeDocument/2006/relationships/chart" Target="../charts/chart55.xml"/><Relationship Id="rId27" Type="http://schemas.openxmlformats.org/officeDocument/2006/relationships/chart" Target="../charts/char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Portfólio de projetos de tic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Resumo executivo</a:t>
            </a:r>
          </a:p>
          <a:p>
            <a:r>
              <a:rPr lang="pt-BR" dirty="0" smtClean="0"/>
              <a:t>setembro/2012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</a:t>
            </a:r>
            <a:r>
              <a:rPr lang="pt-BR" sz="2000" b="1" dirty="0" smtClean="0"/>
              <a:t>Implantação Juizados Cíveis da RMR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Dr. Humberto </a:t>
                      </a:r>
                      <a:r>
                        <a:rPr lang="pt-BR" sz="1400" b="1" dirty="0" err="1" smtClean="0"/>
                        <a:t>Inojosa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err="1" smtClean="0"/>
                        <a:t>Ioná</a:t>
                      </a:r>
                      <a:r>
                        <a:rPr lang="pt-BR" sz="1400" b="1" dirty="0" smtClean="0"/>
                        <a:t> Mota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Novembro/2012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25%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Problemas em atrasos das emissões de certificados digitais dos usuários do sistema para os treinamentos.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Voluntários ainda com certificados digitais pendentes.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Expansão do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nos Juizados Especiais Cíveis da Região Metropolitana.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293096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Paulista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Cabo de Santo Agostinho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Ago/12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Olinda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Jaboatão dos Guararapes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Camaragibe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Processos Internos (Corregedoria)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5412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Dra. Mariana Vargas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err="1" smtClean="0"/>
                        <a:t>Ioná</a:t>
                      </a:r>
                      <a:r>
                        <a:rPr lang="pt-BR" sz="1400" b="1" dirty="0" smtClean="0"/>
                        <a:t> Mota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Novembro/2012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40%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versão do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descanso (1.4) pode não estar estável para entrada em produção.</a:t>
                      </a:r>
                    </a:p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versão do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pode não ter aderência a procedimentos impeditivos de entrada em produção.</a:t>
                      </a:r>
                    </a:p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Será inicialmente implantado, em novembro de 2012, a tramitação de processos contra juízes.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de processo eletrônico para os processos administrativos disciplinares contra juízes e servidores que tramitam no âmbito da Corregedoria.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293096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Elaboração de Fluxos – Procedimentos para juízes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Ago/12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Refinamento dos fluxos para automação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Parametrização e Testes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Treinamentos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Implantação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Juizados Criminais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Dr. Humberto </a:t>
                      </a:r>
                      <a:r>
                        <a:rPr lang="pt-BR" sz="1400" b="1" dirty="0" err="1" smtClean="0"/>
                        <a:t>Inojosa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err="1" smtClean="0"/>
                        <a:t>Ioná</a:t>
                      </a:r>
                      <a:r>
                        <a:rPr lang="pt-BR" sz="1400" b="1" dirty="0" smtClean="0"/>
                        <a:t> Mota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Março/</a:t>
                      </a:r>
                      <a:r>
                        <a:rPr lang="pt-BR" sz="1400" b="1" baseline="0" dirty="0" smtClean="0"/>
                        <a:t>2013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50%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493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Ainda não temos certeza da estabilidade da versão para o uso dos juizados criminais.</a:t>
                      </a:r>
                    </a:p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Ainda precisamos da versão com todo catálogo da legislação penal.</a:t>
                      </a:r>
                    </a:p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Antes da implantação dos juizados criminais será necessária a substituição da versão atualmente em produção (1.0) para a versão (1.4) após período de homologação.</a:t>
                      </a:r>
                    </a:p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Problemas de desempenho da versão podem impedir/atrasar a expansão em novas unidades.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do Processo Judicial Eletrônico nos juizados especiais criminais da capital.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682832"/>
          <a:ext cx="8280920" cy="15544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Elaboração de Fluxos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Ago/12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Nivelamento com outras entidades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Parametrização e Testes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Jan/13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Treinamento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Mar/13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6116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Colégio Recursal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Dr. Humberto </a:t>
                      </a:r>
                      <a:r>
                        <a:rPr lang="pt-BR" sz="1400" b="1" dirty="0" err="1" smtClean="0"/>
                        <a:t>Inojosa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err="1" smtClean="0"/>
                        <a:t>Ioná</a:t>
                      </a:r>
                      <a:r>
                        <a:rPr lang="pt-BR" sz="1400" b="1" baseline="0" dirty="0" smtClean="0"/>
                        <a:t> Mota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Novembro/2012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25%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2801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versão do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 o segundo grau ainda não está estável, por isso a implantação do Colégio Recursal está suspensa.</a:t>
                      </a:r>
                    </a:p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cronograma não vai ser cumprido e não temos como estimar novo cronograma até o lançamento da versão com integração do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entre o 1º e 2º graus.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do Processo Eletrônico Judicial no Colégio Recursal dos Juizados Especiais.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478383"/>
          <a:ext cx="8280920" cy="1249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Elaboração de Fluxos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Parametrização e Testes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Treinamento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Nov/12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50391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Sistema de Gravação de Audiências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Dr. </a:t>
                      </a:r>
                      <a:r>
                        <a:rPr lang="pt-BR" sz="1400" b="1" dirty="0" err="1" smtClean="0"/>
                        <a:t>Marivaldo</a:t>
                      </a:r>
                      <a:r>
                        <a:rPr lang="pt-BR" sz="1400" b="1" baseline="0" dirty="0" smtClean="0"/>
                        <a:t> D. (CNJ)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Adriano Wagner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Janeiro/2013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60%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045810"/>
          <a:ext cx="8280920" cy="1493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o processo de implantação da sistemática de gravação no Poder Judiciário de Pernambuco, se faz necessário um novo projeto, com um novo planejamento;</a:t>
                      </a:r>
                    </a:p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processo de implantação de gravação de audiências deverá levar a necessidade de aquisição de recursos de infraestrutura computacional, tais como estrutura de armazenamento, melhoria nos links de acesso à internet, entre outros.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853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1117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0911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objetivo principal deste projeto é definição e construção de um sistema informatizado para gravação de audiências, em áudio e vídeo, integrado ao sistema de processo eletrônico do CNJ –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581128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Planejamento do Projeto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Especificação Técnica Inicial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Nov/11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Desenvolvimento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Dez/12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Homologação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Jan/13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Implantação Piloto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Fev/13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178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6601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Controle de Frequência de Apenados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09609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Dr. Flávio Fontes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Leonardo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lvl="0" algn="just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Implementar funcionalidade para acompanhamento do apenado com lançamento de eventos a serem definidos pelo setor psicossocial da VEPA.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Projeto</a:t>
                      </a:r>
                      <a:r>
                        <a:rPr lang="pt-BR" sz="1400" baseline="0" dirty="0" smtClean="0"/>
                        <a:t> em fase inicial de requisitos. Ainda será elaborado o cronograma.</a:t>
                      </a: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Banco Nacional de Mandados de Prisão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98503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60240"/>
                <a:gridCol w="2016224"/>
                <a:gridCol w="2034226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Des. Mauro</a:t>
                      </a:r>
                      <a:r>
                        <a:rPr lang="pt-BR" sz="1400" b="1" baseline="0" dirty="0" smtClean="0"/>
                        <a:t> Alencar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Lucas Freire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Dezembro/2012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70%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489433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12801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 projeto tem por objetivo dar cumprimento à Resolução nº 137, de 13 de julho de 2011, do Conselho Nacional de Justiça, que regulamenta o Banco de Dados de Mandados de Prisão, disponibilizando no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1º Grau novas funcionalidades para a expedição dos mandados de prisão criminal e realizando o envio dos mesmos ao CNJ.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654489"/>
          <a:ext cx="8280920" cy="15544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Versão inicial da funcionalidade no </a:t>
                      </a:r>
                      <a:r>
                        <a:rPr lang="pt-BR" sz="1400" dirty="0" err="1" smtClean="0"/>
                        <a:t>JudWin</a:t>
                      </a:r>
                      <a:r>
                        <a:rPr lang="pt-BR" sz="1400" dirty="0" smtClean="0"/>
                        <a:t> 1º Grau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Mar/12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1ª etapa de melhorias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2ª etapa de melhorias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3ª etapa de melhorias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Dez/12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6144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2649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Protocolo Integrado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Dr. João Alberto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Lucas freire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Outubro/2012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50%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50259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1066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 projeto tem por objetivo facilitar o acesso à Justiça por parte dos advogados, no sentido de ajustar o Sistema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1º Grau de forma que ele permita a entrada de petições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não-iniciais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requerimentos de forma integrada a partir de qualquer comarca do Estado de Pernambuco.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89610"/>
              </p:ext>
            </p:extLst>
          </p:nvPr>
        </p:nvGraphicFramePr>
        <p:xfrm>
          <a:off x="467544" y="4415315"/>
          <a:ext cx="8280920" cy="15544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Requisitos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Jul/12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Implementação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Homologação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Implantação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2267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8732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Pré-queixa (Mediação &amp; Arbitragem)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Dr. Ruy </a:t>
                      </a:r>
                      <a:r>
                        <a:rPr lang="pt-BR" sz="1400" b="1" dirty="0" err="1" smtClean="0"/>
                        <a:t>Patu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err="1" smtClean="0"/>
                        <a:t>Hadautho</a:t>
                      </a:r>
                      <a:r>
                        <a:rPr lang="pt-BR" sz="1400" b="1" dirty="0" smtClean="0"/>
                        <a:t> Roberto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Outubro/2012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95%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 para registro de pré-queixas dos juizados.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Homologação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Entrada em Produção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Execução Fiscal Eletrônica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88948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N/</a:t>
                      </a:r>
                      <a:r>
                        <a:rPr lang="pt-BR" sz="1400" b="1" dirty="0" err="1" smtClean="0"/>
                        <a:t>D</a:t>
                      </a:r>
                      <a:endParaRPr lang="pt-BR" sz="1400" b="1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Lucas Freire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95%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sistema desenvolvido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pelo TJPE foi finalizado, porém as Procuradorias do Estado, de Jaboatão e Recife ainda não desenvolveram seus sistemas para integrarem-se ao do TJPE.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sistema que permita a integração fiscal com as Procuradorias Municipais e Estadual.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PORTFÓLIOs</a:t>
            </a:r>
            <a:r>
              <a:rPr lang="pt-BR" dirty="0" smtClean="0"/>
              <a:t> DE PROJETOS De </a:t>
            </a:r>
            <a:r>
              <a:rPr lang="pt-BR" dirty="0" err="1" smtClean="0"/>
              <a:t>tic</a:t>
            </a:r>
            <a:endParaRPr lang="pt-BR" dirty="0"/>
          </a:p>
        </p:txBody>
      </p:sp>
      <p:sp>
        <p:nvSpPr>
          <p:cNvPr id="12" name="Oval 11"/>
          <p:cNvSpPr/>
          <p:nvPr/>
        </p:nvSpPr>
        <p:spPr>
          <a:xfrm rot="1510869">
            <a:off x="3635896" y="2827473"/>
            <a:ext cx="1822887" cy="1800200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Donut 13"/>
          <p:cNvSpPr/>
          <p:nvPr/>
        </p:nvSpPr>
        <p:spPr>
          <a:xfrm>
            <a:off x="1739498" y="986305"/>
            <a:ext cx="5596138" cy="5513576"/>
          </a:xfrm>
          <a:prstGeom prst="donut">
            <a:avLst>
              <a:gd name="adj" fmla="val 9765"/>
            </a:avLst>
          </a:prstGeom>
          <a:solidFill>
            <a:schemeClr val="accent5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080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6200000">
            <a:off x="2915816" y="2148361"/>
            <a:ext cx="3168352" cy="3168352"/>
          </a:xfrm>
          <a:prstGeom prst="blockArc">
            <a:avLst>
              <a:gd name="adj1" fmla="val 10772255"/>
              <a:gd name="adj2" fmla="val 32624"/>
              <a:gd name="adj3" fmla="val 20473"/>
            </a:avLst>
          </a:prstGeom>
          <a:solidFill>
            <a:srgbClr val="004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 rot="16200000">
            <a:off x="2987824" y="2148675"/>
            <a:ext cx="3168352" cy="3168352"/>
          </a:xfrm>
          <a:prstGeom prst="blockArc">
            <a:avLst>
              <a:gd name="adj1" fmla="val 21592707"/>
              <a:gd name="adj2" fmla="val 10766043"/>
              <a:gd name="adj3" fmla="val 20037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301259" y="1541571"/>
            <a:ext cx="4464496" cy="4392488"/>
          </a:xfrm>
          <a:prstGeom prst="donut">
            <a:avLst>
              <a:gd name="adj" fmla="val 13458"/>
            </a:avLst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3437699">
            <a:off x="2034536" y="1311251"/>
            <a:ext cx="4896544" cy="50301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43798"/>
              </a:avLst>
            </a:prstTxWarp>
            <a:spAutoFit/>
          </a:bodyPr>
          <a:lstStyle/>
          <a:p>
            <a:pPr algn="ctr"/>
            <a:r>
              <a:rPr lang="x-none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x-none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r>
              <a:rPr lang="x-none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x-none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</a:t>
            </a:r>
            <a:r>
              <a:rPr lang="x-none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GOVERNANÇA</a:t>
            </a:r>
            <a:endParaRPr lang="x-none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2651974" y="1829603"/>
            <a:ext cx="3744416" cy="38001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32623"/>
              </a:avLst>
            </a:prstTxWarp>
            <a:spAutoFit/>
          </a:bodyPr>
          <a:lstStyle/>
          <a:p>
            <a:pPr algn="ctr"/>
            <a:r>
              <a:rPr lang="x-none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GESTÃO DO </a:t>
            </a:r>
            <a:r>
              <a:rPr lang="x-none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CONHECIMENTO</a:t>
            </a:r>
          </a:p>
        </p:txBody>
      </p:sp>
      <p:sp>
        <p:nvSpPr>
          <p:cNvPr id="3" name="Rectangle 2"/>
          <p:cNvSpPr/>
          <p:nvPr/>
        </p:nvSpPr>
        <p:spPr>
          <a:xfrm rot="10800000">
            <a:off x="3279891" y="2565797"/>
            <a:ext cx="2488066" cy="22563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pt-B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r>
              <a:rPr lang="x-none" sz="1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SISTEMAS </a:t>
            </a:r>
            <a:r>
              <a:rPr lang="x-none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JUDICIAIS</a:t>
            </a:r>
            <a:endParaRPr lang="x-none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9272792">
            <a:off x="3314804" y="2660511"/>
            <a:ext cx="2488066" cy="22563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t-BR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</a:t>
            </a:r>
            <a:r>
              <a:rPr lang="x-none" sz="1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SISTEMAS</a:t>
            </a:r>
            <a:r>
              <a:rPr lang="x-none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x-none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ADMINISTRATIVOS</a:t>
            </a:r>
            <a:endParaRPr lang="x-none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3923647" y="3151510"/>
            <a:ext cx="1296144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x-none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</a:t>
            </a:r>
            <a:r>
              <a:rPr lang="pt-B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x-none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TURA  DE  TIC</a:t>
            </a:r>
            <a:endParaRPr lang="x-none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Arredondar Retângulo em um Canto Diagonal 16">
            <a:hlinkClick r:id="rId2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  <a:solidFill>
            <a:srgbClr val="C0C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Demandas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hlinkClick r:id="rId3" action="ppaction://hlinksldjump"/>
          </p:cNvPr>
          <p:cNvSpPr/>
          <p:nvPr/>
        </p:nvSpPr>
        <p:spPr>
          <a:xfrm>
            <a:off x="3110937" y="2752452"/>
            <a:ext cx="457200" cy="1950241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4182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</a:t>
            </a:r>
            <a:r>
              <a:rPr lang="pt-BR" sz="2000" b="1" dirty="0" smtClean="0"/>
              <a:t>Painel de Chamadas de Audiências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Dr. João Alberto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err="1" smtClean="0"/>
                        <a:t>Hadautho</a:t>
                      </a:r>
                      <a:r>
                        <a:rPr lang="pt-BR" sz="1400" b="1" dirty="0" smtClean="0"/>
                        <a:t> Roberto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7"/>
          <a:ext cx="8280920" cy="9656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573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30367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projeto em questão visa informar o agendamento das audiências para a população,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em painéis eletrônicos distribuídos na área do Fórum da Capital.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Projeto</a:t>
                      </a:r>
                      <a:r>
                        <a:rPr lang="pt-BR" sz="1400" baseline="0" dirty="0" smtClean="0"/>
                        <a:t> em fase inicial de requisitos. Ainda será elaborado o cronograma.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Processos Apensados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Dr. Carlos Moraes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Rafael </a:t>
                      </a:r>
                      <a:r>
                        <a:rPr lang="pt-BR" sz="1400" b="1" dirty="0" err="1" smtClean="0"/>
                        <a:t>Seabra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Novembro/2012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25%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58631"/>
          <a:ext cx="8280920" cy="111971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2204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84433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Definição das regras do sistema.</a:t>
                      </a:r>
                    </a:p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Formalização das definições junto ao gestor.</a:t>
                      </a:r>
                    </a:p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Necessidade de homologação do sistema por um grupo de usuários, antes da implantação.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1066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Eliminação da autuação de processos das seguintes classes TJPE: oposição, agravo regimental, arguição de inconstitucionalidade, uniformização de jurisprudência, embargos de declaração, embargos infringentes, exceções de impedimento e agravo.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3865"/>
              </p:ext>
            </p:extLst>
          </p:nvPr>
        </p:nvGraphicFramePr>
        <p:xfrm>
          <a:off x="467544" y="4450040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Tabelas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Ago/12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Autuação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Alteração geral no aplicativo - Seleção de processos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Relatórios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Dez/12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Documentação (Manuais)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Dez/12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4514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Sessão de Julgamento Eletrônico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Des. Paes Barreto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José Mário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Julho/2011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100%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69474"/>
          <a:ext cx="8280920" cy="109563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197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603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sistema foi desenvolvido conforme as especificações iniciais e implantado nos gabinetes dos desembargadores. Atualmente o sistema não está sendo utilizado para realização das sessões de julgamento.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1066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Acelerar o julgamento de processos na 2ª instância através de utilização do sistema Sessão de Julgamento Eletrônico capaz de fornecer meios para visualização de forma fácil e rápida de textos de relatórios, votos e acórdãos dos outros desembargadores durante as sessões de julgamento.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450040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Desenvolvimento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Abr/10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Treinamento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Dez/10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Implantação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Jul/11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Processo de Repercussão Geral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59319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60240"/>
                <a:gridCol w="2088232"/>
                <a:gridCol w="2160240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Des. Fernando Ferreira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err="1" smtClean="0"/>
                        <a:t>Maelise</a:t>
                      </a:r>
                      <a:r>
                        <a:rPr lang="pt-BR" sz="1400" b="1" dirty="0" smtClean="0"/>
                        <a:t> Bomfim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Controlar os recursos relacionados a processos de repercussão geral STF/STJ, para agilizar o julgamento dos processos pendentes no momento em que a repercussão geral for decidida.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Projeto</a:t>
                      </a:r>
                      <a:r>
                        <a:rPr lang="pt-BR" sz="1400" baseline="0" dirty="0" smtClean="0"/>
                        <a:t> em fase inicial de requisitos. Ainda será elaborado o cronograma.</a:t>
                      </a: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</a:t>
            </a:r>
            <a:r>
              <a:rPr lang="pt-BR" sz="2000" b="1" dirty="0" err="1" smtClean="0">
                <a:solidFill>
                  <a:schemeClr val="bg1"/>
                </a:solidFill>
              </a:rPr>
              <a:t>Vitaliciamento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1490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Dra. Mariana Vargas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Lucas Freire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89249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6879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57217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sistema para auxílio do controle do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vitaliciamento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dos magistrados ingressos no PJPE no último concurso.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Projeto</a:t>
                      </a:r>
                      <a:r>
                        <a:rPr lang="pt-BR" sz="1400" baseline="0" dirty="0" smtClean="0"/>
                        <a:t> em fase inicial de requisitos. Ainda será elaborado o cronograma.</a:t>
                      </a: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Avaliação de Competência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Solange Cunha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Rodrigo Medeiros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Setembro/2012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90%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 para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efetuar a avaliação dos servidores do judiciário, com a finalidade de estabelecer a progressão funcional. 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Mandados &amp; Alvarás Digitais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7054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Dra. Mariana Vargas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Gustavo Melo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Setembro/2012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95%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Aguardando homologação com o gestor do negócio.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que garanta aos mandados e alvarás expedidos pelo TJPE autenticidade e integridade às informações.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Especificação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Abr/12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Implementação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Mai/12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Testes e Homologação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Mai/12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Implantação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Jul/12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Digitalização das Pastas Funcionais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869105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Oscar Barros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José Mário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Maio/2013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15%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361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51662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84442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de uma metodologia de gestão de documentos digitais da Secretaria de Gestão de Pessoas e a digitalização do acervo de documentos existentes.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Implantação do Sistema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BPM – Mapeamento e Redesenho de Processos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Digitalização e</a:t>
                      </a:r>
                      <a:r>
                        <a:rPr lang="pt-BR" sz="1400" baseline="0" dirty="0" smtClean="0"/>
                        <a:t> Indexação das Pastas Funcionais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Fev/13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Implantação dos Processos da SGP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Mai/13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Arquivo Geral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544529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Maria José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Rafael </a:t>
                      </a:r>
                      <a:r>
                        <a:rPr lang="pt-BR" sz="1400" b="1" dirty="0" err="1" smtClean="0"/>
                        <a:t>D’Castro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10%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sistema para o gerenciamento do Arquivo Geral.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Projeto</a:t>
                      </a:r>
                      <a:r>
                        <a:rPr lang="pt-BR" sz="1400" baseline="0" dirty="0" smtClean="0"/>
                        <a:t> em fase inicial de requisitos. Ainda será elaborado o cronograma.</a:t>
                      </a: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Portal de Internet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Zenaide Barbosa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err="1" smtClean="0"/>
                        <a:t>Jairson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Dezembro/2012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50%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58631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1066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Este projeto tem o objetivo de substituir o atual portal do TJPE (www.tjpe.jus.br) por uma ferramenta mais moderna. Envolve renovação do layout gráfico e implantação de um sistema gerenciador de conteúdo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450040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Proposta Gráfica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Jul/12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Teste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Treinamento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Implantação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Dez/12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tângulo de cantos arredondados 81"/>
          <p:cNvSpPr/>
          <p:nvPr/>
        </p:nvSpPr>
        <p:spPr>
          <a:xfrm>
            <a:off x="4067944" y="6392903"/>
            <a:ext cx="1026094" cy="3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rredondar Retângulo em um Canto Diagonal 1">
            <a:hlinkClick r:id="rId2" action="ppaction://hlinksldjump"/>
          </p:cNvPr>
          <p:cNvSpPr/>
          <p:nvPr/>
        </p:nvSpPr>
        <p:spPr>
          <a:xfrm>
            <a:off x="393607" y="1052736"/>
            <a:ext cx="1514097" cy="864096"/>
          </a:xfrm>
          <a:prstGeom prst="round2Diag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8" name="Arredondar Retângulo em um Canto Diagonal 7">
            <a:hlinkClick r:id="rId3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9" name="Arredondar Retângulo em um Canto Diagonal 8">
            <a:hlinkClick r:id="rId4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0" name="Arredondar Retângulo em um Canto Diagonal 9">
            <a:hlinkClick r:id="rId5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1" name="Arredondar Retângulo em um Canto Diagonal 10">
            <a:hlinkClick r:id="rId6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4" name="Grupo 27"/>
          <p:cNvGrpSpPr/>
          <p:nvPr/>
        </p:nvGrpSpPr>
        <p:grpSpPr>
          <a:xfrm>
            <a:off x="393607" y="1916832"/>
            <a:ext cx="8426865" cy="439248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07763"/>
              </p:ext>
            </p:extLst>
          </p:nvPr>
        </p:nvGraphicFramePr>
        <p:xfrm>
          <a:off x="611560" y="2204864"/>
          <a:ext cx="7992888" cy="185163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Processo</a:t>
                      </a:r>
                      <a:r>
                        <a:rPr lang="pt-BR" b="1" baseline="0" dirty="0" smtClean="0"/>
                        <a:t> Judicial Eletrônico (</a:t>
                      </a:r>
                      <a:r>
                        <a:rPr lang="pt-BR" b="1" baseline="0" dirty="0" err="1" smtClean="0"/>
                        <a:t>PJe</a:t>
                      </a:r>
                      <a:r>
                        <a:rPr lang="pt-BR" b="1" baseline="0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Juizados Cíveis da RMR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Processos Internos (Corregedoria)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Juizados Criminais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Colégio Recursal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035"/>
              </p:ext>
            </p:extLst>
          </p:nvPr>
        </p:nvGraphicFramePr>
        <p:xfrm>
          <a:off x="611560" y="4221088"/>
          <a:ext cx="7992888" cy="7406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Audiência Digital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Sistema de Gravação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sp>
        <p:nvSpPr>
          <p:cNvPr id="27" name="Arredondar Retângulo em um Canto Diagonal 26">
            <a:hlinkClick r:id="rId7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Demandas</a:t>
            </a:r>
            <a:endParaRPr lang="pt-BR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6" name="Object 97"/>
          <p:cNvGraphicFramePr>
            <a:graphicFrameLocks/>
          </p:cNvGraphicFramePr>
          <p:nvPr/>
        </p:nvGraphicFramePr>
        <p:xfrm>
          <a:off x="7092280" y="254920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8" name="Object 97"/>
          <p:cNvGraphicFramePr>
            <a:graphicFrameLocks/>
          </p:cNvGraphicFramePr>
          <p:nvPr/>
        </p:nvGraphicFramePr>
        <p:xfrm>
          <a:off x="7137285" y="264194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0" name="Object 97"/>
          <p:cNvGraphicFramePr>
            <a:graphicFrameLocks/>
          </p:cNvGraphicFramePr>
          <p:nvPr/>
        </p:nvGraphicFramePr>
        <p:xfrm>
          <a:off x="7092280" y="290924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/>
        </p:nvGraphicFramePr>
        <p:xfrm>
          <a:off x="7137285" y="300198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3" name="Object 97"/>
          <p:cNvGraphicFramePr>
            <a:graphicFrameLocks/>
          </p:cNvGraphicFramePr>
          <p:nvPr/>
        </p:nvGraphicFramePr>
        <p:xfrm>
          <a:off x="7092280" y="329659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4" name="Object 97"/>
          <p:cNvGraphicFramePr>
            <a:graphicFrameLocks/>
          </p:cNvGraphicFramePr>
          <p:nvPr/>
        </p:nvGraphicFramePr>
        <p:xfrm>
          <a:off x="7137285" y="338932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5" name="Object 97"/>
          <p:cNvGraphicFramePr>
            <a:graphicFrameLocks/>
          </p:cNvGraphicFramePr>
          <p:nvPr/>
        </p:nvGraphicFramePr>
        <p:xfrm>
          <a:off x="7092280" y="365407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/>
        </p:nvGraphicFramePr>
        <p:xfrm>
          <a:off x="7137285" y="374680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/>
        </p:nvGraphicFramePr>
        <p:xfrm>
          <a:off x="7092280" y="454477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/>
        </p:nvGraphicFramePr>
        <p:xfrm>
          <a:off x="7137285" y="463751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pic>
        <p:nvPicPr>
          <p:cNvPr id="59" name="Picture 102" descr="Sta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28" y="266911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043" descr="Icon House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0834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056" descr="Icon Magnifying Glass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6168" y="266911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6" descr="Viewer fil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16440" y="227434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6" descr="Viewer fil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16440" y="426994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79"/>
          <p:cNvGrpSpPr>
            <a:grpSpLocks/>
          </p:cNvGrpSpPr>
          <p:nvPr/>
        </p:nvGrpSpPr>
        <p:grpSpPr bwMode="auto">
          <a:xfrm>
            <a:off x="4145466" y="6430186"/>
            <a:ext cx="288925" cy="266700"/>
            <a:chOff x="3507" y="1060"/>
            <a:chExt cx="182" cy="168"/>
          </a:xfrm>
        </p:grpSpPr>
        <p:sp>
          <p:nvSpPr>
            <p:cNvPr id="9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4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>
                  <a:solidFill>
                    <a:schemeClr val="bg1"/>
                  </a:solidFill>
                </a:rPr>
                <a:t>1</a:t>
              </a:r>
              <a:endParaRPr lang="pt-BR" sz="14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59"/>
          <p:cNvGrpSpPr>
            <a:grpSpLocks/>
          </p:cNvGrpSpPr>
          <p:nvPr/>
        </p:nvGrpSpPr>
        <p:grpSpPr bwMode="auto">
          <a:xfrm>
            <a:off x="4456648" y="6427628"/>
            <a:ext cx="288925" cy="266700"/>
            <a:chOff x="3335" y="1428"/>
            <a:chExt cx="182" cy="168"/>
          </a:xfrm>
        </p:grpSpPr>
        <p:sp>
          <p:nvSpPr>
            <p:cNvPr id="9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7" name="Oval 161">
              <a:hlinkClick r:id="rId2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/>
                <a:t>2</a:t>
              </a:r>
            </a:p>
          </p:txBody>
        </p:sp>
      </p:grpSp>
      <p:pic>
        <p:nvPicPr>
          <p:cNvPr id="101" name="Picture 102" descr="Sta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04" y="303170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056" descr="Icon Magnifying Glass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6144" y="303170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 descr="Sta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04" y="339174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056" descr="Icon Magnifying Glass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6144" y="339174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02" descr="Sta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04" y="375178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56" descr="Icon Magnifying Glass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6144" y="375178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02" descr="Sta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04" y="466723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056" descr="Icon Magnifying Glass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6144" y="466723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035"/>
              </p:ext>
            </p:extLst>
          </p:nvPr>
        </p:nvGraphicFramePr>
        <p:xfrm>
          <a:off x="611560" y="5136618"/>
          <a:ext cx="7992888" cy="7406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VEPA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Controle de Frequência de Apenados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" name="Picture 2056" descr="Icon Magnifying Glass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6136" y="55892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Object 97"/>
          <p:cNvGraphicFramePr>
            <a:graphicFrameLocks/>
          </p:cNvGraphicFramePr>
          <p:nvPr/>
        </p:nvGraphicFramePr>
        <p:xfrm>
          <a:off x="7092280" y="546677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61" name="Object 97"/>
          <p:cNvGraphicFramePr>
            <a:graphicFrameLocks/>
          </p:cNvGraphicFramePr>
          <p:nvPr/>
        </p:nvGraphicFramePr>
        <p:xfrm>
          <a:off x="7137285" y="555951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62" name="CaixaDeTexto 39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63" name="Picture 102" descr="Sta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056" descr="Icon Magnifying Glass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159"/>
          <p:cNvGrpSpPr>
            <a:grpSpLocks/>
          </p:cNvGrpSpPr>
          <p:nvPr/>
        </p:nvGrpSpPr>
        <p:grpSpPr bwMode="auto">
          <a:xfrm>
            <a:off x="4762693" y="6423458"/>
            <a:ext cx="288925" cy="266700"/>
            <a:chOff x="3335" y="1428"/>
            <a:chExt cx="182" cy="168"/>
          </a:xfrm>
        </p:grpSpPr>
        <p:sp>
          <p:nvSpPr>
            <p:cNvPr id="68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161">
              <a:hlinkClick r:id="rId3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Modernização da Rede da Capital (Wireless) 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Norma Lyra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Gabriel Fernandes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Fevereiro/2013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50%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84984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1066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objetivo deste projeto é a definição das especificações técnicas e de aquisição de uma estrutura de acesso à Internet por meio de redes sem fio (wireless) nos </a:t>
                      </a:r>
                      <a:r>
                        <a:rPr lang="pt-BR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prinicpais</a:t>
                      </a: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prédios do poder Judiciário de Pernambuco - Palácio de Justiça, </a:t>
                      </a:r>
                      <a:r>
                        <a:rPr lang="pt-BR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Forum</a:t>
                      </a: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Rodolpho</a:t>
                      </a: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Aureliano, Tomas de Aquino.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522048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Levantamento do Escopo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Mai/12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Elaboração do Termo de Referência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Aquisição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N/D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Implantação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Jan/13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Homologação e Teste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Fev/13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Redundância de Instalações Físicas 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Norma Lyra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André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Dezembro/2013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10%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Criar estrutura física que possa comportar um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datacenter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secundário para redundância dos sistemas do TJPE.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Projeto</a:t>
                      </a:r>
                      <a:r>
                        <a:rPr lang="pt-BR" sz="1400" baseline="0" dirty="0" smtClean="0"/>
                        <a:t> em fase inicial de requisitos. Ainda será elaborado o cronograma.</a:t>
                      </a: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Plataforma Microsoft 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Norma Lyra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Adriano Wagner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30%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marcos serão detalhados durante a fase de planejamento da implantação.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Aquisição e implantação de licenças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Microsoft para atendimento das necessidades do parque computacional do TJPE.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Aquisição de Licenças de Software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Ago/12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Planejamento</a:t>
                      </a:r>
                      <a:r>
                        <a:rPr lang="pt-BR" sz="1400" baseline="0" dirty="0" smtClean="0"/>
                        <a:t> da Implantação</a:t>
                      </a:r>
                      <a:endParaRPr lang="pt-BR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N/D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Painel de Indicadores 1º Grau (BI) 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02888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Dra. Mariana Vargas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err="1" smtClean="0"/>
                        <a:t>Tibérius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projeto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está sendo reformulado e um novo planejamento será detalhado.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361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51662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84442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Este projeto tem o objetivo de coletar dados do 1º Grau para gerar informações gerenciais para as inspeções da Corregedoria.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Painel de Indicadores 2º Grau (BI) 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Paulo Emílio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A</a:t>
                      </a:r>
                      <a:r>
                        <a:rPr lang="pt-BR" sz="1400" b="1" baseline="0" dirty="0" smtClean="0"/>
                        <a:t> definir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gestor solicitou mudanças no projeto, ocasionando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replanejamento do projeto com a definição de um novo cronograma.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 projeto tem o objetivo dedados do 2º Grau para gerar informações gerenciais para responder as Metas do CNJ.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Acompanhamento de Obras 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Dir.</a:t>
                      </a:r>
                      <a:r>
                        <a:rPr lang="pt-BR" sz="1400" b="1" baseline="0" dirty="0" smtClean="0"/>
                        <a:t> Eng. e </a:t>
                      </a:r>
                      <a:r>
                        <a:rPr lang="pt-BR" sz="1400" b="1" baseline="0" dirty="0" err="1" smtClean="0"/>
                        <a:t>Arq</a:t>
                      </a:r>
                      <a:r>
                        <a:rPr lang="pt-BR" sz="1400" b="1" baseline="0" dirty="0" smtClean="0"/>
                        <a:t>. (DEA)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Arthur</a:t>
                      </a:r>
                      <a:r>
                        <a:rPr lang="pt-BR" sz="1400" b="1" baseline="0" dirty="0" smtClean="0"/>
                        <a:t> Cesar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N/D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10%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140968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há.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9440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objetivo deste projeto é a construção de um sistema para acompanhamento das obras de engenharia do Tribunal de Justiça de Pernambuco,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estejam elas em processo licitatório ou execução.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306024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Validação do escopo</a:t>
                      </a:r>
                      <a:r>
                        <a:rPr lang="pt-BR" sz="1400" baseline="0" dirty="0" smtClean="0"/>
                        <a:t> do projeto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Planejamento</a:t>
                      </a:r>
                      <a:r>
                        <a:rPr lang="pt-BR" sz="1400" baseline="0" dirty="0" smtClean="0"/>
                        <a:t> do cronograma do projeto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N/D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Entrega da 1ª</a:t>
                      </a:r>
                      <a:r>
                        <a:rPr lang="pt-BR" sz="1400" baseline="0" dirty="0" smtClean="0"/>
                        <a:t> fase do projeto (obras em execução)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N/D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Entrega da 2ª</a:t>
                      </a:r>
                      <a:r>
                        <a:rPr lang="pt-BR" sz="1400" baseline="0" dirty="0" smtClean="0"/>
                        <a:t> fase do projeto (obras em licitação)</a:t>
                      </a:r>
                      <a:endParaRPr lang="pt-BR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N/D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780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Política de Segurança da Informação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Des. Mauro Alencar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Viviane Freire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Novembro/2012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75%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61834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Foi solicitada a contratação de consultoria especializada (Patrícia Peck) para realizar a blindagem jurídica da PSI. É importante que a Política só seja publicada depois desta análise em conjunto com a equipe da Consultoria Jurídica do TJPE.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1066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 projeto tem como objetivos: Definir a Política de Segurança da Informação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Poder Judiciário de Pernambuco</a:t>
                      </a:r>
                      <a:r>
                        <a:rPr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atividades de divulgação e conscientização da PSI para os Servidores, Magistrados e Colaboradores do TJPE.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426890"/>
          <a:ext cx="8280920" cy="185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Proposta inicial das Diretrizes da PSI elaborada pelo NSI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Mai/12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Diretrizes da PSI Revisadas e Aprovadas pela SETIC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Jun/12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Diretrizes da PSI Revisadas/Aprovadas pelo CGTIC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Diretrizes da PSI Aprovadas pelo T.Pleno e Publicada no </a:t>
                      </a:r>
                      <a:r>
                        <a:rPr lang="pt-BR" sz="1400" dirty="0" err="1" smtClean="0"/>
                        <a:t>DJe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Política Divulgada e Conscientização inicial realizada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0%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3384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9889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467544" y="692696"/>
            <a:ext cx="8280920" cy="432048"/>
          </a:xfrm>
          <a:prstGeom prst="round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Projeto: Gestão de Riscos</a:t>
            </a:r>
            <a:endParaRPr lang="pt-BR" sz="20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1342121"/>
          <a:ext cx="8280920" cy="72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Gestor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do Negócio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Gerente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Data de Conclusão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Progresso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Norma Lyra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Diego</a:t>
                      </a:r>
                      <a:r>
                        <a:rPr lang="pt-BR" sz="1400" b="1" baseline="0" dirty="0" smtClean="0"/>
                        <a:t> Madeira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Novembro/2012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Lucida Grande"/>
                        <a:buNone/>
                      </a:pPr>
                      <a:r>
                        <a:rPr lang="pt-BR" sz="1400" b="1" dirty="0" smtClean="0"/>
                        <a:t>55%</a:t>
                      </a:r>
                      <a:endParaRPr lang="pt-BR" sz="14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489433"/>
          <a:ext cx="8280920" cy="11064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0892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Pontos de</a:t>
                      </a:r>
                      <a:r>
                        <a:rPr lang="pt-BR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Atenção</a:t>
                      </a:r>
                      <a:endParaRPr lang="pt-BR" sz="16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71193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132856"/>
          <a:ext cx="8280920" cy="12801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243870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Descrição do Projeto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8786">
                <a:tc>
                  <a:txBody>
                    <a:bodyPr/>
                    <a:lstStyle/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Identificar e quantificar os níveis de riscos, considerando as possíveis ameaças e vulnerabilidades, seus impactos para as atividades do TJPE e a probabilidade de sua ocorrência, devendo ainda recomendar ações de segurança que compreendam controles, políticas e procedimentos para tratamento e mitigação destes riscos.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6155"/>
              </p:ext>
            </p:extLst>
          </p:nvPr>
        </p:nvGraphicFramePr>
        <p:xfrm>
          <a:off x="467544" y="4653136"/>
          <a:ext cx="8280920" cy="1249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08712"/>
                <a:gridCol w="1008112"/>
                <a:gridCol w="864096"/>
              </a:tblGrid>
              <a:tr h="320582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     Principais Marcos do Projeto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Fase</a:t>
                      </a:r>
                      <a:r>
                        <a:rPr lang="pt-BR" sz="1400" baseline="0" dirty="0" smtClean="0"/>
                        <a:t> 1 – Inventariar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80%</a:t>
                      </a:r>
                      <a:endParaRPr lang="pt-BR" sz="1400" dirty="0"/>
                    </a:p>
                  </a:txBody>
                  <a:tcPr/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Fase 2 – Analisar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Nov/12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60%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386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Fase 3 – Avaliar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Dez/12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15%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6144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65" descr="Icon- Checklis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0000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1470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8386109" y="6453336"/>
            <a:ext cx="252000" cy="252000"/>
            <a:chOff x="1284" y="3200"/>
            <a:chExt cx="638" cy="63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Freeform 1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393607" y="1052736"/>
            <a:ext cx="1514097" cy="864096"/>
          </a:xfrm>
          <a:prstGeom prst="round2DiagRect">
            <a:avLst/>
          </a:prstGeom>
          <a:gradFill>
            <a:gsLst>
              <a:gs pos="0">
                <a:schemeClr val="accent4">
                  <a:lumMod val="65000"/>
                  <a:lumOff val="35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Sistemas Judiciais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8" name="Arredondar Retângulo em um Canto Diagonal 7">
            <a:hlinkClick r:id="rId2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6" name="Grupo 27"/>
          <p:cNvGrpSpPr/>
          <p:nvPr/>
        </p:nvGrpSpPr>
        <p:grpSpPr>
          <a:xfrm>
            <a:off x="393607" y="1916832"/>
            <a:ext cx="8426865" cy="439248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</a:t>
            </a:r>
            <a:r>
              <a:rPr lang="pt-BR" dirty="0" smtClean="0"/>
              <a:t>Demandas 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42445"/>
              </p:ext>
            </p:extLst>
          </p:nvPr>
        </p:nvGraphicFramePr>
        <p:xfrm>
          <a:off x="611560" y="2241149"/>
          <a:ext cx="7992888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BNMP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Custas Judiciais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Gestão</a:t>
                      </a:r>
                      <a:r>
                        <a:rPr lang="pt-BR" sz="1600" baseline="0" dirty="0" smtClean="0"/>
                        <a:t> de Pagamento de </a:t>
                      </a:r>
                      <a:r>
                        <a:rPr lang="pt-BR" sz="1600" dirty="0" smtClean="0"/>
                        <a:t>Precatórios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Conhecer Virtual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Gestão da Execução Penal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VEP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Novo </a:t>
                      </a:r>
                      <a:r>
                        <a:rPr lang="pt-BR" sz="1600" dirty="0" err="1" smtClean="0"/>
                        <a:t>Themis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dirty="0" smtClean="0"/>
                        <a:t>Integração do SICASE</a:t>
                      </a:r>
                      <a:r>
                        <a:rPr lang="pt-BR" baseline="0" dirty="0" smtClean="0"/>
                        <a:t> com Cartórios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Presidência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dirty="0" smtClean="0"/>
                        <a:t>Sistema de Gestão da SEJU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Cemando</a:t>
                      </a:r>
                      <a:r>
                        <a:rPr lang="pt-BR" sz="1600" dirty="0" smtClean="0"/>
                        <a:t>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Cemando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Nov/10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Arredondar Retângulo em um Canto Diagonal 19">
            <a:hlinkClick r:id="rId3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2" name="Arredondar Retângulo em um Canto Diagonal 21">
            <a:hlinkClick r:id="rId4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3" name="Arredondar Retângulo em um Canto Diagonal 22">
            <a:hlinkClick r:id="rId5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sp>
        <p:nvSpPr>
          <p:cNvPr id="44" name="Arredondar Retângulo em um Canto Diagonal 43">
            <a:hlinkClick r:id="rId6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200" b="1" dirty="0" err="1" smtClean="0">
                <a:solidFill>
                  <a:schemeClr val="tx1"/>
                </a:solidFill>
              </a:rPr>
              <a:t>Projetos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39" name="Picture 102" descr="St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5354" y="270894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02" descr="St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5354" y="30689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2" descr="St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5354" y="342900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3394" y="342900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2" descr="St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5354" y="378904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3394" y="37890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2" descr="St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56" descr="Icon Magnifying Glas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043" descr="Icon Hous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grayscl/>
          </a:blip>
          <a:srcRect/>
          <a:stretch>
            <a:fillRect/>
          </a:stretch>
        </p:blipFill>
        <p:spPr bwMode="auto">
          <a:xfrm>
            <a:off x="730830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tângulo de cantos arredondados 57"/>
          <p:cNvSpPr/>
          <p:nvPr/>
        </p:nvSpPr>
        <p:spPr>
          <a:xfrm>
            <a:off x="4193978" y="6392903"/>
            <a:ext cx="756044" cy="3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9" name="Group 279"/>
          <p:cNvGrpSpPr>
            <a:grpSpLocks/>
          </p:cNvGrpSpPr>
          <p:nvPr/>
        </p:nvGrpSpPr>
        <p:grpSpPr bwMode="auto">
          <a:xfrm>
            <a:off x="4271500" y="6430186"/>
            <a:ext cx="288925" cy="266700"/>
            <a:chOff x="3507" y="1060"/>
            <a:chExt cx="182" cy="168"/>
          </a:xfrm>
        </p:grpSpPr>
        <p:sp>
          <p:nvSpPr>
            <p:cNvPr id="60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1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>
                  <a:solidFill>
                    <a:schemeClr val="bg1"/>
                  </a:solidFill>
                </a:rPr>
                <a:t>1</a:t>
              </a:r>
              <a:endParaRPr lang="pt-BR" sz="14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159"/>
          <p:cNvGrpSpPr>
            <a:grpSpLocks/>
          </p:cNvGrpSpPr>
          <p:nvPr/>
        </p:nvGrpSpPr>
        <p:grpSpPr bwMode="auto">
          <a:xfrm>
            <a:off x="4582682" y="6427628"/>
            <a:ext cx="288925" cy="266700"/>
            <a:chOff x="3335" y="1428"/>
            <a:chExt cx="182" cy="168"/>
          </a:xfrm>
        </p:grpSpPr>
        <p:sp>
          <p:nvSpPr>
            <p:cNvPr id="63" name="Oval 160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4" name="Oval 161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/>
                <a:t>2</a:t>
              </a:r>
            </a:p>
          </p:txBody>
        </p:sp>
      </p:grpSp>
      <p:pic>
        <p:nvPicPr>
          <p:cNvPr id="36" name="Picture 2056" descr="Icon Magnifying Glas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3394" y="414908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3394" y="458112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3394" y="49411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3394" y="56612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393607" y="1052736"/>
            <a:ext cx="1514097" cy="864096"/>
          </a:xfrm>
          <a:prstGeom prst="round2DiagRect">
            <a:avLst/>
          </a:prstGeom>
          <a:gradFill>
            <a:gsLst>
              <a:gs pos="0">
                <a:schemeClr val="accent4">
                  <a:lumMod val="65000"/>
                  <a:lumOff val="35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Sistemas Judiciais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8" name="Arredondar Retângulo em um Canto Diagonal 7">
            <a:hlinkClick r:id="rId2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3" name="Grupo 27"/>
          <p:cNvGrpSpPr/>
          <p:nvPr/>
        </p:nvGrpSpPr>
        <p:grpSpPr>
          <a:xfrm>
            <a:off x="395536" y="1916832"/>
            <a:ext cx="8426865" cy="439248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</a:t>
            </a:r>
            <a:r>
              <a:rPr lang="pt-BR" dirty="0" smtClean="0"/>
              <a:t>Demandas 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42445"/>
              </p:ext>
            </p:extLst>
          </p:nvPr>
        </p:nvGraphicFramePr>
        <p:xfrm>
          <a:off x="611560" y="2241149"/>
          <a:ext cx="7992888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dirty="0" smtClean="0"/>
                        <a:t>Consulta Processual CCMA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dirty="0" smtClean="0"/>
                        <a:t>Consulta Processual Unificada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dirty="0" smtClean="0"/>
                        <a:t>Consulta</a:t>
                      </a:r>
                      <a:r>
                        <a:rPr lang="pt-BR" baseline="0" dirty="0" smtClean="0"/>
                        <a:t> Processual Móvel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dirty="0" smtClean="0"/>
                        <a:t>Gerenciador</a:t>
                      </a:r>
                      <a:r>
                        <a:rPr lang="pt-BR" baseline="0" dirty="0" smtClean="0"/>
                        <a:t> de Contas de Depósito Judicial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dirty="0" smtClean="0"/>
                        <a:t>Integração do </a:t>
                      </a:r>
                      <a:r>
                        <a:rPr lang="pt-BR" dirty="0" err="1" smtClean="0"/>
                        <a:t>Judwin</a:t>
                      </a:r>
                      <a:r>
                        <a:rPr lang="pt-BR" baseline="0" dirty="0" smtClean="0"/>
                        <a:t> 1º Grau com o CNACL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750" dirty="0" smtClean="0"/>
                        <a:t>Acompanhamento de Medidas Sócio Educativas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Vara Infância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Arredondar Retângulo em um Canto Diagonal 19">
            <a:hlinkClick r:id="rId3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2" name="Arredondar Retângulo em um Canto Diagonal 21">
            <a:hlinkClick r:id="rId4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3" name="Arredondar Retângulo em um Canto Diagonal 22">
            <a:hlinkClick r:id="rId5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sp>
        <p:nvSpPr>
          <p:cNvPr id="44" name="Arredondar Retângulo em um Canto Diagonal 43">
            <a:hlinkClick r:id="rId6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200" b="1" dirty="0" err="1" smtClean="0">
                <a:solidFill>
                  <a:schemeClr val="tx1"/>
                </a:solidFill>
              </a:rPr>
              <a:t>Projetos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4193978" y="6392903"/>
            <a:ext cx="756044" cy="3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9" name="Group 279"/>
          <p:cNvGrpSpPr>
            <a:grpSpLocks/>
          </p:cNvGrpSpPr>
          <p:nvPr/>
        </p:nvGrpSpPr>
        <p:grpSpPr bwMode="auto">
          <a:xfrm>
            <a:off x="4572000" y="6453336"/>
            <a:ext cx="288925" cy="266700"/>
            <a:chOff x="3507" y="1060"/>
            <a:chExt cx="182" cy="168"/>
          </a:xfrm>
        </p:grpSpPr>
        <p:sp>
          <p:nvSpPr>
            <p:cNvPr id="4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>
                  <a:solidFill>
                    <a:schemeClr val="bg1"/>
                  </a:solidFill>
                </a:rPr>
                <a:t>2</a:t>
              </a:r>
              <a:endParaRPr lang="pt-BR" sz="14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159"/>
          <p:cNvGrpSpPr>
            <a:grpSpLocks/>
          </p:cNvGrpSpPr>
          <p:nvPr/>
        </p:nvGrpSpPr>
        <p:grpSpPr bwMode="auto">
          <a:xfrm>
            <a:off x="4211960" y="6453336"/>
            <a:ext cx="288925" cy="266700"/>
            <a:chOff x="3328" y="1428"/>
            <a:chExt cx="182" cy="168"/>
          </a:xfrm>
        </p:grpSpPr>
        <p:sp>
          <p:nvSpPr>
            <p:cNvPr id="51" name="Oval 160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2" name="Oval 161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28" y="1428"/>
              <a:ext cx="182" cy="1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 smtClean="0"/>
                <a:t> 1</a:t>
              </a:r>
              <a:endParaRPr lang="pt-BR" sz="1400" dirty="0"/>
            </a:p>
          </p:txBody>
        </p:sp>
      </p:grpSp>
      <p:pic>
        <p:nvPicPr>
          <p:cNvPr id="53" name="Picture 102" descr="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56" descr="Icon Magnifying Glas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043" descr="Icon Hous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730830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7089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306896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056" descr="Icon Magnifying Glas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342900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37890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14910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5811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502671"/>
              </p:ext>
            </p:extLst>
          </p:nvPr>
        </p:nvGraphicFramePr>
        <p:xfrm>
          <a:off x="611560" y="2204864"/>
          <a:ext cx="7992888" cy="259228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1º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Banco Nacional de Mandados de Prisão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Protocolo Integrado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Out</a:t>
                      </a:r>
                      <a:r>
                        <a:rPr lang="pt-PT" sz="1600" dirty="0" smtClean="0"/>
                        <a:t>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Pré-queixa</a:t>
                      </a:r>
                      <a:r>
                        <a:rPr lang="pt-BR" sz="1600" baseline="0" dirty="0" smtClean="0"/>
                        <a:t> (Mediação &amp; Arbitragem)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Execução Fiscal Eletrônica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</a:t>
                      </a:r>
                      <a:r>
                        <a:rPr lang="pt-BR" sz="1600" dirty="0" err="1" smtClean="0"/>
                        <a:t>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Chamadas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Vitaliciamento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</a:t>
                      </a:r>
                      <a:r>
                        <a:rPr lang="pt-BR" sz="1600" dirty="0" err="1" smtClean="0"/>
                        <a:t>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sp>
        <p:nvSpPr>
          <p:cNvPr id="44" name="Arredondar Retângulo em um Canto Diagonal 8">
            <a:hlinkClick r:id="rId2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47" name="Arredondar Retângulo em um Canto Diagonal 9">
            <a:hlinkClick r:id="rId3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48" name="Arredondar Retângulo em um Canto Diagonal 10">
            <a:hlinkClick r:id="rId4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2" name="Grupo 52"/>
          <p:cNvGrpSpPr/>
          <p:nvPr/>
        </p:nvGrpSpPr>
        <p:grpSpPr>
          <a:xfrm>
            <a:off x="393607" y="1916832"/>
            <a:ext cx="8426865" cy="439248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54" name="Conector reto 53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Arredondar Retângulo em um Canto Diagonal 58">
            <a:hlinkClick r:id="rId5" action="ppaction://hlinksldjump"/>
          </p:cNvPr>
          <p:cNvSpPr/>
          <p:nvPr/>
        </p:nvSpPr>
        <p:spPr>
          <a:xfrm>
            <a:off x="393607" y="1052736"/>
            <a:ext cx="1514097" cy="864096"/>
          </a:xfrm>
          <a:prstGeom prst="round2Diag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rId6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40" name="Arredondar Retângulo em um Canto Diagonal 39">
            <a:hlinkClick r:id="rId7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Demandas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4031980" y="6392903"/>
            <a:ext cx="1044076" cy="3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9" name="Picture 2043" descr="Icon Hous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4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79"/>
          <p:cNvGrpSpPr>
            <a:grpSpLocks/>
          </p:cNvGrpSpPr>
          <p:nvPr/>
        </p:nvGrpSpPr>
        <p:grpSpPr bwMode="auto">
          <a:xfrm>
            <a:off x="4109502" y="6430186"/>
            <a:ext cx="288925" cy="266700"/>
            <a:chOff x="3507" y="1060"/>
            <a:chExt cx="182" cy="168"/>
          </a:xfrm>
        </p:grpSpPr>
        <p:sp>
          <p:nvSpPr>
            <p:cNvPr id="7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dirty="0"/>
            </a:p>
          </p:txBody>
        </p:sp>
        <p:sp>
          <p:nvSpPr>
            <p:cNvPr id="72" name="Oval 281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/>
                <a:t>1</a:t>
              </a:r>
              <a:endParaRPr lang="pt-BR" sz="1400" b="0" dirty="0"/>
            </a:p>
          </p:txBody>
        </p:sp>
      </p:grpSp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4420684" y="6427628"/>
            <a:ext cx="288925" cy="266700"/>
            <a:chOff x="3335" y="1428"/>
            <a:chExt cx="182" cy="168"/>
          </a:xfrm>
        </p:grpSpPr>
        <p:sp>
          <p:nvSpPr>
            <p:cNvPr id="74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77" name="Picture 102" descr="St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28" y="263691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68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44" y="301110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056" descr="Icon Magnifying Glas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44" y="338528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44" y="3754315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" name="Object 97"/>
          <p:cNvGraphicFramePr>
            <a:graphicFrameLocks/>
          </p:cNvGraphicFramePr>
          <p:nvPr/>
        </p:nvGraphicFramePr>
        <p:xfrm>
          <a:off x="7092280" y="255173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92" name="Object 97"/>
          <p:cNvGraphicFramePr>
            <a:graphicFrameLocks/>
          </p:cNvGraphicFramePr>
          <p:nvPr/>
        </p:nvGraphicFramePr>
        <p:xfrm>
          <a:off x="7137285" y="264446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93" name="Object 97"/>
          <p:cNvGraphicFramePr>
            <a:graphicFrameLocks/>
          </p:cNvGraphicFramePr>
          <p:nvPr/>
        </p:nvGraphicFramePr>
        <p:xfrm>
          <a:off x="7092280" y="290179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94" name="Object 97"/>
          <p:cNvGraphicFramePr>
            <a:graphicFrameLocks/>
          </p:cNvGraphicFramePr>
          <p:nvPr/>
        </p:nvGraphicFramePr>
        <p:xfrm>
          <a:off x="7137285" y="299452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95" name="Object 97"/>
          <p:cNvGraphicFramePr>
            <a:graphicFrameLocks/>
          </p:cNvGraphicFramePr>
          <p:nvPr/>
        </p:nvGraphicFramePr>
        <p:xfrm>
          <a:off x="7092280" y="328498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96" name="Object 97"/>
          <p:cNvGraphicFramePr>
            <a:graphicFrameLocks/>
          </p:cNvGraphicFramePr>
          <p:nvPr/>
        </p:nvGraphicFramePr>
        <p:xfrm>
          <a:off x="7137285" y="337771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97" name="Object 97"/>
          <p:cNvGraphicFramePr>
            <a:graphicFrameLocks/>
          </p:cNvGraphicFramePr>
          <p:nvPr/>
        </p:nvGraphicFramePr>
        <p:xfrm>
          <a:off x="7092280" y="364758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/>
        </p:nvGraphicFramePr>
        <p:xfrm>
          <a:off x="7137285" y="3740316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pic>
        <p:nvPicPr>
          <p:cNvPr id="105" name="Picture 56" descr="Viewer fil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16440" y="227687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Object 97"/>
          <p:cNvGraphicFramePr>
            <a:graphicFrameLocks/>
          </p:cNvGraphicFramePr>
          <p:nvPr/>
        </p:nvGraphicFramePr>
        <p:xfrm>
          <a:off x="7092280" y="400506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/>
        </p:nvGraphicFramePr>
        <p:xfrm>
          <a:off x="7137285" y="409779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pic>
        <p:nvPicPr>
          <p:cNvPr id="60" name="Picture 2056" descr="Icon Magnifying Glass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414908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CaixaDeTexto 39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61" name="Picture 102" descr="St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056" descr="Icon Magnifying 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682636"/>
              </p:ext>
            </p:extLst>
          </p:nvPr>
        </p:nvGraphicFramePr>
        <p:xfrm>
          <a:off x="7092280" y="436510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6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452273"/>
              </p:ext>
            </p:extLst>
          </p:nvPr>
        </p:nvGraphicFramePr>
        <p:xfrm>
          <a:off x="7137285" y="447963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pic>
        <p:nvPicPr>
          <p:cNvPr id="64" name="Picture 2056" descr="Icon Magnifying Glass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68" y="450779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159"/>
          <p:cNvGrpSpPr>
            <a:grpSpLocks/>
          </p:cNvGrpSpPr>
          <p:nvPr/>
        </p:nvGrpSpPr>
        <p:grpSpPr bwMode="auto">
          <a:xfrm>
            <a:off x="4716016" y="6423458"/>
            <a:ext cx="288925" cy="266700"/>
            <a:chOff x="3335" y="1428"/>
            <a:chExt cx="182" cy="168"/>
          </a:xfrm>
        </p:grpSpPr>
        <p:sp>
          <p:nvSpPr>
            <p:cNvPr id="67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0" name="Oval 161">
              <a:hlinkClick r:id="rId3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edondar Retângulo em um Canto Diagonal 7">
            <a:hlinkClick r:id="rId2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gradFill>
            <a:gsLst>
              <a:gs pos="0">
                <a:schemeClr val="accent4">
                  <a:lumMod val="65000"/>
                  <a:lumOff val="35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Sistemas Administrativos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PORTFÓLIO DE Demandas 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17932"/>
              </p:ext>
            </p:extLst>
          </p:nvPr>
        </p:nvGraphicFramePr>
        <p:xfrm>
          <a:off x="611560" y="2241149"/>
          <a:ext cx="7992888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Novo</a:t>
                      </a:r>
                      <a:r>
                        <a:rPr lang="pt-BR" sz="1600" baseline="0" dirty="0" smtClean="0"/>
                        <a:t> Sistema de Diárias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Substituição do SISPE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Projeto EAD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Nov/10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Frequência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Banco de Talentos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para o Centro de Justiça</a:t>
                      </a:r>
                      <a:r>
                        <a:rPr lang="pt-BR" sz="1600" baseline="0" dirty="0" smtClean="0"/>
                        <a:t> Terapêutico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Sistema</a:t>
                      </a:r>
                      <a:r>
                        <a:rPr lang="pt-BR" sz="1600" baseline="0" dirty="0" smtClean="0"/>
                        <a:t> para o Centro de Saúde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Inscrição de Cursos (SIC)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Integrado de Gestão Pública (GRP)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Jan/09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8" name="Grupo 47"/>
          <p:cNvGrpSpPr/>
          <p:nvPr/>
        </p:nvGrpSpPr>
        <p:grpSpPr>
          <a:xfrm>
            <a:off x="393607" y="1916832"/>
            <a:ext cx="8426865" cy="4392488"/>
            <a:chOff x="393607" y="2060848"/>
            <a:chExt cx="8426865" cy="4392488"/>
          </a:xfrm>
        </p:grpSpPr>
        <p:cxnSp>
          <p:nvCxnSpPr>
            <p:cNvPr id="32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17"/>
            <p:cNvCxnSpPr/>
            <p:nvPr/>
          </p:nvCxnSpPr>
          <p:spPr>
            <a:xfrm flipH="1">
              <a:off x="395536" y="2204864"/>
              <a:ext cx="1656184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20"/>
            <p:cNvCxnSpPr/>
            <p:nvPr/>
          </p:nvCxnSpPr>
          <p:spPr>
            <a:xfrm flipV="1">
              <a:off x="2051720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Arredondar Retângulo em um Canto Diagonal 49">
            <a:hlinkClick r:id="rId3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51" name="Arredondar Retângulo em um Canto Diagonal 50">
            <a:hlinkClick r:id="rId4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52" name="Arredondar Retângulo em um Canto Diagonal 51">
            <a:hlinkClick r:id="rId5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53" name="Arredondar Retângulo em um Canto Diagonal 52">
            <a:hlinkClick r:id="rId6" action="ppaction://hlinksldjump"/>
          </p:cNvPr>
          <p:cNvSpPr/>
          <p:nvPr/>
        </p:nvSpPr>
        <p:spPr>
          <a:xfrm>
            <a:off x="395536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sp>
        <p:nvSpPr>
          <p:cNvPr id="23" name="Arredondar Retângulo em um Canto Diagonal 22">
            <a:hlinkClick r:id="rId7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200" b="1" dirty="0" err="1" smtClean="0">
                <a:solidFill>
                  <a:schemeClr val="tx1"/>
                </a:solidFill>
              </a:rPr>
              <a:t>Projetos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26" name="Picture 2043" descr="Icon Hous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730830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2" descr="St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56" descr="Icon Magnifying Gla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30689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342902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37890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414910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49411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PORTFÓLIO DE Demandas 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77237"/>
              </p:ext>
            </p:extLst>
          </p:nvPr>
        </p:nvGraphicFramePr>
        <p:xfrm>
          <a:off x="611560" y="2241149"/>
          <a:ext cx="7992888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Jurisprudência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DIDOC/Pres.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Expansão Malote Digital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Informações ao Cidadão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CPSIC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Documental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DIDOC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/09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Grupo 31"/>
          <p:cNvGrpSpPr/>
          <p:nvPr/>
        </p:nvGrpSpPr>
        <p:grpSpPr>
          <a:xfrm>
            <a:off x="393607" y="1916832"/>
            <a:ext cx="8426865" cy="4392488"/>
            <a:chOff x="393607" y="2060848"/>
            <a:chExt cx="8426865" cy="4392488"/>
          </a:xfrm>
        </p:grpSpPr>
        <p:cxnSp>
          <p:nvCxnSpPr>
            <p:cNvPr id="19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17"/>
            <p:cNvCxnSpPr/>
            <p:nvPr/>
          </p:nvCxnSpPr>
          <p:spPr>
            <a:xfrm flipH="1">
              <a:off x="5364088" y="2196001"/>
              <a:ext cx="3456384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0"/>
            <p:cNvCxnSpPr/>
            <p:nvPr/>
          </p:nvCxnSpPr>
          <p:spPr>
            <a:xfrm flipV="1">
              <a:off x="537618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17"/>
            <p:cNvCxnSpPr/>
            <p:nvPr/>
          </p:nvCxnSpPr>
          <p:spPr>
            <a:xfrm flipH="1">
              <a:off x="395536" y="2204864"/>
              <a:ext cx="33843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0"/>
            <p:cNvCxnSpPr/>
            <p:nvPr/>
          </p:nvCxnSpPr>
          <p:spPr>
            <a:xfrm flipV="1">
              <a:off x="3779912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rredondar Retângulo em um Canto Diagonal 28"/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gradFill>
            <a:gsLst>
              <a:gs pos="0">
                <a:schemeClr val="accent4">
                  <a:lumMod val="65000"/>
                  <a:lumOff val="35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Gestão do Conhecimento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4" name="Arredondar Retângulo em um Canto Diagonal 33">
            <a:hlinkClick r:id="rId2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5" name="Arredondar Retângulo em um Canto Diagonal 34">
            <a:hlinkClick r:id="rId3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6" name="Arredondar Retângulo em um Canto Diagonal 35">
            <a:hlinkClick r:id="rId4" action="ppaction://hlinksldjump"/>
          </p:cNvPr>
          <p:cNvSpPr/>
          <p:nvPr/>
        </p:nvSpPr>
        <p:spPr>
          <a:xfrm>
            <a:off x="395536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7" name="Arredondar Retângulo em um Canto Diagonal 36">
            <a:hlinkClick r:id="rId5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sp>
        <p:nvSpPr>
          <p:cNvPr id="38" name="Arredondar Retângulo em um Canto Diagonal 37">
            <a:hlinkClick r:id="rId6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200" b="1" dirty="0" err="1" smtClean="0">
                <a:solidFill>
                  <a:schemeClr val="tx1"/>
                </a:solidFill>
              </a:rPr>
              <a:t>Projetos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40" name="Picture 2043" descr="Icon Hous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730830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2" descr="St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02" descr="St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88" y="270892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27089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2" descr="St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0689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Diagonal 10">
            <a:hlinkClick r:id="rId2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PORTFÓLIO DE Demandas 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42445"/>
              </p:ext>
            </p:extLst>
          </p:nvPr>
        </p:nvGraphicFramePr>
        <p:xfrm>
          <a:off x="611560" y="2241149"/>
          <a:ext cx="7992888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/>
                        <a:t>Rede de Dados Interior</a:t>
                      </a: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DG/COPLAN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/>
                        <a:t>SETIC 24x7</a:t>
                      </a: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3" name="Grupo 32"/>
          <p:cNvGrpSpPr/>
          <p:nvPr/>
        </p:nvGrpSpPr>
        <p:grpSpPr>
          <a:xfrm>
            <a:off x="393607" y="1916832"/>
            <a:ext cx="8426865" cy="4392488"/>
            <a:chOff x="393607" y="2060848"/>
            <a:chExt cx="8426865" cy="4392488"/>
          </a:xfrm>
        </p:grpSpPr>
        <p:cxnSp>
          <p:nvCxnSpPr>
            <p:cNvPr id="19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17"/>
            <p:cNvCxnSpPr/>
            <p:nvPr/>
          </p:nvCxnSpPr>
          <p:spPr>
            <a:xfrm flipH="1">
              <a:off x="7092280" y="2196001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0"/>
            <p:cNvCxnSpPr/>
            <p:nvPr/>
          </p:nvCxnSpPr>
          <p:spPr>
            <a:xfrm flipV="1">
              <a:off x="7104375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17"/>
            <p:cNvCxnSpPr/>
            <p:nvPr/>
          </p:nvCxnSpPr>
          <p:spPr>
            <a:xfrm flipH="1">
              <a:off x="395536" y="2204864"/>
              <a:ext cx="5112568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0"/>
            <p:cNvCxnSpPr/>
            <p:nvPr/>
          </p:nvCxnSpPr>
          <p:spPr>
            <a:xfrm flipV="1">
              <a:off x="5508104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Arredondar Retângulo em um Canto Diagonal 30"/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gradFill>
            <a:gsLst>
              <a:gs pos="0">
                <a:schemeClr val="accent4">
                  <a:lumMod val="65000"/>
                  <a:lumOff val="35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Estrutura de TIC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5" name="Arredondar Retângulo em um Canto Diagonal 34">
            <a:hlinkClick r:id="rId3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6" name="Arredondar Retângulo em um Canto Diagonal 35">
            <a:hlinkClick r:id="rId4" action="ppaction://hlinksldjump"/>
          </p:cNvPr>
          <p:cNvSpPr/>
          <p:nvPr/>
        </p:nvSpPr>
        <p:spPr>
          <a:xfrm>
            <a:off x="395536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8" name="Arredondar Retângulo em um Canto Diagonal 37">
            <a:hlinkClick r:id="rId5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sp>
        <p:nvSpPr>
          <p:cNvPr id="30" name="Arredondar Retângulo em um Canto Diagonal 29">
            <a:hlinkClick r:id="rId6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200" b="1" dirty="0" err="1" smtClean="0">
                <a:solidFill>
                  <a:schemeClr val="tx1"/>
                </a:solidFill>
              </a:rPr>
              <a:t>Projetos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34" name="Picture 2043" descr="Icon Hous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730830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2" descr="St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2" descr="St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88" y="268843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27089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306896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2" descr="St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0689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>
            <a:hlinkClick r:id="rId2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PORTFÓLIO DE Demandas 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42445"/>
              </p:ext>
            </p:extLst>
          </p:nvPr>
        </p:nvGraphicFramePr>
        <p:xfrm>
          <a:off x="611560" y="2241149"/>
          <a:ext cx="7992888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28592"/>
                <a:gridCol w="1512168"/>
                <a:gridCol w="1152128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Demandante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Vulnerabilidades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PETIC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Fev/12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Elaboração do PDTIC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Certificação Digital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Gestão de Identidades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Ferramenta de CRM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Arredondar Retângulo em um Canto Diagonal 16">
            <a:hlinkClick r:id="rId3" action="ppaction://hlinksldjump"/>
          </p:cNvPr>
          <p:cNvSpPr/>
          <p:nvPr/>
        </p:nvSpPr>
        <p:spPr>
          <a:xfrm>
            <a:off x="395536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cxnSp>
        <p:nvCxnSpPr>
          <p:cNvPr id="26" name="Conector reto 20"/>
          <p:cNvCxnSpPr/>
          <p:nvPr/>
        </p:nvCxnSpPr>
        <p:spPr>
          <a:xfrm flipV="1">
            <a:off x="8820472" y="1916832"/>
            <a:ext cx="0" cy="135153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/>
          <p:cNvGrpSpPr/>
          <p:nvPr/>
        </p:nvGrpSpPr>
        <p:grpSpPr>
          <a:xfrm>
            <a:off x="393607" y="1916832"/>
            <a:ext cx="8426865" cy="4392488"/>
            <a:chOff x="393607" y="2060848"/>
            <a:chExt cx="8426865" cy="4392488"/>
          </a:xfrm>
        </p:grpSpPr>
        <p:cxnSp>
          <p:nvCxnSpPr>
            <p:cNvPr id="20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17"/>
            <p:cNvCxnSpPr/>
            <p:nvPr/>
          </p:nvCxnSpPr>
          <p:spPr>
            <a:xfrm flipH="1">
              <a:off x="395536" y="2204864"/>
              <a:ext cx="6840760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0"/>
            <p:cNvCxnSpPr/>
            <p:nvPr/>
          </p:nvCxnSpPr>
          <p:spPr>
            <a:xfrm flipV="1">
              <a:off x="7236296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rredondar Retângulo em um Canto Diagonal 28"/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gradFill>
            <a:gsLst>
              <a:gs pos="0">
                <a:schemeClr val="accent4">
                  <a:lumMod val="65000"/>
                  <a:lumOff val="35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err="1" smtClean="0">
                <a:solidFill>
                  <a:schemeClr val="bg1"/>
                </a:solidFill>
              </a:rPr>
              <a:t>Governança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3" name="Arredondar Retângulo em um Canto Diagonal 32">
            <a:hlinkClick r:id="rId4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4" name="Arredondar Retângulo em um Canto Diagonal 33">
            <a:hlinkClick r:id="rId5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sp>
        <p:nvSpPr>
          <p:cNvPr id="30" name="Arredondar Retângulo em um Canto Diagonal 29">
            <a:hlinkClick r:id="rId6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200" b="1" dirty="0" err="1" smtClean="0">
                <a:solidFill>
                  <a:schemeClr val="tx1"/>
                </a:solidFill>
              </a:rPr>
              <a:t>Projetos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35" name="Picture 2043" descr="Icon Hous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730830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2" descr="St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2" descr="St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88" y="270892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27089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306896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342900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56" descr="Icon Magnifying Glas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37890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45091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414908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2" descr="St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78906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2" descr="St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14910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Gestão de Pagamento de Precatórios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Carlos Moraes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Maio/2012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projeto em questão visa propiciar um controle informatizado dos precatórios,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ntegrada com 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Grau, que busque as ações de Precatório e Requisição de Pequeno Valor (RPV), permitindo a alimentação e o acompanhamento dos pagamentos dos precatórios.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1475656" y="1403484"/>
            <a:ext cx="432048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dirty="0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Conhecer Virtual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Desembargador Luiz Carlos Figueiredo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Maio/2012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projeto em questão tem por objetivo utilizar a videoconferência para facilitar 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primeiro contato entre um pretendente a uma adoção nacional ou internacional e uma criança residente em comarca do estado, resultando na propositura de ação de adoção.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2915816" y="1403484"/>
            <a:ext cx="432048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dirty="0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Gestão da Execução Penal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Janaina Nunes de Menezes (VEP)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Outubro/2011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sistema em questão deverá, a partir de lançamentos diversos, elaborar os cálculos de prazos para benefícios e liquidação de penas das Varas de Execuções Penais.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Novo </a:t>
            </a:r>
            <a:r>
              <a:rPr lang="pt-BR" sz="2400" b="1" dirty="0" err="1" smtClean="0">
                <a:solidFill>
                  <a:schemeClr val="tx1"/>
                </a:solidFill>
              </a:rPr>
              <a:t>Themis</a:t>
            </a:r>
            <a:endParaRPr lang="pt-BR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Novo sistema que visa substituir o sistema atual. Replicando</a:t>
                      </a:r>
                      <a:r>
                        <a:rPr lang="pt-BR" sz="1800" b="0" baseline="0" dirty="0" smtClean="0"/>
                        <a:t> funcionalidades presentes e incluindo novas funcionalidades.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Integração do SICASE com Cartórios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Marta</a:t>
                      </a:r>
                      <a:r>
                        <a:rPr lang="pt-BR" b="0" baseline="0" dirty="0" smtClean="0"/>
                        <a:t> Agra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possibilidade de integração do SICASE com os sistemas de cartórios, para permitir a geração de fichas de compensação para o pagamento de custas.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 smtClean="0">
                <a:solidFill>
                  <a:schemeClr val="tx1"/>
                </a:solidFill>
              </a:rPr>
              <a:t>Cemando</a:t>
            </a:r>
            <a:r>
              <a:rPr lang="pt-BR" sz="2400" b="1" dirty="0" smtClean="0">
                <a:solidFill>
                  <a:schemeClr val="tx1"/>
                </a:solidFill>
              </a:rPr>
              <a:t> 2º Grau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Lúcia Aquino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Alteração do sistema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 com implementação da funcionalidade de tratamento de expedientes similar ao sistema do 1º grau:</a:t>
                      </a:r>
                    </a:p>
                    <a:p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modelos de expedientes e certidões parametrizados para utilização futura;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Distribuição de mandados para oficiais de justiça, sendo desejável que os responsáveis pelo setor possam, a partir da indicação da área de cumprimento, distribuir um mandado para oficial de justiça pelo sistema.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29513"/>
              </p:ext>
            </p:extLst>
          </p:nvPr>
        </p:nvGraphicFramePr>
        <p:xfrm>
          <a:off x="611560" y="2276872"/>
          <a:ext cx="7992888" cy="148130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2º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Processos Apensados (Extinção de Barramentos)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Sessão de Julgamento Eletrônico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Concl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Processo de Repercussão Geral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sp>
        <p:nvSpPr>
          <p:cNvPr id="44" name="Arredondar Retângulo em um Canto Diagonal 8">
            <a:hlinkClick r:id="rId2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47" name="Arredondar Retângulo em um Canto Diagonal 9">
            <a:hlinkClick r:id="rId3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48" name="Arredondar Retângulo em um Canto Diagonal 10">
            <a:hlinkClick r:id="rId4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2" name="Grupo 52"/>
          <p:cNvGrpSpPr/>
          <p:nvPr/>
        </p:nvGrpSpPr>
        <p:grpSpPr>
          <a:xfrm>
            <a:off x="393607" y="1916832"/>
            <a:ext cx="8426865" cy="439248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54" name="Conector reto 53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Arredondar Retângulo em um Canto Diagonal 58">
            <a:hlinkClick r:id="rId5" action="ppaction://hlinksldjump"/>
          </p:cNvPr>
          <p:cNvSpPr/>
          <p:nvPr/>
        </p:nvSpPr>
        <p:spPr>
          <a:xfrm>
            <a:off x="393607" y="1052736"/>
            <a:ext cx="1514097" cy="864096"/>
          </a:xfrm>
          <a:prstGeom prst="round2Diag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rId6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40" name="Arredondar Retângulo em um Canto Diagonal 39">
            <a:hlinkClick r:id="rId7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Demandas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4021737" y="6392903"/>
            <a:ext cx="1044076" cy="3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9" name="Picture 2043" descr="Icon Hous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4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79"/>
          <p:cNvGrpSpPr>
            <a:grpSpLocks/>
          </p:cNvGrpSpPr>
          <p:nvPr/>
        </p:nvGrpSpPr>
        <p:grpSpPr bwMode="auto">
          <a:xfrm>
            <a:off x="4099259" y="6430186"/>
            <a:ext cx="288925" cy="266700"/>
            <a:chOff x="3507" y="1060"/>
            <a:chExt cx="182" cy="168"/>
          </a:xfrm>
        </p:grpSpPr>
        <p:sp>
          <p:nvSpPr>
            <p:cNvPr id="7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dirty="0"/>
            </a:p>
          </p:txBody>
        </p:sp>
        <p:sp>
          <p:nvSpPr>
            <p:cNvPr id="72" name="Oval 281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/>
                <a:t>1</a:t>
              </a:r>
              <a:endParaRPr lang="pt-BR" sz="1400" b="0" dirty="0"/>
            </a:p>
          </p:txBody>
        </p:sp>
      </p:grpSp>
      <p:pic>
        <p:nvPicPr>
          <p:cNvPr id="86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44" y="272694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2" descr="St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308698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44" y="308698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056" descr="Icon Magnifying Glas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44" y="34701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27341"/>
              </p:ext>
            </p:extLst>
          </p:nvPr>
        </p:nvGraphicFramePr>
        <p:xfrm>
          <a:off x="7092280" y="261347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751267"/>
              </p:ext>
            </p:extLst>
          </p:nvPr>
        </p:nvGraphicFramePr>
        <p:xfrm>
          <a:off x="7137285" y="270620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476068"/>
              </p:ext>
            </p:extLst>
          </p:nvPr>
        </p:nvGraphicFramePr>
        <p:xfrm>
          <a:off x="7092280" y="297351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802918"/>
              </p:ext>
            </p:extLst>
          </p:nvPr>
        </p:nvGraphicFramePr>
        <p:xfrm>
          <a:off x="7137285" y="306624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730875"/>
              </p:ext>
            </p:extLst>
          </p:nvPr>
        </p:nvGraphicFramePr>
        <p:xfrm>
          <a:off x="7092280" y="3347687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920172"/>
              </p:ext>
            </p:extLst>
          </p:nvPr>
        </p:nvGraphicFramePr>
        <p:xfrm>
          <a:off x="7137285" y="3440421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pic>
        <p:nvPicPr>
          <p:cNvPr id="106" name="Picture 56" descr="Viewer fil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16416" y="236176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CaixaDeTexto 39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61" name="Picture 102" descr="St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056" descr="Icon Magnifying Gla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Group 159"/>
          <p:cNvGrpSpPr>
            <a:grpSpLocks/>
          </p:cNvGrpSpPr>
          <p:nvPr/>
        </p:nvGrpSpPr>
        <p:grpSpPr bwMode="auto">
          <a:xfrm>
            <a:off x="4726729" y="6433387"/>
            <a:ext cx="288925" cy="266700"/>
            <a:chOff x="3335" y="1428"/>
            <a:chExt cx="182" cy="168"/>
          </a:xfrm>
        </p:grpSpPr>
        <p:sp>
          <p:nvSpPr>
            <p:cNvPr id="64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6" name="Group 159"/>
          <p:cNvGrpSpPr>
            <a:grpSpLocks/>
          </p:cNvGrpSpPr>
          <p:nvPr/>
        </p:nvGrpSpPr>
        <p:grpSpPr bwMode="auto">
          <a:xfrm>
            <a:off x="4396362" y="6427628"/>
            <a:ext cx="288925" cy="266700"/>
            <a:chOff x="3335" y="1428"/>
            <a:chExt cx="182" cy="168"/>
          </a:xfrm>
        </p:grpSpPr>
        <p:sp>
          <p:nvSpPr>
            <p:cNvPr id="67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0" name="Oval 16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4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48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Consulta Processual CCMA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Edson Dias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de consulta dos procedimentos cadastrados nas Centrais e Câmaras de Conciliação, Mediação e Arbitragem, no site de Internet do Tribunal de Justiça de Pernambuco.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Consulta Processual Unificada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Criar uma uniformidade de consultas dos processos no TJPE. Unificando as consultas de juizados, 1º e 2º Graus em uma única consulta.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Consulta Processual Móvel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Corrigir o aplicativo de pesquisa processual do primeiro grau</a:t>
                      </a:r>
                      <a:r>
                        <a:rPr lang="pt-BR" sz="1800" b="0" baseline="0" dirty="0" smtClean="0"/>
                        <a:t> </a:t>
                      </a:r>
                      <a:r>
                        <a:rPr lang="pt-BR" sz="1800" b="0" dirty="0" smtClean="0"/>
                        <a:t>para plataforma </a:t>
                      </a:r>
                      <a:r>
                        <a:rPr lang="pt-BR" sz="1800" b="0" dirty="0" err="1" smtClean="0"/>
                        <a:t>android</a:t>
                      </a:r>
                      <a:r>
                        <a:rPr lang="pt-BR" sz="1800" b="0" dirty="0" smtClean="0"/>
                        <a:t>,</a:t>
                      </a:r>
                      <a:r>
                        <a:rPr lang="pt-BR" sz="1800" b="0" baseline="0" dirty="0" smtClean="0"/>
                        <a:t> e desenvolver outros aplicativos de forma similar viabilizando a pesquisa para juizados e segundo grau, além de disponibilizar para a plataforma de dispositivos móveis do IOS.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Gerenciador de Contas de Depósito Judicial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baseline="0" dirty="0" smtClean="0"/>
                        <a:t> Mota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 que utilizará dezenas de serviços do BB para permitir um controle pelo juiz das movimentações bancárias nas contas que recebem depósitos judiciais.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196752"/>
            <a:ext cx="8426865" cy="72008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Integração do </a:t>
            </a:r>
            <a:r>
              <a:rPr lang="pt-BR" sz="2400" b="1" dirty="0" err="1" smtClean="0">
                <a:solidFill>
                  <a:schemeClr val="tx1"/>
                </a:solidFill>
              </a:rPr>
              <a:t>Judwin</a:t>
            </a:r>
            <a:r>
              <a:rPr lang="pt-BR" sz="2400" b="1" dirty="0" smtClean="0">
                <a:solidFill>
                  <a:schemeClr val="tx1"/>
                </a:solidFill>
              </a:rPr>
              <a:t> 1º Grau com o CNACL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Teresa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Silgueiro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</a:t>
                      </a:r>
                      <a:r>
                        <a:rPr lang="pt-B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serviços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 envio de informações do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1º Grau para o CNACL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(Cadastro Nacional de Adolescente em Conflito com a Lei)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5730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196752"/>
            <a:ext cx="8426865" cy="72008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Acompanhamento de Medidas Sócio Educativas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Élio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Bráz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Janeiro/2011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129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Alteração no sistema </a:t>
                      </a:r>
                      <a:r>
                        <a:rPr lang="pt-BR" sz="1600" b="0" dirty="0" err="1" smtClean="0"/>
                        <a:t>Judwin</a:t>
                      </a:r>
                      <a:r>
                        <a:rPr lang="pt-BR" sz="1600" b="0" dirty="0" smtClean="0"/>
                        <a:t> do 1º Grau, implementando na ferramenta de acompanhamento processual a possibilidade de:</a:t>
                      </a:r>
                    </a:p>
                    <a:p>
                      <a:endParaRPr lang="pt-BR" sz="1600" b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600" b="0" dirty="0" smtClean="0"/>
                        <a:t>Lançamento dos movimentos realizadas pelos diversos núcleos existentes na 2ª Vara da Infância e Juventude.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600" b="0" dirty="0" smtClean="0"/>
                        <a:t>Relatórios para atender as necessidades de extração de informações dos núcleos citados.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600" b="0" dirty="0" smtClean="0"/>
                        <a:t>Controle de menores que estão em unidades de acolhimento de forma semelhante ao desenvolvido para menores em Medidas Sócio Educativa, com controle de prazo de reavaliação e possibilidade de lançamento dos eventos realizados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5730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196752"/>
            <a:ext cx="8426865" cy="72008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Substituição do SISPE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129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Desenvolver/Adquirir um sistema em substituição ao atual sistema SISPE.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5730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196752"/>
            <a:ext cx="8426865" cy="72008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Projeto EAD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Solange Cunha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129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Definição e Implantação de ambiente para possibilitar o início do ensino à distância no TJPE para magistrados e servidores.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5730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196752"/>
            <a:ext cx="8426865" cy="72008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Sistema de Frequência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dirty="0" smtClean="0"/>
                        <a:t> Mota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129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Diretoria Geral do TJPE solicitou a SGP e a SETIC uma funcionalidade WEB para permitir o registro das ausências de servidores, afim de evitar o pagamento indevido de salários aos faltosos e a pessoas que não estão mais a serviço do TJ e não tiveram o registro da sua situação atualizada pelos gestores de cada área.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5730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196752"/>
            <a:ext cx="8426865" cy="72008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Banco de Talentos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Suzana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Azoubel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129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seleção e acolhimento da SGP solicita o desenvolvimento de uma ferramenta de geração de relatórios que extraia os dados inseridos pelo sistema de cadastramento de nomeados e do sistema censo referente 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conhecimentos, projetos, talentos e habilidades. 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Essa nova funcionalidade será parametrizada devendo possuir filtros que permita ao usuário escolher diversos tipos de perfis de conhecimentos dos concursados. As informações deverão ser migradas para o Universal para possibilitar a futura utilização dessa funcionalidade pela SGP diretamente pelo Universal.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02772"/>
              </p:ext>
            </p:extLst>
          </p:nvPr>
        </p:nvGraphicFramePr>
        <p:xfrm>
          <a:off x="611560" y="2204864"/>
          <a:ext cx="7992888" cy="7406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Modernização</a:t>
                      </a:r>
                      <a:r>
                        <a:rPr lang="pt-BR" b="1" baseline="0" dirty="0" smtClean="0"/>
                        <a:t> dos Processos Administrativos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Avaliação de Competência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pSp>
        <p:nvGrpSpPr>
          <p:cNvPr id="2" name="Group 12"/>
          <p:cNvGrpSpPr/>
          <p:nvPr/>
        </p:nvGrpSpPr>
        <p:grpSpPr>
          <a:xfrm>
            <a:off x="393607" y="1916832"/>
            <a:ext cx="8426865" cy="439248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2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Arredondar Retângulo em um Canto Diagonal 1">
            <a:hlinkClick r:id="rId2" action="ppaction://hlinksldjump"/>
          </p:cNvPr>
          <p:cNvSpPr/>
          <p:nvPr/>
        </p:nvSpPr>
        <p:spPr>
          <a:xfrm>
            <a:off x="393607" y="1052736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43" name="Arredondar Retângulo em um Canto Diagonal 7">
            <a:hlinkClick r:id="rId3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chemeClr val="accent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44" name="Arredondar Retângulo em um Canto Diagonal 8">
            <a:hlinkClick r:id="rId4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47" name="Arredondar Retângulo em um Canto Diagonal 9">
            <a:hlinkClick r:id="rId5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48" name="Arredondar Retângulo em um Canto Diagonal 10">
            <a:hlinkClick r:id="rId6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9" name="Arredondar Retângulo em um Canto Diagonal 18">
            <a:hlinkClick r:id="rId7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Demandas</a:t>
            </a:r>
            <a:endParaRPr lang="pt-BR" sz="1200" b="1" dirty="0">
              <a:solidFill>
                <a:schemeClr val="bg1"/>
              </a:solidFill>
            </a:endParaRPr>
          </a:p>
        </p:txBody>
      </p:sp>
      <p:pic>
        <p:nvPicPr>
          <p:cNvPr id="22" name="Picture 56" descr="Viewer fi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40" y="226787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43" descr="Icon Hous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4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374808"/>
              </p:ext>
            </p:extLst>
          </p:nvPr>
        </p:nvGraphicFramePr>
        <p:xfrm>
          <a:off x="7092280" y="25239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810825"/>
              </p:ext>
            </p:extLst>
          </p:nvPr>
        </p:nvGraphicFramePr>
        <p:xfrm>
          <a:off x="7137285" y="26166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8" name="CaixaDeTexto 39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29" name="Picture 102" descr="St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056" descr="Icon Magnifying 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573016"/>
            <a:ext cx="828092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196752"/>
            <a:ext cx="8426865" cy="72008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Aquisição de Sistema para o Centro de Saúde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err="1" smtClean="0"/>
                        <a:t>Tarciana</a:t>
                      </a:r>
                      <a:r>
                        <a:rPr lang="pt-BR" b="1" dirty="0" smtClean="0"/>
                        <a:t> </a:t>
                      </a:r>
                      <a:r>
                        <a:rPr lang="pt-BR" b="1" dirty="0" err="1" smtClean="0"/>
                        <a:t>Chalegre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Janeiro/2011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212976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atendimento dessa solicitação irá permitir o agendamento de consultas pelos próprios usuários, através da internet, informatizando todo o processo, controle e o gerenciamento dos atendimentos realizados pelos profissionais do centro de saúde do TJPE, através da possibilidade de geração de relatórios gerenciais e estatísticos pelos gestores do Centro de Saúde acabando com a necessidade de controles manuais.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Jurisprudência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88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Maria José / Presidente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projeto em questão trata do desenvolvimento de uma aplicação web acessando uma base de dados formada pelos despachos, decisões e sentenças lançados no Sistema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para consulta indexada do conteúdo da referida base com acesso através de palavras chave.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3059832" y="1403484"/>
            <a:ext cx="432048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dirty="0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Rede de Dados Interior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COPLAN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Melhorar a capacidade dos canais</a:t>
                      </a:r>
                      <a:r>
                        <a:rPr lang="pt-BR" sz="1800" b="0" baseline="0" dirty="0" smtClean="0"/>
                        <a:t> de comunicação com as localizações situadas no interior do estado, tendo como objetivo mínimo a velocidade de 1Mb e ideal de 2Mb.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2483768" y="1403484"/>
            <a:ext cx="432048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dirty="0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Projeto SETIC 24x7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1" dirty="0" smtClean="0"/>
                        <a:t>SETIC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1" dirty="0" smtClean="0"/>
                        <a:t>Setembro/2011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 o advento do Processo Judicial Eletrônico surge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n</a:t>
                      </a: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ecessidade de manter os serviços disponíveis com tempo mínimo de interrupção anual. Para isso a SETIC necessita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 adaptar em estrutura de recursos humanos e técnicos para alcançar  as novas necessidades de disponibilidade requeridas.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2555776" y="1403484"/>
            <a:ext cx="432048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dirty="0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Gestão de Vulnerabilidades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</a:t>
                      </a:r>
                      <a:r>
                        <a:rPr lang="pt-BR" b="0" baseline="0" dirty="0" smtClean="0"/>
                        <a:t>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Contratar e implantar processo e ferramenta de</a:t>
                      </a:r>
                      <a:r>
                        <a:rPr lang="pt-BR" sz="1800" b="0" baseline="0" dirty="0" smtClean="0"/>
                        <a:t> gestão de vulnerabilidades. Com o objetivo de detecção de tratamento das mesmas.</a:t>
                      </a:r>
                      <a:endParaRPr lang="pt-BR" sz="1800" b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2123728" y="1403484"/>
            <a:ext cx="432048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dirty="0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Implantação do PETIC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Implementar a execução do PETIC 2012-2019. Através do</a:t>
                      </a:r>
                      <a:r>
                        <a:rPr lang="pt-BR" sz="1800" b="0" baseline="0" dirty="0" smtClean="0"/>
                        <a:t> monitoramento dos seus indicadores e da construção e execução de planos de ação.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Elaboração do PDTIC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Elaborar o PDTIC (Plano Diretor de Tecnologia da Informação e Comunicação)</a:t>
                      </a:r>
                      <a:r>
                        <a:rPr lang="pt-BR" sz="1800" b="0" baseline="0" dirty="0" smtClean="0"/>
                        <a:t> com objetivo de apoiar a gestão da SETIC em termos táticos e operacionais.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Certificação Digital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Essa demanda pretende fazer a aquisição e a gestão das</a:t>
                      </a:r>
                      <a:r>
                        <a:rPr lang="pt-BR" sz="1800" b="0" baseline="0" dirty="0" smtClean="0"/>
                        <a:t> certificações digitais.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2771800" y="1403484"/>
            <a:ext cx="432048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dirty="0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Gestão de Identidades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Devido ao crescente número de sistemas, e a diversidade de plataformas</a:t>
                      </a:r>
                      <a:r>
                        <a:rPr lang="pt-BR" sz="1800" b="0" baseline="0" dirty="0" smtClean="0"/>
                        <a:t> dos sistemas da casa, e aliado a tudo isso a necessidade de melhorar a segurança de acesso as informações a SETIC planeja implementar uma gestão de identidade única e robusta, atendendo as necessidades dos demandantes e facilitando a vida dos provedores de soluções que compõem a SETIC.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/>
          <p:nvPr/>
        </p:nvSpPr>
        <p:spPr>
          <a:xfrm>
            <a:off x="2555776" y="1403484"/>
            <a:ext cx="432048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pt-BR" dirty="0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467544" y="3356992"/>
            <a:ext cx="8280920" cy="30963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>
            <a:hlinkClick r:id="rId2" action="ppaction://hlinksldjump"/>
          </p:cNvPr>
          <p:cNvSpPr/>
          <p:nvPr/>
        </p:nvSpPr>
        <p:spPr>
          <a:xfrm>
            <a:off x="393607" y="1268760"/>
            <a:ext cx="8426865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Implantação Ferramenta de CRM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2276872"/>
          <a:ext cx="8280920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56490"/>
                <a:gridCol w="3224430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Norma Lyra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467544" y="3356992"/>
          <a:ext cx="8280920" cy="309634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80920"/>
              </a:tblGrid>
              <a:tr h="37099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Implantar uma ferramenta de CRM (</a:t>
                      </a:r>
                      <a:r>
                        <a:rPr lang="pt-BR" b="0" dirty="0" err="1" smtClean="0"/>
                        <a:t>Customer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Relationship</a:t>
                      </a:r>
                      <a:r>
                        <a:rPr lang="pt-BR" b="0" dirty="0" smtClean="0"/>
                        <a:t> Management ou </a:t>
                      </a:r>
                      <a:r>
                        <a:rPr lang="pt-BR" b="0" i="1" dirty="0" smtClean="0"/>
                        <a:t>Gerenciamento</a:t>
                      </a:r>
                      <a:r>
                        <a:rPr lang="pt-BR" b="0" dirty="0" smtClean="0"/>
                        <a:t> da Relação com o Cliente</a:t>
                      </a:r>
                      <a:r>
                        <a:rPr lang="pt-BR" sz="1800" b="0" dirty="0" smtClean="0"/>
                        <a:t>)</a:t>
                      </a:r>
                      <a:r>
                        <a:rPr lang="pt-BR" sz="1800" b="0" baseline="0" dirty="0" smtClean="0"/>
                        <a:t> com o objetivo de melhor atender os clientes da SETIC.</a:t>
                      </a:r>
                      <a:endParaRPr lang="pt-BR" sz="18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14"/>
          <p:cNvGrpSpPr>
            <a:grpSpLocks/>
          </p:cNvGrpSpPr>
          <p:nvPr/>
        </p:nvGrpSpPr>
        <p:grpSpPr bwMode="auto">
          <a:xfrm rot="10800000">
            <a:off x="8496464" y="6525344"/>
            <a:ext cx="252000" cy="252000"/>
            <a:chOff x="1284" y="3200"/>
            <a:chExt cx="638" cy="638"/>
          </a:xfrm>
          <a:solidFill>
            <a:schemeClr val="bg1">
              <a:lumMod val="85000"/>
            </a:schemeClr>
          </a:solidFill>
        </p:grpSpPr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1284" y="3200"/>
              <a:ext cx="638" cy="638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Freeform 16">
              <a:hlinkClick r:id="" action="ppaction://hlinkshowjump?jump=lastslideviewed"/>
            </p:cNvPr>
            <p:cNvSpPr>
              <a:spLocks/>
            </p:cNvSpPr>
            <p:nvPr/>
          </p:nvSpPr>
          <p:spPr bwMode="auto">
            <a:xfrm>
              <a:off x="1396" y="3338"/>
              <a:ext cx="416" cy="378"/>
            </a:xfrm>
            <a:custGeom>
              <a:avLst/>
              <a:gdLst/>
              <a:ahLst/>
              <a:cxnLst>
                <a:cxn ang="0">
                  <a:pos x="932" y="370"/>
                </a:cxn>
                <a:cxn ang="0">
                  <a:pos x="932" y="370"/>
                </a:cxn>
                <a:cxn ang="0">
                  <a:pos x="932" y="362"/>
                </a:cxn>
                <a:cxn ang="0">
                  <a:pos x="932" y="360"/>
                </a:cxn>
                <a:cxn ang="0">
                  <a:pos x="932" y="354"/>
                </a:cxn>
                <a:cxn ang="0">
                  <a:pos x="930" y="352"/>
                </a:cxn>
                <a:cxn ang="0">
                  <a:pos x="930" y="348"/>
                </a:cxn>
                <a:cxn ang="0">
                  <a:pos x="928" y="342"/>
                </a:cxn>
                <a:cxn ang="0">
                  <a:pos x="928" y="340"/>
                </a:cxn>
                <a:cxn ang="0">
                  <a:pos x="926" y="334"/>
                </a:cxn>
                <a:cxn ang="0">
                  <a:pos x="924" y="334"/>
                </a:cxn>
                <a:cxn ang="0">
                  <a:pos x="910" y="314"/>
                </a:cxn>
                <a:cxn ang="0">
                  <a:pos x="902" y="306"/>
                </a:cxn>
                <a:cxn ang="0">
                  <a:pos x="592" y="22"/>
                </a:cxn>
                <a:cxn ang="0">
                  <a:pos x="562" y="6"/>
                </a:cxn>
                <a:cxn ang="0">
                  <a:pos x="530" y="0"/>
                </a:cxn>
                <a:cxn ang="0">
                  <a:pos x="498" y="8"/>
                </a:cxn>
                <a:cxn ang="0">
                  <a:pos x="472" y="28"/>
                </a:cxn>
                <a:cxn ang="0">
                  <a:pos x="462" y="42"/>
                </a:cxn>
                <a:cxn ang="0">
                  <a:pos x="450" y="72"/>
                </a:cxn>
                <a:cxn ang="0">
                  <a:pos x="452" y="106"/>
                </a:cxn>
                <a:cxn ang="0">
                  <a:pos x="466" y="136"/>
                </a:cxn>
                <a:cxn ang="0">
                  <a:pos x="628" y="286"/>
                </a:cxn>
                <a:cxn ang="0">
                  <a:pos x="84" y="286"/>
                </a:cxn>
                <a:cxn ang="0">
                  <a:pos x="52" y="292"/>
                </a:cxn>
                <a:cxn ang="0">
                  <a:pos x="24" y="310"/>
                </a:cxn>
                <a:cxn ang="0">
                  <a:pos x="6" y="338"/>
                </a:cxn>
                <a:cxn ang="0">
                  <a:pos x="0" y="370"/>
                </a:cxn>
                <a:cxn ang="0">
                  <a:pos x="2" y="388"/>
                </a:cxn>
                <a:cxn ang="0">
                  <a:pos x="14" y="418"/>
                </a:cxn>
                <a:cxn ang="0">
                  <a:pos x="38" y="440"/>
                </a:cxn>
                <a:cxn ang="0">
                  <a:pos x="68" y="454"/>
                </a:cxn>
                <a:cxn ang="0">
                  <a:pos x="628" y="454"/>
                </a:cxn>
                <a:cxn ang="0">
                  <a:pos x="478" y="592"/>
                </a:cxn>
                <a:cxn ang="0">
                  <a:pos x="458" y="620"/>
                </a:cxn>
                <a:cxn ang="0">
                  <a:pos x="450" y="652"/>
                </a:cxn>
                <a:cxn ang="0">
                  <a:pos x="454" y="684"/>
                </a:cxn>
                <a:cxn ang="0">
                  <a:pos x="472" y="712"/>
                </a:cxn>
                <a:cxn ang="0">
                  <a:pos x="484" y="724"/>
                </a:cxn>
                <a:cxn ang="0">
                  <a:pos x="514" y="738"/>
                </a:cxn>
                <a:cxn ang="0">
                  <a:pos x="546" y="740"/>
                </a:cxn>
                <a:cxn ang="0">
                  <a:pos x="578" y="728"/>
                </a:cxn>
                <a:cxn ang="0">
                  <a:pos x="902" y="436"/>
                </a:cxn>
                <a:cxn ang="0">
                  <a:pos x="910" y="428"/>
                </a:cxn>
                <a:cxn ang="0">
                  <a:pos x="920" y="414"/>
                </a:cxn>
                <a:cxn ang="0">
                  <a:pos x="932" y="386"/>
                </a:cxn>
                <a:cxn ang="0">
                  <a:pos x="932" y="370"/>
                </a:cxn>
              </a:cxnLst>
              <a:rect l="0" t="0" r="r" b="b"/>
              <a:pathLst>
                <a:path w="932" h="740">
                  <a:moveTo>
                    <a:pt x="932" y="370"/>
                  </a:moveTo>
                  <a:lnTo>
                    <a:pt x="932" y="370"/>
                  </a:lnTo>
                  <a:lnTo>
                    <a:pt x="932" y="370"/>
                  </a:lnTo>
                  <a:lnTo>
                    <a:pt x="932" y="370"/>
                  </a:lnTo>
                  <a:lnTo>
                    <a:pt x="932" y="362"/>
                  </a:lnTo>
                  <a:lnTo>
                    <a:pt x="932" y="362"/>
                  </a:lnTo>
                  <a:lnTo>
                    <a:pt x="932" y="360"/>
                  </a:lnTo>
                  <a:lnTo>
                    <a:pt x="932" y="360"/>
                  </a:lnTo>
                  <a:lnTo>
                    <a:pt x="932" y="354"/>
                  </a:lnTo>
                  <a:lnTo>
                    <a:pt x="932" y="354"/>
                  </a:lnTo>
                  <a:lnTo>
                    <a:pt x="930" y="352"/>
                  </a:lnTo>
                  <a:lnTo>
                    <a:pt x="930" y="352"/>
                  </a:lnTo>
                  <a:lnTo>
                    <a:pt x="930" y="348"/>
                  </a:lnTo>
                  <a:lnTo>
                    <a:pt x="930" y="348"/>
                  </a:lnTo>
                  <a:lnTo>
                    <a:pt x="928" y="342"/>
                  </a:lnTo>
                  <a:lnTo>
                    <a:pt x="928" y="342"/>
                  </a:lnTo>
                  <a:lnTo>
                    <a:pt x="928" y="340"/>
                  </a:lnTo>
                  <a:lnTo>
                    <a:pt x="928" y="340"/>
                  </a:lnTo>
                  <a:lnTo>
                    <a:pt x="926" y="334"/>
                  </a:lnTo>
                  <a:lnTo>
                    <a:pt x="926" y="33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18" y="324"/>
                  </a:lnTo>
                  <a:lnTo>
                    <a:pt x="910" y="314"/>
                  </a:lnTo>
                  <a:lnTo>
                    <a:pt x="910" y="314"/>
                  </a:lnTo>
                  <a:lnTo>
                    <a:pt x="902" y="306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78" y="12"/>
                  </a:lnTo>
                  <a:lnTo>
                    <a:pt x="562" y="6"/>
                  </a:lnTo>
                  <a:lnTo>
                    <a:pt x="546" y="2"/>
                  </a:lnTo>
                  <a:lnTo>
                    <a:pt x="530" y="0"/>
                  </a:lnTo>
                  <a:lnTo>
                    <a:pt x="514" y="2"/>
                  </a:lnTo>
                  <a:lnTo>
                    <a:pt x="498" y="8"/>
                  </a:lnTo>
                  <a:lnTo>
                    <a:pt x="484" y="16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62" y="42"/>
                  </a:lnTo>
                  <a:lnTo>
                    <a:pt x="454" y="56"/>
                  </a:lnTo>
                  <a:lnTo>
                    <a:pt x="450" y="72"/>
                  </a:lnTo>
                  <a:lnTo>
                    <a:pt x="450" y="90"/>
                  </a:lnTo>
                  <a:lnTo>
                    <a:pt x="452" y="106"/>
                  </a:lnTo>
                  <a:lnTo>
                    <a:pt x="458" y="120"/>
                  </a:lnTo>
                  <a:lnTo>
                    <a:pt x="466" y="136"/>
                  </a:lnTo>
                  <a:lnTo>
                    <a:pt x="478" y="148"/>
                  </a:lnTo>
                  <a:lnTo>
                    <a:pt x="628" y="286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68" y="288"/>
                  </a:lnTo>
                  <a:lnTo>
                    <a:pt x="52" y="292"/>
                  </a:lnTo>
                  <a:lnTo>
                    <a:pt x="38" y="300"/>
                  </a:lnTo>
                  <a:lnTo>
                    <a:pt x="24" y="310"/>
                  </a:lnTo>
                  <a:lnTo>
                    <a:pt x="14" y="322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6" y="404"/>
                  </a:lnTo>
                  <a:lnTo>
                    <a:pt x="14" y="418"/>
                  </a:lnTo>
                  <a:lnTo>
                    <a:pt x="24" y="430"/>
                  </a:lnTo>
                  <a:lnTo>
                    <a:pt x="38" y="440"/>
                  </a:lnTo>
                  <a:lnTo>
                    <a:pt x="52" y="448"/>
                  </a:lnTo>
                  <a:lnTo>
                    <a:pt x="68" y="454"/>
                  </a:lnTo>
                  <a:lnTo>
                    <a:pt x="84" y="454"/>
                  </a:lnTo>
                  <a:lnTo>
                    <a:pt x="628" y="454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66" y="606"/>
                  </a:lnTo>
                  <a:lnTo>
                    <a:pt x="458" y="620"/>
                  </a:lnTo>
                  <a:lnTo>
                    <a:pt x="452" y="636"/>
                  </a:lnTo>
                  <a:lnTo>
                    <a:pt x="450" y="652"/>
                  </a:lnTo>
                  <a:lnTo>
                    <a:pt x="450" y="668"/>
                  </a:lnTo>
                  <a:lnTo>
                    <a:pt x="454" y="684"/>
                  </a:lnTo>
                  <a:lnTo>
                    <a:pt x="462" y="698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84" y="724"/>
                  </a:lnTo>
                  <a:lnTo>
                    <a:pt x="498" y="732"/>
                  </a:lnTo>
                  <a:lnTo>
                    <a:pt x="514" y="738"/>
                  </a:lnTo>
                  <a:lnTo>
                    <a:pt x="530" y="740"/>
                  </a:lnTo>
                  <a:lnTo>
                    <a:pt x="546" y="740"/>
                  </a:lnTo>
                  <a:lnTo>
                    <a:pt x="562" y="736"/>
                  </a:lnTo>
                  <a:lnTo>
                    <a:pt x="578" y="728"/>
                  </a:lnTo>
                  <a:lnTo>
                    <a:pt x="592" y="718"/>
                  </a:lnTo>
                  <a:lnTo>
                    <a:pt x="902" y="436"/>
                  </a:lnTo>
                  <a:lnTo>
                    <a:pt x="902" y="436"/>
                  </a:lnTo>
                  <a:lnTo>
                    <a:pt x="910" y="428"/>
                  </a:lnTo>
                  <a:lnTo>
                    <a:pt x="910" y="428"/>
                  </a:lnTo>
                  <a:lnTo>
                    <a:pt x="920" y="414"/>
                  </a:lnTo>
                  <a:lnTo>
                    <a:pt x="928" y="400"/>
                  </a:lnTo>
                  <a:lnTo>
                    <a:pt x="932" y="386"/>
                  </a:lnTo>
                  <a:lnTo>
                    <a:pt x="932" y="370"/>
                  </a:lnTo>
                  <a:lnTo>
                    <a:pt x="932" y="3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pSp>
        <p:nvGrpSpPr>
          <p:cNvPr id="2" name="Group 19"/>
          <p:cNvGrpSpPr/>
          <p:nvPr/>
        </p:nvGrpSpPr>
        <p:grpSpPr>
          <a:xfrm>
            <a:off x="393607" y="1916832"/>
            <a:ext cx="8426865" cy="439248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2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17"/>
            <p:cNvCxnSpPr/>
            <p:nvPr/>
          </p:nvCxnSpPr>
          <p:spPr>
            <a:xfrm flipH="1">
              <a:off x="5364088" y="2196001"/>
              <a:ext cx="3456384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20"/>
            <p:cNvCxnSpPr/>
            <p:nvPr/>
          </p:nvCxnSpPr>
          <p:spPr>
            <a:xfrm flipV="1">
              <a:off x="537618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17"/>
            <p:cNvCxnSpPr/>
            <p:nvPr/>
          </p:nvCxnSpPr>
          <p:spPr>
            <a:xfrm flipH="1">
              <a:off x="395536" y="2204864"/>
              <a:ext cx="3456384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20"/>
            <p:cNvCxnSpPr/>
            <p:nvPr/>
          </p:nvCxnSpPr>
          <p:spPr>
            <a:xfrm flipV="1">
              <a:off x="3839825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94517"/>
              </p:ext>
            </p:extLst>
          </p:nvPr>
        </p:nvGraphicFramePr>
        <p:xfrm>
          <a:off x="611560" y="2204864"/>
          <a:ext cx="7992888" cy="7406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Autenticidade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Mandados &amp; Alvarás Digitais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15452"/>
              </p:ext>
            </p:extLst>
          </p:nvPr>
        </p:nvGraphicFramePr>
        <p:xfrm>
          <a:off x="611560" y="3068960"/>
          <a:ext cx="7992888" cy="111098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Gestão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Digitalização das Fichas Funcionais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Mai</a:t>
                      </a:r>
                      <a:r>
                        <a:rPr lang="pt-PT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Arquivo Geral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22150"/>
              </p:ext>
            </p:extLst>
          </p:nvPr>
        </p:nvGraphicFramePr>
        <p:xfrm>
          <a:off x="611560" y="4293096"/>
          <a:ext cx="7992888" cy="7406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Portal Corporativo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Portal de Internet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Arredondar Retângulo em um Canto Diagonal 8">
            <a:hlinkClick r:id="rId2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rgbClr val="2D2D8A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65" name="Arredondar Retângulo em um Canto Diagonal 9">
            <a:hlinkClick r:id="rId3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66" name="Arredondar Retângulo em um Canto Diagonal 10">
            <a:hlinkClick r:id="rId4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24" name="Arredondar Retângulo em um Canto Diagonal 23">
            <a:hlinkClick r:id="rId5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Demandas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6" name="Arredondar Retângulo em um Canto Diagonal 1">
            <a:hlinkClick r:id="rId6" action="ppaction://hlinksldjump"/>
          </p:cNvPr>
          <p:cNvSpPr/>
          <p:nvPr/>
        </p:nvSpPr>
        <p:spPr>
          <a:xfrm>
            <a:off x="393607" y="1052736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7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43" name="Picture 102" descr="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28" y="2651045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68" y="2651045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2" descr="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352415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44" y="352415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02" descr="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74831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44" y="474831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Object 97"/>
          <p:cNvGraphicFramePr>
            <a:graphicFrameLocks/>
          </p:cNvGraphicFramePr>
          <p:nvPr/>
        </p:nvGraphicFramePr>
        <p:xfrm>
          <a:off x="7092280" y="2527597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/>
        </p:nvGraphicFramePr>
        <p:xfrm>
          <a:off x="7137285" y="2620331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855609"/>
              </p:ext>
            </p:extLst>
          </p:nvPr>
        </p:nvGraphicFramePr>
        <p:xfrm>
          <a:off x="7092280" y="338756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072935"/>
              </p:ext>
            </p:extLst>
          </p:nvPr>
        </p:nvGraphicFramePr>
        <p:xfrm>
          <a:off x="7137285" y="348029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431559"/>
              </p:ext>
            </p:extLst>
          </p:nvPr>
        </p:nvGraphicFramePr>
        <p:xfrm>
          <a:off x="7092280" y="461585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059426"/>
              </p:ext>
            </p:extLst>
          </p:nvPr>
        </p:nvGraphicFramePr>
        <p:xfrm>
          <a:off x="7137285" y="470858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61" name="Picture 2043" descr="Icon House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0834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6" descr="Viewer fil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16440" y="227687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16440" y="312941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16440" y="435355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671279"/>
              </p:ext>
            </p:extLst>
          </p:nvPr>
        </p:nvGraphicFramePr>
        <p:xfrm>
          <a:off x="7092280" y="376333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71706"/>
              </p:ext>
            </p:extLst>
          </p:nvPr>
        </p:nvGraphicFramePr>
        <p:xfrm>
          <a:off x="7137285" y="3856066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pic>
        <p:nvPicPr>
          <p:cNvPr id="42" name="Picture 2056" descr="Icon Magnifying Glass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388422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06746"/>
              </p:ext>
            </p:extLst>
          </p:nvPr>
        </p:nvGraphicFramePr>
        <p:xfrm>
          <a:off x="611560" y="5148193"/>
          <a:ext cx="7992888" cy="7406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Publicação</a:t>
                      </a:r>
                      <a:r>
                        <a:rPr lang="pt-BR" b="1" baseline="0" dirty="0" smtClean="0"/>
                        <a:t> Eletrônica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err="1" smtClean="0"/>
                        <a:t>Jud</a:t>
                      </a:r>
                      <a:r>
                        <a:rPr lang="pt-BR" sz="1600" baseline="0" dirty="0" smtClean="0"/>
                        <a:t> Edital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3" name="Picture 102" descr="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28" y="559437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16440" y="522020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361757"/>
              </p:ext>
            </p:extLst>
          </p:nvPr>
        </p:nvGraphicFramePr>
        <p:xfrm>
          <a:off x="7092280" y="546677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132751"/>
              </p:ext>
            </p:extLst>
          </p:nvPr>
        </p:nvGraphicFramePr>
        <p:xfrm>
          <a:off x="7137285" y="555951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55" name="CaixaDeTexto 39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68" name="Picture 102" descr="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056" descr="Icon Magnifying Glas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9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</a:t>
            </a:r>
            <a:r>
              <a:rPr lang="pt-BR" dirty="0" err="1" smtClean="0"/>
              <a:t>tic</a:t>
            </a:r>
            <a:endParaRPr lang="pt-BR" dirty="0"/>
          </a:p>
        </p:txBody>
      </p:sp>
      <p:grpSp>
        <p:nvGrpSpPr>
          <p:cNvPr id="2" name="Group 5"/>
          <p:cNvGrpSpPr/>
          <p:nvPr/>
        </p:nvGrpSpPr>
        <p:grpSpPr>
          <a:xfrm>
            <a:off x="393607" y="1916832"/>
            <a:ext cx="8426865" cy="439248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2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17"/>
            <p:cNvCxnSpPr/>
            <p:nvPr/>
          </p:nvCxnSpPr>
          <p:spPr>
            <a:xfrm flipH="1">
              <a:off x="7092280" y="2196001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20"/>
            <p:cNvCxnSpPr/>
            <p:nvPr/>
          </p:nvCxnSpPr>
          <p:spPr>
            <a:xfrm flipV="1">
              <a:off x="7104375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17"/>
            <p:cNvCxnSpPr/>
            <p:nvPr/>
          </p:nvCxnSpPr>
          <p:spPr>
            <a:xfrm flipH="1">
              <a:off x="395536" y="2204864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20"/>
            <p:cNvCxnSpPr/>
            <p:nvPr/>
          </p:nvCxnSpPr>
          <p:spPr>
            <a:xfrm flipV="1">
              <a:off x="5568017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34027"/>
              </p:ext>
            </p:extLst>
          </p:nvPr>
        </p:nvGraphicFramePr>
        <p:xfrm>
          <a:off x="611560" y="2204864"/>
          <a:ext cx="7992888" cy="7406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Rede de Dados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Modernização Rede da Capital (Wireless)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Fev</a:t>
                      </a:r>
                      <a:r>
                        <a:rPr lang="pt-PT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10528"/>
              </p:ext>
            </p:extLst>
          </p:nvPr>
        </p:nvGraphicFramePr>
        <p:xfrm>
          <a:off x="611560" y="3120394"/>
          <a:ext cx="7992888" cy="7406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Datacenter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Redundância de Instalações Físicas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7136"/>
              </p:ext>
            </p:extLst>
          </p:nvPr>
        </p:nvGraphicFramePr>
        <p:xfrm>
          <a:off x="611560" y="4056498"/>
          <a:ext cx="7992888" cy="111098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Padronização e Gerenciamento Parque de Equipamentos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Plataforma Microsoft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</a:t>
                      </a:r>
                      <a:r>
                        <a:rPr lang="pt-BR" sz="1600" dirty="0" err="1" smtClean="0"/>
                        <a:t>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Equipamentos (Micros, Scanner)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Arredondar Retângulo em um Canto Diagonal 8">
            <a:hlinkClick r:id="rId2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56" name="Arredondar Retângulo em um Canto Diagonal 9">
            <a:hlinkClick r:id="rId3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chemeClr val="accent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57" name="Arredondar Retângulo em um Canto Diagonal 10">
            <a:hlinkClick r:id="rId4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25" name="Arredondar Retângulo em um Canto Diagonal 24">
            <a:hlinkClick r:id="rId5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Demandas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7" name="Arredondar Retângulo em um Canto Diagonal 1">
            <a:hlinkClick r:id="rId6" action="ppaction://hlinksldjump"/>
          </p:cNvPr>
          <p:cNvSpPr/>
          <p:nvPr/>
        </p:nvSpPr>
        <p:spPr>
          <a:xfrm>
            <a:off x="393607" y="1052736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28" name="Arredondar Retângulo em um Canto Diagonal 27">
            <a:hlinkClick r:id="rId7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47" name="Picture 102" descr="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28" y="264592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68" y="264592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02" descr="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28" y="3561465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68" y="3561465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02" descr="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28" y="450914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68" y="45091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043" descr="Icon Hous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4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40" y="227689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6" descr="Viewer fi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16" y="318985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6" descr="Viewer fi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16" y="411437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Object 97"/>
          <p:cNvGraphicFramePr>
            <a:graphicFrameLocks/>
          </p:cNvGraphicFramePr>
          <p:nvPr/>
        </p:nvGraphicFramePr>
        <p:xfrm>
          <a:off x="7092280" y="253017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67" name="Object 97"/>
          <p:cNvGraphicFramePr>
            <a:graphicFrameLocks/>
          </p:cNvGraphicFramePr>
          <p:nvPr/>
        </p:nvGraphicFramePr>
        <p:xfrm>
          <a:off x="7137285" y="262291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68" name="Object 97"/>
          <p:cNvGraphicFramePr>
            <a:graphicFrameLocks/>
          </p:cNvGraphicFramePr>
          <p:nvPr/>
        </p:nvGraphicFramePr>
        <p:xfrm>
          <a:off x="7092280" y="345055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69" name="Object 97"/>
          <p:cNvGraphicFramePr>
            <a:graphicFrameLocks/>
          </p:cNvGraphicFramePr>
          <p:nvPr/>
        </p:nvGraphicFramePr>
        <p:xfrm>
          <a:off x="7137285" y="354328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70" name="Object 97"/>
          <p:cNvGraphicFramePr>
            <a:graphicFrameLocks/>
          </p:cNvGraphicFramePr>
          <p:nvPr/>
        </p:nvGraphicFramePr>
        <p:xfrm>
          <a:off x="7092280" y="437667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71" name="Object 97"/>
          <p:cNvGraphicFramePr>
            <a:graphicFrameLocks/>
          </p:cNvGraphicFramePr>
          <p:nvPr/>
        </p:nvGraphicFramePr>
        <p:xfrm>
          <a:off x="7137285" y="446941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/>
        </p:nvGraphicFramePr>
        <p:xfrm>
          <a:off x="7092280" y="474669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73" name="Object 97"/>
          <p:cNvGraphicFramePr>
            <a:graphicFrameLocks/>
          </p:cNvGraphicFramePr>
          <p:nvPr/>
        </p:nvGraphicFramePr>
        <p:xfrm>
          <a:off x="7137285" y="483943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8" name="CaixaDeTexto 39"/>
          <p:cNvSpPr txBox="1"/>
          <p:nvPr/>
        </p:nvSpPr>
        <p:spPr>
          <a:xfrm>
            <a:off x="6084168" y="6021288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 Priorizados              Informações</a:t>
            </a:r>
          </a:p>
          <a:p>
            <a:endParaRPr lang="pt-BR" dirty="0"/>
          </a:p>
        </p:txBody>
      </p:sp>
      <p:pic>
        <p:nvPicPr>
          <p:cNvPr id="40" name="Picture 102" descr="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76" y="602128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1586" y="60213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5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PORTFÓLIO DE PROJETOS </a:t>
            </a:r>
            <a:r>
              <a:rPr lang="pt-BR" dirty="0" smtClean="0"/>
              <a:t>De TIC</a:t>
            </a:r>
            <a:endParaRPr lang="pt-BR" dirty="0"/>
          </a:p>
        </p:txBody>
      </p:sp>
      <p:grpSp>
        <p:nvGrpSpPr>
          <p:cNvPr id="2" name="Group 3"/>
          <p:cNvGrpSpPr/>
          <p:nvPr/>
        </p:nvGrpSpPr>
        <p:grpSpPr>
          <a:xfrm>
            <a:off x="393607" y="1916832"/>
            <a:ext cx="8426865" cy="439248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2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20"/>
            <p:cNvCxnSpPr/>
            <p:nvPr/>
          </p:nvCxnSpPr>
          <p:spPr>
            <a:xfrm flipV="1">
              <a:off x="8820472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17"/>
            <p:cNvCxnSpPr/>
            <p:nvPr/>
          </p:nvCxnSpPr>
          <p:spPr>
            <a:xfrm flipH="1">
              <a:off x="395536" y="2204864"/>
              <a:ext cx="6912768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20"/>
            <p:cNvCxnSpPr/>
            <p:nvPr/>
          </p:nvCxnSpPr>
          <p:spPr>
            <a:xfrm flipV="1">
              <a:off x="729620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45233"/>
              </p:ext>
            </p:extLst>
          </p:nvPr>
        </p:nvGraphicFramePr>
        <p:xfrm>
          <a:off x="611560" y="2204864"/>
          <a:ext cx="7992888" cy="111098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Gestão do Desempenho</a:t>
                      </a:r>
                      <a:r>
                        <a:rPr lang="pt-BR" b="1" baseline="0" dirty="0" smtClean="0"/>
                        <a:t> Corporativo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Painel de Indicadores 1º Grau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</a:t>
                      </a:r>
                      <a:r>
                        <a:rPr lang="pt-BR" sz="1600" dirty="0" err="1" smtClean="0"/>
                        <a:t>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Indicadores 2º Grau</a:t>
                      </a:r>
                      <a:r>
                        <a:rPr lang="pt-BR" sz="1600" baseline="0" dirty="0" smtClean="0"/>
                        <a:t>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81676"/>
              </p:ext>
            </p:extLst>
          </p:nvPr>
        </p:nvGraphicFramePr>
        <p:xfrm>
          <a:off x="611560" y="3432616"/>
          <a:ext cx="7992888" cy="7406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Dados Abertos (Transparência do Judiciário)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Consulta Salários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Ago</a:t>
                      </a:r>
                      <a:r>
                        <a:rPr lang="pt-PT" sz="1600" dirty="0" smtClean="0"/>
                        <a:t>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54701"/>
              </p:ext>
            </p:extLst>
          </p:nvPr>
        </p:nvGraphicFramePr>
        <p:xfrm>
          <a:off x="611560" y="5133044"/>
          <a:ext cx="7992888" cy="111098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Governança de TI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Política de Segurança da Informação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Nov</a:t>
                      </a:r>
                      <a:r>
                        <a:rPr lang="pt-PT" sz="1600" dirty="0" smtClean="0"/>
                        <a:t>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Riscos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Nov</a:t>
                      </a:r>
                      <a:r>
                        <a:rPr lang="pt-PT" sz="1600" dirty="0" smtClean="0"/>
                        <a:t>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11212"/>
              </p:ext>
            </p:extLst>
          </p:nvPr>
        </p:nvGraphicFramePr>
        <p:xfrm>
          <a:off x="611560" y="4280966"/>
          <a:ext cx="7992888" cy="74065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b="1" dirty="0" smtClean="0"/>
                        <a:t>Controle</a:t>
                      </a:r>
                      <a:r>
                        <a:rPr lang="pt-BR" b="1" baseline="0" dirty="0" smtClean="0"/>
                        <a:t> Interno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Acompanhamento de Obras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</a:t>
                      </a:r>
                      <a:r>
                        <a:rPr lang="pt-BR" sz="1600" dirty="0" err="1" smtClean="0"/>
                        <a:t>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Arredondar Retângulo em um Canto Diagonal 8">
            <a:hlinkClick r:id="rId2" action="ppaction://hlinksldjump"/>
          </p:cNvPr>
          <p:cNvSpPr/>
          <p:nvPr/>
        </p:nvSpPr>
        <p:spPr>
          <a:xfrm>
            <a:off x="3851920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48" name="Arredondar Retângulo em um Canto Diagonal 9">
            <a:hlinkClick r:id="rId3" action="ppaction://hlinksldjump"/>
          </p:cNvPr>
          <p:cNvSpPr/>
          <p:nvPr/>
        </p:nvSpPr>
        <p:spPr>
          <a:xfrm>
            <a:off x="5580112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49" name="Arredondar Retângulo em um Canto Diagonal 10">
            <a:hlinkClick r:id="rId4" action="ppaction://hlinksldjump"/>
          </p:cNvPr>
          <p:cNvSpPr/>
          <p:nvPr/>
        </p:nvSpPr>
        <p:spPr>
          <a:xfrm>
            <a:off x="7308304" y="1052736"/>
            <a:ext cx="1512168" cy="864096"/>
          </a:xfrm>
          <a:prstGeom prst="round2DiagRect">
            <a:avLst/>
          </a:prstGeom>
          <a:solidFill>
            <a:schemeClr val="accent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41" name="Arredondar Retângulo em um Canto Diagonal 40">
            <a:hlinkClick r:id="rId5" action="ppaction://hlinksldjump"/>
          </p:cNvPr>
          <p:cNvSpPr/>
          <p:nvPr/>
        </p:nvSpPr>
        <p:spPr>
          <a:xfrm>
            <a:off x="7812360" y="6453336"/>
            <a:ext cx="1008112" cy="28803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</a:rPr>
              <a:t>Demandas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7" name="Arredondar Retângulo em um Canto Diagonal 1">
            <a:hlinkClick r:id="rId6" action="ppaction://hlinksldjump"/>
          </p:cNvPr>
          <p:cNvSpPr/>
          <p:nvPr/>
        </p:nvSpPr>
        <p:spPr>
          <a:xfrm>
            <a:off x="393607" y="1052736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29" name="Arredondar Retângulo em um Canto Diagonal 28">
            <a:hlinkClick r:id="rId7" action="ppaction://hlinksldjump"/>
          </p:cNvPr>
          <p:cNvSpPr/>
          <p:nvPr/>
        </p:nvSpPr>
        <p:spPr>
          <a:xfrm>
            <a:off x="2123728" y="1052736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56" name="Picture 2043" descr="Icon Hous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44" y="6453336"/>
            <a:ext cx="360000" cy="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440" y="227531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6" descr="Viewer fi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440" y="346999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6" descr="Viewer fi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440" y="433147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440" y="518303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02" descr="St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28" y="26610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68" y="266106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2" descr="St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28" y="303269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68" y="303269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68" y="472613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02" descr="St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28" y="557768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68" y="557768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02" descr="St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28" y="594930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68" y="594930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" name="Object 97"/>
          <p:cNvGraphicFramePr>
            <a:graphicFrameLocks/>
          </p:cNvGraphicFramePr>
          <p:nvPr/>
        </p:nvGraphicFramePr>
        <p:xfrm>
          <a:off x="7092280" y="252861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/>
        </p:nvGraphicFramePr>
        <p:xfrm>
          <a:off x="7137285" y="262135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99" name="Object 97"/>
          <p:cNvGraphicFramePr>
            <a:graphicFrameLocks/>
          </p:cNvGraphicFramePr>
          <p:nvPr/>
        </p:nvGraphicFramePr>
        <p:xfrm>
          <a:off x="7092280" y="289863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084487"/>
              </p:ext>
            </p:extLst>
          </p:nvPr>
        </p:nvGraphicFramePr>
        <p:xfrm>
          <a:off x="7137285" y="299137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01" name="Object 97"/>
          <p:cNvGraphicFramePr>
            <a:graphicFrameLocks/>
          </p:cNvGraphicFramePr>
          <p:nvPr/>
        </p:nvGraphicFramePr>
        <p:xfrm>
          <a:off x="7092280" y="375917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02" name="Object 97"/>
          <p:cNvGraphicFramePr>
            <a:graphicFrameLocks/>
          </p:cNvGraphicFramePr>
          <p:nvPr/>
        </p:nvGraphicFramePr>
        <p:xfrm>
          <a:off x="7137285" y="385191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/>
        </p:nvGraphicFramePr>
        <p:xfrm>
          <a:off x="7092280" y="460268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/>
        </p:nvGraphicFramePr>
        <p:xfrm>
          <a:off x="7137285" y="469541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105" name="Object 97"/>
          <p:cNvGraphicFramePr>
            <a:graphicFrameLocks/>
          </p:cNvGraphicFramePr>
          <p:nvPr/>
        </p:nvGraphicFramePr>
        <p:xfrm>
          <a:off x="7092280" y="545520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106" name="Object 97"/>
          <p:cNvGraphicFramePr>
            <a:graphicFrameLocks/>
          </p:cNvGraphicFramePr>
          <p:nvPr/>
        </p:nvGraphicFramePr>
        <p:xfrm>
          <a:off x="7137285" y="554793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107" name="Object 97"/>
          <p:cNvGraphicFramePr>
            <a:graphicFrameLocks/>
          </p:cNvGraphicFramePr>
          <p:nvPr/>
        </p:nvGraphicFramePr>
        <p:xfrm>
          <a:off x="7092280" y="582681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108" name="Object 97"/>
          <p:cNvGraphicFramePr>
            <a:graphicFrameLocks/>
          </p:cNvGraphicFramePr>
          <p:nvPr/>
        </p:nvGraphicFramePr>
        <p:xfrm>
          <a:off x="7137285" y="591955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</p:spTree>
    <p:extLst>
      <p:ext uri="{BB962C8B-B14F-4D97-AF65-F5344CB8AC3E}">
        <p14:creationId xmlns:p14="http://schemas.microsoft.com/office/powerpoint/2010/main" val="32431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7082</TotalTime>
  <Words>5146</Words>
  <Application>Microsoft Office PowerPoint</Application>
  <PresentationFormat>Apresentação na tela (4:3)</PresentationFormat>
  <Paragraphs>1223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0" baseType="lpstr">
      <vt:lpstr>Diseño predeterminado</vt:lpstr>
      <vt:lpstr>Portfólio de projetos de tic</vt:lpstr>
      <vt:lpstr>PORTFÓLIOs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Demandas De tic</vt:lpstr>
      <vt:lpstr>PORTFÓLIO DE Demandas De tic</vt:lpstr>
      <vt:lpstr>PORTFÓLIO DE Demandas De tic</vt:lpstr>
      <vt:lpstr>PORTFÓLIO DE Demandas De tic</vt:lpstr>
      <vt:lpstr>PORTFÓLIO DE Demandas De tic</vt:lpstr>
      <vt:lpstr>PORTFÓLIO DE Demandas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  <vt:lpstr>PORTFÓLIO DE PROJETOS De tic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jmrsf</cp:lastModifiedBy>
  <cp:revision>719</cp:revision>
  <dcterms:created xsi:type="dcterms:W3CDTF">2010-05-23T14:28:12Z</dcterms:created>
  <dcterms:modified xsi:type="dcterms:W3CDTF">2012-10-04T17:33:49Z</dcterms:modified>
</cp:coreProperties>
</file>