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81" r:id="rId21"/>
    <p:sldId id="282" r:id="rId22"/>
    <p:sldId id="283" r:id="rId23"/>
    <p:sldId id="275" r:id="rId24"/>
    <p:sldId id="276" r:id="rId25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27"/>
      <p:bold r:id="rId28"/>
      <p:italic r:id="rId29"/>
      <p:boldItalic r:id="rId30"/>
    </p:embeddedFont>
    <p:embeddedFont>
      <p:font typeface="Bookman Old Style" panose="02050604050505020204" pitchFamily="18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rbel" panose="020B0503020204020204" pitchFamily="34" charset="0"/>
      <p:regular r:id="rId39"/>
      <p:bold r:id="rId40"/>
      <p:italic r:id="rId41"/>
      <p:boldItalic r:id="rId42"/>
    </p:embeddedFont>
    <p:embeddedFont>
      <p:font typeface="Montserrat" panose="000005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Q+aPTVwfO5jbDAFtsM1rk1h/T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C9392F-D35D-4FF8-9808-650F65176F21}">
  <a:tblStyle styleId="{B0C9392F-D35D-4FF8-9808-650F65176F2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tcBdr/>
        <a:fill>
          <a:solidFill>
            <a:srgbClr val="FF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ol\Desktop\Notebook\TJPE\Autoinspe&#231;&#227;o\Dados%20Finais\03.01%20-%20Taxa%20de%20Congestionamento%20do%20TJPE%20por%20Inst&#226;ncia%20e%20Sistema%20(Sint&#233;tico)%20-%20A%20partir%20de%202018%20-%20JANEIRO%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ol\Desktop\Notebook\TJPE\Autoinspe&#231;&#227;o\Dados%20Finais\Arquivo%20para%20o%20relatori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effectLst/>
                <a:latin typeface="Amasis MT Pro" panose="02040504050005020304" pitchFamily="18" charset="0"/>
                <a:ea typeface="+mn-ea"/>
                <a:cs typeface="+mn-cs"/>
              </a:defRPr>
            </a:pPr>
            <a:r>
              <a:rPr lang="pt-BR" sz="1400" b="0" i="0" u="none" strike="noStrike" baseline="0">
                <a:solidFill>
                  <a:sysClr val="windowText" lastClr="000000"/>
                </a:solidFill>
                <a:effectLst/>
                <a:latin typeface="Amasis MT Pro" panose="02040504050005020304" pitchFamily="18" charset="0"/>
              </a:rPr>
              <a:t>Taxa de Congestionamento Mensal e Variação entre meses</a:t>
            </a:r>
            <a:endParaRPr lang="pt-BR" b="0">
              <a:solidFill>
                <a:sysClr val="windowText" lastClr="000000"/>
              </a:solidFill>
              <a:effectLst/>
              <a:latin typeface="Amasis MT Pro" panose="020405040500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effectLst/>
              <a:latin typeface="Amasis MT Pro" panose="02040504050005020304" pitchFamily="18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9797395079594788E-2"/>
          <c:y val="0.1116686486575237"/>
          <c:w val="0.96020260492040521"/>
          <c:h val="0.63764731970830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Planilha3!$A$16</c:f>
              <c:strCache>
                <c:ptCount val="1"/>
                <c:pt idx="0">
                  <c:v>Taxa de Congestionamento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73,29%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FEF-4EB2-BFC3-523098D3B9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masis MT Pro" panose="02040504050005020304" pitchFamily="18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Planilha3!$B$18:$J$18</c:f>
              <c:strCache>
                <c:ptCount val="9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</c:strCache>
            </c:strRef>
          </c:cat>
          <c:val>
            <c:numRef>
              <c:f>Planilha3!$B$16:$J$16</c:f>
              <c:numCache>
                <c:formatCode>0.00%</c:formatCode>
                <c:ptCount val="9"/>
                <c:pt idx="0">
                  <c:v>0.97671283312848145</c:v>
                </c:pt>
                <c:pt idx="1">
                  <c:v>0.9551302734294207</c:v>
                </c:pt>
                <c:pt idx="2">
                  <c:v>0.93510883928792876</c:v>
                </c:pt>
                <c:pt idx="3">
                  <c:v>0.91171642606029291</c:v>
                </c:pt>
                <c:pt idx="4">
                  <c:v>0.89336658458961382</c:v>
                </c:pt>
                <c:pt idx="5">
                  <c:v>0.82301096887860326</c:v>
                </c:pt>
                <c:pt idx="6">
                  <c:v>0.80960632895589091</c:v>
                </c:pt>
                <c:pt idx="7">
                  <c:v>0.78850580218175992</c:v>
                </c:pt>
                <c:pt idx="8">
                  <c:v>0.73638023167048361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D-489E-B7C5-C72CC1F89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566936"/>
        <c:axId val="590567328"/>
      </c:barChart>
      <c:lineChart>
        <c:grouping val="standard"/>
        <c:varyColors val="0"/>
        <c:ser>
          <c:idx val="1"/>
          <c:order val="1"/>
          <c:tx>
            <c:strRef>
              <c:f>Planilha3!$A$17</c:f>
              <c:strCache>
                <c:ptCount val="1"/>
                <c:pt idx="0">
                  <c:v>Diminuição percentual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4244192122086493E-2"/>
                  <c:y val="3.6986578841273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DF-4D86-8D84-8D7B21DAE02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-5,56%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FEF-4EB2-BFC3-523098D3B92C}"/>
                </c:ext>
              </c:extLst>
            </c:dLbl>
            <c:spPr>
              <a:solidFill>
                <a:schemeClr val="accent5">
                  <a:lumMod val="60000"/>
                  <a:lumOff val="40000"/>
                  <a:alpha val="32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Planilha3!$B$17:$J$17</c:f>
              <c:numCache>
                <c:formatCode>0.00%</c:formatCode>
                <c:ptCount val="9"/>
                <c:pt idx="0">
                  <c:v>0</c:v>
                </c:pt>
                <c:pt idx="1">
                  <c:v>-2.1582559699060755E-2</c:v>
                </c:pt>
                <c:pt idx="2">
                  <c:v>-2.0021434141491934E-2</c:v>
                </c:pt>
                <c:pt idx="3">
                  <c:v>-2.3392413227635855E-2</c:v>
                </c:pt>
                <c:pt idx="4">
                  <c:v>-1.8349841470679085E-2</c:v>
                </c:pt>
                <c:pt idx="5">
                  <c:v>-7.0355615711010566E-2</c:v>
                </c:pt>
                <c:pt idx="6">
                  <c:v>-1.3404639922712347E-2</c:v>
                </c:pt>
                <c:pt idx="7">
                  <c:v>-2.110052677413099E-2</c:v>
                </c:pt>
                <c:pt idx="8">
                  <c:v>-5.2125570511276309E-2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5D-489E-B7C5-C72CC1F89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569288"/>
        <c:axId val="590571640"/>
      </c:lineChart>
      <c:catAx>
        <c:axId val="590566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masis MT Pro" panose="02040504050005020304" pitchFamily="18" charset="0"/>
                <a:ea typeface="+mn-ea"/>
                <a:cs typeface="+mn-cs"/>
              </a:defRPr>
            </a:pPr>
            <a:endParaRPr lang="pt-BR"/>
          </a:p>
        </c:txPr>
        <c:crossAx val="590567328"/>
        <c:crosses val="autoZero"/>
        <c:auto val="1"/>
        <c:lblAlgn val="ctr"/>
        <c:lblOffset val="100"/>
        <c:noMultiLvlLbl val="0"/>
      </c:catAx>
      <c:valAx>
        <c:axId val="590567328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0566936"/>
        <c:crosses val="autoZero"/>
        <c:crossBetween val="between"/>
      </c:valAx>
      <c:valAx>
        <c:axId val="590571640"/>
        <c:scaling>
          <c:orientation val="minMax"/>
          <c:max val="8.0000000000000016E-2"/>
          <c:min val="-9.0000000000000024E-2"/>
        </c:scaling>
        <c:delete val="0"/>
        <c:axPos val="r"/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0569288"/>
        <c:crosses val="max"/>
        <c:crossBetween val="between"/>
      </c:valAx>
      <c:catAx>
        <c:axId val="590569288"/>
        <c:scaling>
          <c:orientation val="minMax"/>
        </c:scaling>
        <c:delete val="1"/>
        <c:axPos val="t"/>
        <c:majorTickMark val="out"/>
        <c:minorTickMark val="none"/>
        <c:tickLblPos val="nextTo"/>
        <c:crossAx val="59057164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masis MT Pro" panose="02040504050005020304" pitchFamily="18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6692371583524E-2"/>
          <c:y val="0.10367721859852794"/>
          <c:w val="0.96615638391258118"/>
          <c:h val="0.70091583660191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Planilha3!$E$23</c:f>
              <c:strCache>
                <c:ptCount val="1"/>
                <c:pt idx="0">
                  <c:v>Desempenho Impulsionados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masis MT Pro" panose="02040504050005020304" pitchFamily="18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Planilha3!$A$24:$A$27</c:f>
              <c:strCache>
                <c:ptCount val="4"/>
                <c:pt idx="0">
                  <c:v>1ª Entrância</c:v>
                </c:pt>
                <c:pt idx="1">
                  <c:v>2ª Entrância</c:v>
                </c:pt>
                <c:pt idx="2">
                  <c:v>3ª Entrância</c:v>
                </c:pt>
                <c:pt idx="3">
                  <c:v>Juizados</c:v>
                </c:pt>
              </c:strCache>
            </c:strRef>
          </c:cat>
          <c:val>
            <c:numRef>
              <c:f>Planilha3!$E$24:$E$27</c:f>
              <c:numCache>
                <c:formatCode>0.0%</c:formatCode>
                <c:ptCount val="4"/>
                <c:pt idx="0">
                  <c:v>0.33717794365518899</c:v>
                </c:pt>
                <c:pt idx="1">
                  <c:v>0.31993725597957384</c:v>
                </c:pt>
                <c:pt idx="2">
                  <c:v>0.26744642704687099</c:v>
                </c:pt>
                <c:pt idx="3">
                  <c:v>0.51538461538461533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F-424A-8F28-3565D44046B3}"/>
            </c:ext>
          </c:extLst>
        </c:ser>
        <c:ser>
          <c:idx val="1"/>
          <c:order val="1"/>
          <c:tx>
            <c:strRef>
              <c:f>Planilha3!$F$23</c:f>
              <c:strCache>
                <c:ptCount val="1"/>
                <c:pt idx="0">
                  <c:v>Desempenho Movimentados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masis MT Pro" panose="02040504050005020304" pitchFamily="18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Planilha3!$A$24:$A$27</c:f>
              <c:strCache>
                <c:ptCount val="4"/>
                <c:pt idx="0">
                  <c:v>1ª Entrância</c:v>
                </c:pt>
                <c:pt idx="1">
                  <c:v>2ª Entrância</c:v>
                </c:pt>
                <c:pt idx="2">
                  <c:v>3ª Entrância</c:v>
                </c:pt>
                <c:pt idx="3">
                  <c:v>Juizados</c:v>
                </c:pt>
              </c:strCache>
            </c:strRef>
          </c:cat>
          <c:val>
            <c:numRef>
              <c:f>Planilha3!$F$24:$F$27</c:f>
              <c:numCache>
                <c:formatCode>0.0%</c:formatCode>
                <c:ptCount val="4"/>
                <c:pt idx="0">
                  <c:v>0.73409583433662418</c:v>
                </c:pt>
                <c:pt idx="1">
                  <c:v>0.67626146395081232</c:v>
                </c:pt>
                <c:pt idx="2">
                  <c:v>0.69855715871254165</c:v>
                </c:pt>
                <c:pt idx="3">
                  <c:v>0.88211538461538463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CF-424A-8F28-3565D4404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925360"/>
        <c:axId val="219922224"/>
      </c:barChart>
      <c:catAx>
        <c:axId val="21992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masis MT Pro" panose="02040504050005020304" pitchFamily="18" charset="0"/>
                <a:ea typeface="+mn-ea"/>
                <a:cs typeface="+mn-cs"/>
              </a:defRPr>
            </a:pPr>
            <a:endParaRPr lang="pt-BR"/>
          </a:p>
        </c:txPr>
        <c:crossAx val="219922224"/>
        <c:crosses val="autoZero"/>
        <c:auto val="1"/>
        <c:lblAlgn val="ctr"/>
        <c:lblOffset val="100"/>
        <c:noMultiLvlLbl val="0"/>
      </c:catAx>
      <c:valAx>
        <c:axId val="2199222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992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masis MT Pro" panose="02040504050005020304" pitchFamily="18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Planilha3!$E$32</c:f>
              <c:strCache>
                <c:ptCount val="1"/>
                <c:pt idx="0">
                  <c:v>Desempenho Impulsionados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5"/>
                    </a:solidFill>
                    <a:latin typeface="Amasis MT Pro" panose="02040504050005020304" pitchFamily="18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Planilha3!$A$33:$A$36</c:f>
              <c:strCache>
                <c:ptCount val="4"/>
                <c:pt idx="0">
                  <c:v>Grupo - 1</c:v>
                </c:pt>
                <c:pt idx="1">
                  <c:v>Grupo - 2</c:v>
                </c:pt>
                <c:pt idx="2">
                  <c:v>Grupo - 3</c:v>
                </c:pt>
                <c:pt idx="3">
                  <c:v>Grupo - 4</c:v>
                </c:pt>
              </c:strCache>
            </c:strRef>
          </c:cat>
          <c:val>
            <c:numRef>
              <c:f>Planilha3!$E$33:$E$36</c:f>
              <c:numCache>
                <c:formatCode>0.0%</c:formatCode>
                <c:ptCount val="4"/>
                <c:pt idx="0">
                  <c:v>0.45670870100658506</c:v>
                </c:pt>
                <c:pt idx="1">
                  <c:v>0.23101623932450599</c:v>
                </c:pt>
                <c:pt idx="2">
                  <c:v>0.21831142793495212</c:v>
                </c:pt>
                <c:pt idx="3">
                  <c:v>0.17408574167922203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4-4831-823E-FF72D98CE67C}"/>
            </c:ext>
          </c:extLst>
        </c:ser>
        <c:ser>
          <c:idx val="1"/>
          <c:order val="1"/>
          <c:tx>
            <c:strRef>
              <c:f>Planilha3!$F$32</c:f>
              <c:strCache>
                <c:ptCount val="1"/>
                <c:pt idx="0">
                  <c:v>Desempenho Movimentados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masis MT Pro" panose="02040504050005020304" pitchFamily="18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Planilha3!$A$33:$A$36</c:f>
              <c:strCache>
                <c:ptCount val="4"/>
                <c:pt idx="0">
                  <c:v>Grupo - 1</c:v>
                </c:pt>
                <c:pt idx="1">
                  <c:v>Grupo - 2</c:v>
                </c:pt>
                <c:pt idx="2">
                  <c:v>Grupo - 3</c:v>
                </c:pt>
                <c:pt idx="3">
                  <c:v>Grupo - 4</c:v>
                </c:pt>
              </c:strCache>
            </c:strRef>
          </c:cat>
          <c:val>
            <c:numRef>
              <c:f>Planilha3!$F$33:$F$36</c:f>
              <c:numCache>
                <c:formatCode>0.0%</c:formatCode>
                <c:ptCount val="4"/>
                <c:pt idx="0">
                  <c:v>0.86435019795833201</c:v>
                </c:pt>
                <c:pt idx="1">
                  <c:v>0.59610604404638701</c:v>
                </c:pt>
                <c:pt idx="2">
                  <c:v>0.64112274448652262</c:v>
                </c:pt>
                <c:pt idx="3">
                  <c:v>0.54266538830297217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74-4831-823E-FF72D98CE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923400"/>
        <c:axId val="172081456"/>
      </c:barChart>
      <c:catAx>
        <c:axId val="21992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masis MT Pro" panose="02040504050005020304" pitchFamily="18" charset="0"/>
                <a:ea typeface="+mn-ea"/>
                <a:cs typeface="+mn-cs"/>
              </a:defRPr>
            </a:pPr>
            <a:endParaRPr lang="pt-BR"/>
          </a:p>
        </c:txPr>
        <c:crossAx val="172081456"/>
        <c:crosses val="autoZero"/>
        <c:auto val="1"/>
        <c:lblAlgn val="ctr"/>
        <c:lblOffset val="100"/>
        <c:noMultiLvlLbl val="0"/>
      </c:catAx>
      <c:valAx>
        <c:axId val="17208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992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masis MT Pro" panose="02040504050005020304" pitchFamily="18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437836988595473"/>
          <c:y val="7.0909194978946211E-2"/>
          <c:w val="0.41007314183313565"/>
          <c:h val="0.906771553998228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masis MT Pro" panose="02040504050005020304" pitchFamily="18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Planilha3!$A$42:$A$62</c:f>
              <c:strCache>
                <c:ptCount val="21"/>
                <c:pt idx="0">
                  <c:v>Varas de Execução Penal</c:v>
                </c:pt>
                <c:pt idx="1">
                  <c:v>Varas Criminais</c:v>
                </c:pt>
                <c:pt idx="2">
                  <c:v>Varas Criminais - Tribunal do Júri</c:v>
                </c:pt>
                <c:pt idx="3">
                  <c:v>Varas de Execução de Títulos Extrajudiciais</c:v>
                </c:pt>
                <c:pt idx="4">
                  <c:v>Varas da Fazenda Pública</c:v>
                </c:pt>
                <c:pt idx="5">
                  <c:v>Varas de Sucessões e Registros Públicos</c:v>
                </c:pt>
                <c:pt idx="6">
                  <c:v>Outros</c:v>
                </c:pt>
                <c:pt idx="7">
                  <c:v>Varas dos Executivos Fiscais</c:v>
                </c:pt>
                <c:pt idx="8">
                  <c:v>Varas Criminais - Violência Doméstica</c:v>
                </c:pt>
                <c:pt idx="9">
                  <c:v>Varas de Competência Geral - De 401 até 600 CNOV</c:v>
                </c:pt>
                <c:pt idx="10">
                  <c:v>Varas Cíveis - Capital</c:v>
                </c:pt>
                <c:pt idx="11">
                  <c:v>Varas de Competência Geral - Até 400 CNOV</c:v>
                </c:pt>
                <c:pt idx="12">
                  <c:v>Varas de Competência Geral - Acima de 600 CNOV</c:v>
                </c:pt>
                <c:pt idx="13">
                  <c:v>Diretoria do Foro</c:v>
                </c:pt>
                <c:pt idx="14">
                  <c:v>Varas Cíveis Interior - Mais de 750 CNOV</c:v>
                </c:pt>
                <c:pt idx="15">
                  <c:v>Varas Cíveis Interior - Até 750 CNOV</c:v>
                </c:pt>
                <c:pt idx="16">
                  <c:v>Varas Cíveis Especializadas</c:v>
                </c:pt>
                <c:pt idx="17">
                  <c:v>CEJUSC</c:v>
                </c:pt>
                <c:pt idx="18">
                  <c:v>Juizados Especiais - Cíveis e Fazendários</c:v>
                </c:pt>
                <c:pt idx="19">
                  <c:v>Varas da Infância e Juventude</c:v>
                </c:pt>
                <c:pt idx="20">
                  <c:v>Juizados Especiais - Criminais</c:v>
                </c:pt>
              </c:strCache>
            </c:strRef>
          </c:cat>
          <c:val>
            <c:numRef>
              <c:f>Planilha3!$E$42:$E$62</c:f>
              <c:numCache>
                <c:formatCode>0.0%</c:formatCode>
                <c:ptCount val="21"/>
                <c:pt idx="0">
                  <c:v>9.1194968553459113E-2</c:v>
                </c:pt>
                <c:pt idx="1">
                  <c:v>0.1760519673962514</c:v>
                </c:pt>
                <c:pt idx="2">
                  <c:v>0.19127205199628597</c:v>
                </c:pt>
                <c:pt idx="3">
                  <c:v>0.19459623557984213</c:v>
                </c:pt>
                <c:pt idx="4">
                  <c:v>0.20374238855060225</c:v>
                </c:pt>
                <c:pt idx="5">
                  <c:v>0.26517003778617471</c:v>
                </c:pt>
                <c:pt idx="6">
                  <c:v>0.26923076923076922</c:v>
                </c:pt>
                <c:pt idx="7">
                  <c:v>0.27525374577090383</c:v>
                </c:pt>
                <c:pt idx="8">
                  <c:v>0.29417910447761192</c:v>
                </c:pt>
                <c:pt idx="9">
                  <c:v>0.31186855258959906</c:v>
                </c:pt>
                <c:pt idx="10">
                  <c:v>0.31344949463632416</c:v>
                </c:pt>
                <c:pt idx="11">
                  <c:v>0.33285714285714285</c:v>
                </c:pt>
                <c:pt idx="12">
                  <c:v>0.34823594924625112</c:v>
                </c:pt>
                <c:pt idx="13">
                  <c:v>0.4</c:v>
                </c:pt>
                <c:pt idx="14">
                  <c:v>0.40454995054401582</c:v>
                </c:pt>
                <c:pt idx="15">
                  <c:v>0.42440627650551316</c:v>
                </c:pt>
                <c:pt idx="16">
                  <c:v>0.43069776260902543</c:v>
                </c:pt>
                <c:pt idx="17">
                  <c:v>0.45928853754940713</c:v>
                </c:pt>
                <c:pt idx="18">
                  <c:v>0.51492508420767358</c:v>
                </c:pt>
                <c:pt idx="19">
                  <c:v>0.53034547152194211</c:v>
                </c:pt>
                <c:pt idx="20">
                  <c:v>0.58479532163742687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2-4C90-822C-E5BD4964A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2151480"/>
        <c:axId val="582147952"/>
      </c:barChart>
      <c:catAx>
        <c:axId val="582151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+mn-ea"/>
                <a:cs typeface="+mn-cs"/>
              </a:defRPr>
            </a:pPr>
            <a:endParaRPr lang="pt-BR"/>
          </a:p>
        </c:txPr>
        <c:crossAx val="582147952"/>
        <c:crosses val="autoZero"/>
        <c:auto val="1"/>
        <c:lblAlgn val="ctr"/>
        <c:lblOffset val="100"/>
        <c:noMultiLvlLbl val="0"/>
      </c:catAx>
      <c:valAx>
        <c:axId val="58214795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82151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532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57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891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3" name="Google Shape;6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474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6" name="Google Shape;7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2813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4158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8" name="Google Shape;8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724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0" name="Google Shape;90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548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3" name="Google Shape;9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908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5" name="Google Shape;104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0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Detalhamento das </a:t>
            </a:r>
            <a:r>
              <a:rPr lang="pt-BR" sz="1100" b="1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unidades</a:t>
            </a:r>
            <a:r>
              <a:rPr lang="pt-BR" sz="1100" b="0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com elevado número de processos físicos não movimentados, relacionado ao alvo total de processos na Autoinspeção.</a:t>
            </a:r>
            <a:endParaRPr lang="pt-BR"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8292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7" name="Google Shape;11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599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0" name="Google Shape;11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74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70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0" name="Google Shape;11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962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0" name="Google Shape;11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514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0" name="Google Shape;11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927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4" name="Google Shape;143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233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6" name="Google Shape;150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71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4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74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402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319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27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522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95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2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1950743" y="1944828"/>
            <a:ext cx="5242514" cy="98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Análise de Resultados</a:t>
            </a:r>
            <a:endParaRPr sz="3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6873902" y="3531212"/>
            <a:ext cx="25730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 a 17 de Setembro</a:t>
            </a:r>
            <a:endParaRPr dirty="0"/>
          </a:p>
        </p:txBody>
      </p:sp>
      <p:pic>
        <p:nvPicPr>
          <p:cNvPr id="7" name="Google Shape;203;p3">
            <a:extLst>
              <a:ext uri="{FF2B5EF4-FFF2-40B4-BE49-F238E27FC236}">
                <a16:creationId xmlns:a16="http://schemas.microsoft.com/office/drawing/2014/main" id="{362EFA8F-657D-4D63-A517-1F015A759A1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1614" y="4349364"/>
            <a:ext cx="1230787" cy="7274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"/>
          <p:cNvSpPr txBox="1"/>
          <p:nvPr/>
        </p:nvSpPr>
        <p:spPr>
          <a:xfrm>
            <a:off x="76394" y="342058"/>
            <a:ext cx="4416977" cy="297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262255" lvl="0" indent="457200" algn="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graphicFrame>
        <p:nvGraphicFramePr>
          <p:cNvPr id="609" name="Google Shape;609;p9"/>
          <p:cNvGraphicFramePr/>
          <p:nvPr>
            <p:extLst>
              <p:ext uri="{D42A27DB-BD31-4B8C-83A1-F6EECF244321}">
                <p14:modId xmlns:p14="http://schemas.microsoft.com/office/powerpoint/2010/main" val="4036141009"/>
              </p:ext>
            </p:extLst>
          </p:nvPr>
        </p:nvGraphicFramePr>
        <p:xfrm>
          <a:off x="853681" y="1164726"/>
          <a:ext cx="7593900" cy="346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42BDC606-0B26-4005-BB58-44E3E5E2C20B}"/>
              </a:ext>
            </a:extLst>
          </p:cNvPr>
          <p:cNvCxnSpPr>
            <a:cxnSpLocks/>
          </p:cNvCxnSpPr>
          <p:nvPr/>
        </p:nvCxnSpPr>
        <p:spPr>
          <a:xfrm>
            <a:off x="376518" y="899032"/>
            <a:ext cx="485544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ítulo 1">
            <a:extLst>
              <a:ext uri="{FF2B5EF4-FFF2-40B4-BE49-F238E27FC236}">
                <a16:creationId xmlns:a16="http://schemas.microsoft.com/office/drawing/2014/main" id="{3CCAC513-5A10-481E-A58C-26BC51328832}"/>
              </a:ext>
            </a:extLst>
          </p:cNvPr>
          <p:cNvSpPr txBox="1">
            <a:spLocks/>
          </p:cNvSpPr>
          <p:nvPr/>
        </p:nvSpPr>
        <p:spPr>
          <a:xfrm>
            <a:off x="311701" y="421973"/>
            <a:ext cx="48554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ea typeface="Bookman Old Style"/>
                <a:cs typeface="Bookman Old Style"/>
                <a:sym typeface="Bookman Old Style"/>
              </a:rPr>
              <a:t>Desempenho por Grupo de Processos</a:t>
            </a:r>
            <a:endParaRPr lang="pt-B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pic>
        <p:nvPicPr>
          <p:cNvPr id="73" name="Google Shape;203;p3">
            <a:extLst>
              <a:ext uri="{FF2B5EF4-FFF2-40B4-BE49-F238E27FC236}">
                <a16:creationId xmlns:a16="http://schemas.microsoft.com/office/drawing/2014/main" id="{11CFF24A-0CB6-4C17-8A1B-ECB00C9324E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1614" y="4349364"/>
            <a:ext cx="1230787" cy="72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Gráfico 68"/>
          <p:cNvGraphicFramePr/>
          <p:nvPr>
            <p:extLst>
              <p:ext uri="{D42A27DB-BD31-4B8C-83A1-F6EECF244321}">
                <p14:modId xmlns:p14="http://schemas.microsoft.com/office/powerpoint/2010/main" val="137144629"/>
              </p:ext>
            </p:extLst>
          </p:nvPr>
        </p:nvGraphicFramePr>
        <p:xfrm>
          <a:off x="1006683" y="960175"/>
          <a:ext cx="7287895" cy="401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6BAA8DFE-A9AB-49FA-8962-F7248D913007}"/>
              </a:ext>
            </a:extLst>
          </p:cNvPr>
          <p:cNvCxnSpPr>
            <a:cxnSpLocks/>
          </p:cNvCxnSpPr>
          <p:nvPr/>
        </p:nvCxnSpPr>
        <p:spPr>
          <a:xfrm>
            <a:off x="376518" y="914934"/>
            <a:ext cx="494290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ítulo 1">
            <a:extLst>
              <a:ext uri="{FF2B5EF4-FFF2-40B4-BE49-F238E27FC236}">
                <a16:creationId xmlns:a16="http://schemas.microsoft.com/office/drawing/2014/main" id="{5A236937-09D9-49F1-8CFD-D66575E062F9}"/>
              </a:ext>
            </a:extLst>
          </p:cNvPr>
          <p:cNvSpPr txBox="1">
            <a:spLocks/>
          </p:cNvSpPr>
          <p:nvPr/>
        </p:nvSpPr>
        <p:spPr>
          <a:xfrm>
            <a:off x="311701" y="421973"/>
            <a:ext cx="457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ea typeface="Bookman Old Style"/>
                <a:cs typeface="Bookman Old Style"/>
                <a:sym typeface="Bookman Old Style"/>
              </a:rPr>
              <a:t>Desempenho por Grupo (eficiência)</a:t>
            </a:r>
            <a:endParaRPr lang="pt-B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pic>
        <p:nvPicPr>
          <p:cNvPr id="72" name="Google Shape;203;p3">
            <a:extLst>
              <a:ext uri="{FF2B5EF4-FFF2-40B4-BE49-F238E27FC236}">
                <a16:creationId xmlns:a16="http://schemas.microsoft.com/office/drawing/2014/main" id="{DC1D11D8-77DE-4BFD-9A1F-E17F24C5964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1614" y="4349364"/>
            <a:ext cx="1230787" cy="72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2"/>
          <p:cNvSpPr txBox="1"/>
          <p:nvPr/>
        </p:nvSpPr>
        <p:spPr>
          <a:xfrm>
            <a:off x="76394" y="342058"/>
            <a:ext cx="4416977" cy="297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262255" lvl="0" indent="457200" algn="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graphicFrame>
        <p:nvGraphicFramePr>
          <p:cNvPr id="824" name="Google Shape;824;p12"/>
          <p:cNvGraphicFramePr/>
          <p:nvPr>
            <p:extLst>
              <p:ext uri="{D42A27DB-BD31-4B8C-83A1-F6EECF244321}">
                <p14:modId xmlns:p14="http://schemas.microsoft.com/office/powerpoint/2010/main" val="796841434"/>
              </p:ext>
            </p:extLst>
          </p:nvPr>
        </p:nvGraphicFramePr>
        <p:xfrm>
          <a:off x="269282" y="994229"/>
          <a:ext cx="8415850" cy="3668600"/>
        </p:xfrm>
        <a:graphic>
          <a:graphicData uri="http://schemas.openxmlformats.org/drawingml/2006/table">
            <a:tbl>
              <a:tblPr firstRow="1" firstCol="1" bandRow="1">
                <a:noFill/>
                <a:tableStyleId>{B0C9392F-D35D-4FF8-9808-650F65176F21}</a:tableStyleId>
              </a:tblPr>
              <a:tblGrid>
                <a:gridCol w="232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6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Diretoria</a:t>
                      </a:r>
                      <a:endParaRPr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Quantidade  Processos eletrônicos</a:t>
                      </a:r>
                      <a:endParaRPr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Total Impulsionados</a:t>
                      </a:r>
                      <a:endParaRPr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Total Movimentados</a:t>
                      </a:r>
                      <a:endParaRPr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Desempenho Impulsionados</a:t>
                      </a:r>
                      <a:endParaRPr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Desempenho Movimentados</a:t>
                      </a:r>
                      <a:endParaRPr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Cível do 1º Grau da Capital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12.744</a:t>
                      </a:r>
                      <a:endParaRPr lang="pt-BR" sz="1600" dirty="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4.315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11.527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33,9%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90,5%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Regional da Zona da Mata Sul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5.384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3.073</a:t>
                      </a:r>
                      <a:endParaRPr lang="pt-BR" sz="1600" dirty="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5.235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57,1%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97,2%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Cível Regional do Agreste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4.192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1.416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3.897</a:t>
                      </a:r>
                      <a:endParaRPr lang="pt-BR" sz="1600" dirty="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33,8%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93,0%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Regional da Zona da Mata Norte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4.027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1.875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3.704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46,6%</a:t>
                      </a:r>
                      <a:endParaRPr lang="pt-BR" sz="1600" dirty="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92,0%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Varas de Família e </a:t>
                      </a:r>
                      <a:r>
                        <a:rPr lang="pt-PT" sz="1000" u="none" strike="noStrike" cap="none" dirty="0" err="1">
                          <a:latin typeface="Amasis MT Pro" panose="02040504050005020304" pitchFamily="18" charset="0"/>
                        </a:rPr>
                        <a:t>Reg</a:t>
                      </a: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. Civil Capital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3.653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1.889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3.342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51,7%</a:t>
                      </a:r>
                      <a:endParaRPr lang="pt-BR" sz="1600" dirty="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91,5%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Infância e Juventude de 1º grau*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137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92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134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67,2%</a:t>
                      </a:r>
                      <a:endParaRPr lang="pt-BR" sz="1600" dirty="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97,8%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Não aderentes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72.605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33.193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59.964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45,7%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82,6%</a:t>
                      </a:r>
                      <a:endParaRPr lang="pt-BR" sz="1600" dirty="0">
                        <a:effectLst/>
                      </a:endParaRPr>
                    </a:p>
                  </a:txBody>
                  <a:tcPr marL="73025" marR="730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TJPE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102.742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45.853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87.803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44,6%</a:t>
                      </a:r>
                      <a:endParaRPr lang="pt-BR" sz="160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-91440"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85,5%</a:t>
                      </a:r>
                      <a:endParaRPr lang="pt-BR" sz="1600" dirty="0">
                        <a:effectLst/>
                      </a:endParaRPr>
                    </a:p>
                  </a:txBody>
                  <a:tcPr marL="73025" marR="730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88504D1E-DE55-4B63-AF80-854067BACD95}"/>
              </a:ext>
            </a:extLst>
          </p:cNvPr>
          <p:cNvCxnSpPr>
            <a:cxnSpLocks/>
          </p:cNvCxnSpPr>
          <p:nvPr/>
        </p:nvCxnSpPr>
        <p:spPr>
          <a:xfrm>
            <a:off x="432177" y="620736"/>
            <a:ext cx="3615037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ítulo 1">
            <a:extLst>
              <a:ext uri="{FF2B5EF4-FFF2-40B4-BE49-F238E27FC236}">
                <a16:creationId xmlns:a16="http://schemas.microsoft.com/office/drawing/2014/main" id="{F8ECA118-D968-4F86-9D7E-2B68DBFF830E}"/>
              </a:ext>
            </a:extLst>
          </p:cNvPr>
          <p:cNvSpPr txBox="1">
            <a:spLocks/>
          </p:cNvSpPr>
          <p:nvPr/>
        </p:nvSpPr>
        <p:spPr>
          <a:xfrm>
            <a:off x="367360" y="143677"/>
            <a:ext cx="367985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ea typeface="Bookman Old Style"/>
                <a:cs typeface="Bookman Old Style"/>
                <a:sym typeface="Bookman Old Style"/>
              </a:rPr>
              <a:t>Desempenho por Diretoria</a:t>
            </a:r>
            <a:endParaRPr lang="pt-B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1"/>
          <p:cNvSpPr txBox="1"/>
          <p:nvPr/>
        </p:nvSpPr>
        <p:spPr>
          <a:xfrm>
            <a:off x="0" y="756395"/>
            <a:ext cx="4416900" cy="29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262255" lvl="0" indent="457200" algn="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813567C0-973D-4B49-AE95-B27FA8FF9C37}"/>
              </a:ext>
            </a:extLst>
          </p:cNvPr>
          <p:cNvCxnSpPr>
            <a:cxnSpLocks/>
          </p:cNvCxnSpPr>
          <p:nvPr/>
        </p:nvCxnSpPr>
        <p:spPr>
          <a:xfrm>
            <a:off x="432177" y="620736"/>
            <a:ext cx="3615037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ítulo 1">
            <a:extLst>
              <a:ext uri="{FF2B5EF4-FFF2-40B4-BE49-F238E27FC236}">
                <a16:creationId xmlns:a16="http://schemas.microsoft.com/office/drawing/2014/main" id="{EB897055-CF1E-4358-A01F-F09BBFE8D618}"/>
              </a:ext>
            </a:extLst>
          </p:cNvPr>
          <p:cNvSpPr txBox="1">
            <a:spLocks/>
          </p:cNvSpPr>
          <p:nvPr/>
        </p:nvSpPr>
        <p:spPr>
          <a:xfrm>
            <a:off x="367360" y="143677"/>
            <a:ext cx="367985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ea typeface="Bookman Old Style"/>
                <a:cs typeface="Bookman Old Style"/>
                <a:sym typeface="Bookman Old Style"/>
              </a:rPr>
              <a:t>Desempenho por Diretoria</a:t>
            </a:r>
            <a:endParaRPr lang="pt-B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pic>
        <p:nvPicPr>
          <p:cNvPr id="72" name="Google Shape;203;p3">
            <a:extLst>
              <a:ext uri="{FF2B5EF4-FFF2-40B4-BE49-F238E27FC236}">
                <a16:creationId xmlns:a16="http://schemas.microsoft.com/office/drawing/2014/main" id="{71206765-384E-45C4-8514-A5349C2E8B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614" y="4349364"/>
            <a:ext cx="1230787" cy="72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C3185A8-0473-45FE-B283-ADCE23531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0" y="670001"/>
            <a:ext cx="7049496" cy="42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6" name="Google Shape;896;p13"/>
          <p:cNvGraphicFramePr/>
          <p:nvPr>
            <p:extLst>
              <p:ext uri="{D42A27DB-BD31-4B8C-83A1-F6EECF244321}">
                <p14:modId xmlns:p14="http://schemas.microsoft.com/office/powerpoint/2010/main" val="58996528"/>
              </p:ext>
            </p:extLst>
          </p:nvPr>
        </p:nvGraphicFramePr>
        <p:xfrm>
          <a:off x="848299" y="1366754"/>
          <a:ext cx="7083875" cy="2844500"/>
        </p:xfrm>
        <a:graphic>
          <a:graphicData uri="http://schemas.openxmlformats.org/drawingml/2006/table">
            <a:tbl>
              <a:tblPr firstRow="1" firstCol="1" bandRow="1">
                <a:noFill/>
                <a:tableStyleId>{B0C9392F-D35D-4FF8-9808-650F65176F21}</a:tableStyleId>
              </a:tblPr>
              <a:tblGrid>
                <a:gridCol w="223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2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Grupo</a:t>
                      </a:r>
                      <a:endParaRPr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Quantidade de Processos</a:t>
                      </a:r>
                      <a:endParaRPr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Não Movimentados</a:t>
                      </a:r>
                      <a:endParaRPr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% de NÃO Movimentados</a:t>
                      </a:r>
                      <a:endParaRPr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GRUPO - 1 (</a:t>
                      </a:r>
                      <a:r>
                        <a:rPr lang="pt-PT" sz="1000" u="none" strike="noStrike" cap="none" dirty="0" err="1">
                          <a:latin typeface="Amasis MT Pro" panose="02040504050005020304" pitchFamily="18" charset="0"/>
                        </a:rPr>
                        <a:t>PJe</a:t>
                      </a: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)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98.253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13.328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13,6%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GRUPO - 2 (</a:t>
                      </a:r>
                      <a:r>
                        <a:rPr lang="pt-PT" sz="1000" u="none" strike="noStrike" cap="none" dirty="0" err="1">
                          <a:latin typeface="Amasis MT Pro" panose="02040504050005020304" pitchFamily="18" charset="0"/>
                        </a:rPr>
                        <a:t>Fisicos</a:t>
                      </a: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)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>
                          <a:latin typeface="Amasis MT Pro" panose="02040504050005020304" pitchFamily="18" charset="0"/>
                        </a:rPr>
                        <a:t>103.391</a:t>
                      </a:r>
                      <a:endParaRPr sz="1000" u="none" strike="noStrike" cap="none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41.757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40,4%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GRUPO - 3 (</a:t>
                      </a:r>
                      <a:r>
                        <a:rPr lang="pt-PT" sz="1000" u="none" strike="noStrike" cap="none" dirty="0" err="1">
                          <a:latin typeface="Amasis MT Pro" panose="02040504050005020304" pitchFamily="18" charset="0"/>
                        </a:rPr>
                        <a:t>PJe</a:t>
                      </a: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)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4.489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1.611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35,9%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GRUPO - 4 (Físicos)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>
                          <a:latin typeface="Amasis MT Pro" panose="02040504050005020304" pitchFamily="18" charset="0"/>
                        </a:rPr>
                        <a:t>7.301</a:t>
                      </a:r>
                      <a:endParaRPr sz="1000" u="none" strike="noStrike" cap="none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>
                          <a:latin typeface="Amasis MT Pro" panose="02040504050005020304" pitchFamily="18" charset="0"/>
                        </a:rPr>
                        <a:t>3.339</a:t>
                      </a:r>
                      <a:endParaRPr sz="1000" u="none" strike="noStrike" cap="none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45,7%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TJPE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213.434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60.035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28,1%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24D5A1A5-1E58-447A-A1AF-2EF3C43F5384}"/>
              </a:ext>
            </a:extLst>
          </p:cNvPr>
          <p:cNvCxnSpPr>
            <a:cxnSpLocks/>
          </p:cNvCxnSpPr>
          <p:nvPr/>
        </p:nvCxnSpPr>
        <p:spPr>
          <a:xfrm>
            <a:off x="432177" y="636639"/>
            <a:ext cx="761454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Título 1">
            <a:extLst>
              <a:ext uri="{FF2B5EF4-FFF2-40B4-BE49-F238E27FC236}">
                <a16:creationId xmlns:a16="http://schemas.microsoft.com/office/drawing/2014/main" id="{0CA0FE7E-8536-4894-9776-2ACCE39601A3}"/>
              </a:ext>
            </a:extLst>
          </p:cNvPr>
          <p:cNvSpPr txBox="1">
            <a:spLocks/>
          </p:cNvSpPr>
          <p:nvPr/>
        </p:nvSpPr>
        <p:spPr>
          <a:xfrm>
            <a:off x="367359" y="143677"/>
            <a:ext cx="83444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262255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 i="0" u="none" strike="noStrike" cap="none" dirty="0">
                <a:solidFill>
                  <a:schemeClr val="accent5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Processos não impulsionados nem movimentados por grupo</a:t>
            </a:r>
            <a:endParaRPr lang="pt-BR" sz="2000" b="0" i="0" u="none" strike="noStrike" cap="none" dirty="0">
              <a:solidFill>
                <a:schemeClr val="accent5"/>
              </a:solidFill>
              <a:latin typeface="Amasis MT Pro" panose="020405040500050203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203;p3">
            <a:extLst>
              <a:ext uri="{FF2B5EF4-FFF2-40B4-BE49-F238E27FC236}">
                <a16:creationId xmlns:a16="http://schemas.microsoft.com/office/drawing/2014/main" id="{BA2BD38E-EAA0-4243-B15C-568EA4E3F5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614" y="4349364"/>
            <a:ext cx="1230787" cy="72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4"/>
          <p:cNvSpPr txBox="1"/>
          <p:nvPr/>
        </p:nvSpPr>
        <p:spPr>
          <a:xfrm>
            <a:off x="106326" y="948076"/>
            <a:ext cx="5472282" cy="320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457200" marR="36830" lvl="0" indent="37401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+28%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dos processos sofreram </a:t>
            </a: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nenhuma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movimentação no período. </a:t>
            </a:r>
          </a:p>
          <a:p>
            <a:pPr marL="457200" marR="36830" lvl="0" indent="37401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600" b="0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Bookman Old Style"/>
              <a:cs typeface="Bookman Old Style"/>
              <a:sym typeface="Bookman Old Style"/>
            </a:endParaRPr>
          </a:p>
          <a:p>
            <a:pPr marL="457200" marR="36830" lvl="0" indent="374014" algn="just">
              <a:lnSpc>
                <a:spcPct val="115000"/>
              </a:lnSpc>
            </a:pPr>
            <a:r>
              <a:rPr lang="pt-PT" sz="1600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O pior cenário 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ocorreu nos grupos compostos por </a:t>
            </a: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processos físicos 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(2 e 4), em que uma grande parte dos processos nem sequer foi movimentada entre </a:t>
            </a:r>
            <a:r>
              <a:rPr lang="pt-PT" sz="1600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05.08.2021 a 17.09.2021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. </a:t>
            </a:r>
          </a:p>
          <a:p>
            <a:pPr marL="457200" marR="36830" lvl="2" indent="374014" algn="just">
              <a:lnSpc>
                <a:spcPct val="115000"/>
              </a:lnSpc>
            </a:pPr>
            <a:endParaRPr lang="pt-PT" sz="1600" dirty="0">
              <a:solidFill>
                <a:schemeClr val="tx1"/>
              </a:solidFill>
              <a:latin typeface="Amasis MT Pro" panose="02040504050005020304" pitchFamily="18" charset="0"/>
              <a:ea typeface="Bookman Old Style"/>
              <a:cs typeface="Bookman Old Style"/>
              <a:sym typeface="Bookman Old Style"/>
            </a:endParaRPr>
          </a:p>
          <a:p>
            <a:pPr marL="742950" marR="36830" lvl="2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ALVO = </a:t>
            </a: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110.692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processos físicos </a:t>
            </a:r>
            <a:endParaRPr lang="pt-PT" sz="1600" dirty="0">
              <a:solidFill>
                <a:schemeClr val="tx1"/>
              </a:solidFill>
              <a:latin typeface="Amasis MT Pro" panose="02040504050005020304" pitchFamily="18" charset="0"/>
              <a:ea typeface="Bookman Old Style"/>
              <a:cs typeface="Bookman Old Style"/>
              <a:sym typeface="Bookman Old Style"/>
            </a:endParaRPr>
          </a:p>
          <a:p>
            <a:pPr marL="742950" marR="36830" lvl="2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SEM QUALQUER MOVIMENTAÇÃO = </a:t>
            </a: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45.096 (40,7%) </a:t>
            </a:r>
            <a:endParaRPr lang="pt-PT" sz="1600" b="0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969" name="Google Shape;969;p14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067373" y="2194031"/>
            <a:ext cx="3076627" cy="2852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37A41646-7CCD-4617-9885-1ED674DCAE20}"/>
              </a:ext>
            </a:extLst>
          </p:cNvPr>
          <p:cNvCxnSpPr>
            <a:cxnSpLocks/>
          </p:cNvCxnSpPr>
          <p:nvPr/>
        </p:nvCxnSpPr>
        <p:spPr>
          <a:xfrm>
            <a:off x="432177" y="636639"/>
            <a:ext cx="761454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Título 1">
            <a:extLst>
              <a:ext uri="{FF2B5EF4-FFF2-40B4-BE49-F238E27FC236}">
                <a16:creationId xmlns:a16="http://schemas.microsoft.com/office/drawing/2014/main" id="{CB93B173-18FB-4898-A796-F995AB395C55}"/>
              </a:ext>
            </a:extLst>
          </p:cNvPr>
          <p:cNvSpPr txBox="1">
            <a:spLocks/>
          </p:cNvSpPr>
          <p:nvPr/>
        </p:nvSpPr>
        <p:spPr>
          <a:xfrm>
            <a:off x="367359" y="143677"/>
            <a:ext cx="83444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262255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 i="0" u="none" strike="noStrike" cap="none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Processos não impulsionados nem movimentados por grupo</a:t>
            </a:r>
            <a:endParaRPr lang="pt-BR" sz="2000" b="0" i="0" u="none" strike="noStrike" cap="none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5"/>
          <p:cNvSpPr txBox="1"/>
          <p:nvPr/>
        </p:nvSpPr>
        <p:spPr>
          <a:xfrm>
            <a:off x="179871" y="856788"/>
            <a:ext cx="8163345" cy="163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36830" lvl="0" indent="37401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Análise por Classe e por Fase </a:t>
            </a:r>
            <a:r>
              <a:rPr lang="pt-PT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dos</a:t>
            </a: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45.096 processos Físicos que não sofreram nenhuma movimentação.</a:t>
            </a:r>
          </a:p>
          <a:p>
            <a:pPr marL="457200" marR="36830" lvl="0" indent="37401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600" b="0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Bookman Old Style"/>
              <a:cs typeface="Bookman Old Style"/>
              <a:sym typeface="Bookman Old Style"/>
            </a:endParaRPr>
          </a:p>
          <a:p>
            <a:pPr marL="457200" marR="36830" lvl="0" indent="37401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Top10:</a:t>
            </a:r>
            <a:endParaRPr sz="1600" b="1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Calibri"/>
              <a:cs typeface="Calibri"/>
              <a:sym typeface="Calibri"/>
            </a:endParaRPr>
          </a:p>
          <a:p>
            <a:pPr marL="457200" marR="36830" lvl="0" indent="374014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.</a:t>
            </a:r>
            <a:endParaRPr sz="1600" b="0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41" name="Google Shape;1041;p15"/>
          <p:cNvGraphicFramePr/>
          <p:nvPr>
            <p:extLst>
              <p:ext uri="{D42A27DB-BD31-4B8C-83A1-F6EECF244321}">
                <p14:modId xmlns:p14="http://schemas.microsoft.com/office/powerpoint/2010/main" val="4194788159"/>
              </p:ext>
            </p:extLst>
          </p:nvPr>
        </p:nvGraphicFramePr>
        <p:xfrm>
          <a:off x="589365" y="2124497"/>
          <a:ext cx="7900450" cy="2593463"/>
        </p:xfrm>
        <a:graphic>
          <a:graphicData uri="http://schemas.openxmlformats.org/drawingml/2006/table">
            <a:tbl>
              <a:tblPr firstRow="1" firstCol="1" bandRow="1">
                <a:noFill/>
                <a:tableStyleId>{B0C9392F-D35D-4FF8-9808-650F65176F21}</a:tableStyleId>
              </a:tblPr>
              <a:tblGrid>
                <a:gridCol w="1849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5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FASE referência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Quantidade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 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CLASSE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Quantidade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*Atos de Secretaria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26.889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u="none" strike="noStrike" cap="none" dirty="0">
                          <a:solidFill>
                            <a:schemeClr val="bg1"/>
                          </a:solidFill>
                          <a:latin typeface="Amasis MT Pro" panose="02040504050005020304" pitchFamily="18" charset="0"/>
                        </a:rPr>
                        <a:t>Ação PENAL - PROCEDIMENTO ordinário</a:t>
                      </a:r>
                      <a:endParaRPr lang="pt-PT" sz="1000" b="1" u="none" strike="noStrike" cap="none" dirty="0">
                        <a:solidFill>
                          <a:schemeClr val="bg1"/>
                        </a:solidFill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13.044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8763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Conclusão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4.693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u="none" strike="noStrike" cap="none" dirty="0">
                          <a:solidFill>
                            <a:schemeClr val="bg1"/>
                          </a:solidFill>
                          <a:latin typeface="Amasis MT Pro" panose="02040504050005020304" pitchFamily="18" charset="0"/>
                        </a:rPr>
                        <a:t>PROCEDIMENTO COMUM cível</a:t>
                      </a:r>
                      <a:endParaRPr lang="pt-PT" sz="1000" b="1" u="none" strike="noStrike" cap="none" dirty="0">
                        <a:solidFill>
                          <a:schemeClr val="bg1"/>
                        </a:solidFill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7.347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Remessa Carga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1000" b="0" i="0" u="none" strike="noStrike" cap="none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rial"/>
                          <a:sym typeface="Arial"/>
                        </a:rPr>
                        <a:t>4.140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masis MT Pro" panose="02040504050005020304" pitchFamily="18" charset="0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u="none" strike="noStrike" cap="none" dirty="0">
                          <a:solidFill>
                            <a:schemeClr val="bg1"/>
                          </a:solidFill>
                          <a:latin typeface="Amasis MT Pro" panose="02040504050005020304" pitchFamily="18" charset="0"/>
                        </a:rPr>
                        <a:t>MEDIDAS PROTETIVAS DE urgência (LEI MARIA DA PENHA)</a:t>
                      </a:r>
                      <a:endParaRPr lang="pt-BR" sz="1000" b="1" u="none" strike="noStrike" cap="none" dirty="0">
                        <a:solidFill>
                          <a:schemeClr val="bg1"/>
                        </a:solidFill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4.762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Juntada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1000" b="0" i="0" u="none" strike="noStrike" cap="none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rial"/>
                          <a:sym typeface="Arial"/>
                        </a:rPr>
                        <a:t>1.607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masis MT Pro" panose="02040504050005020304" pitchFamily="18" charset="0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u="none" strike="noStrike" cap="none" dirty="0">
                          <a:solidFill>
                            <a:schemeClr val="bg1"/>
                          </a:solidFill>
                          <a:latin typeface="Amasis MT Pro" panose="02040504050005020304" pitchFamily="18" charset="0"/>
                        </a:rPr>
                        <a:t>Execução fiscal</a:t>
                      </a:r>
                      <a:endParaRPr lang="pt-PT" sz="1000" b="1" u="none" strike="noStrike" cap="none" dirty="0">
                        <a:solidFill>
                          <a:schemeClr val="bg1"/>
                        </a:solidFill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2.672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>
                          <a:latin typeface="Amasis MT Pro" panose="02040504050005020304" pitchFamily="18" charset="0"/>
                        </a:rPr>
                        <a:t>Devolução de Conclusão</a:t>
                      </a:r>
                      <a:endParaRPr sz="1000" u="none" strike="noStrike" cap="none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1000" b="0" i="0" u="none" strike="noStrike" cap="none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rial"/>
                          <a:sym typeface="Arial"/>
                        </a:rPr>
                        <a:t>1.395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masis MT Pro" panose="02040504050005020304" pitchFamily="18" charset="0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u="none" strike="noStrike" cap="none" dirty="0">
                          <a:solidFill>
                            <a:schemeClr val="bg1"/>
                          </a:solidFill>
                          <a:latin typeface="Amasis MT Pro" panose="02040504050005020304" pitchFamily="18" charset="0"/>
                        </a:rPr>
                        <a:t>PROCEDIMENTO ESPECIAL DA LEI antitóxicos</a:t>
                      </a:r>
                      <a:endParaRPr lang="pt-BR" sz="1000" b="1" u="none" strike="noStrike" cap="none" dirty="0">
                        <a:solidFill>
                          <a:schemeClr val="bg1"/>
                        </a:solidFill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2.014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Devolução de Remessa Carga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1000" b="0" i="0" u="none" strike="noStrike" cap="none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rial"/>
                          <a:sym typeface="Arial"/>
                        </a:rPr>
                        <a:t>1.276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masis MT Pro" panose="02040504050005020304" pitchFamily="18" charset="0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u="none" strike="noStrike" cap="none" dirty="0">
                          <a:solidFill>
                            <a:schemeClr val="bg1"/>
                          </a:solidFill>
                          <a:latin typeface="Amasis MT Pro" panose="02040504050005020304" pitchFamily="18" charset="0"/>
                        </a:rPr>
                        <a:t>Ação PENAL - PROCEDIMENTO SUMÁRIO</a:t>
                      </a:r>
                      <a:endParaRPr lang="pt-PT" sz="1000" b="1" u="none" strike="noStrike" cap="none" dirty="0">
                        <a:solidFill>
                          <a:schemeClr val="bg1"/>
                        </a:solidFill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1.935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>
                          <a:latin typeface="Amasis MT Pro" panose="02040504050005020304" pitchFamily="18" charset="0"/>
                        </a:rPr>
                        <a:t>Expedição de Documentos</a:t>
                      </a:r>
                      <a:endParaRPr sz="1000" u="none" strike="noStrike" cap="none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1000" b="0" i="0" u="none" strike="noStrike" cap="none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rial"/>
                          <a:sym typeface="Arial"/>
                        </a:rPr>
                        <a:t>1.182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masis MT Pro" panose="02040504050005020304" pitchFamily="18" charset="0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u="none" strike="noStrike" cap="none" dirty="0">
                          <a:solidFill>
                            <a:schemeClr val="bg1"/>
                          </a:solidFill>
                          <a:latin typeface="Amasis MT Pro" panose="02040504050005020304" pitchFamily="18" charset="0"/>
                        </a:rPr>
                        <a:t>Ação PENAL DE competência DO JÚRI</a:t>
                      </a:r>
                      <a:endParaRPr lang="pt-BR" sz="1000" b="1" u="none" strike="noStrike" cap="none" dirty="0">
                        <a:solidFill>
                          <a:schemeClr val="bg1"/>
                        </a:solidFill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1.470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Sentença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1000" b="0" i="0" u="none" strike="noStrike" cap="none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rial"/>
                          <a:sym typeface="Arial"/>
                        </a:rPr>
                        <a:t>911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masis MT Pro" panose="02040504050005020304" pitchFamily="18" charset="0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u="none" strike="noStrike" cap="none" dirty="0">
                          <a:solidFill>
                            <a:schemeClr val="bg1"/>
                          </a:solidFill>
                          <a:latin typeface="Amasis MT Pro" panose="02040504050005020304" pitchFamily="18" charset="0"/>
                        </a:rPr>
                        <a:t>EMBARGOS à execução</a:t>
                      </a:r>
                      <a:endParaRPr lang="pt-PT" sz="1000" b="1" u="none" strike="noStrike" cap="none" dirty="0">
                        <a:solidFill>
                          <a:schemeClr val="bg1"/>
                        </a:solidFill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1.119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 err="1">
                          <a:latin typeface="Amasis MT Pro" panose="02040504050005020304" pitchFamily="18" charset="0"/>
                        </a:rPr>
                        <a:t>Desarquivamento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1000" b="0" i="0" u="none" strike="noStrike" cap="none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rial"/>
                          <a:sym typeface="Arial"/>
                        </a:rPr>
                        <a:t>521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masis MT Pro" panose="02040504050005020304" pitchFamily="18" charset="0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u="none" strike="noStrike" cap="none" dirty="0">
                          <a:solidFill>
                            <a:schemeClr val="bg1"/>
                          </a:solidFill>
                          <a:latin typeface="Amasis MT Pro" panose="02040504050005020304" pitchFamily="18" charset="0"/>
                        </a:rPr>
                        <a:t>PROCEDIMENTO sumário</a:t>
                      </a:r>
                      <a:endParaRPr lang="pt-PT" sz="1000" b="1" u="none" strike="noStrike" cap="none" dirty="0">
                        <a:solidFill>
                          <a:schemeClr val="bg1"/>
                        </a:solidFill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1.066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Recebimento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1000" b="0" i="0" u="none" strike="noStrike" cap="none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rial"/>
                          <a:sym typeface="Arial"/>
                        </a:rPr>
                        <a:t>521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masis MT Pro" panose="02040504050005020304" pitchFamily="18" charset="0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u="none" strike="noStrike" cap="none" dirty="0">
                          <a:solidFill>
                            <a:schemeClr val="bg1"/>
                          </a:solidFill>
                          <a:latin typeface="Amasis MT Pro" panose="02040504050005020304" pitchFamily="18" charset="0"/>
                        </a:rPr>
                        <a:t>Inventário</a:t>
                      </a:r>
                      <a:endParaRPr lang="pt-PT" sz="1000" b="1" u="none" strike="noStrike" cap="none" dirty="0">
                        <a:solidFill>
                          <a:schemeClr val="bg1"/>
                        </a:solidFill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1.033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Total (10 Mais relevantes)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1000" b="0" i="0" u="none" strike="noStrike" cap="none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rial"/>
                          <a:sym typeface="Arial"/>
                        </a:rPr>
                        <a:t>43.135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masis MT Pro" panose="02040504050005020304" pitchFamily="18" charset="0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u="none" strike="noStrike" cap="none" dirty="0">
                          <a:solidFill>
                            <a:schemeClr val="bg1"/>
                          </a:solidFill>
                          <a:latin typeface="Amasis MT Pro" panose="02040504050005020304" pitchFamily="18" charset="0"/>
                        </a:rPr>
                        <a:t>Total (10 Mais relevantes)</a:t>
                      </a:r>
                      <a:endParaRPr sz="1000" b="1" u="none" strike="noStrike" cap="none" dirty="0">
                        <a:solidFill>
                          <a:schemeClr val="bg1"/>
                        </a:solidFill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36.462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E6197FDB-147D-4696-9A11-0266ED420BD2}"/>
              </a:ext>
            </a:extLst>
          </p:cNvPr>
          <p:cNvCxnSpPr>
            <a:cxnSpLocks/>
          </p:cNvCxnSpPr>
          <p:nvPr/>
        </p:nvCxnSpPr>
        <p:spPr>
          <a:xfrm>
            <a:off x="432177" y="636639"/>
            <a:ext cx="761454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ítulo 1">
            <a:extLst>
              <a:ext uri="{FF2B5EF4-FFF2-40B4-BE49-F238E27FC236}">
                <a16:creationId xmlns:a16="http://schemas.microsoft.com/office/drawing/2014/main" id="{CE84FBF5-9D27-499C-A86C-96FA6EE0A765}"/>
              </a:ext>
            </a:extLst>
          </p:cNvPr>
          <p:cNvSpPr txBox="1">
            <a:spLocks/>
          </p:cNvSpPr>
          <p:nvPr/>
        </p:nvSpPr>
        <p:spPr>
          <a:xfrm>
            <a:off x="367359" y="143677"/>
            <a:ext cx="83444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262255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 i="0" u="none" strike="noStrike" cap="none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Processos não impulsionados nem movimentados por grupo</a:t>
            </a:r>
            <a:endParaRPr lang="pt-BR" sz="2000" b="0" i="0" u="none" strike="noStrike" cap="none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203;p3">
            <a:extLst>
              <a:ext uri="{FF2B5EF4-FFF2-40B4-BE49-F238E27FC236}">
                <a16:creationId xmlns:a16="http://schemas.microsoft.com/office/drawing/2014/main" id="{2B2DEFD5-B97D-404B-9BCD-1B32E0F74EB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614" y="4349364"/>
            <a:ext cx="1230787" cy="72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3" name="Google Shape;1113;p16"/>
          <p:cNvGraphicFramePr/>
          <p:nvPr>
            <p:extLst>
              <p:ext uri="{D42A27DB-BD31-4B8C-83A1-F6EECF244321}">
                <p14:modId xmlns:p14="http://schemas.microsoft.com/office/powerpoint/2010/main" val="3362862912"/>
              </p:ext>
            </p:extLst>
          </p:nvPr>
        </p:nvGraphicFramePr>
        <p:xfrm>
          <a:off x="668510" y="1106550"/>
          <a:ext cx="7741575" cy="2959788"/>
        </p:xfrm>
        <a:graphic>
          <a:graphicData uri="http://schemas.openxmlformats.org/drawingml/2006/table">
            <a:tbl>
              <a:tblPr firstRow="1" firstCol="1" bandRow="1">
                <a:noFill/>
                <a:tableStyleId>{B0C9392F-D35D-4FF8-9808-650F65176F21}</a:tableStyleId>
              </a:tblPr>
              <a:tblGrid>
                <a:gridCol w="470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Unidade</a:t>
                      </a:r>
                      <a:endParaRPr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Alvo</a:t>
                      </a:r>
                      <a:endParaRPr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Físicos não movimentados</a:t>
                      </a:r>
                      <a:endParaRPr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% Não movimentados</a:t>
                      </a:r>
                      <a:endParaRPr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Vara de </a:t>
                      </a:r>
                      <a:r>
                        <a:rPr lang="pt-PT" sz="1000" u="none" strike="noStrike" cap="none" dirty="0" err="1">
                          <a:latin typeface="Amasis MT Pro" panose="02040504050005020304" pitchFamily="18" charset="0"/>
                        </a:rPr>
                        <a:t>Viol</a:t>
                      </a: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. Dom. e Familiar contra a Mulher de Jaboatão dos Guararapes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2.717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1.599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58,9%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Primeira Vara Criminal da Comarca de Caruaru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1.456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1.217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83,6%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Segunda Vara Criminal da Comarca de Jaboatão dos Guararapes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1.045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866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>
                          <a:latin typeface="Amasis MT Pro" panose="02040504050005020304" pitchFamily="18" charset="0"/>
                        </a:rPr>
                        <a:t>82,9%</a:t>
                      </a:r>
                      <a:endParaRPr sz="1000" u="none" strike="noStrike" cap="none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Vara Única da Comarca de Cachoeirinha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1.131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794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70,2%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Vara Criminal da Comarca de Santa Cruz do Capibaribe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>
                          <a:latin typeface="Amasis MT Pro" panose="02040504050005020304" pitchFamily="18" charset="0"/>
                        </a:rPr>
                        <a:t>972</a:t>
                      </a:r>
                      <a:endParaRPr sz="1000" u="none" strike="noStrike" cap="none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711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73,1%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Vara Única da Comarca de Ribeirão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1000" b="0" i="0" u="none" strike="noStrike" cap="none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rial"/>
                          <a:sym typeface="Arial"/>
                        </a:rPr>
                        <a:t>1.057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masis MT Pro" panose="02040504050005020304" pitchFamily="18" charset="0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1000" b="0" i="0" u="none" strike="noStrike" cap="none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rial"/>
                          <a:sym typeface="Arial"/>
                        </a:rPr>
                        <a:t>673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masis MT Pro" panose="02040504050005020304" pitchFamily="18" charset="0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1000" b="0" i="0" u="none" strike="noStrike" cap="none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rial"/>
                          <a:sym typeface="Arial"/>
                        </a:rPr>
                        <a:t>63,7%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masis MT Pro" panose="02040504050005020304" pitchFamily="18" charset="0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Vara Criminal da Comarca de Carpina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>
                          <a:latin typeface="Amasis MT Pro" panose="02040504050005020304" pitchFamily="18" charset="0"/>
                        </a:rPr>
                        <a:t>728</a:t>
                      </a:r>
                      <a:endParaRPr sz="1000" u="none" strike="noStrike" cap="none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627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86,1%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Segunda Vara de Executivo Fiscal Estadual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1000" b="0" i="0" u="none" strike="noStrike" cap="none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rial"/>
                          <a:sym typeface="Arial"/>
                        </a:rPr>
                        <a:t>1.094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masis MT Pro" panose="02040504050005020304" pitchFamily="18" charset="0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1000" b="0" i="0" u="none" strike="noStrike" cap="none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rial"/>
                          <a:sym typeface="Arial"/>
                        </a:rPr>
                        <a:t>606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masis MT Pro" panose="02040504050005020304" pitchFamily="18" charset="0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PT" sz="1000" b="0" i="0" u="none" strike="noStrike" cap="none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rial"/>
                          <a:sym typeface="Arial"/>
                        </a:rPr>
                        <a:t>55,4%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masis MT Pro" panose="02040504050005020304" pitchFamily="18" charset="0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Terceira Vara Criminal da Comarca de Caruaru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>
                          <a:latin typeface="Amasis MT Pro" panose="02040504050005020304" pitchFamily="18" charset="0"/>
                        </a:rPr>
                        <a:t>956</a:t>
                      </a:r>
                      <a:endParaRPr sz="1000" u="none" strike="noStrike" cap="none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>
                          <a:latin typeface="Amasis MT Pro" panose="02040504050005020304" pitchFamily="18" charset="0"/>
                        </a:rPr>
                        <a:t>567</a:t>
                      </a:r>
                      <a:endParaRPr sz="1000" u="none" strike="noStrike" cap="none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59,3%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Vara Única da Comarca de Floresta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953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536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56,2%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14" name="Google Shape;1114;p16"/>
          <p:cNvSpPr txBox="1"/>
          <p:nvPr/>
        </p:nvSpPr>
        <p:spPr>
          <a:xfrm>
            <a:off x="384201" y="4629195"/>
            <a:ext cx="8375597" cy="37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62255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Obs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.: </a:t>
            </a:r>
            <a:r>
              <a:rPr lang="pt-PT" sz="12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As unidades com pior desempenho por entrância constam do relatório geral de atividades das unidades judiciárias. </a:t>
            </a:r>
            <a:endParaRPr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36825DB7-7ED2-4CEE-B626-790C93E7D6CA}"/>
              </a:ext>
            </a:extLst>
          </p:cNvPr>
          <p:cNvCxnSpPr>
            <a:cxnSpLocks/>
          </p:cNvCxnSpPr>
          <p:nvPr/>
        </p:nvCxnSpPr>
        <p:spPr>
          <a:xfrm>
            <a:off x="432177" y="613587"/>
            <a:ext cx="761454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ítulo 1">
            <a:extLst>
              <a:ext uri="{FF2B5EF4-FFF2-40B4-BE49-F238E27FC236}">
                <a16:creationId xmlns:a16="http://schemas.microsoft.com/office/drawing/2014/main" id="{771CBAD6-810C-4AA6-B661-EBABE194FC2D}"/>
              </a:ext>
            </a:extLst>
          </p:cNvPr>
          <p:cNvSpPr txBox="1">
            <a:spLocks/>
          </p:cNvSpPr>
          <p:nvPr/>
        </p:nvSpPr>
        <p:spPr>
          <a:xfrm>
            <a:off x="367359" y="120625"/>
            <a:ext cx="83444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262255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 i="0" u="none" strike="noStrike" cap="none" dirty="0">
                <a:solidFill>
                  <a:schemeClr val="accent5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Unidades com maior volume de processos não movimentados</a:t>
            </a:r>
            <a:endParaRPr lang="pt-BR" sz="2000" b="0" i="0" u="none" strike="noStrike" cap="none" dirty="0">
              <a:solidFill>
                <a:schemeClr val="accent5"/>
              </a:solidFill>
              <a:latin typeface="Amasis MT Pro" panose="020405040500050203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203;p3">
            <a:extLst>
              <a:ext uri="{FF2B5EF4-FFF2-40B4-BE49-F238E27FC236}">
                <a16:creationId xmlns:a16="http://schemas.microsoft.com/office/drawing/2014/main" id="{CAAE727A-8051-47B8-B8BB-0C7DAA63BD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614" y="4349364"/>
            <a:ext cx="1230787" cy="72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7"/>
          <p:cNvSpPr txBox="1"/>
          <p:nvPr/>
        </p:nvSpPr>
        <p:spPr>
          <a:xfrm>
            <a:off x="776086" y="783420"/>
            <a:ext cx="7032491" cy="75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8650" marR="3683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Relatadas</a:t>
            </a: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16.875 ocorrências 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nos processos alvo. </a:t>
            </a:r>
            <a:endParaRPr sz="1600" b="0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Calibri"/>
              <a:cs typeface="Calibri"/>
              <a:sym typeface="Calibri"/>
            </a:endParaRPr>
          </a:p>
          <a:p>
            <a:pPr marL="742950" marR="36830" lvl="0" indent="-28575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400" b="0" i="0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1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17"/>
          <p:cNvSpPr txBox="1"/>
          <p:nvPr/>
        </p:nvSpPr>
        <p:spPr>
          <a:xfrm>
            <a:off x="1115302" y="3316635"/>
            <a:ext cx="7326217" cy="35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62255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graphicFrame>
        <p:nvGraphicFramePr>
          <p:cNvPr id="1186" name="Google Shape;1186;p17"/>
          <p:cNvGraphicFramePr/>
          <p:nvPr>
            <p:extLst>
              <p:ext uri="{D42A27DB-BD31-4B8C-83A1-F6EECF244321}">
                <p14:modId xmlns:p14="http://schemas.microsoft.com/office/powerpoint/2010/main" val="3259625950"/>
              </p:ext>
            </p:extLst>
          </p:nvPr>
        </p:nvGraphicFramePr>
        <p:xfrm>
          <a:off x="1115302" y="1436914"/>
          <a:ext cx="6693275" cy="3123716"/>
        </p:xfrm>
        <a:graphic>
          <a:graphicData uri="http://schemas.openxmlformats.org/drawingml/2006/table">
            <a:tbl>
              <a:tblPr firstRow="1" firstCol="1" bandRow="1">
                <a:noFill/>
                <a:tableStyleId>{B0C9392F-D35D-4FF8-9808-650F65176F21}</a:tableStyleId>
              </a:tblPr>
              <a:tblGrid>
                <a:gridCol w="406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2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DESCRIÇÃO DA OCORRÊNCIA</a:t>
                      </a:r>
                      <a:endParaRPr lang="pt-PT"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u="none" strike="noStrike" cap="none" dirty="0">
                          <a:latin typeface="Amasis MT Pro" panose="02040504050005020304" pitchFamily="18" charset="0"/>
                        </a:rPr>
                        <a:t>QUANTIDADE DE OCORRÊNCIAS</a:t>
                      </a:r>
                      <a:endParaRPr lang="pt-PT" sz="11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Sentença em Execução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5.479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>
                          <a:latin typeface="Amasis MT Pro" panose="02040504050005020304" pitchFamily="18" charset="0"/>
                        </a:rPr>
                        <a:t>Aguardando trânsito em julgado</a:t>
                      </a:r>
                      <a:endParaRPr sz="1000" u="none" strike="noStrike" cap="none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3.520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Aguardando Cumprimento de Mandado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>
                          <a:latin typeface="Amasis MT Pro" panose="02040504050005020304" pitchFamily="18" charset="0"/>
                        </a:rPr>
                        <a:t>1.692</a:t>
                      </a:r>
                      <a:endParaRPr sz="1000" u="none" strike="noStrike" cap="none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>
                          <a:latin typeface="Amasis MT Pro" panose="02040504050005020304" pitchFamily="18" charset="0"/>
                        </a:rPr>
                        <a:t>Aguardando prazo para contrarrazões</a:t>
                      </a:r>
                      <a:endParaRPr sz="1000" u="none" strike="noStrike" cap="none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1.183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Processo em outro setor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1.134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Aguardando devolução de </a:t>
                      </a:r>
                      <a:r>
                        <a:rPr lang="pt-PT" sz="1000" u="none" strike="noStrike" cap="none" dirty="0" err="1">
                          <a:latin typeface="Amasis MT Pro" panose="02040504050005020304" pitchFamily="18" charset="0"/>
                        </a:rPr>
                        <a:t>ARs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1.088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>
                          <a:latin typeface="Amasis MT Pro" panose="02040504050005020304" pitchFamily="18" charset="0"/>
                        </a:rPr>
                        <a:t>Sentença Parcial</a:t>
                      </a:r>
                      <a:endParaRPr sz="1000" u="none" strike="noStrike" cap="none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923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Aguardando término de Migração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693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>
                          <a:latin typeface="Amasis MT Pro" panose="02040504050005020304" pitchFamily="18" charset="0"/>
                        </a:rPr>
                        <a:t>Sentença Anulada</a:t>
                      </a:r>
                      <a:endParaRPr sz="1000" u="none" strike="noStrike" cap="none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446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Execução sem sentença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396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Aguardando Audiência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288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Processo não localizado.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33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u="none" strike="noStrike" cap="none" dirty="0">
                          <a:latin typeface="Amasis MT Pro" panose="02040504050005020304" pitchFamily="18" charset="0"/>
                        </a:rPr>
                        <a:t>Total de Ocorrências</a:t>
                      </a:r>
                      <a:endParaRPr sz="1000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u="none" strike="noStrike" cap="none" dirty="0">
                          <a:latin typeface="Amasis MT Pro" panose="02040504050005020304" pitchFamily="18" charset="0"/>
                        </a:rPr>
                        <a:t>16.875</a:t>
                      </a:r>
                      <a:endParaRPr sz="1000" b="1" u="none" strike="noStrike" cap="none" dirty="0">
                        <a:latin typeface="Amasis MT Pro" panose="020405040500050203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600F517D-8B1D-4AA5-8312-D1730B5E6B1F}"/>
              </a:ext>
            </a:extLst>
          </p:cNvPr>
          <p:cNvCxnSpPr>
            <a:cxnSpLocks/>
          </p:cNvCxnSpPr>
          <p:nvPr/>
        </p:nvCxnSpPr>
        <p:spPr>
          <a:xfrm>
            <a:off x="432177" y="620736"/>
            <a:ext cx="3615037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" name="Título 1">
            <a:extLst>
              <a:ext uri="{FF2B5EF4-FFF2-40B4-BE49-F238E27FC236}">
                <a16:creationId xmlns:a16="http://schemas.microsoft.com/office/drawing/2014/main" id="{D1115228-EB4E-4F07-B5DA-75DE5E25398B}"/>
              </a:ext>
            </a:extLst>
          </p:cNvPr>
          <p:cNvSpPr txBox="1">
            <a:spLocks/>
          </p:cNvSpPr>
          <p:nvPr/>
        </p:nvSpPr>
        <p:spPr>
          <a:xfrm>
            <a:off x="367360" y="143677"/>
            <a:ext cx="367985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ea typeface="Bookman Old Style"/>
                <a:cs typeface="Bookman Old Style"/>
                <a:sym typeface="Bookman Old Style"/>
              </a:rPr>
              <a:t>Ocorrências (justificativas)</a:t>
            </a:r>
            <a:endParaRPr lang="pt-B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pic>
        <p:nvPicPr>
          <p:cNvPr id="75" name="Google Shape;203;p3">
            <a:extLst>
              <a:ext uri="{FF2B5EF4-FFF2-40B4-BE49-F238E27FC236}">
                <a16:creationId xmlns:a16="http://schemas.microsoft.com/office/drawing/2014/main" id="{03A79CB7-E246-4FF0-8FBE-E6A708300A5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614" y="4349364"/>
            <a:ext cx="1230787" cy="72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8"/>
          <p:cNvSpPr/>
          <p:nvPr/>
        </p:nvSpPr>
        <p:spPr>
          <a:xfrm>
            <a:off x="74428" y="144324"/>
            <a:ext cx="9069571" cy="4815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18"/>
          <p:cNvSpPr txBox="1"/>
          <p:nvPr/>
        </p:nvSpPr>
        <p:spPr>
          <a:xfrm>
            <a:off x="4146950" y="2176475"/>
            <a:ext cx="1647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8" name="Google Shape;1308;p18"/>
          <p:cNvSpPr txBox="1"/>
          <p:nvPr/>
        </p:nvSpPr>
        <p:spPr>
          <a:xfrm>
            <a:off x="813889" y="1163698"/>
            <a:ext cx="7349417" cy="283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PT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Atraso no início dos Atos Preparatórios</a:t>
            </a:r>
            <a:endParaRPr sz="1600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PT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Dificuldades de </a:t>
            </a: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acesso</a:t>
            </a:r>
            <a:r>
              <a:rPr lang="pt-PT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aos Grupos no SICOR</a:t>
            </a:r>
            <a:endParaRPr sz="1600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Calibri"/>
              <a:cs typeface="Calibri"/>
              <a:sym typeface="Calibri"/>
            </a:endParaRPr>
          </a:p>
          <a:p>
            <a:pPr marL="285750" indent="-285750" algn="just">
              <a:lnSpc>
                <a:spcPct val="115000"/>
              </a:lnSpc>
              <a:spcBef>
                <a:spcPts val="900"/>
              </a:spcBef>
              <a:buSzPts val="1200"/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Iniciativas concorrentes </a:t>
            </a:r>
            <a:r>
              <a:rPr lang="pt-BR" sz="1600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atuando em paralelo à </a:t>
            </a:r>
            <a:r>
              <a:rPr lang="pt-BR" sz="1600" dirty="0" err="1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Autoinspeção</a:t>
            </a:r>
            <a:endParaRPr lang="pt-BR" sz="1600" dirty="0">
              <a:solidFill>
                <a:schemeClr val="tx1"/>
              </a:solidFill>
              <a:latin typeface="Amasis MT Pro" panose="020405040500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900"/>
              </a:spcBef>
              <a:buSzPts val="12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Adequação a </a:t>
            </a:r>
            <a:r>
              <a:rPr lang="pt-BR" sz="1600" b="1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Nova Lei de Custas</a:t>
            </a:r>
            <a:endParaRPr lang="pt-BR" sz="1600" b="1" dirty="0">
              <a:solidFill>
                <a:schemeClr val="tx1"/>
              </a:solidFill>
              <a:latin typeface="Amasis MT Pro" panose="02040504050005020304" pitchFamily="18" charset="0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PT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Processos “</a:t>
            </a: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Em Migração para o PJe</a:t>
            </a:r>
            <a:r>
              <a:rPr lang="pt-PT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”</a:t>
            </a:r>
            <a:endParaRPr sz="1600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Calibri"/>
              <a:cs typeface="Calibri"/>
              <a:sym typeface="Calibri"/>
            </a:endParaRPr>
          </a:p>
          <a:p>
            <a:pPr marL="285750" indent="-285750" algn="just">
              <a:lnSpc>
                <a:spcPct val="115000"/>
              </a:lnSpc>
              <a:spcBef>
                <a:spcPts val="900"/>
              </a:spcBef>
              <a:buSzPts val="12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Processos com </a:t>
            </a:r>
            <a:r>
              <a:rPr lang="pt-BR" sz="1600" b="1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inconsistências</a:t>
            </a:r>
            <a:r>
              <a:rPr lang="pt-BR" sz="1600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no lançamento de despacho</a:t>
            </a:r>
            <a:endParaRPr lang="pt-BR" sz="1600" dirty="0">
              <a:solidFill>
                <a:schemeClr val="tx1"/>
              </a:solidFill>
              <a:latin typeface="Amasis MT Pro" panose="02040504050005020304" pitchFamily="18" charset="0"/>
            </a:endParaRPr>
          </a:p>
          <a:p>
            <a:pPr marL="171450" marR="0" lvl="0" indent="-17145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endParaRPr sz="2000" dirty="0"/>
          </a:p>
        </p:txBody>
      </p:sp>
      <p:cxnSp>
        <p:nvCxnSpPr>
          <p:cNvPr id="120" name="Conector reto 119">
            <a:extLst>
              <a:ext uri="{FF2B5EF4-FFF2-40B4-BE49-F238E27FC236}">
                <a16:creationId xmlns:a16="http://schemas.microsoft.com/office/drawing/2014/main" id="{C3EE41DD-E0EB-4E05-AD68-EB3F150C67C2}"/>
              </a:ext>
            </a:extLst>
          </p:cNvPr>
          <p:cNvCxnSpPr>
            <a:cxnSpLocks/>
          </p:cNvCxnSpPr>
          <p:nvPr/>
        </p:nvCxnSpPr>
        <p:spPr>
          <a:xfrm>
            <a:off x="432177" y="620736"/>
            <a:ext cx="526890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1" name="Título 1">
            <a:extLst>
              <a:ext uri="{FF2B5EF4-FFF2-40B4-BE49-F238E27FC236}">
                <a16:creationId xmlns:a16="http://schemas.microsoft.com/office/drawing/2014/main" id="{71306A5C-FDF0-49CF-9C70-0DB233D0AA66}"/>
              </a:ext>
            </a:extLst>
          </p:cNvPr>
          <p:cNvSpPr txBox="1">
            <a:spLocks/>
          </p:cNvSpPr>
          <p:nvPr/>
        </p:nvSpPr>
        <p:spPr>
          <a:xfrm>
            <a:off x="367360" y="143677"/>
            <a:ext cx="46976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ea typeface="Bookman Old Style"/>
                <a:cs typeface="Bookman Old Style"/>
                <a:sym typeface="Bookman Old Style"/>
              </a:rPr>
              <a:t>Gargalos e Problemas Identificados</a:t>
            </a:r>
            <a:endParaRPr lang="pt-B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pic>
        <p:nvPicPr>
          <p:cNvPr id="124" name="Google Shape;203;p3">
            <a:extLst>
              <a:ext uri="{FF2B5EF4-FFF2-40B4-BE49-F238E27FC236}">
                <a16:creationId xmlns:a16="http://schemas.microsoft.com/office/drawing/2014/main" id="{0DD2BC95-83DD-4C07-84E0-EEBAEF24BD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614" y="4349364"/>
            <a:ext cx="1230787" cy="72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Picture 4" descr="Dia do Professor: Os desafios em defesa do ensino público e de qualidade  para todos">
            <a:extLst>
              <a:ext uri="{FF2B5EF4-FFF2-40B4-BE49-F238E27FC236}">
                <a16:creationId xmlns:a16="http://schemas.microsoft.com/office/drawing/2014/main" id="{BFD3273E-61F5-42FD-BA81-EB727C3F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74" y="0"/>
            <a:ext cx="2918126" cy="13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/>
        </p:nvSpPr>
        <p:spPr>
          <a:xfrm>
            <a:off x="260101" y="1237129"/>
            <a:ext cx="4119256" cy="298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O Projeto é uma iniciativa conjunta da  </a:t>
            </a: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Presidência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e da </a:t>
            </a: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Corregedoria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Geral de Justiça do Tribunal de Justiça de Pernambuco (TJPE) sob a coordenação da  </a:t>
            </a:r>
            <a:r>
              <a:rPr lang="pt-PT" sz="1600" b="0" i="0" u="none" strike="noStrike" cap="none" dirty="0" err="1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Coordenadoria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de Planejamento e Gestão Estratégica (</a:t>
            </a: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COPLAN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) e da </a:t>
            </a:r>
            <a:r>
              <a:rPr lang="pt-PT" sz="1600" b="0" i="0" u="none" strike="noStrike" cap="none" dirty="0" err="1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Coordenadoria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de </a:t>
            </a: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Governança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de Dados.</a:t>
            </a:r>
            <a:endParaRPr sz="3600" b="1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22558" r="22557"/>
          <a:stretch/>
        </p:blipFill>
        <p:spPr>
          <a:xfrm>
            <a:off x="5766458" y="2032212"/>
            <a:ext cx="3377542" cy="3030625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</p:pic>
      <p:sp>
        <p:nvSpPr>
          <p:cNvPr id="132" name="Título 1">
            <a:extLst>
              <a:ext uri="{FF2B5EF4-FFF2-40B4-BE49-F238E27FC236}">
                <a16:creationId xmlns:a16="http://schemas.microsoft.com/office/drawing/2014/main" id="{8CE2B0A0-ABB0-46AA-A6D6-6B218FE61752}"/>
              </a:ext>
            </a:extLst>
          </p:cNvPr>
          <p:cNvSpPr txBox="1">
            <a:spLocks/>
          </p:cNvSpPr>
          <p:nvPr/>
        </p:nvSpPr>
        <p:spPr>
          <a:xfrm>
            <a:off x="311700" y="421973"/>
            <a:ext cx="461376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ea typeface="Bookman Old Style"/>
                <a:cs typeface="Bookman Old Style"/>
                <a:sym typeface="Bookman Old Style"/>
              </a:rPr>
              <a:t>Semana de Autoinspeção 2021</a:t>
            </a:r>
            <a:endParaRPr lang="pt-B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cxnSp>
        <p:nvCxnSpPr>
          <p:cNvPr id="133" name="Conector reto 132">
            <a:extLst>
              <a:ext uri="{FF2B5EF4-FFF2-40B4-BE49-F238E27FC236}">
                <a16:creationId xmlns:a16="http://schemas.microsoft.com/office/drawing/2014/main" id="{5DCAE050-DD8B-4219-9A05-47A8B85FAC0D}"/>
              </a:ext>
            </a:extLst>
          </p:cNvPr>
          <p:cNvCxnSpPr>
            <a:cxnSpLocks/>
          </p:cNvCxnSpPr>
          <p:nvPr/>
        </p:nvCxnSpPr>
        <p:spPr>
          <a:xfrm>
            <a:off x="376518" y="899032"/>
            <a:ext cx="454894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8"/>
          <p:cNvSpPr/>
          <p:nvPr/>
        </p:nvSpPr>
        <p:spPr>
          <a:xfrm>
            <a:off x="74428" y="144324"/>
            <a:ext cx="9069571" cy="4815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18"/>
          <p:cNvSpPr txBox="1"/>
          <p:nvPr/>
        </p:nvSpPr>
        <p:spPr>
          <a:xfrm>
            <a:off x="4146950" y="2176475"/>
            <a:ext cx="1647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8" name="Google Shape;1308;p18"/>
          <p:cNvSpPr txBox="1"/>
          <p:nvPr/>
        </p:nvSpPr>
        <p:spPr>
          <a:xfrm>
            <a:off x="628153" y="1648103"/>
            <a:ext cx="837272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Situação excepcional vivenciada pelo Poder Judiciário em face da pandemia do </a:t>
            </a:r>
            <a:r>
              <a:rPr lang="pt-BR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Covid-19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Déficit na </a:t>
            </a:r>
            <a:r>
              <a:rPr lang="pt-BR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quantidade e qualificação </a:t>
            </a: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dos magistrados e servidores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Fluxo longo </a:t>
            </a: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para  arquivamento de processos de competência </a:t>
            </a:r>
            <a:r>
              <a:rPr lang="pt-BR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criminal</a:t>
            </a: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Processos de fluxo criminal e infância nos grupos das Diretorias Cíveis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Processos </a:t>
            </a:r>
            <a:r>
              <a:rPr lang="pt-BR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aguardando o cumprimento de mandados </a:t>
            </a: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pelos Oficiais de Justiça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Processos não aptos para baixa ou com pendências</a:t>
            </a:r>
            <a:endParaRPr sz="2000" dirty="0"/>
          </a:p>
        </p:txBody>
      </p:sp>
      <p:cxnSp>
        <p:nvCxnSpPr>
          <p:cNvPr id="120" name="Conector reto 119">
            <a:extLst>
              <a:ext uri="{FF2B5EF4-FFF2-40B4-BE49-F238E27FC236}">
                <a16:creationId xmlns:a16="http://schemas.microsoft.com/office/drawing/2014/main" id="{C3EE41DD-E0EB-4E05-AD68-EB3F150C67C2}"/>
              </a:ext>
            </a:extLst>
          </p:cNvPr>
          <p:cNvCxnSpPr>
            <a:cxnSpLocks/>
          </p:cNvCxnSpPr>
          <p:nvPr/>
        </p:nvCxnSpPr>
        <p:spPr>
          <a:xfrm>
            <a:off x="432177" y="620736"/>
            <a:ext cx="526890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1" name="Título 1">
            <a:extLst>
              <a:ext uri="{FF2B5EF4-FFF2-40B4-BE49-F238E27FC236}">
                <a16:creationId xmlns:a16="http://schemas.microsoft.com/office/drawing/2014/main" id="{71306A5C-FDF0-49CF-9C70-0DB233D0AA66}"/>
              </a:ext>
            </a:extLst>
          </p:cNvPr>
          <p:cNvSpPr txBox="1">
            <a:spLocks/>
          </p:cNvSpPr>
          <p:nvPr/>
        </p:nvSpPr>
        <p:spPr>
          <a:xfrm>
            <a:off x="367360" y="143677"/>
            <a:ext cx="46976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ea typeface="Bookman Old Style"/>
                <a:cs typeface="Bookman Old Style"/>
                <a:sym typeface="Bookman Old Style"/>
              </a:rPr>
              <a:t>Gargalos e Problemas Identificados</a:t>
            </a:r>
            <a:endParaRPr lang="pt-B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pic>
        <p:nvPicPr>
          <p:cNvPr id="124" name="Google Shape;203;p3">
            <a:extLst>
              <a:ext uri="{FF2B5EF4-FFF2-40B4-BE49-F238E27FC236}">
                <a16:creationId xmlns:a16="http://schemas.microsoft.com/office/drawing/2014/main" id="{0DD2BC95-83DD-4C07-84E0-EEBAEF24BD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614" y="4349364"/>
            <a:ext cx="1230787" cy="72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Picture 4" descr="Dia do Professor: Os desafios em defesa do ensino público e de qualidade  para todos">
            <a:extLst>
              <a:ext uri="{FF2B5EF4-FFF2-40B4-BE49-F238E27FC236}">
                <a16:creationId xmlns:a16="http://schemas.microsoft.com/office/drawing/2014/main" id="{BFD3273E-61F5-42FD-BA81-EB727C3F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74" y="0"/>
            <a:ext cx="2918126" cy="13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0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8"/>
          <p:cNvSpPr/>
          <p:nvPr/>
        </p:nvSpPr>
        <p:spPr>
          <a:xfrm>
            <a:off x="83316" y="163845"/>
            <a:ext cx="9069571" cy="4815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18"/>
          <p:cNvSpPr txBox="1"/>
          <p:nvPr/>
        </p:nvSpPr>
        <p:spPr>
          <a:xfrm>
            <a:off x="4146950" y="2176475"/>
            <a:ext cx="1647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8" name="Google Shape;1308;p18"/>
          <p:cNvSpPr txBox="1"/>
          <p:nvPr/>
        </p:nvSpPr>
        <p:spPr>
          <a:xfrm>
            <a:off x="832339" y="1047036"/>
            <a:ext cx="7479322" cy="264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Continuar o monitoramento </a:t>
            </a: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dos processos alvo da Autoinspeção;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Correicionar</a:t>
            </a: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as unidades judiciárias com baixa produtividade durante o período de autoinspeção;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Publicar Instruções Normativas </a:t>
            </a: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e/ou ofícios circulares com orientações acerca de normas e procedimentos que figuraram com dúvidas frequentes;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Ampliar o “Você sabia” via </a:t>
            </a:r>
            <a:r>
              <a:rPr lang="pt-BR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WhatsApp business</a:t>
            </a: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;</a:t>
            </a:r>
          </a:p>
          <a:p>
            <a:pPr marL="285750" indent="-285750" algn="just">
              <a:lnSpc>
                <a:spcPct val="115000"/>
              </a:lnSpc>
              <a:buSzPts val="1200"/>
              <a:buFont typeface="Wingdings" panose="05000000000000000000" pitchFamily="2" charset="2"/>
              <a:buChar char="§"/>
            </a:pP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Criar um </a:t>
            </a:r>
            <a:r>
              <a:rPr lang="pt-BR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calendário anual de iniciativas </a:t>
            </a: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(evitar concorrência com eventos da própria CGJ e da Escola Judicial).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pt-BR" sz="1600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Bookman Old Style"/>
              <a:cs typeface="Bookman Old Style"/>
              <a:sym typeface="Bookman Old Style"/>
            </a:endParaRPr>
          </a:p>
        </p:txBody>
      </p:sp>
      <p:cxnSp>
        <p:nvCxnSpPr>
          <p:cNvPr id="120" name="Conector reto 119">
            <a:extLst>
              <a:ext uri="{FF2B5EF4-FFF2-40B4-BE49-F238E27FC236}">
                <a16:creationId xmlns:a16="http://schemas.microsoft.com/office/drawing/2014/main" id="{C3EE41DD-E0EB-4E05-AD68-EB3F150C67C2}"/>
              </a:ext>
            </a:extLst>
          </p:cNvPr>
          <p:cNvCxnSpPr>
            <a:cxnSpLocks/>
          </p:cNvCxnSpPr>
          <p:nvPr/>
        </p:nvCxnSpPr>
        <p:spPr>
          <a:xfrm>
            <a:off x="432177" y="620736"/>
            <a:ext cx="526890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1" name="Título 1">
            <a:extLst>
              <a:ext uri="{FF2B5EF4-FFF2-40B4-BE49-F238E27FC236}">
                <a16:creationId xmlns:a16="http://schemas.microsoft.com/office/drawing/2014/main" id="{71306A5C-FDF0-49CF-9C70-0DB233D0AA66}"/>
              </a:ext>
            </a:extLst>
          </p:cNvPr>
          <p:cNvSpPr txBox="1">
            <a:spLocks/>
          </p:cNvSpPr>
          <p:nvPr/>
        </p:nvSpPr>
        <p:spPr>
          <a:xfrm>
            <a:off x="367360" y="143677"/>
            <a:ext cx="46976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ea typeface="Bookman Old Style"/>
                <a:cs typeface="Bookman Old Style"/>
                <a:sym typeface="Bookman Old Style"/>
              </a:rPr>
              <a:t>Ações Sugeridas</a:t>
            </a:r>
            <a:endParaRPr lang="pt-B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pic>
        <p:nvPicPr>
          <p:cNvPr id="19460" name="Picture 4" descr="5 dicas práticas e efetivas de como ter ideias inovadoras">
            <a:extLst>
              <a:ext uri="{FF2B5EF4-FFF2-40B4-BE49-F238E27FC236}">
                <a16:creationId xmlns:a16="http://schemas.microsoft.com/office/drawing/2014/main" id="{3A26CE24-9C9C-4B09-8A12-4A7A24D7A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37" y="3590925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35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8"/>
          <p:cNvSpPr/>
          <p:nvPr/>
        </p:nvSpPr>
        <p:spPr>
          <a:xfrm>
            <a:off x="83316" y="143677"/>
            <a:ext cx="9069571" cy="4815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18"/>
          <p:cNvSpPr txBox="1"/>
          <p:nvPr/>
        </p:nvSpPr>
        <p:spPr>
          <a:xfrm>
            <a:off x="4146950" y="2176475"/>
            <a:ext cx="1647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8" name="Google Shape;1308;p18"/>
          <p:cNvSpPr txBox="1"/>
          <p:nvPr/>
        </p:nvSpPr>
        <p:spPr>
          <a:xfrm>
            <a:off x="832339" y="1047036"/>
            <a:ext cx="7479322" cy="207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Ajustar o </a:t>
            </a:r>
            <a:r>
              <a:rPr lang="pt-BR" sz="1600" b="1" i="0" u="none" strike="noStrike" cap="none" dirty="0" err="1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Sicor</a:t>
            </a:r>
            <a:r>
              <a:rPr lang="pt-BR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(para que as Diretorias visualizem apenas os processos de suas competências. Retirar a ocorrência “Processo em execução” e Arquivamento provisório e suspensão sejam impulsionados nos grupos);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Criar e disponibilizar um </a:t>
            </a:r>
            <a:r>
              <a:rPr lang="pt-BR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relatório  no TJPE </a:t>
            </a:r>
            <a:r>
              <a:rPr lang="pt-BR" sz="1600" b="1" i="0" u="none" strike="noStrike" cap="none" dirty="0" err="1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Reports</a:t>
            </a:r>
            <a:r>
              <a:rPr lang="pt-BR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</a:t>
            </a: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da Taxa de Congestionamento Líquida;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Solicitar à Escola Judicial a realização de </a:t>
            </a:r>
            <a:r>
              <a:rPr lang="pt-BR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capacitações</a:t>
            </a:r>
            <a:r>
              <a:rPr lang="pt-BR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(metas, indicadores, fluxo de procedimentos, normas, uso de movimentos e tarefas no PJE, cálculos);</a:t>
            </a:r>
          </a:p>
        </p:txBody>
      </p:sp>
      <p:cxnSp>
        <p:nvCxnSpPr>
          <p:cNvPr id="120" name="Conector reto 119">
            <a:extLst>
              <a:ext uri="{FF2B5EF4-FFF2-40B4-BE49-F238E27FC236}">
                <a16:creationId xmlns:a16="http://schemas.microsoft.com/office/drawing/2014/main" id="{C3EE41DD-E0EB-4E05-AD68-EB3F150C67C2}"/>
              </a:ext>
            </a:extLst>
          </p:cNvPr>
          <p:cNvCxnSpPr>
            <a:cxnSpLocks/>
          </p:cNvCxnSpPr>
          <p:nvPr/>
        </p:nvCxnSpPr>
        <p:spPr>
          <a:xfrm>
            <a:off x="432177" y="620736"/>
            <a:ext cx="526890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1" name="Título 1">
            <a:extLst>
              <a:ext uri="{FF2B5EF4-FFF2-40B4-BE49-F238E27FC236}">
                <a16:creationId xmlns:a16="http://schemas.microsoft.com/office/drawing/2014/main" id="{71306A5C-FDF0-49CF-9C70-0DB233D0AA66}"/>
              </a:ext>
            </a:extLst>
          </p:cNvPr>
          <p:cNvSpPr txBox="1">
            <a:spLocks/>
          </p:cNvSpPr>
          <p:nvPr/>
        </p:nvSpPr>
        <p:spPr>
          <a:xfrm>
            <a:off x="367360" y="143677"/>
            <a:ext cx="46976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ea typeface="Bookman Old Style"/>
                <a:cs typeface="Bookman Old Style"/>
                <a:sym typeface="Bookman Old Style"/>
              </a:rPr>
              <a:t>Ações Sugeridas</a:t>
            </a:r>
            <a:endParaRPr lang="pt-B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pic>
        <p:nvPicPr>
          <p:cNvPr id="8" name="Picture 4" descr="5 dicas práticas e efetivas de como ter ideias inovadoras">
            <a:extLst>
              <a:ext uri="{FF2B5EF4-FFF2-40B4-BE49-F238E27FC236}">
                <a16:creationId xmlns:a16="http://schemas.microsoft.com/office/drawing/2014/main" id="{323EF906-9518-4621-BBCA-555F45BA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37" y="3590925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90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20"/>
          <p:cNvSpPr txBox="1"/>
          <p:nvPr/>
        </p:nvSpPr>
        <p:spPr>
          <a:xfrm>
            <a:off x="149207" y="960504"/>
            <a:ext cx="5133925" cy="369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O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objetivo de promover maior </a:t>
            </a: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estímulo à prática de gestão cartorária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nas unidades judiciárias e </a:t>
            </a: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agilizar o encerramento adequado 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dos processos foi alcançado</a:t>
            </a:r>
          </a:p>
          <a:p>
            <a:pPr marL="285750" lvl="0" indent="-285750">
              <a:lnSpc>
                <a:spcPct val="115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A </a:t>
            </a:r>
            <a:r>
              <a:rPr lang="pt-PT" sz="1600" b="1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redução no acervo e na taxa de congestionamento</a:t>
            </a:r>
            <a:r>
              <a:rPr lang="pt-PT" sz="1600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do TJPE no mês de setembro pode ser verificada no gráfico que registra o desempenho anual.</a:t>
            </a:r>
            <a:endParaRPr sz="1600" b="0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Calibri"/>
              <a:cs typeface="Calibri"/>
              <a:sym typeface="Calibri"/>
            </a:endParaRPr>
          </a:p>
          <a:p>
            <a:pPr marL="285750" marR="0" lvl="0" indent="-285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 Vale ressaltar que no mês de junho e setembro/21 houve grande número de arquivamentos decorrentes de ações promovidas pela Governança dos Executivos Fiscais. </a:t>
            </a:r>
            <a:endParaRPr sz="1600" b="0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1502" name="Google Shape;1502;p20"/>
          <p:cNvPicPr preferRelativeResize="0"/>
          <p:nvPr/>
        </p:nvPicPr>
        <p:blipFill>
          <a:blip r:embed="rId3"/>
          <a:srcRect l="10737" r="10737"/>
          <a:stretch/>
        </p:blipFill>
        <p:spPr>
          <a:xfrm>
            <a:off x="5899701" y="1541027"/>
            <a:ext cx="3069203" cy="3085637"/>
          </a:xfrm>
          <a:prstGeom prst="teardrop">
            <a:avLst>
              <a:gd name="adj" fmla="val 1000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EF2FE9D2-B137-4A20-AFD4-4287B66001FA}"/>
              </a:ext>
            </a:extLst>
          </p:cNvPr>
          <p:cNvCxnSpPr>
            <a:cxnSpLocks/>
          </p:cNvCxnSpPr>
          <p:nvPr/>
        </p:nvCxnSpPr>
        <p:spPr>
          <a:xfrm>
            <a:off x="432177" y="620736"/>
            <a:ext cx="526890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ítulo 1">
            <a:extLst>
              <a:ext uri="{FF2B5EF4-FFF2-40B4-BE49-F238E27FC236}">
                <a16:creationId xmlns:a16="http://schemas.microsoft.com/office/drawing/2014/main" id="{0E5CEFA4-04F2-4C4F-A034-21F86EEA12C7}"/>
              </a:ext>
            </a:extLst>
          </p:cNvPr>
          <p:cNvSpPr txBox="1">
            <a:spLocks/>
          </p:cNvSpPr>
          <p:nvPr/>
        </p:nvSpPr>
        <p:spPr>
          <a:xfrm>
            <a:off x="367360" y="143677"/>
            <a:ext cx="46976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ea typeface="Bookman Old Style"/>
                <a:cs typeface="Bookman Old Style"/>
                <a:sym typeface="Bookman Old Style"/>
              </a:rPr>
              <a:t>Conclusões</a:t>
            </a:r>
            <a:endParaRPr lang="pt-B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52697320-6BE1-4E0C-AA5F-144313870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9697" y="1901060"/>
            <a:ext cx="313605" cy="3136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BF4BA3-D003-41EA-828A-0ED8DD410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916184"/>
          </a:xfrm>
          <a:prstGeom prst="rect">
            <a:avLst/>
          </a:prstGeom>
        </p:spPr>
      </p:pic>
      <p:sp>
        <p:nvSpPr>
          <p:cNvPr id="1533" name="Google Shape;1533;p21"/>
          <p:cNvSpPr txBox="1"/>
          <p:nvPr/>
        </p:nvSpPr>
        <p:spPr>
          <a:xfrm>
            <a:off x="972236" y="3609577"/>
            <a:ext cx="4479559" cy="1483500"/>
          </a:xfrm>
          <a:prstGeom prst="rect">
            <a:avLst/>
          </a:prstGeom>
          <a:solidFill>
            <a:srgbClr val="EEEEEE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autoinspecao@tjpe.jus.br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www.tjpe.jus.br/web/autoinspecao</a:t>
            </a:r>
            <a:endParaRPr sz="1800" b="1" i="0" u="none" strike="noStrike" cap="none" dirty="0">
              <a:solidFill>
                <a:srgbClr val="C12B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4" name="Google Shape;153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963" y="3938994"/>
            <a:ext cx="329224" cy="32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5" name="Google Shape;153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963" y="4558609"/>
            <a:ext cx="329224" cy="238414"/>
          </a:xfrm>
          <a:prstGeom prst="rect">
            <a:avLst/>
          </a:prstGeom>
          <a:noFill/>
          <a:ln>
            <a:noFill/>
          </a:ln>
        </p:spPr>
      </p:pic>
      <p:sp>
        <p:nvSpPr>
          <p:cNvPr id="1536" name="Google Shape;1536;p21"/>
          <p:cNvSpPr txBox="1"/>
          <p:nvPr/>
        </p:nvSpPr>
        <p:spPr>
          <a:xfrm>
            <a:off x="534395" y="383914"/>
            <a:ext cx="30628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Para maiores informações visite o Blog da Autoinspeção</a:t>
            </a:r>
            <a:endParaRPr/>
          </a:p>
        </p:txBody>
      </p:sp>
      <p:pic>
        <p:nvPicPr>
          <p:cNvPr id="1537" name="Google Shape;153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20926" y="301628"/>
            <a:ext cx="4386572" cy="333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"/>
          <p:cNvSpPr txBox="1"/>
          <p:nvPr/>
        </p:nvSpPr>
        <p:spPr>
          <a:xfrm>
            <a:off x="478835" y="482631"/>
            <a:ext cx="4300633" cy="371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sym typeface="Bookman Old Style"/>
              </a:rPr>
              <a:t>Objetivo Principal: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Reduzir as taxas de congestionamento 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bruta e líquida do Tribunal de Justiça de Pernambuco.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solidFill>
                <a:schemeClr val="tx1"/>
              </a:solidFill>
              <a:latin typeface="Amasis MT Pro" panose="02040504050005020304" pitchFamily="18" charset="0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solidFill>
                <a:schemeClr val="tx1"/>
              </a:solidFill>
              <a:latin typeface="Amasis MT Pro" panose="02040504050005020304" pitchFamily="18" charset="0"/>
              <a:ea typeface="Bookman Old Style"/>
              <a:cs typeface="Bookman Old Style"/>
              <a:sym typeface="Bookman Old Style"/>
            </a:endParaRPr>
          </a:p>
          <a:p>
            <a:pPr algn="just"/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sym typeface="Bookman Old Style"/>
              </a:rPr>
              <a:t>Processos-alvo em 2021: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Aqueles já </a:t>
            </a:r>
            <a:r>
              <a:rPr lang="pt-PT" sz="1600" b="1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sentenciados</a:t>
            </a:r>
            <a:r>
              <a:rPr lang="pt-PT" sz="1600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e pendentes de arquivamento definitivo;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Processos passíveis de </a:t>
            </a:r>
            <a:r>
              <a:rPr lang="pt-PT" sz="1600" b="1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suspensão e de arquivamento provisório</a:t>
            </a:r>
            <a:r>
              <a:rPr lang="pt-PT" sz="1600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.</a:t>
            </a:r>
            <a:endParaRPr sz="1600" dirty="0">
              <a:solidFill>
                <a:schemeClr val="tx1"/>
              </a:solidFill>
              <a:latin typeface="Amasis MT Pro" panose="02040504050005020304" pitchFamily="18" charset="0"/>
              <a:ea typeface="Bookman Old Style"/>
              <a:cs typeface="Bookman Old Style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00" b="1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3" descr="Diagrama&#10;&#10;Descrição gerada automaticamente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473313" y="773755"/>
            <a:ext cx="3670687" cy="367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614" y="4349364"/>
            <a:ext cx="1230787" cy="72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9D616AF-5597-49AA-BAC3-197B4BD7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839" y="488032"/>
            <a:ext cx="3914775" cy="4391025"/>
          </a:xfrm>
          <a:prstGeom prst="rect">
            <a:avLst/>
          </a:prstGeom>
        </p:spPr>
      </p:pic>
      <p:sp>
        <p:nvSpPr>
          <p:cNvPr id="75" name="Título 1">
            <a:extLst>
              <a:ext uri="{FF2B5EF4-FFF2-40B4-BE49-F238E27FC236}">
                <a16:creationId xmlns:a16="http://schemas.microsoft.com/office/drawing/2014/main" id="{41A94366-4EC3-4FDC-A1C0-3CCAB857DE64}"/>
              </a:ext>
            </a:extLst>
          </p:cNvPr>
          <p:cNvSpPr txBox="1">
            <a:spLocks/>
          </p:cNvSpPr>
          <p:nvPr/>
        </p:nvSpPr>
        <p:spPr>
          <a:xfrm>
            <a:off x="311700" y="1250567"/>
            <a:ext cx="385513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latin typeface="Amasis MT Pro" panose="020B0604020202020204" pitchFamily="18" charset="0"/>
              </a:rPr>
              <a:t>Taxa de congestionamento total e líquida, por tribunal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2F233A4-A3F1-409C-95F0-63CC308B8D1F}"/>
              </a:ext>
            </a:extLst>
          </p:cNvPr>
          <p:cNvCxnSpPr/>
          <p:nvPr/>
        </p:nvCxnSpPr>
        <p:spPr>
          <a:xfrm>
            <a:off x="376518" y="899032"/>
            <a:ext cx="349623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Título 1">
            <a:extLst>
              <a:ext uri="{FF2B5EF4-FFF2-40B4-BE49-F238E27FC236}">
                <a16:creationId xmlns:a16="http://schemas.microsoft.com/office/drawing/2014/main" id="{BA833C97-E7A6-4FED-B286-40B8EF70DB68}"/>
              </a:ext>
            </a:extLst>
          </p:cNvPr>
          <p:cNvSpPr txBox="1">
            <a:spLocks/>
          </p:cNvSpPr>
          <p:nvPr/>
        </p:nvSpPr>
        <p:spPr>
          <a:xfrm>
            <a:off x="311701" y="421973"/>
            <a:ext cx="34073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ea typeface="Bookman Old Style"/>
                <a:cs typeface="Bookman Old Style"/>
                <a:sym typeface="Bookman Old Style"/>
              </a:rPr>
              <a:t>Justiça em Números 2021</a:t>
            </a:r>
            <a:endParaRPr lang="pt-B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7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/>
          <p:nvPr/>
        </p:nvSpPr>
        <p:spPr>
          <a:xfrm>
            <a:off x="0" y="0"/>
            <a:ext cx="3707700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"/>
          <p:cNvSpPr txBox="1"/>
          <p:nvPr/>
        </p:nvSpPr>
        <p:spPr>
          <a:xfrm>
            <a:off x="265475" y="1767447"/>
            <a:ext cx="2958250" cy="2020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chemeClr val="bg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O Ato Conjunto nº 29, de 30 de julho de 2021, estabeleceu: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dirty="0">
              <a:solidFill>
                <a:schemeClr val="bg1"/>
              </a:solidFill>
              <a:latin typeface="Amasis MT Pro" panose="02040504050005020304" pitchFamily="18" charset="0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chemeClr val="bg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Semana da Autoinspeção 2021: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chemeClr val="bg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13 a 17 de setembro </a:t>
            </a:r>
            <a:r>
              <a:rPr lang="pt-PT" dirty="0">
                <a:solidFill>
                  <a:schemeClr val="bg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de 2021.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dirty="0">
              <a:solidFill>
                <a:schemeClr val="bg1"/>
              </a:solidFill>
              <a:latin typeface="Amasis MT Pro" panose="02040504050005020304" pitchFamily="18" charset="0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chemeClr val="bg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Início do atos preparatórios: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chemeClr val="bg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05 de agosto </a:t>
            </a:r>
            <a:r>
              <a:rPr lang="pt-PT" dirty="0">
                <a:solidFill>
                  <a:schemeClr val="bg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de 2021.</a:t>
            </a:r>
            <a:endParaRPr dirty="0">
              <a:solidFill>
                <a:schemeClr val="bg1"/>
              </a:solidFill>
              <a:latin typeface="Amasis MT Pro" panose="02040504050005020304" pitchFamily="18" charset="0"/>
              <a:ea typeface="Bookman Old Style"/>
              <a:cs typeface="Bookman Old Style"/>
              <a:sym typeface="Montserrat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3369000" y="474350"/>
            <a:ext cx="5294100" cy="81450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3292800" y="474350"/>
            <a:ext cx="814500" cy="814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"/>
          <p:cNvSpPr txBox="1"/>
          <p:nvPr/>
        </p:nvSpPr>
        <p:spPr>
          <a:xfrm>
            <a:off x="4133850" y="484575"/>
            <a:ext cx="4776234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GRUPO 1: Autoinspeção 2021 – </a:t>
            </a:r>
            <a:r>
              <a:rPr lang="pt-PT" sz="1100" b="1" i="0" u="none" strike="noStrike" cap="none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PJe</a:t>
            </a:r>
            <a:endParaRPr sz="1100" b="1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0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Casos Pendentes (na secretaria ou gabinete) passíveis de movimentação sentenciados na fase de conhecimento e na fase de execução/cumprimento de sentença (processos eletrônicos); </a:t>
            </a:r>
            <a:endParaRPr sz="1000" b="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3376125" y="1607850"/>
            <a:ext cx="5294100" cy="81450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"/>
          <p:cNvSpPr/>
          <p:nvPr/>
        </p:nvSpPr>
        <p:spPr>
          <a:xfrm>
            <a:off x="3299925" y="1607850"/>
            <a:ext cx="814500" cy="814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"/>
          <p:cNvSpPr txBox="1"/>
          <p:nvPr/>
        </p:nvSpPr>
        <p:spPr>
          <a:xfrm>
            <a:off x="4169271" y="1652275"/>
            <a:ext cx="45912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GRUPO 2: Autoinspeção 2021 – Físicos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0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Casos Pendentes (na secretaria ou gabinete) passíveis de movimentação sentenciados na fase de conhecimento e na fase de execução/cumprimento de sentença (processos físicos); </a:t>
            </a:r>
            <a:endParaRPr sz="1000" b="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4"/>
          <p:cNvSpPr/>
          <p:nvPr/>
        </p:nvSpPr>
        <p:spPr>
          <a:xfrm>
            <a:off x="3361875" y="2727600"/>
            <a:ext cx="5294100" cy="81450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"/>
          <p:cNvSpPr/>
          <p:nvPr/>
        </p:nvSpPr>
        <p:spPr>
          <a:xfrm>
            <a:off x="3285675" y="2727600"/>
            <a:ext cx="814500" cy="814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4126725" y="2737825"/>
            <a:ext cx="45912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50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GRUPO 3: Autoinspeção 2021 – PJE - Portaria 03/2021</a:t>
            </a:r>
            <a:endParaRPr sz="1050" b="1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0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Processos eletrônicos (processos eletrônicos) contemplados pelas Portarias n° 29/2019 e 03/2021; </a:t>
            </a:r>
            <a:endParaRPr sz="1000" b="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4"/>
          <p:cNvSpPr/>
          <p:nvPr/>
        </p:nvSpPr>
        <p:spPr>
          <a:xfrm>
            <a:off x="3369000" y="3861100"/>
            <a:ext cx="5294100" cy="81450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3292800" y="3861100"/>
            <a:ext cx="814500" cy="814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"/>
          <p:cNvSpPr txBox="1"/>
          <p:nvPr/>
        </p:nvSpPr>
        <p:spPr>
          <a:xfrm>
            <a:off x="4089600" y="3974275"/>
            <a:ext cx="45912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50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GRUPO 4: Autoinspeção 2021 – Físicos – Portaria 03/2021</a:t>
            </a:r>
            <a:endParaRPr sz="1050" b="1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0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Processos físicos (processos físicos) contemplados pelas Portarias n° 29/2019 e 03/2021.</a:t>
            </a:r>
            <a:endParaRPr sz="1000" b="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4" descr="Livros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7083" y="1643224"/>
            <a:ext cx="691116" cy="6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" descr="Livros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8777" y="3875311"/>
            <a:ext cx="691116" cy="6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" descr="@ com preenchiment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2505" y="440266"/>
            <a:ext cx="813245" cy="81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 descr="@ com preenchiment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7486" y="2668584"/>
            <a:ext cx="813245" cy="813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10089" y="31167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Em 2021, </a:t>
            </a:r>
          </a:p>
          <a:p>
            <a:pPr lvl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foram criados 04 grupos: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  <a:ea typeface="Bookman Old Style"/>
              <a:cs typeface="Bookman Old Style"/>
              <a:sym typeface="Montserrat"/>
            </a:endParaRPr>
          </a:p>
        </p:txBody>
      </p:sp>
      <p:pic>
        <p:nvPicPr>
          <p:cNvPr id="47" name="Google Shape;203;p3">
            <a:extLst>
              <a:ext uri="{FF2B5EF4-FFF2-40B4-BE49-F238E27FC236}">
                <a16:creationId xmlns:a16="http://schemas.microsoft.com/office/drawing/2014/main" id="{A7663DCF-D06E-47E1-A071-CC9F034817F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1614" y="4349364"/>
            <a:ext cx="1230787" cy="72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"/>
          <p:cNvSpPr/>
          <p:nvPr/>
        </p:nvSpPr>
        <p:spPr>
          <a:xfrm>
            <a:off x="3970750" y="3516625"/>
            <a:ext cx="328500" cy="61800"/>
          </a:xfrm>
          <a:prstGeom prst="rect">
            <a:avLst/>
          </a:prstGeom>
          <a:solidFill>
            <a:srgbClr val="238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283" y="905780"/>
            <a:ext cx="7990270" cy="422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"/>
          <p:cNvSpPr txBox="1"/>
          <p:nvPr/>
        </p:nvSpPr>
        <p:spPr>
          <a:xfrm>
            <a:off x="332452" y="148809"/>
            <a:ext cx="650712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2800"/>
              <a:buNone/>
              <a:defRPr sz="2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ea typeface="Bookman Old Style"/>
                <a:cs typeface="Bookman Old Style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pt-BR" dirty="0"/>
              <a:t>Desempenho final dos grupos da Autoinspeção</a:t>
            </a:r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93F0F227-D0F8-4CDF-B69B-2CE5247B1074}"/>
              </a:ext>
            </a:extLst>
          </p:cNvPr>
          <p:cNvCxnSpPr>
            <a:cxnSpLocks/>
          </p:cNvCxnSpPr>
          <p:nvPr/>
        </p:nvCxnSpPr>
        <p:spPr>
          <a:xfrm>
            <a:off x="414938" y="591671"/>
            <a:ext cx="5786077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"/>
          <p:cNvSpPr txBox="1"/>
          <p:nvPr/>
        </p:nvSpPr>
        <p:spPr>
          <a:xfrm>
            <a:off x="414938" y="856655"/>
            <a:ext cx="5104737" cy="3088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600" dirty="0">
              <a:solidFill>
                <a:schemeClr val="tx1"/>
              </a:solidFill>
              <a:latin typeface="Amasis MT Pro" panose="02040504050005020304" pitchFamily="18" charset="0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Total de  impulsionamentos: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 i="0" u="sng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71.009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processos (</a:t>
            </a:r>
            <a:r>
              <a:rPr lang="pt-PT" sz="1600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33,27% </a:t>
            </a:r>
            <a:r>
              <a:rPr lang="pt-PT" sz="160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do alvo)</a:t>
            </a:r>
            <a:r>
              <a:rPr lang="pt-PT" sz="1600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Amasis MT Pro" panose="020405040500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600" b="0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Bookman Old Style"/>
              <a:cs typeface="Bookman Old Style"/>
              <a:sym typeface="Bookman Old Style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PT" u="sng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25.156</a:t>
            </a:r>
            <a:r>
              <a:rPr lang="pt-PT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processos FÍSICOS (</a:t>
            </a:r>
            <a:r>
              <a:rPr lang="pt-PT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22,73% </a:t>
            </a:r>
            <a:r>
              <a:rPr lang="pt-PT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do alvo);</a:t>
            </a:r>
          </a:p>
          <a:p>
            <a:pPr lvl="0" algn="just"/>
            <a:endParaRPr lang="pt-PT" b="0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Bookman Old Style"/>
              <a:cs typeface="Bookman Old Style"/>
              <a:sym typeface="Bookman Old Style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PT" u="sng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45.853</a:t>
            </a:r>
            <a:r>
              <a:rPr lang="pt-PT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processos ELETRÔNICOS (</a:t>
            </a:r>
            <a:r>
              <a:rPr lang="pt-PT" b="1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44,63%</a:t>
            </a:r>
            <a:r>
              <a:rPr lang="pt-PT" b="0" i="0" u="none" strike="noStrike" cap="none" dirty="0">
                <a:solidFill>
                  <a:schemeClr val="tx1"/>
                </a:solidFill>
                <a:latin typeface="Amasis MT Pro" panose="02040504050005020304" pitchFamily="18" charset="0"/>
                <a:ea typeface="Bookman Old Style"/>
                <a:cs typeface="Bookman Old Style"/>
                <a:sym typeface="Bookman Old Style"/>
              </a:rPr>
              <a:t> do alvo).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00" b="1" i="0" u="none" strike="noStrike" cap="none" dirty="0">
              <a:solidFill>
                <a:schemeClr val="tx1"/>
              </a:solidFill>
              <a:latin typeface="Amasis MT Pro" panose="02040504050005020304" pitchFamily="18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395" name="Google Shape;395;p6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22040" r="22039"/>
          <a:stretch/>
        </p:blipFill>
        <p:spPr>
          <a:xfrm>
            <a:off x="5649547" y="1715648"/>
            <a:ext cx="3494453" cy="3427852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</p:pic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838BB98D-C64F-46CB-8D39-1B07E2937EB2}"/>
              </a:ext>
            </a:extLst>
          </p:cNvPr>
          <p:cNvCxnSpPr>
            <a:cxnSpLocks/>
          </p:cNvCxnSpPr>
          <p:nvPr/>
        </p:nvCxnSpPr>
        <p:spPr>
          <a:xfrm>
            <a:off x="414938" y="591671"/>
            <a:ext cx="5786077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Google Shape;323;p5">
            <a:extLst>
              <a:ext uri="{FF2B5EF4-FFF2-40B4-BE49-F238E27FC236}">
                <a16:creationId xmlns:a16="http://schemas.microsoft.com/office/drawing/2014/main" id="{5CA4B711-585F-4203-9B72-DCB730CA2D39}"/>
              </a:ext>
            </a:extLst>
          </p:cNvPr>
          <p:cNvSpPr txBox="1"/>
          <p:nvPr/>
        </p:nvSpPr>
        <p:spPr>
          <a:xfrm>
            <a:off x="332453" y="125757"/>
            <a:ext cx="378632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2800"/>
              <a:buNone/>
              <a:defRPr sz="2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ea typeface="Bookman Old Style"/>
                <a:cs typeface="Bookman Old Style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pt-BR" dirty="0"/>
              <a:t>Resultado da Edição 2021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E6266D-D74D-4414-98CE-D45D78DA49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49" b="89418" l="9645" r="90863">
                        <a14:foregroundMark x1="50761" y1="7407" x2="50761" y2="7407"/>
                        <a14:foregroundMark x1="50254" y1="89947" x2="50254" y2="89947"/>
                        <a14:foregroundMark x1="90863" y1="47090" x2="90863" y2="47090"/>
                        <a14:foregroundMark x1="9645" y1="41799" x2="9645" y2="417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543" y="2443169"/>
            <a:ext cx="474220" cy="4549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F286553-A2C2-47C6-8103-464EA6AD5E2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02" b="91473" l="9804" r="88889">
                        <a14:foregroundMark x1="44444" y1="6202" x2="44444" y2="6202"/>
                        <a14:foregroundMark x1="46405" y1="91473" x2="46405" y2="914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543" y="2021357"/>
            <a:ext cx="535492" cy="4514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"/>
          <p:cNvSpPr txBox="1"/>
          <p:nvPr/>
        </p:nvSpPr>
        <p:spPr>
          <a:xfrm>
            <a:off x="297712" y="164517"/>
            <a:ext cx="8337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sym typeface="Bookman Old Style"/>
              </a:rPr>
              <a:t>Impacto da autoinspeção na Taxa de Congestionamento</a:t>
            </a:r>
            <a:endParaRPr lang="pt-BR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B0604020202020204" pitchFamily="18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9" name="Gráfico 68"/>
          <p:cNvGraphicFramePr/>
          <p:nvPr>
            <p:extLst>
              <p:ext uri="{D42A27DB-BD31-4B8C-83A1-F6EECF244321}">
                <p14:modId xmlns:p14="http://schemas.microsoft.com/office/powerpoint/2010/main" val="3058105271"/>
              </p:ext>
            </p:extLst>
          </p:nvPr>
        </p:nvGraphicFramePr>
        <p:xfrm>
          <a:off x="618570" y="1041621"/>
          <a:ext cx="7650787" cy="375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0848467F-47B2-44DB-A668-CC4B31755C0C}"/>
              </a:ext>
            </a:extLst>
          </p:cNvPr>
          <p:cNvCxnSpPr>
            <a:cxnSpLocks/>
          </p:cNvCxnSpPr>
          <p:nvPr/>
        </p:nvCxnSpPr>
        <p:spPr>
          <a:xfrm>
            <a:off x="414938" y="591671"/>
            <a:ext cx="72183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2" name="Google Shape;203;p3">
            <a:extLst>
              <a:ext uri="{FF2B5EF4-FFF2-40B4-BE49-F238E27FC236}">
                <a16:creationId xmlns:a16="http://schemas.microsoft.com/office/drawing/2014/main" id="{DD4DF259-3628-41C8-B641-CFA23E30634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1614" y="4349364"/>
            <a:ext cx="1230787" cy="72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7" name="Google Shape;537;p8"/>
          <p:cNvGraphicFramePr/>
          <p:nvPr>
            <p:extLst>
              <p:ext uri="{D42A27DB-BD31-4B8C-83A1-F6EECF244321}">
                <p14:modId xmlns:p14="http://schemas.microsoft.com/office/powerpoint/2010/main" val="3726404821"/>
              </p:ext>
            </p:extLst>
          </p:nvPr>
        </p:nvGraphicFramePr>
        <p:xfrm>
          <a:off x="175794" y="897881"/>
          <a:ext cx="8255619" cy="367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9" name="Google Shape;203;p3">
            <a:extLst>
              <a:ext uri="{FF2B5EF4-FFF2-40B4-BE49-F238E27FC236}">
                <a16:creationId xmlns:a16="http://schemas.microsoft.com/office/drawing/2014/main" id="{5EF2A20D-9652-485E-80B6-F9F00D1246C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1614" y="4349364"/>
            <a:ext cx="1230787" cy="727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2C34A54C-56F8-4274-A4EC-E4A8679D117A}"/>
              </a:ext>
            </a:extLst>
          </p:cNvPr>
          <p:cNvCxnSpPr>
            <a:cxnSpLocks/>
            <a:endCxn id="537" idx="0"/>
          </p:cNvCxnSpPr>
          <p:nvPr/>
        </p:nvCxnSpPr>
        <p:spPr>
          <a:xfrm flipV="1">
            <a:off x="376518" y="897881"/>
            <a:ext cx="3927085" cy="115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ítulo 1">
            <a:extLst>
              <a:ext uri="{FF2B5EF4-FFF2-40B4-BE49-F238E27FC236}">
                <a16:creationId xmlns:a16="http://schemas.microsoft.com/office/drawing/2014/main" id="{5F7D1353-E238-4E8A-9E00-923D2D425784}"/>
              </a:ext>
            </a:extLst>
          </p:cNvPr>
          <p:cNvSpPr txBox="1">
            <a:spLocks/>
          </p:cNvSpPr>
          <p:nvPr/>
        </p:nvSpPr>
        <p:spPr>
          <a:xfrm>
            <a:off x="311701" y="421973"/>
            <a:ext cx="38388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B0604020202020204" pitchFamily="18" charset="0"/>
                <a:ea typeface="Bookman Old Style"/>
                <a:cs typeface="Bookman Old Style"/>
                <a:sym typeface="Bookman Old Style"/>
              </a:rPr>
              <a:t>Desempenho por Entrância</a:t>
            </a:r>
            <a:endParaRPr lang="pt-B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1331</Words>
  <Application>Microsoft Office PowerPoint</Application>
  <PresentationFormat>Apresentação na tela (16:9)</PresentationFormat>
  <Paragraphs>302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Montserrat</vt:lpstr>
      <vt:lpstr>Arial</vt:lpstr>
      <vt:lpstr>Amasis MT Pro</vt:lpstr>
      <vt:lpstr>Corbel</vt:lpstr>
      <vt:lpstr>Bookman Old Style</vt:lpstr>
      <vt:lpstr>Wingdings</vt:lpstr>
      <vt:lpstr>Calibri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Izabele Noronha</dc:creator>
  <cp:lastModifiedBy>Izabele Noronha</cp:lastModifiedBy>
  <cp:revision>35</cp:revision>
  <dcterms:modified xsi:type="dcterms:W3CDTF">2021-10-06T13:27:04Z</dcterms:modified>
</cp:coreProperties>
</file>